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62"/>
  </p:notesMasterIdLst>
  <p:handoutMasterIdLst>
    <p:handoutMasterId r:id="rId63"/>
  </p:handoutMasterIdLst>
  <p:sldIdLst>
    <p:sldId id="256" r:id="rId4"/>
    <p:sldId id="313" r:id="rId5"/>
    <p:sldId id="257" r:id="rId6"/>
    <p:sldId id="258" r:id="rId7"/>
    <p:sldId id="259" r:id="rId8"/>
    <p:sldId id="312" r:id="rId9"/>
    <p:sldId id="260" r:id="rId10"/>
    <p:sldId id="261" r:id="rId11"/>
    <p:sldId id="299" r:id="rId12"/>
    <p:sldId id="262" r:id="rId13"/>
    <p:sldId id="263" r:id="rId14"/>
    <p:sldId id="264" r:id="rId15"/>
    <p:sldId id="265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266" r:id="rId24"/>
    <p:sldId id="267" r:id="rId25"/>
    <p:sldId id="268" r:id="rId26"/>
    <p:sldId id="307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308" r:id="rId40"/>
    <p:sldId id="281" r:id="rId41"/>
    <p:sldId id="282" r:id="rId42"/>
    <p:sldId id="283" r:id="rId43"/>
    <p:sldId id="284" r:id="rId44"/>
    <p:sldId id="285" r:id="rId45"/>
    <p:sldId id="286" r:id="rId46"/>
    <p:sldId id="287" r:id="rId47"/>
    <p:sldId id="288" r:id="rId48"/>
    <p:sldId id="309" r:id="rId49"/>
    <p:sldId id="310" r:id="rId50"/>
    <p:sldId id="289" r:id="rId51"/>
    <p:sldId id="290" r:id="rId52"/>
    <p:sldId id="291" r:id="rId53"/>
    <p:sldId id="292" r:id="rId54"/>
    <p:sldId id="314" r:id="rId55"/>
    <p:sldId id="293" r:id="rId56"/>
    <p:sldId id="294" r:id="rId57"/>
    <p:sldId id="295" r:id="rId58"/>
    <p:sldId id="296" r:id="rId59"/>
    <p:sldId id="297" r:id="rId60"/>
    <p:sldId id="298" r:id="rId6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1DC00"/>
    <a:srgbClr val="42B200"/>
    <a:srgbClr val="014A01"/>
    <a:srgbClr val="380069"/>
    <a:srgbClr val="000000"/>
    <a:srgbClr val="A75151"/>
    <a:srgbClr val="73EFF7"/>
    <a:srgbClr val="CA6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14020B-2C06-3A22-48E1-C4259F0058C2}" v="1" dt="2020-09-03T02:52:48.0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 varScale="1">
        <p:scale>
          <a:sx n="70" d="100"/>
          <a:sy n="70" d="100"/>
        </p:scale>
        <p:origin x="133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452" y="9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handoutMaster" Target="handoutMasters/handout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0.xml"/><Relationship Id="rId2" Type="http://schemas.openxmlformats.org/officeDocument/2006/relationships/slide" Target="slides/slide19.xml"/><Relationship Id="rId1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s. Divya Sharma S.G." userId="S::sg_divya@blr.amrita.edu::74ed4411-1df2-4799-8a50-640a77fe483c" providerId="AD" clId="Web-{DA14020B-2C06-3A22-48E1-C4259F0058C2}"/>
    <pc:docChg chg="delSld">
      <pc:chgData name="Ms. Divya Sharma S.G." userId="S::sg_divya@blr.amrita.edu::74ed4411-1df2-4799-8a50-640a77fe483c" providerId="AD" clId="Web-{DA14020B-2C06-3A22-48E1-C4259F0058C2}" dt="2020-09-03T02:52:48.043" v="0"/>
      <pc:docMkLst>
        <pc:docMk/>
      </pc:docMkLst>
      <pc:sldChg chg="del">
        <pc:chgData name="Ms. Divya Sharma S.G." userId="S::sg_divya@blr.amrita.edu::74ed4411-1df2-4799-8a50-640a77fe483c" providerId="AD" clId="Web-{DA14020B-2C06-3A22-48E1-C4259F0058C2}" dt="2020-09-03T02:52:48.043" v="0"/>
        <pc:sldMkLst>
          <pc:docMk/>
          <pc:sldMk cId="0" sldId="311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6381B76-9CED-415F-B342-99ED1BF0D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8" y="8528050"/>
            <a:ext cx="213201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000" b="0"/>
              <a:t>Van Horne &amp; Wachowicz, </a:t>
            </a:r>
          </a:p>
          <a:p>
            <a:pPr algn="ctr"/>
            <a:r>
              <a:rPr lang="en-US" altLang="en-US" sz="1000" b="0"/>
              <a:t>© Pearson Education Limited 2004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22FC6A1-E4C8-45FA-8E09-D6E232864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8589963"/>
            <a:ext cx="604837" cy="271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>
            <a:lvl1pPr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i-IN" sz="1200" b="0">
                <a:solidFill>
                  <a:schemeClr val="tx1"/>
                </a:solidFill>
                <a:ea typeface="Mangal" panose="02040503050203030202" pitchFamily="18" charset="0"/>
              </a:rPr>
              <a:t>V - </a:t>
            </a:r>
            <a:fld id="{FB5539DB-C848-4436-A8A6-000822CB7165}" type="slidenum">
              <a:rPr lang="en-US" altLang="hi-IN" sz="1200" b="0">
                <a:solidFill>
                  <a:schemeClr val="tx1"/>
                </a:solidFill>
                <a:ea typeface="Mangal" panose="02040503050203030202" pitchFamily="18" charset="0"/>
              </a:rPr>
              <a:pPr/>
              <a:t>‹#›</a:t>
            </a:fld>
            <a:endParaRPr lang="en-US" altLang="hi-IN" sz="1200" b="0">
              <a:solidFill>
                <a:schemeClr val="tx1"/>
              </a:solidFill>
              <a:ea typeface="Mangal" panose="02040503050203030202" pitchFamily="18" charset="0"/>
            </a:endParaRP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C3982F6D-9040-4152-8569-B40384D61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0013"/>
            <a:ext cx="3987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/>
              <a:t>Fundamentals of Financial Management, 12/e</a:t>
            </a:r>
          </a:p>
          <a:p>
            <a:pPr algn="ctr"/>
            <a:r>
              <a:rPr lang="en-US" altLang="en-US" sz="1400"/>
              <a:t>Chapter 5: Risk and Return</a:t>
            </a:r>
          </a:p>
        </p:txBody>
      </p:sp>
      <p:sp>
        <p:nvSpPr>
          <p:cNvPr id="3077" name="Rectangle 6">
            <a:extLst>
              <a:ext uri="{FF2B5EF4-FFF2-40B4-BE49-F238E27FC236}">
                <a16:creationId xmlns:a16="http://schemas.microsoft.com/office/drawing/2014/main" id="{5A72B24E-E4E4-4E75-A252-15C91A8F2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8528050"/>
            <a:ext cx="209073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000" b="0"/>
              <a:t>by Gregory A. Kuhlemeyer, Ph.D.,</a:t>
            </a:r>
          </a:p>
          <a:p>
            <a:pPr algn="ctr"/>
            <a:r>
              <a:rPr lang="en-US" altLang="en-US" sz="1000" b="0"/>
              <a:t>Carroll College, Waukesha, WI </a:t>
            </a: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EC53874-A1DC-4AA3-9010-5900C0775AC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D670A41-19DF-4E7D-A587-AFC2502C8D2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46533713-54F3-4513-B550-9DFA6CEE9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100013"/>
            <a:ext cx="3987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/>
              <a:t>Fundamentals of Financial Management, 12/e</a:t>
            </a:r>
          </a:p>
          <a:p>
            <a:pPr algn="ctr"/>
            <a:r>
              <a:rPr lang="en-US" altLang="en-US" sz="1400"/>
              <a:t>Chapter 5: Risk and Return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02E7A15-F62D-4C16-B4EC-66C1D7E13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8" y="8528050"/>
            <a:ext cx="213201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000" b="0"/>
              <a:t>Van Horne &amp; Wachowicz, </a:t>
            </a:r>
          </a:p>
          <a:p>
            <a:pPr algn="ctr"/>
            <a:r>
              <a:rPr lang="en-US" altLang="en-US" sz="1000" b="0"/>
              <a:t>© Pearson Education Limited 2004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938E0B5F-6B55-41CA-9BBB-DFF774B04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8589963"/>
            <a:ext cx="604837" cy="271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>
            <a:lvl1pPr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i-IN" sz="1200" b="0">
                <a:solidFill>
                  <a:schemeClr val="tx1"/>
                </a:solidFill>
                <a:ea typeface="Mangal" panose="02040503050203030202" pitchFamily="18" charset="0"/>
              </a:rPr>
              <a:t>V - </a:t>
            </a:r>
            <a:fld id="{CA229A89-6EBD-4B20-871A-F4C0A1F7F6B3}" type="slidenum">
              <a:rPr lang="en-US" altLang="hi-IN" sz="1200" b="0">
                <a:solidFill>
                  <a:schemeClr val="tx1"/>
                </a:solidFill>
                <a:ea typeface="Mangal" panose="02040503050203030202" pitchFamily="18" charset="0"/>
              </a:rPr>
              <a:pPr/>
              <a:t>‹#›</a:t>
            </a:fld>
            <a:endParaRPr lang="en-US" altLang="hi-IN" sz="1200" b="0">
              <a:solidFill>
                <a:schemeClr val="tx1"/>
              </a:solidFill>
              <a:ea typeface="Mangal" panose="02040503050203030202" pitchFamily="18" charset="0"/>
            </a:endParaRP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3F123EC0-B600-452D-B22B-1ED22CB2D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8528050"/>
            <a:ext cx="209073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000" b="0"/>
              <a:t>by Gregory A. Kuhlemeyer, Ph.D.,</a:t>
            </a:r>
          </a:p>
          <a:p>
            <a:pPr algn="ctr"/>
            <a:r>
              <a:rPr lang="en-US" altLang="en-US" sz="1000" b="0"/>
              <a:t>Carroll College, Waukesha, WI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999FC82-23DC-470F-BF3D-208407A951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hi-IN">
              <a:latin typeface="Arial" panose="020B0604020202020204" pitchFamily="34" charset="0"/>
              <a:ea typeface="Mangal" panose="02040503050203030202" pitchFamily="18" charset="0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C353784-3596-4E06-9632-D1947B4A15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9107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405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76250"/>
            <a:ext cx="1943100" cy="5619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76250"/>
            <a:ext cx="5676900" cy="5619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4365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76250"/>
            <a:ext cx="6781800" cy="1276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8660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76250"/>
            <a:ext cx="6781800" cy="1276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4705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76250"/>
            <a:ext cx="6781800" cy="1276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0379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60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18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7212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110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07641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269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676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828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7329391-4674-4D9B-8E23-F2C6E40DAE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476250"/>
            <a:ext cx="6781800" cy="1276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DDF1FCD-3365-4BF5-A90D-765ED40DB4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i-IN"/>
              <a:t>Click to edit Master text styles</a:t>
            </a:r>
          </a:p>
          <a:p>
            <a:pPr lvl="1"/>
            <a:r>
              <a:rPr lang="en-US" altLang="hi-IN"/>
              <a:t> Second Level</a:t>
            </a:r>
          </a:p>
          <a:p>
            <a:pPr lvl="2"/>
            <a:r>
              <a:rPr lang="en-US" altLang="hi-IN"/>
              <a:t> Third Level</a:t>
            </a:r>
          </a:p>
          <a:p>
            <a:pPr lvl="3"/>
            <a:r>
              <a:rPr lang="en-US" altLang="hi-IN"/>
              <a:t> Fourth Level</a:t>
            </a:r>
          </a:p>
          <a:p>
            <a:pPr lvl="4"/>
            <a:r>
              <a:rPr lang="en-US" altLang="hi-IN"/>
              <a:t> 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BD61EF8-22CE-4C6E-832E-96BCBFA77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3" y="6378575"/>
            <a:ext cx="6635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>
            <a:lvl1pPr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i-IN" sz="1800" b="0"/>
              <a:t>5-</a:t>
            </a:r>
            <a:fld id="{27DFBE1A-ADF4-4AED-8CF2-EDFE270970F5}" type="slidenum">
              <a:rPr lang="en-US" altLang="hi-IN" sz="1800" b="0"/>
              <a:pPr/>
              <a:t>‹#›</a:t>
            </a:fld>
            <a:endParaRPr lang="en-US" altLang="hi-IN" sz="1800" b="0"/>
          </a:p>
        </p:txBody>
      </p:sp>
      <p:pic>
        <p:nvPicPr>
          <p:cNvPr id="1029" name="Picture 9" descr="Bridge Graphic for PPT 12e">
            <a:extLst>
              <a:ext uri="{FF2B5EF4-FFF2-40B4-BE49-F238E27FC236}">
                <a16:creationId xmlns:a16="http://schemas.microsoft.com/office/drawing/2014/main" id="{4B70BC99-ACE4-459B-857B-8640E72F3D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376363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lr>
          <a:schemeClr val="tx2"/>
        </a:buClr>
        <a:buSzPct val="75000"/>
        <a:buFont typeface="Monotype Sorts" pitchFamily="2" charset="2"/>
        <a:buChar char="u"/>
        <a:defRPr sz="36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Clr>
          <a:schemeClr val="tx2"/>
        </a:buClr>
        <a:buSzPct val="75000"/>
        <a:buFont typeface="Monotype Sorts" pitchFamily="2" charset="2"/>
        <a:buChar char="u"/>
        <a:defRPr sz="3600" b="1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Clr>
          <a:schemeClr val="tx2"/>
        </a:buClr>
        <a:buSzPct val="65000"/>
        <a:buFont typeface="Monotype Sorts" pitchFamily="2" charset="2"/>
        <a:buChar char="u"/>
        <a:defRPr sz="3600" b="1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Clr>
          <a:schemeClr val="tx2"/>
        </a:buClr>
        <a:buSzPct val="65000"/>
        <a:buFont typeface="Monotype Sorts" pitchFamily="2" charset="2"/>
        <a:buChar char="u"/>
        <a:defRPr sz="3600" b="1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20000"/>
        </a:spcAft>
        <a:buClr>
          <a:schemeClr val="tx2"/>
        </a:buClr>
        <a:buSzPct val="65000"/>
        <a:buFont typeface="Monotype Sorts" pitchFamily="2" charset="2"/>
        <a:buChar char="u"/>
        <a:defRPr sz="3600" b="1">
          <a:solidFill>
            <a:srgbClr val="000000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20000"/>
        </a:spcAft>
        <a:buClr>
          <a:schemeClr val="tx2"/>
        </a:buClr>
        <a:buSzPct val="65000"/>
        <a:buFont typeface="Monotype Sorts" pitchFamily="2" charset="2"/>
        <a:buChar char="u"/>
        <a:defRPr sz="3600" b="1">
          <a:solidFill>
            <a:srgbClr val="0000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20000"/>
        </a:spcAft>
        <a:buClr>
          <a:schemeClr val="tx2"/>
        </a:buClr>
        <a:buSzPct val="65000"/>
        <a:buFont typeface="Monotype Sorts" pitchFamily="2" charset="2"/>
        <a:buChar char="u"/>
        <a:defRPr sz="3600" b="1">
          <a:solidFill>
            <a:srgbClr val="0000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20000"/>
        </a:spcAft>
        <a:buClr>
          <a:schemeClr val="tx2"/>
        </a:buClr>
        <a:buSzPct val="65000"/>
        <a:buFont typeface="Monotype Sorts" pitchFamily="2" charset="2"/>
        <a:buChar char="u"/>
        <a:defRPr sz="3600" b="1">
          <a:solidFill>
            <a:srgbClr val="0000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20000"/>
        </a:spcAft>
        <a:buClr>
          <a:schemeClr val="tx2"/>
        </a:buClr>
        <a:buSzPct val="65000"/>
        <a:buFont typeface="Monotype Sorts" pitchFamily="2" charset="2"/>
        <a:buChar char="u"/>
        <a:defRPr sz="3600" b="1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2E208AE2-75C6-4685-8A58-61003956814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676400" y="2514600"/>
            <a:ext cx="6324600" cy="2133600"/>
          </a:xfrm>
          <a:effectLst>
            <a:outerShdw dist="179605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sz="6600">
                <a:effectLst>
                  <a:outerShdw blurRad="38100" dist="38100" dir="2700000" algn="tl">
                    <a:srgbClr val="C0C0C0"/>
                  </a:outerShdw>
                </a:effectLst>
              </a:rPr>
              <a:t>Risk and Return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4">
            <a:extLst>
              <a:ext uri="{FF2B5EF4-FFF2-40B4-BE49-F238E27FC236}">
                <a16:creationId xmlns:a16="http://schemas.microsoft.com/office/drawing/2014/main" id="{1E99A03D-291D-4433-85C3-3E7AB1123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828800"/>
            <a:ext cx="5943600" cy="1295400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14339" name="Rectangle 13">
            <a:extLst>
              <a:ext uri="{FF2B5EF4-FFF2-40B4-BE49-F238E27FC236}">
                <a16:creationId xmlns:a16="http://schemas.microsoft.com/office/drawing/2014/main" id="{570BDA4C-9AF1-4915-B821-D6850AF00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029200"/>
            <a:ext cx="4724400" cy="457200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14340" name="Line 2">
            <a:extLst>
              <a:ext uri="{FF2B5EF4-FFF2-40B4-BE49-F238E27FC236}">
                <a16:creationId xmlns:a16="http://schemas.microsoft.com/office/drawing/2014/main" id="{EE9555B5-CBC5-410E-949D-62E71A7B06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76400"/>
            <a:ext cx="6629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830972C-0CAD-443B-A8E5-A47852F4BD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162800" cy="1752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/>
              <a:t>Determining Standard Deviation (Risk Measure)</a:t>
            </a: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3B4B904E-D9DD-4A23-B44A-D4392D51FC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8534400" cy="4572000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marL="0" indent="0" algn="ctr">
              <a:buFont typeface="Monotype Sorts" pitchFamily="2" charset="2"/>
              <a:buNone/>
              <a:defRPr/>
            </a:pPr>
            <a:r>
              <a:rPr lang="en-US" sz="4000">
                <a:solidFill>
                  <a:srgbClr val="38006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s</a:t>
            </a:r>
            <a:r>
              <a:rPr lang="en-US" sz="4000"/>
              <a:t> =    </a:t>
            </a:r>
            <a:r>
              <a:rPr lang="en-US" sz="4000">
                <a:latin typeface="Symbol" pitchFamily="18" charset="2"/>
              </a:rPr>
              <a:t>S</a:t>
            </a:r>
            <a:r>
              <a:rPr lang="en-US" sz="4000"/>
              <a:t> ( </a:t>
            </a:r>
            <a:r>
              <a:rPr lang="en-US" sz="4000" i="1">
                <a:solidFill>
                  <a:schemeClr val="tx2"/>
                </a:solidFill>
              </a:rPr>
              <a:t>R</a:t>
            </a:r>
            <a:r>
              <a:rPr lang="en-US" sz="4000" i="1" baseline="-25000">
                <a:solidFill>
                  <a:schemeClr val="tx2"/>
                </a:solidFill>
              </a:rPr>
              <a:t>i</a:t>
            </a:r>
            <a:r>
              <a:rPr lang="en-US" sz="4000"/>
              <a:t> - </a:t>
            </a:r>
            <a:r>
              <a:rPr lang="en-US" sz="4000">
                <a:solidFill>
                  <a:srgbClr val="A75151"/>
                </a:solidFill>
              </a:rPr>
              <a:t>R</a:t>
            </a:r>
            <a:r>
              <a:rPr lang="en-US" sz="4000"/>
              <a:t> )</a:t>
            </a:r>
            <a:r>
              <a:rPr lang="en-US" sz="4000" baseline="30000"/>
              <a:t>2</a:t>
            </a:r>
            <a:r>
              <a:rPr lang="en-US" sz="4000"/>
              <a:t>( </a:t>
            </a:r>
            <a:r>
              <a:rPr lang="en-US" sz="4000" i="1">
                <a:solidFill>
                  <a:schemeClr val="hlink"/>
                </a:solidFill>
              </a:rPr>
              <a:t>P</a:t>
            </a:r>
            <a:r>
              <a:rPr lang="en-US" sz="4000" i="1" baseline="-25000">
                <a:solidFill>
                  <a:schemeClr val="hlink"/>
                </a:solidFill>
              </a:rPr>
              <a:t>i</a:t>
            </a:r>
            <a:r>
              <a:rPr lang="en-US" sz="4000"/>
              <a:t> )</a:t>
            </a:r>
          </a:p>
          <a:p>
            <a:pPr marL="0" indent="0" algn="ctr">
              <a:buFont typeface="Monotype Sorts" pitchFamily="2" charset="2"/>
              <a:buNone/>
              <a:defRPr/>
            </a:pPr>
            <a:endParaRPr lang="en-US" sz="1600">
              <a:solidFill>
                <a:srgbClr val="38006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>
              <a:buFont typeface="Monotype Sorts" pitchFamily="2" charset="2"/>
              <a:buNone/>
              <a:defRPr/>
            </a:pPr>
            <a:r>
              <a:rPr lang="en-US" sz="3200">
                <a:solidFill>
                  <a:srgbClr val="38006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Standard Deviation</a:t>
            </a:r>
            <a:r>
              <a:rPr lang="en-US" sz="3200"/>
              <a:t>, </a:t>
            </a:r>
            <a:r>
              <a:rPr lang="en-US" sz="3200">
                <a:solidFill>
                  <a:srgbClr val="38006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s</a:t>
            </a:r>
            <a:r>
              <a:rPr lang="en-US" sz="3200"/>
              <a:t>, is a statistical measure of the variability of a distribution around its mean.</a:t>
            </a:r>
          </a:p>
          <a:p>
            <a:pPr marL="0" indent="0" algn="ctr">
              <a:buFont typeface="Monotype Sorts" pitchFamily="2" charset="2"/>
              <a:buNone/>
              <a:defRPr/>
            </a:pPr>
            <a:r>
              <a:rPr lang="en-US" sz="3200"/>
              <a:t>It is the square root of variance.</a:t>
            </a:r>
          </a:p>
          <a:p>
            <a:pPr marL="0" indent="0" algn="ctr">
              <a:buFont typeface="Monotype Sorts" pitchFamily="2" charset="2"/>
              <a:buNone/>
              <a:defRPr/>
            </a:pPr>
            <a:r>
              <a:rPr lang="en-US" sz="3200"/>
              <a:t>Note, this is for a </a:t>
            </a:r>
            <a:r>
              <a:rPr lang="en-US" sz="3200" u="sng">
                <a:solidFill>
                  <a:schemeClr val="hlink"/>
                </a:solidFill>
              </a:rPr>
              <a:t>discrete distribution</a:t>
            </a:r>
            <a:r>
              <a:rPr lang="en-US" sz="3200"/>
              <a:t>.</a:t>
            </a:r>
          </a:p>
        </p:txBody>
      </p:sp>
      <p:sp>
        <p:nvSpPr>
          <p:cNvPr id="14343" name="Line 5">
            <a:extLst>
              <a:ext uri="{FF2B5EF4-FFF2-40B4-BE49-F238E27FC236}">
                <a16:creationId xmlns:a16="http://schemas.microsoft.com/office/drawing/2014/main" id="{5472CE6D-5E61-4F2F-82ED-AF89DF78FD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600200"/>
            <a:ext cx="6629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44" name="Line 6">
            <a:extLst>
              <a:ext uri="{FF2B5EF4-FFF2-40B4-BE49-F238E27FC236}">
                <a16:creationId xmlns:a16="http://schemas.microsoft.com/office/drawing/2014/main" id="{C36F99EC-2E50-4797-8215-CBC406027B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500" y="2216150"/>
            <a:ext cx="247650" cy="0"/>
          </a:xfrm>
          <a:prstGeom prst="line">
            <a:avLst/>
          </a:prstGeom>
          <a:noFill/>
          <a:ln w="50800">
            <a:solidFill>
              <a:srgbClr val="A751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45" name="Rectangle 7">
            <a:extLst>
              <a:ext uri="{FF2B5EF4-FFF2-40B4-BE49-F238E27FC236}">
                <a16:creationId xmlns:a16="http://schemas.microsoft.com/office/drawing/2014/main" id="{8BB796B3-0A6C-4CF5-A709-2EBF0B7F1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063" y="1935163"/>
            <a:ext cx="3667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hi-IN" sz="2400">
                <a:solidFill>
                  <a:srgbClr val="42B200"/>
                </a:solidFill>
              </a:rPr>
              <a:t>n</a:t>
            </a:r>
          </a:p>
        </p:txBody>
      </p:sp>
      <p:sp>
        <p:nvSpPr>
          <p:cNvPr id="14346" name="Rectangle 8">
            <a:extLst>
              <a:ext uri="{FF2B5EF4-FFF2-40B4-BE49-F238E27FC236}">
                <a16:creationId xmlns:a16="http://schemas.microsoft.com/office/drawing/2014/main" id="{57E0AB2F-DCFA-4F89-989D-732806D2F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3" y="2640013"/>
            <a:ext cx="6127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hi-IN" sz="2400"/>
              <a:t>i=1</a:t>
            </a:r>
          </a:p>
        </p:txBody>
      </p:sp>
      <p:sp>
        <p:nvSpPr>
          <p:cNvPr id="14347" name="Line 9">
            <a:extLst>
              <a:ext uri="{FF2B5EF4-FFF2-40B4-BE49-F238E27FC236}">
                <a16:creationId xmlns:a16="http://schemas.microsoft.com/office/drawing/2014/main" id="{8589D4A6-7FE9-4845-A2C6-51ED8096D9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1981200"/>
            <a:ext cx="3657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48" name="Line 10">
            <a:extLst>
              <a:ext uri="{FF2B5EF4-FFF2-40B4-BE49-F238E27FC236}">
                <a16:creationId xmlns:a16="http://schemas.microsoft.com/office/drawing/2014/main" id="{AA567CBB-DDCB-4CD4-9E5C-D03BD26F91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1981200"/>
            <a:ext cx="152400" cy="838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49" name="Line 11">
            <a:extLst>
              <a:ext uri="{FF2B5EF4-FFF2-40B4-BE49-F238E27FC236}">
                <a16:creationId xmlns:a16="http://schemas.microsoft.com/office/drawing/2014/main" id="{CE29E326-571C-4108-BEFF-8FCC14411D4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48000" y="2514600"/>
            <a:ext cx="76200" cy="304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50" name="Line 12">
            <a:extLst>
              <a:ext uri="{FF2B5EF4-FFF2-40B4-BE49-F238E27FC236}">
                <a16:creationId xmlns:a16="http://schemas.microsoft.com/office/drawing/2014/main" id="{64C52B3B-3AC0-494E-AA03-E2ECAC4300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2514600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>
            <a:extLst>
              <a:ext uri="{FF2B5EF4-FFF2-40B4-BE49-F238E27FC236}">
                <a16:creationId xmlns:a16="http://schemas.microsoft.com/office/drawing/2014/main" id="{FC2E8864-9AA4-41C8-853B-594C75A63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40000"/>
            <a:ext cx="425450" cy="476250"/>
          </a:xfrm>
          <a:prstGeom prst="octagon">
            <a:avLst>
              <a:gd name="adj" fmla="val 1939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15363" name="AutoShape 3">
            <a:extLst>
              <a:ext uri="{FF2B5EF4-FFF2-40B4-BE49-F238E27FC236}">
                <a16:creationId xmlns:a16="http://schemas.microsoft.com/office/drawing/2014/main" id="{77043B17-5BEA-4707-A56E-8A70B7C23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4550" y="5797550"/>
            <a:ext cx="1016000" cy="3683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15364" name="Line 4">
            <a:extLst>
              <a:ext uri="{FF2B5EF4-FFF2-40B4-BE49-F238E27FC236}">
                <a16:creationId xmlns:a16="http://schemas.microsoft.com/office/drawing/2014/main" id="{A975D039-83EE-4A7E-8983-F3D9CB6F0C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76400"/>
            <a:ext cx="6858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A1E53361-C503-464E-82B4-742032BBC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391400" cy="1752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sz="3600" b="1"/>
              <a:t>How to Determine the Expected Return and Standard Deviation</a:t>
            </a:r>
          </a:p>
        </p:txBody>
      </p:sp>
      <p:sp>
        <p:nvSpPr>
          <p:cNvPr id="15366" name="Line 6">
            <a:extLst>
              <a:ext uri="{FF2B5EF4-FFF2-40B4-BE49-F238E27FC236}">
                <a16:creationId xmlns:a16="http://schemas.microsoft.com/office/drawing/2014/main" id="{66EB24B2-B5D9-4E56-8F00-DEBA0904AB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600200"/>
            <a:ext cx="6858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7" name="Line 7">
            <a:extLst>
              <a:ext uri="{FF2B5EF4-FFF2-40B4-BE49-F238E27FC236}">
                <a16:creationId xmlns:a16="http://schemas.microsoft.com/office/drawing/2014/main" id="{85F5FDEA-BB5C-43F4-957C-00260EA028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3048000"/>
            <a:ext cx="8001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8" name="Line 8">
            <a:extLst>
              <a:ext uri="{FF2B5EF4-FFF2-40B4-BE49-F238E27FC236}">
                <a16:creationId xmlns:a16="http://schemas.microsoft.com/office/drawing/2014/main" id="{8236A32B-1C9C-4345-9576-A4B33B17E0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" y="1981200"/>
            <a:ext cx="8147050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9" name="Line 9">
            <a:extLst>
              <a:ext uri="{FF2B5EF4-FFF2-40B4-BE49-F238E27FC236}">
                <a16:creationId xmlns:a16="http://schemas.microsoft.com/office/drawing/2014/main" id="{8413612D-F5E8-486D-BE19-F728F7E8F0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5715000"/>
            <a:ext cx="8077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0" name="Line 10">
            <a:extLst>
              <a:ext uri="{FF2B5EF4-FFF2-40B4-BE49-F238E27FC236}">
                <a16:creationId xmlns:a16="http://schemas.microsoft.com/office/drawing/2014/main" id="{B8297E4F-354A-40B3-865F-6F0A4CDB851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" y="6248400"/>
            <a:ext cx="8140700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1" name="Line 11">
            <a:extLst>
              <a:ext uri="{FF2B5EF4-FFF2-40B4-BE49-F238E27FC236}">
                <a16:creationId xmlns:a16="http://schemas.microsoft.com/office/drawing/2014/main" id="{41540808-596F-48FD-9955-286BEE59EE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1981200"/>
            <a:ext cx="0" cy="42672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2" name="Line 12">
            <a:extLst>
              <a:ext uri="{FF2B5EF4-FFF2-40B4-BE49-F238E27FC236}">
                <a16:creationId xmlns:a16="http://schemas.microsoft.com/office/drawing/2014/main" id="{3B92DE3B-6D62-4806-AF1D-08B0B733A7A1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1981200"/>
            <a:ext cx="0" cy="42672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3" name="Line 13">
            <a:extLst>
              <a:ext uri="{FF2B5EF4-FFF2-40B4-BE49-F238E27FC236}">
                <a16:creationId xmlns:a16="http://schemas.microsoft.com/office/drawing/2014/main" id="{105B7FAD-DF4F-4288-81AD-C0043DE3EF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514600"/>
            <a:ext cx="0" cy="3733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4" name="Line 14">
            <a:extLst>
              <a:ext uri="{FF2B5EF4-FFF2-40B4-BE49-F238E27FC236}">
                <a16:creationId xmlns:a16="http://schemas.microsoft.com/office/drawing/2014/main" id="{9B92332A-5AD3-403D-9A5B-A41385D857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981200"/>
            <a:ext cx="0" cy="4267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5" name="Line 15">
            <a:extLst>
              <a:ext uri="{FF2B5EF4-FFF2-40B4-BE49-F238E27FC236}">
                <a16:creationId xmlns:a16="http://schemas.microsoft.com/office/drawing/2014/main" id="{01AFD914-5A8D-4D61-8C89-1F7B704515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514600"/>
            <a:ext cx="0" cy="3733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6" name="Line 16">
            <a:extLst>
              <a:ext uri="{FF2B5EF4-FFF2-40B4-BE49-F238E27FC236}">
                <a16:creationId xmlns:a16="http://schemas.microsoft.com/office/drawing/2014/main" id="{520F1316-71DB-4494-96B2-723431ECCC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514600"/>
            <a:ext cx="4648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7" name="Line 17">
            <a:extLst>
              <a:ext uri="{FF2B5EF4-FFF2-40B4-BE49-F238E27FC236}">
                <a16:creationId xmlns:a16="http://schemas.microsoft.com/office/drawing/2014/main" id="{5EBDEF58-C3EE-45CA-83AC-493B6122996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4100" y="2590800"/>
            <a:ext cx="238125" cy="0"/>
          </a:xfrm>
          <a:prstGeom prst="line">
            <a:avLst/>
          </a:prstGeom>
          <a:noFill/>
          <a:ln w="50800">
            <a:solidFill>
              <a:srgbClr val="A751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8" name="Line 18">
            <a:extLst>
              <a:ext uri="{FF2B5EF4-FFF2-40B4-BE49-F238E27FC236}">
                <a16:creationId xmlns:a16="http://schemas.microsoft.com/office/drawing/2014/main" id="{C47A8367-8C4F-4ABD-B33D-351DAB9A09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57850" y="2914650"/>
            <a:ext cx="1657350" cy="2895600"/>
          </a:xfrm>
          <a:prstGeom prst="line">
            <a:avLst/>
          </a:prstGeom>
          <a:noFill/>
          <a:ln w="25400">
            <a:solidFill>
              <a:srgbClr val="A7515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9" name="Line 19">
            <a:extLst>
              <a:ext uri="{FF2B5EF4-FFF2-40B4-BE49-F238E27FC236}">
                <a16:creationId xmlns:a16="http://schemas.microsoft.com/office/drawing/2014/main" id="{1EC8B3B7-2D44-4048-9516-F3AE7A9535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2514600"/>
            <a:ext cx="3429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08" name="Rectangle 20">
            <a:extLst>
              <a:ext uri="{FF2B5EF4-FFF2-40B4-BE49-F238E27FC236}">
                <a16:creationId xmlns:a16="http://schemas.microsoft.com/office/drawing/2014/main" id="{10AEE1BE-DEE7-44D8-AC55-60EB9BA210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534400" cy="4724400"/>
          </a:xfrm>
          <a:effectLst>
            <a:outerShdw algn="ctr" rotWithShape="0">
              <a:srgbClr val="A75151"/>
            </a:outerShdw>
          </a:effectLst>
        </p:spPr>
        <p:txBody>
          <a:bodyPr/>
          <a:lstStyle/>
          <a:p>
            <a:pPr marL="0" indent="0">
              <a:spcBef>
                <a:spcPct val="5000"/>
              </a:spcBef>
              <a:spcAft>
                <a:spcPct val="5000"/>
              </a:spcAft>
              <a:buFont typeface="Monotype Sorts" pitchFamily="2" charset="2"/>
              <a:buNone/>
              <a:defRPr/>
            </a:pPr>
            <a:r>
              <a:rPr lang="en-US" sz="3200"/>
              <a:t>	Stock BW	   </a:t>
            </a:r>
          </a:p>
          <a:p>
            <a:pPr marL="0" indent="0">
              <a:spcBef>
                <a:spcPct val="5000"/>
              </a:spcBef>
              <a:spcAft>
                <a:spcPct val="5000"/>
              </a:spcAft>
              <a:buFont typeface="Monotype Sorts" pitchFamily="2" charset="2"/>
              <a:buNone/>
              <a:defRPr/>
            </a:pPr>
            <a:r>
              <a:rPr lang="en-US" sz="3200"/>
              <a:t>	</a:t>
            </a:r>
            <a:r>
              <a:rPr lang="en-US" sz="3200">
                <a:solidFill>
                  <a:schemeClr val="tx2"/>
                </a:solidFill>
              </a:rPr>
              <a:t>R</a:t>
            </a:r>
            <a:r>
              <a:rPr lang="en-US" sz="3200" baseline="-25000">
                <a:solidFill>
                  <a:schemeClr val="tx2"/>
                </a:solidFill>
              </a:rPr>
              <a:t>i</a:t>
            </a:r>
            <a:r>
              <a:rPr lang="en-US" sz="3200"/>
              <a:t>		</a:t>
            </a:r>
            <a:r>
              <a:rPr lang="en-US" sz="3200">
                <a:solidFill>
                  <a:schemeClr val="hlink"/>
                </a:solidFill>
              </a:rPr>
              <a:t>P</a:t>
            </a:r>
            <a:r>
              <a:rPr lang="en-US" sz="3200" baseline="-25000">
                <a:solidFill>
                  <a:schemeClr val="hlink"/>
                </a:solidFill>
              </a:rPr>
              <a:t>i</a:t>
            </a:r>
            <a:r>
              <a:rPr lang="en-US" sz="3200"/>
              <a:t> 	    (</a:t>
            </a:r>
            <a:r>
              <a:rPr lang="en-US" sz="3200">
                <a:solidFill>
                  <a:schemeClr val="tx2"/>
                </a:solidFill>
              </a:rPr>
              <a:t>R</a:t>
            </a:r>
            <a:r>
              <a:rPr lang="en-US" sz="3200" baseline="-25000">
                <a:solidFill>
                  <a:schemeClr val="tx2"/>
                </a:solidFill>
              </a:rPr>
              <a:t>i</a:t>
            </a:r>
            <a:r>
              <a:rPr lang="en-US" sz="3200">
                <a:solidFill>
                  <a:srgbClr val="A75151"/>
                </a:solidFill>
              </a:rPr>
              <a:t>)(</a:t>
            </a:r>
            <a:r>
              <a:rPr lang="en-US" sz="3200">
                <a:solidFill>
                  <a:schemeClr val="hlink"/>
                </a:solidFill>
              </a:rPr>
              <a:t>P</a:t>
            </a:r>
            <a:r>
              <a:rPr lang="en-US" sz="3200" baseline="-25000">
                <a:solidFill>
                  <a:schemeClr val="hlink"/>
                </a:solidFill>
              </a:rPr>
              <a:t>i</a:t>
            </a:r>
            <a:r>
              <a:rPr lang="en-US" sz="3200">
                <a:solidFill>
                  <a:srgbClr val="A75151"/>
                </a:solidFill>
              </a:rPr>
              <a:t>)</a:t>
            </a:r>
            <a:r>
              <a:rPr lang="en-US" sz="3200"/>
              <a:t>	      (</a:t>
            </a:r>
            <a:r>
              <a:rPr lang="en-US" sz="3200">
                <a:solidFill>
                  <a:schemeClr val="tx2"/>
                </a:solidFill>
              </a:rPr>
              <a:t>R</a:t>
            </a:r>
            <a:r>
              <a:rPr lang="en-US" sz="3200" baseline="-25000">
                <a:solidFill>
                  <a:schemeClr val="tx2"/>
                </a:solidFill>
              </a:rPr>
              <a:t>i </a:t>
            </a:r>
            <a:r>
              <a:rPr lang="en-US" sz="3200"/>
              <a:t>- </a:t>
            </a:r>
            <a:r>
              <a:rPr lang="en-US" sz="3200">
                <a:solidFill>
                  <a:srgbClr val="A75151"/>
                </a:solidFill>
              </a:rPr>
              <a:t>R </a:t>
            </a:r>
            <a:r>
              <a:rPr lang="en-US" sz="3200"/>
              <a:t>)</a:t>
            </a:r>
            <a:r>
              <a:rPr lang="en-US" sz="3200" baseline="30000"/>
              <a:t>2</a:t>
            </a:r>
            <a:r>
              <a:rPr lang="en-US" sz="3200"/>
              <a:t>(</a:t>
            </a:r>
            <a:r>
              <a:rPr lang="en-US" sz="3200">
                <a:solidFill>
                  <a:schemeClr val="hlink"/>
                </a:solidFill>
              </a:rPr>
              <a:t>P</a:t>
            </a:r>
            <a:r>
              <a:rPr lang="en-US" sz="3200" baseline="-25000">
                <a:solidFill>
                  <a:schemeClr val="hlink"/>
                </a:solidFill>
              </a:rPr>
              <a:t>i</a:t>
            </a:r>
            <a:r>
              <a:rPr lang="en-US" sz="3200"/>
              <a:t>)</a:t>
            </a:r>
          </a:p>
          <a:p>
            <a:pPr marL="0" indent="0">
              <a:spcBef>
                <a:spcPct val="5000"/>
              </a:spcBef>
              <a:spcAft>
                <a:spcPct val="5000"/>
              </a:spcAft>
              <a:buFont typeface="Monotype Sorts" pitchFamily="2" charset="2"/>
              <a:buNone/>
              <a:defRPr/>
            </a:pPr>
            <a:r>
              <a:rPr lang="en-US" sz="3200"/>
              <a:t>      -.15	       .10	     -.015		  .00576</a:t>
            </a:r>
          </a:p>
          <a:p>
            <a:pPr marL="0" indent="0">
              <a:spcBef>
                <a:spcPct val="5000"/>
              </a:spcBef>
              <a:spcAft>
                <a:spcPct val="5000"/>
              </a:spcAft>
              <a:buFont typeface="Monotype Sorts" pitchFamily="2" charset="2"/>
              <a:buNone/>
              <a:defRPr/>
            </a:pPr>
            <a:r>
              <a:rPr lang="en-US" sz="3200"/>
              <a:t>      -.03	       .20 	     -.006		  .00288</a:t>
            </a:r>
          </a:p>
          <a:p>
            <a:pPr marL="0" indent="0">
              <a:spcBef>
                <a:spcPct val="5000"/>
              </a:spcBef>
              <a:spcAft>
                <a:spcPct val="5000"/>
              </a:spcAft>
              <a:buFont typeface="Monotype Sorts" pitchFamily="2" charset="2"/>
              <a:buNone/>
              <a:defRPr/>
            </a:pPr>
            <a:r>
              <a:rPr lang="en-US" sz="3200"/>
              <a:t>       .09	       .40 	      .036		  .00000</a:t>
            </a:r>
          </a:p>
          <a:p>
            <a:pPr marL="0" indent="0">
              <a:spcBef>
                <a:spcPct val="5000"/>
              </a:spcBef>
              <a:spcAft>
                <a:spcPct val="5000"/>
              </a:spcAft>
              <a:buFont typeface="Monotype Sorts" pitchFamily="2" charset="2"/>
              <a:buNone/>
              <a:defRPr/>
            </a:pPr>
            <a:r>
              <a:rPr lang="en-US" sz="3200"/>
              <a:t>       .21 	       .20 	      .042		  .00288</a:t>
            </a:r>
          </a:p>
          <a:p>
            <a:pPr marL="0" indent="0">
              <a:spcBef>
                <a:spcPct val="5000"/>
              </a:spcBef>
              <a:spcAft>
                <a:spcPct val="5000"/>
              </a:spcAft>
              <a:buFont typeface="Monotype Sorts" pitchFamily="2" charset="2"/>
              <a:buNone/>
              <a:defRPr/>
            </a:pPr>
            <a:r>
              <a:rPr lang="en-US" sz="3200"/>
              <a:t>       .33	       .10 	      .033		  .00576</a:t>
            </a:r>
          </a:p>
          <a:p>
            <a:pPr marL="0" indent="0">
              <a:spcBef>
                <a:spcPct val="5000"/>
              </a:spcBef>
              <a:spcAft>
                <a:spcPct val="5000"/>
              </a:spcAft>
              <a:buFont typeface="Monotype Sorts" pitchFamily="2" charset="2"/>
              <a:buNone/>
              <a:defRPr/>
            </a:pPr>
            <a:r>
              <a:rPr lang="en-US" sz="3200"/>
              <a:t>     </a:t>
            </a:r>
            <a:r>
              <a:rPr lang="en-US" sz="3200" i="1"/>
              <a:t>Sum</a:t>
            </a:r>
            <a:r>
              <a:rPr lang="en-US" sz="3200"/>
              <a:t>	     </a:t>
            </a:r>
            <a:r>
              <a:rPr lang="en-US" sz="3200" i="1"/>
              <a:t>1.00</a:t>
            </a:r>
            <a:r>
              <a:rPr lang="en-US" sz="3200"/>
              <a:t>	      </a:t>
            </a:r>
            <a:r>
              <a:rPr lang="en-US" sz="3200" i="1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.090		  </a:t>
            </a:r>
            <a:r>
              <a:rPr lang="en-US" sz="3200" i="1">
                <a:solidFill>
                  <a:srgbClr val="38006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.01728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7">
            <a:extLst>
              <a:ext uri="{FF2B5EF4-FFF2-40B4-BE49-F238E27FC236}">
                <a16:creationId xmlns:a16="http://schemas.microsoft.com/office/drawing/2014/main" id="{5A54D7A4-9B4F-4F5E-A669-786083007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800600"/>
            <a:ext cx="6019800" cy="990600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16387" name="Line 2">
            <a:extLst>
              <a:ext uri="{FF2B5EF4-FFF2-40B4-BE49-F238E27FC236}">
                <a16:creationId xmlns:a16="http://schemas.microsoft.com/office/drawing/2014/main" id="{9FE2C7AF-7F17-4EDE-A86A-02F731605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76400"/>
            <a:ext cx="6629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BD00478-11A9-473B-B7DD-FBA448BD26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162800" cy="1752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/>
              <a:t>Determining Standard Deviation (Risk Measure)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EFA561A4-D32D-4A1C-9971-A58C2DBB85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8534400" cy="4572000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marL="0" indent="0" algn="ctr">
              <a:buFont typeface="Monotype Sorts" pitchFamily="2" charset="2"/>
              <a:buNone/>
              <a:defRPr/>
            </a:pPr>
            <a:r>
              <a:rPr lang="en-US" sz="4000">
                <a:solidFill>
                  <a:srgbClr val="CA6DF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s</a:t>
            </a:r>
            <a:r>
              <a:rPr lang="en-US" sz="4000"/>
              <a:t> =    </a:t>
            </a:r>
            <a:r>
              <a:rPr lang="en-US" sz="4400">
                <a:latin typeface="Symbol" pitchFamily="18" charset="2"/>
              </a:rPr>
              <a:t>S</a:t>
            </a:r>
            <a:r>
              <a:rPr lang="en-US" sz="4000"/>
              <a:t> ( </a:t>
            </a:r>
            <a:r>
              <a:rPr lang="en-US" sz="4000" i="1">
                <a:solidFill>
                  <a:schemeClr val="tx2"/>
                </a:solidFill>
              </a:rPr>
              <a:t>R</a:t>
            </a:r>
            <a:r>
              <a:rPr lang="en-US" sz="4000" i="1" baseline="-25000">
                <a:solidFill>
                  <a:schemeClr val="tx2"/>
                </a:solidFill>
              </a:rPr>
              <a:t>i</a:t>
            </a:r>
            <a:r>
              <a:rPr lang="en-US" sz="4000"/>
              <a:t> - </a:t>
            </a:r>
            <a:r>
              <a:rPr lang="en-US" sz="4000">
                <a:solidFill>
                  <a:srgbClr val="A75151"/>
                </a:solidFill>
              </a:rPr>
              <a:t>R</a:t>
            </a:r>
            <a:r>
              <a:rPr lang="en-US" sz="4000"/>
              <a:t> )</a:t>
            </a:r>
            <a:r>
              <a:rPr lang="en-US" sz="4000" baseline="30000"/>
              <a:t>2</a:t>
            </a:r>
            <a:r>
              <a:rPr lang="en-US" sz="4000"/>
              <a:t>( </a:t>
            </a:r>
            <a:r>
              <a:rPr lang="en-US" sz="4000" i="1">
                <a:solidFill>
                  <a:schemeClr val="hlink"/>
                </a:solidFill>
              </a:rPr>
              <a:t>P</a:t>
            </a:r>
            <a:r>
              <a:rPr lang="en-US" sz="4000" i="1" baseline="-25000">
                <a:solidFill>
                  <a:schemeClr val="hlink"/>
                </a:solidFill>
              </a:rPr>
              <a:t>i</a:t>
            </a:r>
            <a:r>
              <a:rPr lang="en-US" sz="4000"/>
              <a:t> )</a:t>
            </a:r>
          </a:p>
          <a:p>
            <a:pPr marL="0" indent="0" algn="ctr">
              <a:spcBef>
                <a:spcPct val="85000"/>
              </a:spcBef>
              <a:buFont typeface="Monotype Sorts" pitchFamily="2" charset="2"/>
              <a:buNone/>
              <a:defRPr/>
            </a:pPr>
            <a:r>
              <a:rPr lang="en-US" sz="4000">
                <a:solidFill>
                  <a:srgbClr val="38006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s</a:t>
            </a:r>
            <a:r>
              <a:rPr lang="en-US" sz="4000"/>
              <a:t> =    </a:t>
            </a:r>
            <a:r>
              <a:rPr lang="en-US" sz="4400"/>
              <a:t>.01728</a:t>
            </a:r>
            <a:endParaRPr lang="en-US" sz="4000"/>
          </a:p>
          <a:p>
            <a:pPr marL="0" indent="0" algn="ctr">
              <a:spcBef>
                <a:spcPct val="85000"/>
              </a:spcBef>
              <a:buFont typeface="Monotype Sorts" pitchFamily="2" charset="2"/>
              <a:buNone/>
              <a:defRPr/>
            </a:pPr>
            <a:r>
              <a:rPr lang="en-US" sz="4000">
                <a:solidFill>
                  <a:srgbClr val="CA6DF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s</a:t>
            </a:r>
            <a:r>
              <a:rPr lang="en-US" sz="4000"/>
              <a:t> =    </a:t>
            </a:r>
            <a:r>
              <a:rPr lang="en-US" sz="4400">
                <a:solidFill>
                  <a:srgbClr val="CA6DF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.1315</a:t>
            </a:r>
            <a:r>
              <a:rPr lang="en-US" sz="4400"/>
              <a:t> or </a:t>
            </a:r>
            <a:r>
              <a:rPr lang="en-US" sz="4400">
                <a:solidFill>
                  <a:srgbClr val="CA6DF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13.15%</a:t>
            </a:r>
          </a:p>
        </p:txBody>
      </p:sp>
      <p:sp>
        <p:nvSpPr>
          <p:cNvPr id="16390" name="Line 5">
            <a:extLst>
              <a:ext uri="{FF2B5EF4-FFF2-40B4-BE49-F238E27FC236}">
                <a16:creationId xmlns:a16="http://schemas.microsoft.com/office/drawing/2014/main" id="{CA553024-0367-4207-AEFC-D75FF6E572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600200"/>
            <a:ext cx="6629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391" name="Line 6">
            <a:extLst>
              <a:ext uri="{FF2B5EF4-FFF2-40B4-BE49-F238E27FC236}">
                <a16:creationId xmlns:a16="http://schemas.microsoft.com/office/drawing/2014/main" id="{AB13FAB6-68B2-4AB6-AA84-85D64F8396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500" y="2209800"/>
            <a:ext cx="266700" cy="0"/>
          </a:xfrm>
          <a:prstGeom prst="line">
            <a:avLst/>
          </a:prstGeom>
          <a:noFill/>
          <a:ln w="50800">
            <a:solidFill>
              <a:srgbClr val="A751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392" name="Rectangle 7">
            <a:extLst>
              <a:ext uri="{FF2B5EF4-FFF2-40B4-BE49-F238E27FC236}">
                <a16:creationId xmlns:a16="http://schemas.microsoft.com/office/drawing/2014/main" id="{262C5A91-7599-4DBD-AD61-1D92C0247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063" y="1935163"/>
            <a:ext cx="3667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hi-IN" sz="2400">
                <a:solidFill>
                  <a:srgbClr val="014A01"/>
                </a:solidFill>
              </a:rPr>
              <a:t>n</a:t>
            </a:r>
          </a:p>
        </p:txBody>
      </p:sp>
      <p:sp>
        <p:nvSpPr>
          <p:cNvPr id="16393" name="Rectangle 8">
            <a:extLst>
              <a:ext uri="{FF2B5EF4-FFF2-40B4-BE49-F238E27FC236}">
                <a16:creationId xmlns:a16="http://schemas.microsoft.com/office/drawing/2014/main" id="{4C21C501-D5FE-4941-BA4C-9AD4C5E4C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3" y="2640013"/>
            <a:ext cx="6127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hi-IN" sz="2400"/>
              <a:t>i=1</a:t>
            </a:r>
          </a:p>
        </p:txBody>
      </p:sp>
      <p:sp>
        <p:nvSpPr>
          <p:cNvPr id="16394" name="Line 9">
            <a:extLst>
              <a:ext uri="{FF2B5EF4-FFF2-40B4-BE49-F238E27FC236}">
                <a16:creationId xmlns:a16="http://schemas.microsoft.com/office/drawing/2014/main" id="{963AC5B4-BCA8-41B6-A28C-130F36FAD8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1981200"/>
            <a:ext cx="3657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395" name="Line 10">
            <a:extLst>
              <a:ext uri="{FF2B5EF4-FFF2-40B4-BE49-F238E27FC236}">
                <a16:creationId xmlns:a16="http://schemas.microsoft.com/office/drawing/2014/main" id="{9330C0B5-9D23-4634-80C0-05DCCCAD2D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1981200"/>
            <a:ext cx="152400" cy="838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396" name="Line 11">
            <a:extLst>
              <a:ext uri="{FF2B5EF4-FFF2-40B4-BE49-F238E27FC236}">
                <a16:creationId xmlns:a16="http://schemas.microsoft.com/office/drawing/2014/main" id="{C820A585-74C0-4562-9BF7-1BF61156240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48000" y="2514600"/>
            <a:ext cx="76200" cy="304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397" name="Line 12">
            <a:extLst>
              <a:ext uri="{FF2B5EF4-FFF2-40B4-BE49-F238E27FC236}">
                <a16:creationId xmlns:a16="http://schemas.microsoft.com/office/drawing/2014/main" id="{86CDB420-B519-4734-B9B3-F98CA1AA82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2514600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398" name="Line 13">
            <a:extLst>
              <a:ext uri="{FF2B5EF4-FFF2-40B4-BE49-F238E27FC236}">
                <a16:creationId xmlns:a16="http://schemas.microsoft.com/office/drawing/2014/main" id="{BBEBA660-3416-43F2-A435-39AA8E748E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11600" y="3898900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399" name="Line 14">
            <a:extLst>
              <a:ext uri="{FF2B5EF4-FFF2-40B4-BE49-F238E27FC236}">
                <a16:creationId xmlns:a16="http://schemas.microsoft.com/office/drawing/2014/main" id="{F048E851-E2D9-48F4-9D19-DCBA6D01068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76700" y="3898900"/>
            <a:ext cx="76200" cy="304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00" name="Line 15">
            <a:extLst>
              <a:ext uri="{FF2B5EF4-FFF2-40B4-BE49-F238E27FC236}">
                <a16:creationId xmlns:a16="http://schemas.microsoft.com/office/drawing/2014/main" id="{E0A11D3D-9F1F-4B65-83C8-B76A387BEB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52900" y="3384550"/>
            <a:ext cx="152400" cy="838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01" name="Line 16">
            <a:extLst>
              <a:ext uri="{FF2B5EF4-FFF2-40B4-BE49-F238E27FC236}">
                <a16:creationId xmlns:a16="http://schemas.microsoft.com/office/drawing/2014/main" id="{20BB1A3A-075C-4E3A-9F7B-084AB132D5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5300" y="3390900"/>
            <a:ext cx="1803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>
            <a:extLst>
              <a:ext uri="{FF2B5EF4-FFF2-40B4-BE49-F238E27FC236}">
                <a16:creationId xmlns:a16="http://schemas.microsoft.com/office/drawing/2014/main" id="{C68C2F3B-DC26-44B5-A37E-14B23FCEE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572000"/>
            <a:ext cx="2590800" cy="685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17411" name="Oval 2">
            <a:extLst>
              <a:ext uri="{FF2B5EF4-FFF2-40B4-BE49-F238E27FC236}">
                <a16:creationId xmlns:a16="http://schemas.microsoft.com/office/drawing/2014/main" id="{1AB09C70-06F2-431F-9639-D202366D2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0" y="5187950"/>
            <a:ext cx="2578100" cy="11303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17412" name="Oval 3">
            <a:extLst>
              <a:ext uri="{FF2B5EF4-FFF2-40B4-BE49-F238E27FC236}">
                <a16:creationId xmlns:a16="http://schemas.microsoft.com/office/drawing/2014/main" id="{7AB04DF5-5EBD-43B7-9AEE-D1CDAB9EC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0" y="5340350"/>
            <a:ext cx="1206500" cy="7493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17413" name="Line 4">
            <a:extLst>
              <a:ext uri="{FF2B5EF4-FFF2-40B4-BE49-F238E27FC236}">
                <a16:creationId xmlns:a16="http://schemas.microsoft.com/office/drawing/2014/main" id="{0B79BE7D-485D-4FBD-AF4D-30C0D8DAD7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76400"/>
            <a:ext cx="6096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DEE0E965-CD87-454A-A0B7-8EB68B39B6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457200"/>
            <a:ext cx="7162800" cy="12954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/>
              <a:t>Coefficient of Variation</a:t>
            </a:r>
          </a:p>
        </p:txBody>
      </p:sp>
      <p:sp>
        <p:nvSpPr>
          <p:cNvPr id="17415" name="Line 6">
            <a:extLst>
              <a:ext uri="{FF2B5EF4-FFF2-40B4-BE49-F238E27FC236}">
                <a16:creationId xmlns:a16="http://schemas.microsoft.com/office/drawing/2014/main" id="{F8F37988-10E8-481F-B0F6-42D532EC42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600200"/>
            <a:ext cx="6096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3E18CE34-1809-4E90-AB83-E354411460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534400" cy="4800600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algn="ctr">
              <a:buFont typeface="Monotype Sorts" pitchFamily="2" charset="2"/>
              <a:buNone/>
              <a:defRPr/>
            </a:pPr>
            <a:r>
              <a:rPr lang="en-US"/>
              <a:t>The ratio of the </a:t>
            </a:r>
            <a:r>
              <a:rPr lang="en-US" i="1">
                <a:solidFill>
                  <a:srgbClr val="CA6DF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standard deviation </a:t>
            </a:r>
            <a:r>
              <a:rPr lang="en-US"/>
              <a:t>of a distribution to the </a:t>
            </a:r>
            <a:r>
              <a:rPr lang="en-US" i="1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mean </a:t>
            </a:r>
            <a:r>
              <a:rPr lang="en-US"/>
              <a:t>of that distribution.</a:t>
            </a:r>
          </a:p>
          <a:p>
            <a:pPr algn="ctr">
              <a:buFont typeface="Monotype Sorts" pitchFamily="2" charset="2"/>
              <a:buNone/>
              <a:defRPr/>
            </a:pPr>
            <a:r>
              <a:rPr lang="en-US"/>
              <a:t>It is a measure of </a:t>
            </a:r>
            <a:r>
              <a:rPr lang="en-US" i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RELATIVE</a:t>
            </a:r>
            <a:r>
              <a:rPr lang="en-US"/>
              <a:t> risk.</a:t>
            </a:r>
          </a:p>
          <a:p>
            <a:pPr algn="ctr">
              <a:buFont typeface="Monotype Sorts" pitchFamily="2" charset="2"/>
              <a:buNone/>
              <a:defRPr/>
            </a:pPr>
            <a:r>
              <a:rPr lang="en-US" sz="4000"/>
              <a:t>CV = </a:t>
            </a:r>
            <a:r>
              <a:rPr lang="en-US" sz="4000">
                <a:solidFill>
                  <a:srgbClr val="CA6DF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s</a:t>
            </a:r>
            <a:r>
              <a:rPr lang="en-US" sz="4000"/>
              <a:t> / </a:t>
            </a:r>
            <a:r>
              <a:rPr lang="en-US" sz="40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endParaRPr lang="en-US" sz="4000"/>
          </a:p>
          <a:p>
            <a:pPr algn="ctr">
              <a:buFont typeface="Monotype Sorts" pitchFamily="2" charset="2"/>
              <a:buNone/>
              <a:defRPr/>
            </a:pPr>
            <a:r>
              <a:rPr lang="en-US" sz="4000"/>
              <a:t>CV of BW  = </a:t>
            </a:r>
            <a:r>
              <a:rPr lang="en-US" sz="4000">
                <a:solidFill>
                  <a:srgbClr val="CA6DF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.1315</a:t>
            </a:r>
            <a:r>
              <a:rPr lang="en-US" sz="4000"/>
              <a:t> / </a:t>
            </a:r>
            <a:r>
              <a:rPr lang="en-US" sz="40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.09</a:t>
            </a:r>
            <a:r>
              <a:rPr lang="en-US" sz="4000"/>
              <a:t> = 1.46</a:t>
            </a:r>
          </a:p>
        </p:txBody>
      </p:sp>
      <p:sp>
        <p:nvSpPr>
          <p:cNvPr id="17417" name="Line 9">
            <a:extLst>
              <a:ext uri="{FF2B5EF4-FFF2-40B4-BE49-F238E27FC236}">
                <a16:creationId xmlns:a16="http://schemas.microsoft.com/office/drawing/2014/main" id="{8480DEF0-200D-432D-807E-2844A72056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648200"/>
            <a:ext cx="304800" cy="0"/>
          </a:xfrm>
          <a:prstGeom prst="line">
            <a:avLst/>
          </a:prstGeom>
          <a:noFill/>
          <a:ln w="57150">
            <a:solidFill>
              <a:srgbClr val="A751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0A343FB8-D4BD-4E14-8346-239408C8B1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6781800" cy="1276350"/>
          </a:xfrm>
        </p:spPr>
        <p:txBody>
          <a:bodyPr/>
          <a:lstStyle/>
          <a:p>
            <a:pPr>
              <a:defRPr/>
            </a:pPr>
            <a:r>
              <a:rPr lang="en-US" b="1"/>
              <a:t>Discrete vs. Continuous Distributions</a:t>
            </a:r>
          </a:p>
        </p:txBody>
      </p:sp>
      <p:graphicFrame>
        <p:nvGraphicFramePr>
          <p:cNvPr id="18435" name="Object 3">
            <a:extLst>
              <a:ext uri="{FF2B5EF4-FFF2-40B4-BE49-F238E27FC236}">
                <a16:creationId xmlns:a16="http://schemas.microsoft.com/office/drawing/2014/main" id="{31CE271C-AD79-4A48-805D-F6B99375D379}"/>
              </a:ext>
            </a:extLst>
          </p:cNvPr>
          <p:cNvGraphicFramePr>
            <a:graphicFrameLocks noGrp="1" noChangeAspect="1"/>
          </p:cNvGraphicFramePr>
          <p:nvPr>
            <p:ph type="chart" sz="half" idx="1"/>
          </p:nvPr>
        </p:nvGraphicFramePr>
        <p:xfrm>
          <a:off x="381000" y="2743200"/>
          <a:ext cx="4267200" cy="360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Chart" r:id="rId3" imgW="3810361" imgH="3219932" progId="MSGraph.Chart.8">
                  <p:embed followColorScheme="full"/>
                </p:oleObj>
              </mc:Choice>
              <mc:Fallback>
                <p:oleObj name="Chart" r:id="rId3" imgW="3810361" imgH="3219932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743200"/>
                        <a:ext cx="4267200" cy="360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Rectangle 6">
            <a:extLst>
              <a:ext uri="{FF2B5EF4-FFF2-40B4-BE49-F238E27FC236}">
                <a16:creationId xmlns:a16="http://schemas.microsoft.com/office/drawing/2014/main" id="{E4D44981-5FE4-400F-BEC0-2923173C3B6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143000" y="2133600"/>
            <a:ext cx="7315200" cy="762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hi-IN" sz="3200"/>
              <a:t>      </a:t>
            </a:r>
            <a:r>
              <a:rPr lang="en-US" altLang="hi-IN" sz="3200" u="sng"/>
              <a:t>Discrete</a:t>
            </a:r>
            <a:r>
              <a:rPr lang="en-US" altLang="hi-IN" sz="3200"/>
              <a:t>                   </a:t>
            </a:r>
            <a:r>
              <a:rPr lang="en-US" altLang="hi-IN" sz="3200" u="sng"/>
              <a:t>Continuous</a:t>
            </a:r>
          </a:p>
        </p:txBody>
      </p:sp>
      <p:graphicFrame>
        <p:nvGraphicFramePr>
          <p:cNvPr id="18437" name="Object 8">
            <a:extLst>
              <a:ext uri="{FF2B5EF4-FFF2-40B4-BE49-F238E27FC236}">
                <a16:creationId xmlns:a16="http://schemas.microsoft.com/office/drawing/2014/main" id="{87BBA455-D0B3-4911-BE5A-6F83E803B0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2667000"/>
          <a:ext cx="4257675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Chart" r:id="rId5" imgW="4258172" imgH="2810116" progId="Excel.Chart.8">
                  <p:embed/>
                </p:oleObj>
              </mc:Choice>
              <mc:Fallback>
                <p:oleObj name="Chart" r:id="rId5" imgW="4258172" imgH="2810116" progId="Excel.Char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667000"/>
                        <a:ext cx="4257675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Line 9">
            <a:extLst>
              <a:ext uri="{FF2B5EF4-FFF2-40B4-BE49-F238E27FC236}">
                <a16:creationId xmlns:a16="http://schemas.microsoft.com/office/drawing/2014/main" id="{540FD49F-3AEC-4F68-9FB3-A7513F7FE8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600200"/>
            <a:ext cx="6400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39" name="Line 10">
            <a:extLst>
              <a:ext uri="{FF2B5EF4-FFF2-40B4-BE49-F238E27FC236}">
                <a16:creationId xmlns:a16="http://schemas.microsoft.com/office/drawing/2014/main" id="{BA4A0462-EE06-42BD-BAA2-F7997535D1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76400"/>
            <a:ext cx="6477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2">
            <a:extLst>
              <a:ext uri="{FF2B5EF4-FFF2-40B4-BE49-F238E27FC236}">
                <a16:creationId xmlns:a16="http://schemas.microsoft.com/office/drawing/2014/main" id="{8EB67455-2167-48DC-BE33-5299032840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76400"/>
            <a:ext cx="67056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2E0E0052-5C4E-4652-8E6D-A3AD513500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162800" cy="1752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/>
              <a:t>Determining Expected Return (Continuous Dist.)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011DBB4A-1623-441E-AE60-C5B0638249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962150"/>
            <a:ext cx="8534400" cy="4724400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marL="0" indent="0" algn="ctr">
              <a:buFont typeface="Monotype Sorts" pitchFamily="2" charset="2"/>
              <a:buNone/>
            </a:pPr>
            <a:r>
              <a:rPr lang="en-US" altLang="en-US" sz="4000"/>
              <a:t> </a:t>
            </a:r>
            <a:r>
              <a:rPr lang="en-US" altLang="en-US" sz="4000">
                <a:solidFill>
                  <a:srgbClr val="A75151"/>
                </a:solidFill>
              </a:rPr>
              <a:t>R</a:t>
            </a:r>
            <a:r>
              <a:rPr lang="en-US" altLang="en-US" sz="4000"/>
              <a:t> = </a:t>
            </a:r>
            <a:r>
              <a:rPr lang="en-US" altLang="en-US" sz="4400">
                <a:latin typeface="Symbol" panose="05050102010706020507" pitchFamily="18" charset="2"/>
              </a:rPr>
              <a:t>S</a:t>
            </a:r>
            <a:r>
              <a:rPr lang="en-US" altLang="en-US" sz="4000"/>
              <a:t> ( </a:t>
            </a:r>
            <a:r>
              <a:rPr lang="en-US" altLang="en-US" sz="4000" i="1">
                <a:solidFill>
                  <a:schemeClr val="tx2"/>
                </a:solidFill>
              </a:rPr>
              <a:t>R</a:t>
            </a:r>
            <a:r>
              <a:rPr lang="en-US" altLang="en-US" sz="4000" i="1" baseline="-25000">
                <a:solidFill>
                  <a:schemeClr val="tx2"/>
                </a:solidFill>
              </a:rPr>
              <a:t>i</a:t>
            </a:r>
            <a:r>
              <a:rPr lang="en-US" altLang="en-US" sz="4000"/>
              <a:t> ) / ( </a:t>
            </a:r>
            <a:r>
              <a:rPr lang="en-US" altLang="en-US" sz="4000" i="1">
                <a:solidFill>
                  <a:srgbClr val="51DC00"/>
                </a:solidFill>
              </a:rPr>
              <a:t>n</a:t>
            </a:r>
            <a:r>
              <a:rPr lang="en-US" altLang="en-US" sz="4000"/>
              <a:t> )</a:t>
            </a:r>
          </a:p>
          <a:p>
            <a:pPr marL="0" indent="0" algn="ctr">
              <a:spcBef>
                <a:spcPct val="40000"/>
              </a:spcBef>
              <a:buFont typeface="Monotype Sorts" pitchFamily="2" charset="2"/>
              <a:buNone/>
            </a:pPr>
            <a:r>
              <a:rPr lang="en-US" altLang="en-US">
                <a:solidFill>
                  <a:srgbClr val="A75151"/>
                </a:solidFill>
              </a:rPr>
              <a:t>R</a:t>
            </a:r>
            <a:r>
              <a:rPr lang="en-US" altLang="en-US"/>
              <a:t> is the expected return for the asset,</a:t>
            </a:r>
          </a:p>
          <a:p>
            <a:pPr marL="0" indent="0" algn="ctr">
              <a:buFont typeface="Monotype Sorts" pitchFamily="2" charset="2"/>
              <a:buNone/>
            </a:pPr>
            <a:r>
              <a:rPr lang="en-US" altLang="en-US" i="1">
                <a:solidFill>
                  <a:schemeClr val="tx2"/>
                </a:solidFill>
              </a:rPr>
              <a:t>R</a:t>
            </a:r>
            <a:r>
              <a:rPr lang="en-US" altLang="en-US" i="1" baseline="-25000">
                <a:solidFill>
                  <a:schemeClr val="tx2"/>
                </a:solidFill>
              </a:rPr>
              <a:t>i</a:t>
            </a:r>
            <a:r>
              <a:rPr lang="en-US" altLang="en-US"/>
              <a:t> is the return for the ith observation,</a:t>
            </a:r>
          </a:p>
          <a:p>
            <a:pPr marL="0" indent="0" algn="ctr">
              <a:buFont typeface="Monotype Sorts" pitchFamily="2" charset="2"/>
              <a:buNone/>
            </a:pPr>
            <a:r>
              <a:rPr lang="en-US" altLang="en-US">
                <a:solidFill>
                  <a:srgbClr val="42B200"/>
                </a:solidFill>
              </a:rPr>
              <a:t>n</a:t>
            </a:r>
            <a:r>
              <a:rPr lang="en-US" altLang="en-US"/>
              <a:t> is the total number of observations.</a:t>
            </a:r>
          </a:p>
        </p:txBody>
      </p:sp>
      <p:sp>
        <p:nvSpPr>
          <p:cNvPr id="19461" name="Line 5">
            <a:extLst>
              <a:ext uri="{FF2B5EF4-FFF2-40B4-BE49-F238E27FC236}">
                <a16:creationId xmlns:a16="http://schemas.microsoft.com/office/drawing/2014/main" id="{BC61F9B0-620B-4332-AB0E-068BF3ED02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600200"/>
            <a:ext cx="6705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62" name="Line 6">
            <a:extLst>
              <a:ext uri="{FF2B5EF4-FFF2-40B4-BE49-F238E27FC236}">
                <a16:creationId xmlns:a16="http://schemas.microsoft.com/office/drawing/2014/main" id="{A2B85AC4-A896-4DCE-812E-3BB3D6D61E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057400"/>
            <a:ext cx="304800" cy="0"/>
          </a:xfrm>
          <a:prstGeom prst="line">
            <a:avLst/>
          </a:prstGeom>
          <a:noFill/>
          <a:ln w="50800">
            <a:solidFill>
              <a:srgbClr val="A751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750FAF7E-2B57-49F4-94C7-F3707E0A1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752600"/>
            <a:ext cx="36671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hi-IN" sz="2400">
                <a:solidFill>
                  <a:srgbClr val="42B200"/>
                </a:solidFill>
              </a:rPr>
              <a:t>n</a:t>
            </a:r>
          </a:p>
        </p:txBody>
      </p:sp>
      <p:sp>
        <p:nvSpPr>
          <p:cNvPr id="19464" name="Rectangle 8">
            <a:extLst>
              <a:ext uri="{FF2B5EF4-FFF2-40B4-BE49-F238E27FC236}">
                <a16:creationId xmlns:a16="http://schemas.microsoft.com/office/drawing/2014/main" id="{17D08DCC-7D8B-4313-A0CC-309C0CBE9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14600"/>
            <a:ext cx="6127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hi-IN" sz="2400"/>
              <a:t>i=1</a:t>
            </a:r>
          </a:p>
        </p:txBody>
      </p:sp>
      <p:sp>
        <p:nvSpPr>
          <p:cNvPr id="19465" name="Line 9">
            <a:extLst>
              <a:ext uri="{FF2B5EF4-FFF2-40B4-BE49-F238E27FC236}">
                <a16:creationId xmlns:a16="http://schemas.microsoft.com/office/drawing/2014/main" id="{48872621-64BD-4BD3-9AD8-30AF72C8F8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000" y="3048000"/>
            <a:ext cx="254000" cy="0"/>
          </a:xfrm>
          <a:prstGeom prst="line">
            <a:avLst/>
          </a:prstGeom>
          <a:noFill/>
          <a:ln w="50800">
            <a:solidFill>
              <a:srgbClr val="A751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6">
            <a:extLst>
              <a:ext uri="{FF2B5EF4-FFF2-40B4-BE49-F238E27FC236}">
                <a16:creationId xmlns:a16="http://schemas.microsoft.com/office/drawing/2014/main" id="{E5CD801D-6874-45C4-B951-5CD236E57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752600"/>
            <a:ext cx="4953000" cy="2209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20483" name="Line 3">
            <a:extLst>
              <a:ext uri="{FF2B5EF4-FFF2-40B4-BE49-F238E27FC236}">
                <a16:creationId xmlns:a16="http://schemas.microsoft.com/office/drawing/2014/main" id="{F9AB7AA3-5A4B-4845-B9FE-E30BA2103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76400"/>
            <a:ext cx="6629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16283F7E-69F9-49FC-B3FD-480F082C4E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162800" cy="1752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/>
              <a:t>Determining Standard Deviation (Risk Measure)</a:t>
            </a:r>
          </a:p>
        </p:txBody>
      </p:sp>
      <p:sp>
        <p:nvSpPr>
          <p:cNvPr id="20485" name="Line 6">
            <a:extLst>
              <a:ext uri="{FF2B5EF4-FFF2-40B4-BE49-F238E27FC236}">
                <a16:creationId xmlns:a16="http://schemas.microsoft.com/office/drawing/2014/main" id="{59640A15-1296-4977-989A-327BDFC463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600200"/>
            <a:ext cx="6629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486" name="Line 7">
            <a:extLst>
              <a:ext uri="{FF2B5EF4-FFF2-40B4-BE49-F238E27FC236}">
                <a16:creationId xmlns:a16="http://schemas.microsoft.com/office/drawing/2014/main" id="{53C20F7A-722B-443E-8EB5-EE92446806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209800"/>
            <a:ext cx="247650" cy="0"/>
          </a:xfrm>
          <a:prstGeom prst="line">
            <a:avLst/>
          </a:prstGeom>
          <a:noFill/>
          <a:ln w="50800">
            <a:solidFill>
              <a:srgbClr val="A751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487" name="Rectangle 8">
            <a:extLst>
              <a:ext uri="{FF2B5EF4-FFF2-40B4-BE49-F238E27FC236}">
                <a16:creationId xmlns:a16="http://schemas.microsoft.com/office/drawing/2014/main" id="{ADA2FF8A-6CB9-4044-A04E-C011A7730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905000"/>
            <a:ext cx="36671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hi-IN" sz="2400">
                <a:solidFill>
                  <a:srgbClr val="42B200"/>
                </a:solidFill>
              </a:rPr>
              <a:t>n</a:t>
            </a:r>
          </a:p>
        </p:txBody>
      </p:sp>
      <p:sp>
        <p:nvSpPr>
          <p:cNvPr id="20488" name="Rectangle 9">
            <a:extLst>
              <a:ext uri="{FF2B5EF4-FFF2-40B4-BE49-F238E27FC236}">
                <a16:creationId xmlns:a16="http://schemas.microsoft.com/office/drawing/2014/main" id="{E0EF40BD-5BA8-4D91-9181-7B4A9A05A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667000"/>
            <a:ext cx="6127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hi-IN" sz="2400"/>
              <a:t>i=1</a:t>
            </a:r>
          </a:p>
        </p:txBody>
      </p:sp>
      <p:sp>
        <p:nvSpPr>
          <p:cNvPr id="20489" name="Line 10">
            <a:extLst>
              <a:ext uri="{FF2B5EF4-FFF2-40B4-BE49-F238E27FC236}">
                <a16:creationId xmlns:a16="http://schemas.microsoft.com/office/drawing/2014/main" id="{D555FA3B-3B14-44AB-BB89-1DA4050245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1981200"/>
            <a:ext cx="3048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490" name="Line 11">
            <a:extLst>
              <a:ext uri="{FF2B5EF4-FFF2-40B4-BE49-F238E27FC236}">
                <a16:creationId xmlns:a16="http://schemas.microsoft.com/office/drawing/2014/main" id="{311A2802-5614-4563-8356-FE57FA32A4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1981200"/>
            <a:ext cx="304800" cy="1752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491" name="Line 12">
            <a:extLst>
              <a:ext uri="{FF2B5EF4-FFF2-40B4-BE49-F238E27FC236}">
                <a16:creationId xmlns:a16="http://schemas.microsoft.com/office/drawing/2014/main" id="{E82BEA7F-203F-41C2-BC31-97C8A859BBE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800" y="3048000"/>
            <a:ext cx="228600" cy="685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492" name="Line 13">
            <a:extLst>
              <a:ext uri="{FF2B5EF4-FFF2-40B4-BE49-F238E27FC236}">
                <a16:creationId xmlns:a16="http://schemas.microsoft.com/office/drawing/2014/main" id="{435EB20C-8266-413D-9508-35B8C2C9FF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3048000"/>
            <a:ext cx="381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493" name="Line 14">
            <a:extLst>
              <a:ext uri="{FF2B5EF4-FFF2-40B4-BE49-F238E27FC236}">
                <a16:creationId xmlns:a16="http://schemas.microsoft.com/office/drawing/2014/main" id="{FFAF3ADD-A5CC-4753-88DF-5A5BC765E8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124200"/>
            <a:ext cx="32004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494" name="Line 15">
            <a:extLst>
              <a:ext uri="{FF2B5EF4-FFF2-40B4-BE49-F238E27FC236}">
                <a16:creationId xmlns:a16="http://schemas.microsoft.com/office/drawing/2014/main" id="{D2BF8DBD-1230-4158-9711-5844F16A1C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5181600"/>
            <a:ext cx="228600" cy="0"/>
          </a:xfrm>
          <a:prstGeom prst="line">
            <a:avLst/>
          </a:prstGeom>
          <a:noFill/>
          <a:ln w="57150">
            <a:solidFill>
              <a:srgbClr val="A751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8D9252ED-799D-4033-925C-B5FBE6055C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8534400" cy="4572000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marL="0" indent="0" algn="ctr">
              <a:buFont typeface="Monotype Sorts" pitchFamily="2" charset="2"/>
              <a:buNone/>
              <a:defRPr/>
            </a:pPr>
            <a:r>
              <a:rPr lang="en-US" sz="4400">
                <a:solidFill>
                  <a:srgbClr val="38006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s</a:t>
            </a:r>
            <a:r>
              <a:rPr lang="en-US" sz="4400"/>
              <a:t> =    </a:t>
            </a:r>
            <a:r>
              <a:rPr lang="en-US" sz="4400">
                <a:latin typeface="Symbol" pitchFamily="18" charset="2"/>
              </a:rPr>
              <a:t>S</a:t>
            </a:r>
            <a:r>
              <a:rPr lang="en-US" sz="4400"/>
              <a:t> ( </a:t>
            </a:r>
            <a:r>
              <a:rPr lang="en-US" sz="4400" i="1">
                <a:solidFill>
                  <a:schemeClr val="tx2"/>
                </a:solidFill>
              </a:rPr>
              <a:t>R</a:t>
            </a:r>
            <a:r>
              <a:rPr lang="en-US" sz="4400" i="1" baseline="-25000">
                <a:solidFill>
                  <a:schemeClr val="tx2"/>
                </a:solidFill>
              </a:rPr>
              <a:t>i</a:t>
            </a:r>
            <a:r>
              <a:rPr lang="en-US" sz="4400"/>
              <a:t> - </a:t>
            </a:r>
            <a:r>
              <a:rPr lang="en-US" sz="4400">
                <a:solidFill>
                  <a:srgbClr val="A75151"/>
                </a:solidFill>
              </a:rPr>
              <a:t>R</a:t>
            </a:r>
            <a:r>
              <a:rPr lang="en-US" sz="4400"/>
              <a:t> )</a:t>
            </a:r>
            <a:r>
              <a:rPr lang="en-US" sz="4400" baseline="30000"/>
              <a:t>2</a:t>
            </a:r>
          </a:p>
          <a:p>
            <a:pPr marL="0" indent="0" algn="ctr">
              <a:buFont typeface="Monotype Sorts" pitchFamily="2" charset="2"/>
              <a:buNone/>
              <a:defRPr/>
            </a:pPr>
            <a:r>
              <a:rPr lang="en-US" sz="4400"/>
              <a:t>          ( </a:t>
            </a:r>
            <a:r>
              <a:rPr lang="en-US" sz="4400" i="1">
                <a:solidFill>
                  <a:schemeClr val="hlink"/>
                </a:solidFill>
              </a:rPr>
              <a:t>n</a:t>
            </a:r>
            <a:r>
              <a:rPr lang="en-US" sz="4400"/>
              <a:t> )</a:t>
            </a:r>
          </a:p>
          <a:p>
            <a:pPr marL="0" indent="0" algn="ctr">
              <a:buFont typeface="Monotype Sorts" pitchFamily="2" charset="2"/>
              <a:buNone/>
              <a:defRPr/>
            </a:pPr>
            <a:r>
              <a:rPr lang="en-US"/>
              <a:t>Note, this is for a </a:t>
            </a:r>
            <a:r>
              <a:rPr lang="en-US" u="sng">
                <a:solidFill>
                  <a:schemeClr val="hlink"/>
                </a:solidFill>
              </a:rPr>
              <a:t>continuous distribution</a:t>
            </a:r>
            <a:r>
              <a:rPr lang="en-US"/>
              <a:t> where the distribution is for a </a:t>
            </a:r>
            <a:r>
              <a:rPr lang="en-US" i="1"/>
              <a:t>population</a:t>
            </a:r>
            <a:r>
              <a:rPr lang="en-US"/>
              <a:t>.  </a:t>
            </a:r>
            <a:r>
              <a:rPr lang="en-US">
                <a:solidFill>
                  <a:srgbClr val="A75151"/>
                </a:solidFill>
              </a:rPr>
              <a:t>R</a:t>
            </a:r>
            <a:r>
              <a:rPr lang="en-US"/>
              <a:t> represents the population mean in this example.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AE50701A-186E-42F5-8D72-D62AE7DCA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5943600" cy="1276350"/>
          </a:xfrm>
        </p:spPr>
        <p:txBody>
          <a:bodyPr/>
          <a:lstStyle/>
          <a:p>
            <a:pPr>
              <a:defRPr/>
            </a:pPr>
            <a:r>
              <a:rPr lang="en-US" b="1"/>
              <a:t>Continuous Distribution Problem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BAA53CD-D159-4F7A-AD8E-3885F6C606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hi-IN" sz="2800"/>
              <a:t>Assume that the following list represents the continuous distribution of population returns for a particular investment (even though there are only 10 returns).</a:t>
            </a:r>
          </a:p>
          <a:p>
            <a:pPr fontAlgn="b">
              <a:lnSpc>
                <a:spcPct val="90000"/>
              </a:lnSpc>
            </a:pPr>
            <a:r>
              <a:rPr lang="en-US" altLang="hi-IN" sz="3200" b="0">
                <a:cs typeface="Arial" panose="020B0604020202020204" pitchFamily="34" charset="0"/>
              </a:rPr>
              <a:t>9.6%, -15.4%, 26.7%, -0.2%, 20.9%, 28.3%, -5.9%, 3.3%, 12.2%, 10.5%</a:t>
            </a:r>
          </a:p>
          <a:p>
            <a:pPr>
              <a:lnSpc>
                <a:spcPct val="90000"/>
              </a:lnSpc>
            </a:pPr>
            <a:r>
              <a:rPr lang="en-US" altLang="hi-IN" sz="3200">
                <a:solidFill>
                  <a:schemeClr val="hlink"/>
                </a:solidFill>
              </a:rPr>
              <a:t>Calculate the </a:t>
            </a:r>
            <a:r>
              <a:rPr lang="en-US" altLang="hi-IN" sz="3200" u="sng">
                <a:solidFill>
                  <a:schemeClr val="hlink"/>
                </a:solidFill>
              </a:rPr>
              <a:t>Expected Return</a:t>
            </a:r>
            <a:r>
              <a:rPr lang="en-US" altLang="hi-IN" sz="3200">
                <a:solidFill>
                  <a:schemeClr val="hlink"/>
                </a:solidFill>
              </a:rPr>
              <a:t> and </a:t>
            </a:r>
            <a:r>
              <a:rPr lang="en-US" altLang="hi-IN" sz="3200" u="sng">
                <a:solidFill>
                  <a:schemeClr val="hlink"/>
                </a:solidFill>
              </a:rPr>
              <a:t>Standard Deviation</a:t>
            </a:r>
            <a:r>
              <a:rPr lang="en-US" altLang="hi-IN" sz="3200">
                <a:solidFill>
                  <a:schemeClr val="hlink"/>
                </a:solidFill>
              </a:rPr>
              <a:t> for the </a:t>
            </a:r>
            <a:r>
              <a:rPr lang="en-US" altLang="hi-IN" sz="3200" i="1">
                <a:solidFill>
                  <a:schemeClr val="hlink"/>
                </a:solidFill>
              </a:rPr>
              <a:t>population</a:t>
            </a:r>
            <a:r>
              <a:rPr lang="en-US" altLang="hi-IN" sz="3200">
                <a:solidFill>
                  <a:schemeClr val="hlink"/>
                </a:solidFill>
              </a:rPr>
              <a:t> assuming a continuous distribution.</a:t>
            </a:r>
          </a:p>
        </p:txBody>
      </p:sp>
      <p:sp>
        <p:nvSpPr>
          <p:cNvPr id="21508" name="Line 4">
            <a:extLst>
              <a:ext uri="{FF2B5EF4-FFF2-40B4-BE49-F238E27FC236}">
                <a16:creationId xmlns:a16="http://schemas.microsoft.com/office/drawing/2014/main" id="{43DEAE53-0CE9-47D8-A5A0-33C07ECA97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600200"/>
            <a:ext cx="5562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09" name="Line 5">
            <a:extLst>
              <a:ext uri="{FF2B5EF4-FFF2-40B4-BE49-F238E27FC236}">
                <a16:creationId xmlns:a16="http://schemas.microsoft.com/office/drawing/2014/main" id="{D56E9BF4-58EC-4836-95A7-E465BCF68B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76400"/>
            <a:ext cx="55626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5" descr="BAIId">
            <a:extLst>
              <a:ext uri="{FF2B5EF4-FFF2-40B4-BE49-F238E27FC236}">
                <a16:creationId xmlns:a16="http://schemas.microsoft.com/office/drawing/2014/main" id="{64D71C7A-1AE1-4B95-8A20-F5DA4E74BEA7}"/>
              </a:ext>
            </a:extLst>
          </p:cNvPr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0288" y="1905000"/>
            <a:ext cx="2741612" cy="4953000"/>
          </a:xfrm>
          <a:noFill/>
        </p:spPr>
      </p:pic>
      <p:sp>
        <p:nvSpPr>
          <p:cNvPr id="22531" name="Oval 3">
            <a:extLst>
              <a:ext uri="{FF2B5EF4-FFF2-40B4-BE49-F238E27FC236}">
                <a16:creationId xmlns:a16="http://schemas.microsoft.com/office/drawing/2014/main" id="{529446DE-F547-4412-93C5-C143C5931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0386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22532" name="Oval 4">
            <a:extLst>
              <a:ext uri="{FF2B5EF4-FFF2-40B4-BE49-F238E27FC236}">
                <a16:creationId xmlns:a16="http://schemas.microsoft.com/office/drawing/2014/main" id="{AD599CC3-8428-474F-9E5C-CE45260D0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2578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22533" name="Rectangle 6">
            <a:extLst>
              <a:ext uri="{FF2B5EF4-FFF2-40B4-BE49-F238E27FC236}">
                <a16:creationId xmlns:a16="http://schemas.microsoft.com/office/drawing/2014/main" id="{74DE4E09-2095-4E01-9032-EC9329560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581400"/>
            <a:ext cx="381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55304" name="Rectangle 8">
            <a:extLst>
              <a:ext uri="{FF2B5EF4-FFF2-40B4-BE49-F238E27FC236}">
                <a16:creationId xmlns:a16="http://schemas.microsoft.com/office/drawing/2014/main" id="{8F7BB570-4F97-47E8-871D-3696467D2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685800"/>
            <a:ext cx="67818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US" sz="4400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Let’s Use the Calculator!</a:t>
            </a:r>
          </a:p>
        </p:txBody>
      </p:sp>
      <p:sp>
        <p:nvSpPr>
          <p:cNvPr id="22535" name="Line 9">
            <a:extLst>
              <a:ext uri="{FF2B5EF4-FFF2-40B4-BE49-F238E27FC236}">
                <a16:creationId xmlns:a16="http://schemas.microsoft.com/office/drawing/2014/main" id="{032D7396-2234-489F-9E53-F12A4425E0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600200"/>
            <a:ext cx="6629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536" name="Line 10">
            <a:extLst>
              <a:ext uri="{FF2B5EF4-FFF2-40B4-BE49-F238E27FC236}">
                <a16:creationId xmlns:a16="http://schemas.microsoft.com/office/drawing/2014/main" id="{48A30441-02E7-4ED6-BFCB-D431831347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76400"/>
            <a:ext cx="6477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537" name="Oval 11">
            <a:extLst>
              <a:ext uri="{FF2B5EF4-FFF2-40B4-BE49-F238E27FC236}">
                <a16:creationId xmlns:a16="http://schemas.microsoft.com/office/drawing/2014/main" id="{18EAA8DE-9EE8-459D-BC84-2761D4C79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7338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22538" name="Oval 12">
            <a:extLst>
              <a:ext uri="{FF2B5EF4-FFF2-40B4-BE49-F238E27FC236}">
                <a16:creationId xmlns:a16="http://schemas.microsoft.com/office/drawing/2014/main" id="{55DDB13E-E398-4D5C-92A3-967458DA7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0960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22539" name="Rectangle 17">
            <a:extLst>
              <a:ext uri="{FF2B5EF4-FFF2-40B4-BE49-F238E27FC236}">
                <a16:creationId xmlns:a16="http://schemas.microsoft.com/office/drawing/2014/main" id="{B910478D-3AE8-4D4E-8C42-40697824B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5720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22540" name="Rectangle 23">
            <a:extLst>
              <a:ext uri="{FF2B5EF4-FFF2-40B4-BE49-F238E27FC236}">
                <a16:creationId xmlns:a16="http://schemas.microsoft.com/office/drawing/2014/main" id="{A2E54702-FF0D-42F0-B53D-720725FAE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124200"/>
            <a:ext cx="1524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22541" name="Oval 29">
            <a:extLst>
              <a:ext uri="{FF2B5EF4-FFF2-40B4-BE49-F238E27FC236}">
                <a16:creationId xmlns:a16="http://schemas.microsoft.com/office/drawing/2014/main" id="{DE0C8300-4D3A-4DFB-8EFF-A5B5EAAD4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7338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22542" name="Rectangle 30">
            <a:extLst>
              <a:ext uri="{FF2B5EF4-FFF2-40B4-BE49-F238E27FC236}">
                <a16:creationId xmlns:a16="http://schemas.microsoft.com/office/drawing/2014/main" id="{270BCEF8-FE13-4EB5-B938-3FF5456C6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1148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22543" name="Rectangle 31">
            <a:extLst>
              <a:ext uri="{FF2B5EF4-FFF2-40B4-BE49-F238E27FC236}">
                <a16:creationId xmlns:a16="http://schemas.microsoft.com/office/drawing/2014/main" id="{9B79CA4A-99AB-4CBD-A5BD-9E5924861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5814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22544" name="Rectangle 32">
            <a:extLst>
              <a:ext uri="{FF2B5EF4-FFF2-40B4-BE49-F238E27FC236}">
                <a16:creationId xmlns:a16="http://schemas.microsoft.com/office/drawing/2014/main" id="{1A0E2612-F2C0-481C-A167-D6C4729AC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1242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22545" name="Rectangle 33">
            <a:extLst>
              <a:ext uri="{FF2B5EF4-FFF2-40B4-BE49-F238E27FC236}">
                <a16:creationId xmlns:a16="http://schemas.microsoft.com/office/drawing/2014/main" id="{B7696EFF-D187-4217-9170-EC16F11FB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5908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22546" name="Rectangle 34">
            <a:extLst>
              <a:ext uri="{FF2B5EF4-FFF2-40B4-BE49-F238E27FC236}">
                <a16:creationId xmlns:a16="http://schemas.microsoft.com/office/drawing/2014/main" id="{C279695E-470D-496A-8735-3EB643BBB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114800"/>
            <a:ext cx="381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22547" name="Rectangle 35">
            <a:extLst>
              <a:ext uri="{FF2B5EF4-FFF2-40B4-BE49-F238E27FC236}">
                <a16:creationId xmlns:a16="http://schemas.microsoft.com/office/drawing/2014/main" id="{79B44B55-5228-4AE3-990C-AB4E600BF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572000"/>
            <a:ext cx="381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22548" name="Rectangle 36">
            <a:extLst>
              <a:ext uri="{FF2B5EF4-FFF2-40B4-BE49-F238E27FC236}">
                <a16:creationId xmlns:a16="http://schemas.microsoft.com/office/drawing/2014/main" id="{8E73854F-F847-4266-B591-F5448FD2E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581400"/>
            <a:ext cx="381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22549" name="Rectangle 37">
            <a:extLst>
              <a:ext uri="{FF2B5EF4-FFF2-40B4-BE49-F238E27FC236}">
                <a16:creationId xmlns:a16="http://schemas.microsoft.com/office/drawing/2014/main" id="{AE82B77C-87BE-4CCC-B842-13B1CD7FE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114800"/>
            <a:ext cx="381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22550" name="Rectangle 38">
            <a:extLst>
              <a:ext uri="{FF2B5EF4-FFF2-40B4-BE49-F238E27FC236}">
                <a16:creationId xmlns:a16="http://schemas.microsoft.com/office/drawing/2014/main" id="{2FB31BA8-79D1-4CD4-993B-229B077F3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572000"/>
            <a:ext cx="381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22551" name="Rectangle 39">
            <a:extLst>
              <a:ext uri="{FF2B5EF4-FFF2-40B4-BE49-F238E27FC236}">
                <a16:creationId xmlns:a16="http://schemas.microsoft.com/office/drawing/2014/main" id="{CD5B6A1A-CE54-4EFA-9688-381878D6A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590800"/>
            <a:ext cx="1524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22552" name="Rectangle 40">
            <a:extLst>
              <a:ext uri="{FF2B5EF4-FFF2-40B4-BE49-F238E27FC236}">
                <a16:creationId xmlns:a16="http://schemas.microsoft.com/office/drawing/2014/main" id="{913CEEDC-47CE-464E-8F48-3A6DB10E5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581400"/>
            <a:ext cx="1524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22553" name="Rectangle 41">
            <a:extLst>
              <a:ext uri="{FF2B5EF4-FFF2-40B4-BE49-F238E27FC236}">
                <a16:creationId xmlns:a16="http://schemas.microsoft.com/office/drawing/2014/main" id="{36CD9E8C-27D0-4942-8E51-A39CF1296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114800"/>
            <a:ext cx="1524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22554" name="Rectangle 42">
            <a:extLst>
              <a:ext uri="{FF2B5EF4-FFF2-40B4-BE49-F238E27FC236}">
                <a16:creationId xmlns:a16="http://schemas.microsoft.com/office/drawing/2014/main" id="{80DA48EA-E877-4A87-9BDF-0127E5E2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572000"/>
            <a:ext cx="1524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22555" name="Rectangle 28">
            <a:extLst>
              <a:ext uri="{FF2B5EF4-FFF2-40B4-BE49-F238E27FC236}">
                <a16:creationId xmlns:a16="http://schemas.microsoft.com/office/drawing/2014/main" id="{A3C7A3A3-BD0B-483A-A556-9296013EC8B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981200"/>
            <a:ext cx="4724400" cy="42672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hi-IN" sz="2400" u="sng"/>
              <a:t>Enter “Data” first.  Press</a:t>
            </a:r>
            <a:r>
              <a:rPr lang="en-US" altLang="hi-IN" sz="2400"/>
              <a:t>:</a:t>
            </a:r>
          </a:p>
          <a:p>
            <a:pPr>
              <a:lnSpc>
                <a:spcPct val="90000"/>
              </a:lnSpc>
              <a:spcBef>
                <a:spcPct val="25000"/>
              </a:spcBef>
              <a:buFont typeface="Monotype Sorts" pitchFamily="2" charset="2"/>
              <a:buNone/>
            </a:pPr>
            <a:r>
              <a:rPr lang="en-US" altLang="hi-IN" sz="3000"/>
              <a:t>	</a:t>
            </a:r>
            <a:r>
              <a:rPr lang="en-US" altLang="hi-IN" sz="2400"/>
              <a:t>2</a:t>
            </a:r>
            <a:r>
              <a:rPr lang="en-US" altLang="hi-IN" sz="2400" baseline="30000"/>
              <a:t>nd</a:t>
            </a:r>
            <a:r>
              <a:rPr lang="en-US" altLang="hi-IN" sz="2400"/>
              <a:t>          Data</a:t>
            </a:r>
          </a:p>
          <a:p>
            <a:pPr>
              <a:lnSpc>
                <a:spcPct val="90000"/>
              </a:lnSpc>
              <a:spcBef>
                <a:spcPct val="25000"/>
              </a:spcBef>
              <a:buFont typeface="Monotype Sorts" pitchFamily="2" charset="2"/>
              <a:buNone/>
            </a:pPr>
            <a:r>
              <a:rPr lang="en-US" altLang="hi-IN" sz="2400"/>
              <a:t>    2</a:t>
            </a:r>
            <a:r>
              <a:rPr lang="en-US" altLang="hi-IN" sz="2400" baseline="30000"/>
              <a:t>nd</a:t>
            </a:r>
            <a:r>
              <a:rPr lang="en-US" altLang="hi-IN" sz="2400"/>
              <a:t>     CLR Work</a:t>
            </a:r>
          </a:p>
          <a:p>
            <a:pPr>
              <a:lnSpc>
                <a:spcPct val="90000"/>
              </a:lnSpc>
              <a:spcBef>
                <a:spcPct val="25000"/>
              </a:spcBef>
              <a:buFont typeface="Monotype Sorts" pitchFamily="2" charset="2"/>
              <a:buNone/>
            </a:pPr>
            <a:r>
              <a:rPr lang="en-US" altLang="hi-IN" sz="2400"/>
              <a:t>	9.6       ENTER      </a:t>
            </a:r>
            <a:r>
              <a:rPr lang="en-US" altLang="hi-IN" sz="240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↓     ↓</a:t>
            </a:r>
            <a:endParaRPr lang="en-US" altLang="hi-IN" sz="2400"/>
          </a:p>
          <a:p>
            <a:pPr>
              <a:lnSpc>
                <a:spcPct val="90000"/>
              </a:lnSpc>
              <a:spcBef>
                <a:spcPct val="25000"/>
              </a:spcBef>
              <a:buFont typeface="Monotype Sorts" pitchFamily="2" charset="2"/>
              <a:buNone/>
            </a:pPr>
            <a:r>
              <a:rPr lang="en-US" altLang="hi-IN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hi-IN" sz="2400"/>
              <a:t>-15.4      ENTER      </a:t>
            </a:r>
            <a:r>
              <a:rPr lang="en-US" altLang="hi-IN" sz="240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↓     ↓</a:t>
            </a:r>
            <a:endParaRPr lang="en-US" altLang="hi-IN" sz="2400"/>
          </a:p>
          <a:p>
            <a:pPr>
              <a:lnSpc>
                <a:spcPct val="90000"/>
              </a:lnSpc>
              <a:spcBef>
                <a:spcPct val="25000"/>
              </a:spcBef>
              <a:buFont typeface="Monotype Sorts" pitchFamily="2" charset="2"/>
              <a:buNone/>
            </a:pPr>
            <a:r>
              <a:rPr lang="en-US" altLang="hi-IN" sz="2400"/>
              <a:t>   26.7      ENTER      </a:t>
            </a:r>
            <a:r>
              <a:rPr lang="en-US" altLang="hi-IN" sz="240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↓     ↓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altLang="hi-IN" sz="240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Note, we are inputting data only for the “X” variable and ignoring entries for the “Y” variable in this case.</a:t>
            </a:r>
            <a:endParaRPr lang="en-US" altLang="hi-IN" sz="2400"/>
          </a:p>
        </p:txBody>
      </p:sp>
      <p:sp>
        <p:nvSpPr>
          <p:cNvPr id="22556" name="Oval 43">
            <a:extLst>
              <a:ext uri="{FF2B5EF4-FFF2-40B4-BE49-F238E27FC236}">
                <a16:creationId xmlns:a16="http://schemas.microsoft.com/office/drawing/2014/main" id="{F9B63545-B718-47E6-B119-E228D5319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62484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4" descr="BAIId">
            <a:extLst>
              <a:ext uri="{FF2B5EF4-FFF2-40B4-BE49-F238E27FC236}">
                <a16:creationId xmlns:a16="http://schemas.microsoft.com/office/drawing/2014/main" id="{5E4FA2D0-CB36-472F-8D4F-A3AF73BC1E97}"/>
              </a:ext>
            </a:extLst>
          </p:cNvPr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0288" y="1905000"/>
            <a:ext cx="2741612" cy="4953000"/>
          </a:xfrm>
          <a:noFill/>
        </p:spPr>
      </p:pic>
      <p:sp>
        <p:nvSpPr>
          <p:cNvPr id="23555" name="Rectangle 5">
            <a:extLst>
              <a:ext uri="{FF2B5EF4-FFF2-40B4-BE49-F238E27FC236}">
                <a16:creationId xmlns:a16="http://schemas.microsoft.com/office/drawing/2014/main" id="{237F705E-CC1C-4A5E-9F46-4AABB2A40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581400"/>
            <a:ext cx="381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56326" name="Rectangle 6">
            <a:extLst>
              <a:ext uri="{FF2B5EF4-FFF2-40B4-BE49-F238E27FC236}">
                <a16:creationId xmlns:a16="http://schemas.microsoft.com/office/drawing/2014/main" id="{6D4A437D-1EE2-45AC-A8BB-D4DA0A137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685800"/>
            <a:ext cx="67818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US" sz="4400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Let’s Use the Calculator!</a:t>
            </a:r>
          </a:p>
        </p:txBody>
      </p:sp>
      <p:sp>
        <p:nvSpPr>
          <p:cNvPr id="23557" name="Line 7">
            <a:extLst>
              <a:ext uri="{FF2B5EF4-FFF2-40B4-BE49-F238E27FC236}">
                <a16:creationId xmlns:a16="http://schemas.microsoft.com/office/drawing/2014/main" id="{87C6F7F8-3E09-41AD-A07D-1680DA538B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600200"/>
            <a:ext cx="6629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58" name="Line 8">
            <a:extLst>
              <a:ext uri="{FF2B5EF4-FFF2-40B4-BE49-F238E27FC236}">
                <a16:creationId xmlns:a16="http://schemas.microsoft.com/office/drawing/2014/main" id="{2FE7A2EC-FBD3-486D-987B-BC0812C97F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76400"/>
            <a:ext cx="6477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59" name="Oval 9">
            <a:extLst>
              <a:ext uri="{FF2B5EF4-FFF2-40B4-BE49-F238E27FC236}">
                <a16:creationId xmlns:a16="http://schemas.microsoft.com/office/drawing/2014/main" id="{DFB6D0A8-1159-466E-B863-D02F89E3E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7338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23560" name="Rectangle 11">
            <a:extLst>
              <a:ext uri="{FF2B5EF4-FFF2-40B4-BE49-F238E27FC236}">
                <a16:creationId xmlns:a16="http://schemas.microsoft.com/office/drawing/2014/main" id="{1E6EE5B4-48E9-4835-A68A-F50217004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6482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23561" name="Rectangle 12">
            <a:extLst>
              <a:ext uri="{FF2B5EF4-FFF2-40B4-BE49-F238E27FC236}">
                <a16:creationId xmlns:a16="http://schemas.microsoft.com/office/drawing/2014/main" id="{A66D3311-234E-48DE-BCEF-EE05F5B52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124200"/>
            <a:ext cx="1524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23562" name="Oval 13">
            <a:extLst>
              <a:ext uri="{FF2B5EF4-FFF2-40B4-BE49-F238E27FC236}">
                <a16:creationId xmlns:a16="http://schemas.microsoft.com/office/drawing/2014/main" id="{3803F021-BD0E-4420-AA7C-541E8A92D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7338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23563" name="Rectangle 14">
            <a:extLst>
              <a:ext uri="{FF2B5EF4-FFF2-40B4-BE49-F238E27FC236}">
                <a16:creationId xmlns:a16="http://schemas.microsoft.com/office/drawing/2014/main" id="{225CFF5D-CF0D-42A7-911C-AF80A99BB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1148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23564" name="Rectangle 15">
            <a:extLst>
              <a:ext uri="{FF2B5EF4-FFF2-40B4-BE49-F238E27FC236}">
                <a16:creationId xmlns:a16="http://schemas.microsoft.com/office/drawing/2014/main" id="{73D6BD56-1E16-4630-AC77-58934A906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5814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23565" name="Rectangle 16">
            <a:extLst>
              <a:ext uri="{FF2B5EF4-FFF2-40B4-BE49-F238E27FC236}">
                <a16:creationId xmlns:a16="http://schemas.microsoft.com/office/drawing/2014/main" id="{1B862CEB-87B6-417E-8C90-B978C943E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1242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23566" name="Rectangle 17">
            <a:extLst>
              <a:ext uri="{FF2B5EF4-FFF2-40B4-BE49-F238E27FC236}">
                <a16:creationId xmlns:a16="http://schemas.microsoft.com/office/drawing/2014/main" id="{DDB2D7F0-896C-4F44-B4E9-4222DF4E2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5908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23567" name="Rectangle 18">
            <a:extLst>
              <a:ext uri="{FF2B5EF4-FFF2-40B4-BE49-F238E27FC236}">
                <a16:creationId xmlns:a16="http://schemas.microsoft.com/office/drawing/2014/main" id="{B5FFBC37-66C4-41B1-B23E-6CA283882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114800"/>
            <a:ext cx="381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23568" name="Rectangle 19">
            <a:extLst>
              <a:ext uri="{FF2B5EF4-FFF2-40B4-BE49-F238E27FC236}">
                <a16:creationId xmlns:a16="http://schemas.microsoft.com/office/drawing/2014/main" id="{C101BC2C-2EC4-433E-AD7E-A388CD358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648200"/>
            <a:ext cx="381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23569" name="Rectangle 20">
            <a:extLst>
              <a:ext uri="{FF2B5EF4-FFF2-40B4-BE49-F238E27FC236}">
                <a16:creationId xmlns:a16="http://schemas.microsoft.com/office/drawing/2014/main" id="{97472223-2278-4F02-9C0A-018A039FD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581400"/>
            <a:ext cx="381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23570" name="Rectangle 21">
            <a:extLst>
              <a:ext uri="{FF2B5EF4-FFF2-40B4-BE49-F238E27FC236}">
                <a16:creationId xmlns:a16="http://schemas.microsoft.com/office/drawing/2014/main" id="{7F76ED76-C5CB-46A7-8F6A-02A728D21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114800"/>
            <a:ext cx="381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23571" name="Rectangle 22">
            <a:extLst>
              <a:ext uri="{FF2B5EF4-FFF2-40B4-BE49-F238E27FC236}">
                <a16:creationId xmlns:a16="http://schemas.microsoft.com/office/drawing/2014/main" id="{28192504-9FDB-4A46-B6AB-5399F03AF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648200"/>
            <a:ext cx="381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23572" name="Rectangle 23">
            <a:extLst>
              <a:ext uri="{FF2B5EF4-FFF2-40B4-BE49-F238E27FC236}">
                <a16:creationId xmlns:a16="http://schemas.microsoft.com/office/drawing/2014/main" id="{912608CC-810F-4BAE-BBAA-301BE9BFA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590800"/>
            <a:ext cx="1524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23573" name="Rectangle 24">
            <a:extLst>
              <a:ext uri="{FF2B5EF4-FFF2-40B4-BE49-F238E27FC236}">
                <a16:creationId xmlns:a16="http://schemas.microsoft.com/office/drawing/2014/main" id="{14B8A86F-9727-498F-A34D-1A20B8B2F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581400"/>
            <a:ext cx="1524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23574" name="Rectangle 25">
            <a:extLst>
              <a:ext uri="{FF2B5EF4-FFF2-40B4-BE49-F238E27FC236}">
                <a16:creationId xmlns:a16="http://schemas.microsoft.com/office/drawing/2014/main" id="{1D4E897D-FC52-4A66-82C7-E9F4CF6A6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114800"/>
            <a:ext cx="1524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23575" name="Rectangle 26">
            <a:extLst>
              <a:ext uri="{FF2B5EF4-FFF2-40B4-BE49-F238E27FC236}">
                <a16:creationId xmlns:a16="http://schemas.microsoft.com/office/drawing/2014/main" id="{64AB187F-21FA-4F65-86DD-B65E12F18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648200"/>
            <a:ext cx="1524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23576" name="Rectangle 28">
            <a:extLst>
              <a:ext uri="{FF2B5EF4-FFF2-40B4-BE49-F238E27FC236}">
                <a16:creationId xmlns:a16="http://schemas.microsoft.com/office/drawing/2014/main" id="{2C6DAAB7-6D15-4D69-956E-B3F660198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1816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23577" name="Rectangle 29">
            <a:extLst>
              <a:ext uri="{FF2B5EF4-FFF2-40B4-BE49-F238E27FC236}">
                <a16:creationId xmlns:a16="http://schemas.microsoft.com/office/drawing/2014/main" id="{381CEA2C-2470-4044-9873-C935C506C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715000"/>
            <a:ext cx="8382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23578" name="Rectangle 30">
            <a:extLst>
              <a:ext uri="{FF2B5EF4-FFF2-40B4-BE49-F238E27FC236}">
                <a16:creationId xmlns:a16="http://schemas.microsoft.com/office/drawing/2014/main" id="{381C39A1-1A86-4D83-A744-59F8909FA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181600"/>
            <a:ext cx="1524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23579" name="Rectangle 31">
            <a:extLst>
              <a:ext uri="{FF2B5EF4-FFF2-40B4-BE49-F238E27FC236}">
                <a16:creationId xmlns:a16="http://schemas.microsoft.com/office/drawing/2014/main" id="{AB3A2958-344D-4377-AD5E-486C6FD96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715000"/>
            <a:ext cx="1524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23580" name="Rectangle 32">
            <a:extLst>
              <a:ext uri="{FF2B5EF4-FFF2-40B4-BE49-F238E27FC236}">
                <a16:creationId xmlns:a16="http://schemas.microsoft.com/office/drawing/2014/main" id="{ECFFCED7-57C4-4C7F-A129-60F43F31E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5181600"/>
            <a:ext cx="381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23581" name="Rectangle 33">
            <a:extLst>
              <a:ext uri="{FF2B5EF4-FFF2-40B4-BE49-F238E27FC236}">
                <a16:creationId xmlns:a16="http://schemas.microsoft.com/office/drawing/2014/main" id="{88CD038D-356D-42ED-BB58-5675B7987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5715000"/>
            <a:ext cx="381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23582" name="Rectangle 34">
            <a:extLst>
              <a:ext uri="{FF2B5EF4-FFF2-40B4-BE49-F238E27FC236}">
                <a16:creationId xmlns:a16="http://schemas.microsoft.com/office/drawing/2014/main" id="{D4F0FE3D-3C5C-4BE8-A941-4246C2BD2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715000"/>
            <a:ext cx="381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23583" name="Rectangle 35">
            <a:extLst>
              <a:ext uri="{FF2B5EF4-FFF2-40B4-BE49-F238E27FC236}">
                <a16:creationId xmlns:a16="http://schemas.microsoft.com/office/drawing/2014/main" id="{EC788537-2468-4F5C-BC27-28390820F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181600"/>
            <a:ext cx="381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23584" name="Rectangle 36">
            <a:extLst>
              <a:ext uri="{FF2B5EF4-FFF2-40B4-BE49-F238E27FC236}">
                <a16:creationId xmlns:a16="http://schemas.microsoft.com/office/drawing/2014/main" id="{1C9ACC42-7234-44C7-AE92-E26B1AF49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2590800"/>
            <a:ext cx="381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23585" name="Rectangle 37">
            <a:extLst>
              <a:ext uri="{FF2B5EF4-FFF2-40B4-BE49-F238E27FC236}">
                <a16:creationId xmlns:a16="http://schemas.microsoft.com/office/drawing/2014/main" id="{956B5E16-0F47-4C32-A639-1A396555A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124200"/>
            <a:ext cx="381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23586" name="Rectangle 38">
            <a:extLst>
              <a:ext uri="{FF2B5EF4-FFF2-40B4-BE49-F238E27FC236}">
                <a16:creationId xmlns:a16="http://schemas.microsoft.com/office/drawing/2014/main" id="{734AF258-94A0-487C-B8ED-95756D968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23587" name="Rectangle 39">
            <a:extLst>
              <a:ext uri="{FF2B5EF4-FFF2-40B4-BE49-F238E27FC236}">
                <a16:creationId xmlns:a16="http://schemas.microsoft.com/office/drawing/2014/main" id="{94E8147D-B731-4323-90B8-668A3F4BF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124200"/>
            <a:ext cx="381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23588" name="Rectangle 27">
            <a:extLst>
              <a:ext uri="{FF2B5EF4-FFF2-40B4-BE49-F238E27FC236}">
                <a16:creationId xmlns:a16="http://schemas.microsoft.com/office/drawing/2014/main" id="{CE690466-B96A-4E0C-AEFD-F56B17CA088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981200"/>
            <a:ext cx="4724400" cy="4191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hi-IN" sz="2400" u="sng"/>
              <a:t>Enter “Data” first.  Press</a:t>
            </a:r>
            <a:r>
              <a:rPr lang="en-US" altLang="hi-IN" sz="2400"/>
              <a:t>:</a:t>
            </a:r>
          </a:p>
          <a:p>
            <a:pPr>
              <a:spcBef>
                <a:spcPct val="25000"/>
              </a:spcBef>
              <a:buFont typeface="Monotype Sorts" pitchFamily="2" charset="2"/>
              <a:buNone/>
            </a:pPr>
            <a:r>
              <a:rPr lang="en-US" altLang="hi-IN" sz="2400"/>
              <a:t>   -0.2       ENTER      </a:t>
            </a:r>
            <a:r>
              <a:rPr lang="en-US" altLang="hi-IN" sz="240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↓     ↓</a:t>
            </a:r>
            <a:endParaRPr lang="en-US" altLang="hi-IN" sz="2400"/>
          </a:p>
          <a:p>
            <a:pPr>
              <a:spcBef>
                <a:spcPct val="25000"/>
              </a:spcBef>
              <a:buFont typeface="Monotype Sorts" pitchFamily="2" charset="2"/>
              <a:buNone/>
            </a:pPr>
            <a:r>
              <a:rPr lang="en-US" altLang="hi-IN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en-US" altLang="hi-IN" sz="2400"/>
              <a:t>20.9      ENTER      </a:t>
            </a:r>
            <a:r>
              <a:rPr lang="en-US" altLang="hi-IN" sz="240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↓     ↓</a:t>
            </a:r>
            <a:endParaRPr lang="en-US" altLang="hi-IN" sz="2400"/>
          </a:p>
          <a:p>
            <a:pPr>
              <a:spcBef>
                <a:spcPct val="25000"/>
              </a:spcBef>
              <a:buFont typeface="Monotype Sorts" pitchFamily="2" charset="2"/>
              <a:buNone/>
            </a:pPr>
            <a:r>
              <a:rPr lang="en-US" altLang="hi-IN" sz="2400"/>
              <a:t>   28.3      ENTER      </a:t>
            </a:r>
            <a:r>
              <a:rPr lang="en-US" altLang="hi-IN" sz="240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↓     ↓</a:t>
            </a:r>
            <a:endParaRPr lang="en-US" altLang="hi-IN" sz="2400"/>
          </a:p>
          <a:p>
            <a:pPr>
              <a:spcBef>
                <a:spcPct val="25000"/>
              </a:spcBef>
              <a:buFont typeface="Monotype Sorts" pitchFamily="2" charset="2"/>
              <a:buNone/>
            </a:pPr>
            <a:r>
              <a:rPr lang="en-US" altLang="hi-IN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en-US" altLang="hi-IN" sz="2400"/>
              <a:t>-5.9       ENTER      </a:t>
            </a:r>
            <a:r>
              <a:rPr lang="en-US" altLang="hi-IN" sz="240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↓     ↓</a:t>
            </a:r>
            <a:endParaRPr lang="en-US" altLang="hi-IN" sz="2400"/>
          </a:p>
          <a:p>
            <a:pPr>
              <a:spcBef>
                <a:spcPct val="25000"/>
              </a:spcBef>
              <a:buFont typeface="Monotype Sorts" pitchFamily="2" charset="2"/>
              <a:buNone/>
            </a:pPr>
            <a:r>
              <a:rPr lang="en-US" altLang="hi-IN" sz="2400"/>
              <a:t>	3.3       ENTER      </a:t>
            </a:r>
            <a:r>
              <a:rPr lang="en-US" altLang="hi-IN" sz="240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↓     ↓</a:t>
            </a:r>
            <a:endParaRPr lang="en-US" altLang="hi-IN" sz="2400"/>
          </a:p>
          <a:p>
            <a:pPr>
              <a:spcBef>
                <a:spcPct val="25000"/>
              </a:spcBef>
              <a:buFont typeface="Monotype Sorts" pitchFamily="2" charset="2"/>
              <a:buNone/>
            </a:pPr>
            <a:r>
              <a:rPr lang="en-US" altLang="hi-IN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en-US" altLang="hi-IN" sz="2400"/>
              <a:t>12.2      ENTER      </a:t>
            </a:r>
            <a:r>
              <a:rPr lang="en-US" altLang="hi-IN" sz="240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↓     ↓</a:t>
            </a:r>
            <a:endParaRPr lang="en-US" altLang="hi-IN" sz="2400"/>
          </a:p>
          <a:p>
            <a:pPr>
              <a:spcBef>
                <a:spcPct val="25000"/>
              </a:spcBef>
              <a:buFont typeface="Monotype Sorts" pitchFamily="2" charset="2"/>
              <a:buNone/>
            </a:pPr>
            <a:r>
              <a:rPr lang="en-US" altLang="hi-IN" sz="2400"/>
              <a:t>   10.5      ENTER      </a:t>
            </a:r>
            <a:r>
              <a:rPr lang="en-US" altLang="hi-IN" sz="240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↓     ↓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1026">
            <a:extLst>
              <a:ext uri="{FF2B5EF4-FFF2-40B4-BE49-F238E27FC236}">
                <a16:creationId xmlns:a16="http://schemas.microsoft.com/office/drawing/2014/main" id="{5333AC06-6FB4-4218-B76D-D9F7C46A40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76400"/>
            <a:ext cx="67056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7587" name="Rectangle 1027">
            <a:extLst>
              <a:ext uri="{FF2B5EF4-FFF2-40B4-BE49-F238E27FC236}">
                <a16:creationId xmlns:a16="http://schemas.microsoft.com/office/drawing/2014/main" id="{F15279B5-FFCF-42C0-9320-CA4DE0AE2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76200"/>
            <a:ext cx="7010400" cy="1600200"/>
          </a:xfrm>
        </p:spPr>
        <p:txBody>
          <a:bodyPr/>
          <a:lstStyle/>
          <a:p>
            <a:pPr>
              <a:defRPr/>
            </a:pPr>
            <a:r>
              <a:rPr lang="en-US" b="1"/>
              <a:t>After studying Chapter 5, you should be able to:</a:t>
            </a:r>
          </a:p>
        </p:txBody>
      </p:sp>
      <p:sp>
        <p:nvSpPr>
          <p:cNvPr id="6148" name="Rectangle 1028">
            <a:extLst>
              <a:ext uri="{FF2B5EF4-FFF2-40B4-BE49-F238E27FC236}">
                <a16:creationId xmlns:a16="http://schemas.microsoft.com/office/drawing/2014/main" id="{E2AC70D8-2F47-4954-A179-5E46126E20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458200" cy="4876800"/>
          </a:xfrm>
          <a:noFill/>
        </p:spPr>
        <p:txBody>
          <a:bodyPr/>
          <a:lstStyle/>
          <a:p>
            <a:pPr marL="457200" indent="-457200">
              <a:lnSpc>
                <a:spcPct val="80000"/>
              </a:lnSpc>
              <a:buFont typeface="Monotype Sorts" pitchFamily="2" charset="2"/>
              <a:buAutoNum type="arabicPeriod"/>
            </a:pPr>
            <a:r>
              <a:rPr lang="en-US" altLang="hi-IN" sz="1800"/>
              <a:t>Understand the relationship (or “trade-off”) between risk and return.</a:t>
            </a:r>
          </a:p>
          <a:p>
            <a:pPr marL="457200" indent="-457200">
              <a:lnSpc>
                <a:spcPct val="80000"/>
              </a:lnSpc>
              <a:buFont typeface="Monotype Sorts" pitchFamily="2" charset="2"/>
              <a:buAutoNum type="arabicPeriod"/>
            </a:pPr>
            <a:r>
              <a:rPr lang="en-US" altLang="hi-IN" sz="1800"/>
              <a:t>Define risk and return and show how to measure them by calculating expected return, standard deviation, and coefficient of variation.</a:t>
            </a:r>
          </a:p>
          <a:p>
            <a:pPr marL="457200" indent="-457200">
              <a:lnSpc>
                <a:spcPct val="80000"/>
              </a:lnSpc>
              <a:buFont typeface="Monotype Sorts" pitchFamily="2" charset="2"/>
              <a:buAutoNum type="arabicPeriod"/>
            </a:pPr>
            <a:r>
              <a:rPr lang="en-US" altLang="hi-IN" sz="1800"/>
              <a:t>Discuss the different types of investor attitudes toward risk. </a:t>
            </a:r>
          </a:p>
          <a:p>
            <a:pPr marL="457200" indent="-457200">
              <a:lnSpc>
                <a:spcPct val="80000"/>
              </a:lnSpc>
              <a:buFont typeface="Monotype Sorts" pitchFamily="2" charset="2"/>
              <a:buAutoNum type="arabicPeriod"/>
            </a:pPr>
            <a:r>
              <a:rPr lang="en-US" altLang="hi-IN" sz="1800"/>
              <a:t>Explain risk and return in a portfolio context, and distinguish between individual security and portfolio risk.</a:t>
            </a:r>
          </a:p>
          <a:p>
            <a:pPr marL="457200" indent="-457200">
              <a:lnSpc>
                <a:spcPct val="80000"/>
              </a:lnSpc>
              <a:buFont typeface="Monotype Sorts" pitchFamily="2" charset="2"/>
              <a:buAutoNum type="arabicPeriod"/>
            </a:pPr>
            <a:r>
              <a:rPr lang="en-US" altLang="hi-IN" sz="1800"/>
              <a:t>Distinguish between avoidable (unsystematic) risk and unavoidable (systematic) risk and explain how proper diversification can eliminate one of these risks. </a:t>
            </a:r>
          </a:p>
          <a:p>
            <a:pPr marL="457200" indent="-457200">
              <a:lnSpc>
                <a:spcPct val="80000"/>
              </a:lnSpc>
              <a:buFont typeface="Monotype Sorts" pitchFamily="2" charset="2"/>
              <a:buAutoNum type="arabicPeriod"/>
            </a:pPr>
            <a:r>
              <a:rPr lang="en-US" altLang="hi-IN" sz="1800"/>
              <a:t>Define and explain the capital-asset pricing model (CAPM), beta, and the characteristic line.</a:t>
            </a:r>
          </a:p>
          <a:p>
            <a:pPr marL="457200" indent="-457200">
              <a:lnSpc>
                <a:spcPct val="80000"/>
              </a:lnSpc>
              <a:buFont typeface="Monotype Sorts" pitchFamily="2" charset="2"/>
              <a:buAutoNum type="arabicPeriod"/>
            </a:pPr>
            <a:r>
              <a:rPr lang="en-US" altLang="hi-IN" sz="1800"/>
              <a:t>Calculate a required rate of return using the capital-asset pricing model (CAPM).</a:t>
            </a:r>
          </a:p>
          <a:p>
            <a:pPr marL="457200" indent="-457200">
              <a:lnSpc>
                <a:spcPct val="80000"/>
              </a:lnSpc>
              <a:buFont typeface="Monotype Sorts" pitchFamily="2" charset="2"/>
              <a:buAutoNum type="arabicPeriod"/>
            </a:pPr>
            <a:r>
              <a:rPr lang="en-US" altLang="hi-IN" sz="1800"/>
              <a:t>Demonstrate how the Security Market Line (SML) can be used to describe this relationship between expected rate of return and systematic risk. </a:t>
            </a:r>
          </a:p>
          <a:p>
            <a:pPr marL="457200" indent="-457200">
              <a:lnSpc>
                <a:spcPct val="80000"/>
              </a:lnSpc>
              <a:buFont typeface="Monotype Sorts" pitchFamily="2" charset="2"/>
              <a:buAutoNum type="arabicPeriod"/>
            </a:pPr>
            <a:r>
              <a:rPr lang="en-US" altLang="hi-IN" sz="1800"/>
              <a:t>Explain what is meant by an “efficient financial market” and describe the three levels (or forms) to market efficiency.</a:t>
            </a:r>
          </a:p>
        </p:txBody>
      </p:sp>
      <p:sp>
        <p:nvSpPr>
          <p:cNvPr id="6149" name="Line 1029">
            <a:extLst>
              <a:ext uri="{FF2B5EF4-FFF2-40B4-BE49-F238E27FC236}">
                <a16:creationId xmlns:a16="http://schemas.microsoft.com/office/drawing/2014/main" id="{23A0F68B-B1DF-4125-B708-1041CA12D1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600200"/>
            <a:ext cx="6705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34" descr="BAIId">
            <a:extLst>
              <a:ext uri="{FF2B5EF4-FFF2-40B4-BE49-F238E27FC236}">
                <a16:creationId xmlns:a16="http://schemas.microsoft.com/office/drawing/2014/main" id="{653CAA74-DA0E-4700-956E-41059FFCC728}"/>
              </a:ext>
            </a:extLst>
          </p:cNvPr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0288" y="1905000"/>
            <a:ext cx="2741612" cy="4953000"/>
          </a:xfrm>
          <a:noFill/>
        </p:spPr>
      </p:pic>
      <p:sp>
        <p:nvSpPr>
          <p:cNvPr id="24579" name="Oval 3">
            <a:extLst>
              <a:ext uri="{FF2B5EF4-FFF2-40B4-BE49-F238E27FC236}">
                <a16:creationId xmlns:a16="http://schemas.microsoft.com/office/drawing/2014/main" id="{772BFFB7-F9FA-4622-8622-1173BF76D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86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24580" name="Oval 4">
            <a:extLst>
              <a:ext uri="{FF2B5EF4-FFF2-40B4-BE49-F238E27FC236}">
                <a16:creationId xmlns:a16="http://schemas.microsoft.com/office/drawing/2014/main" id="{9548DD43-7C58-446E-8F44-DA036F029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1816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57350" name="Rectangle 6">
            <a:extLst>
              <a:ext uri="{FF2B5EF4-FFF2-40B4-BE49-F238E27FC236}">
                <a16:creationId xmlns:a16="http://schemas.microsoft.com/office/drawing/2014/main" id="{1F6DB124-33C8-47CC-842A-BE142FE36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685800"/>
            <a:ext cx="67818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US" sz="4400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Let’s Use the Calculator!</a:t>
            </a:r>
          </a:p>
        </p:txBody>
      </p:sp>
      <p:sp>
        <p:nvSpPr>
          <p:cNvPr id="24582" name="Line 7">
            <a:extLst>
              <a:ext uri="{FF2B5EF4-FFF2-40B4-BE49-F238E27FC236}">
                <a16:creationId xmlns:a16="http://schemas.microsoft.com/office/drawing/2014/main" id="{68BBF52F-6FEC-4C40-A78F-00781422D0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600200"/>
            <a:ext cx="6629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583" name="Line 8">
            <a:extLst>
              <a:ext uri="{FF2B5EF4-FFF2-40B4-BE49-F238E27FC236}">
                <a16:creationId xmlns:a16="http://schemas.microsoft.com/office/drawing/2014/main" id="{353E35BF-070E-4F8E-9521-EBD85638DC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76400"/>
            <a:ext cx="6477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584" name="Oval 13">
            <a:extLst>
              <a:ext uri="{FF2B5EF4-FFF2-40B4-BE49-F238E27FC236}">
                <a16:creationId xmlns:a16="http://schemas.microsoft.com/office/drawing/2014/main" id="{20BCB643-D585-4392-BB00-32DE434CE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733800"/>
            <a:ext cx="381000" cy="304800"/>
          </a:xfrm>
          <a:prstGeom prst="ellips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24585" name="Rectangle 20">
            <a:extLst>
              <a:ext uri="{FF2B5EF4-FFF2-40B4-BE49-F238E27FC236}">
                <a16:creationId xmlns:a16="http://schemas.microsoft.com/office/drawing/2014/main" id="{F599762B-0FA7-4B90-8961-4169868B4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124200"/>
            <a:ext cx="381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24586" name="Rectangle 29">
            <a:extLst>
              <a:ext uri="{FF2B5EF4-FFF2-40B4-BE49-F238E27FC236}">
                <a16:creationId xmlns:a16="http://schemas.microsoft.com/office/drawing/2014/main" id="{FC967066-C3A9-475C-97CF-367D9FD95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590800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24587" name="Rectangle 30">
            <a:extLst>
              <a:ext uri="{FF2B5EF4-FFF2-40B4-BE49-F238E27FC236}">
                <a16:creationId xmlns:a16="http://schemas.microsoft.com/office/drawing/2014/main" id="{878D57F3-9871-407E-AB4D-8F7FED357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590800"/>
            <a:ext cx="762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24588" name="Rectangle 27">
            <a:extLst>
              <a:ext uri="{FF2B5EF4-FFF2-40B4-BE49-F238E27FC236}">
                <a16:creationId xmlns:a16="http://schemas.microsoft.com/office/drawing/2014/main" id="{D9D5B257-E313-48ED-BBD8-E712698D33B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114800" y="1981200"/>
            <a:ext cx="4724400" cy="45720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hi-IN" sz="2400" u="sng"/>
              <a:t>Examine Results!  Press</a:t>
            </a:r>
            <a:r>
              <a:rPr lang="en-US" altLang="hi-IN" sz="2400"/>
              <a:t>:</a:t>
            </a:r>
          </a:p>
          <a:p>
            <a:pPr>
              <a:lnSpc>
                <a:spcPct val="90000"/>
              </a:lnSpc>
              <a:spcBef>
                <a:spcPct val="25000"/>
              </a:spcBef>
              <a:buFont typeface="Monotype Sorts" pitchFamily="2" charset="2"/>
              <a:buNone/>
            </a:pPr>
            <a:r>
              <a:rPr lang="en-US" altLang="hi-IN" sz="3000"/>
              <a:t>	</a:t>
            </a:r>
            <a:r>
              <a:rPr lang="en-US" altLang="hi-IN" sz="2400"/>
              <a:t>2</a:t>
            </a:r>
            <a:r>
              <a:rPr lang="en-US" altLang="hi-IN" sz="2400" baseline="30000"/>
              <a:t>nd</a:t>
            </a:r>
            <a:r>
              <a:rPr lang="en-US" altLang="hi-IN" sz="2400"/>
              <a:t>          Stat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altLang="hi-IN" sz="240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↓   through the results.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altLang="hi-IN" sz="240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Expected return is 9% for the 10 observations.  Population standard deviation is 13.32%.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altLang="hi-IN" sz="240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This </a:t>
            </a:r>
            <a:r>
              <a:rPr lang="en-US" altLang="hi-IN" sz="2400" i="1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can</a:t>
            </a:r>
            <a:r>
              <a:rPr lang="en-US" altLang="hi-IN" sz="240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be much quicker than calculating by hand, but slower than using a spreadsheet.</a:t>
            </a:r>
            <a:endParaRPr lang="en-US" altLang="hi-IN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F0BE82D-C019-4740-94E1-9D75FFBA29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534400" cy="4800600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algn="ctr">
              <a:buFont typeface="Monotype Sorts" pitchFamily="2" charset="2"/>
              <a:buNone/>
              <a:defRPr/>
            </a:pPr>
            <a:r>
              <a:rPr lang="en-US" u="sng">
                <a:effectLst>
                  <a:outerShdw blurRad="38100" dist="38100" dir="2700000" algn="tl">
                    <a:srgbClr val="C0C0C0"/>
                  </a:outerShdw>
                </a:effectLst>
              </a:rPr>
              <a:t>Certainty Equivalent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/>
              <a:t>(</a:t>
            </a: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CE</a:t>
            </a:r>
            <a:r>
              <a:rPr lang="en-US"/>
              <a:t>) is the amount of cash someone would require with certainty at a point in time to make the individual indifferent between that certain amount and an amount expected to be received with risk at the same point in time.</a:t>
            </a:r>
          </a:p>
        </p:txBody>
      </p:sp>
      <p:sp>
        <p:nvSpPr>
          <p:cNvPr id="25603" name="Line 3">
            <a:extLst>
              <a:ext uri="{FF2B5EF4-FFF2-40B4-BE49-F238E27FC236}">
                <a16:creationId xmlns:a16="http://schemas.microsoft.com/office/drawing/2014/main" id="{6A42AC45-4E08-46F6-B4C6-D6379E3A99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76400"/>
            <a:ext cx="3733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7CBDA1F2-08D7-49D4-AF52-B7502D8072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457200"/>
            <a:ext cx="7162800" cy="12954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/>
              <a:t>Risk Attitudes</a:t>
            </a:r>
          </a:p>
        </p:txBody>
      </p:sp>
      <p:sp>
        <p:nvSpPr>
          <p:cNvPr id="25605" name="Line 5">
            <a:extLst>
              <a:ext uri="{FF2B5EF4-FFF2-40B4-BE49-F238E27FC236}">
                <a16:creationId xmlns:a16="http://schemas.microsoft.com/office/drawing/2014/main" id="{BC8EF1DD-213E-4D4B-B635-CD6EFA9A40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600200"/>
            <a:ext cx="3733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55FF4E88-75E0-4AAA-AD60-8D3FE07D72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534400" cy="4800600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algn="ctr">
              <a:buFont typeface="Monotype Sorts" pitchFamily="2" charset="2"/>
              <a:buNone/>
              <a:defRPr/>
            </a:pPr>
            <a:r>
              <a:rPr lang="en-US" sz="3200"/>
              <a:t>Certainty equivalent &gt; Expected value</a:t>
            </a:r>
          </a:p>
          <a:p>
            <a:pPr algn="ctr">
              <a:spcBef>
                <a:spcPct val="0"/>
              </a:spcBef>
              <a:spcAft>
                <a:spcPct val="40000"/>
              </a:spcAft>
              <a:buFont typeface="Monotype Sorts" pitchFamily="2" charset="2"/>
              <a:buNone/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Risk Preference</a:t>
            </a:r>
            <a:endParaRPr lang="en-US" sz="3200"/>
          </a:p>
          <a:p>
            <a:pPr algn="ctr">
              <a:buFont typeface="Monotype Sorts" pitchFamily="2" charset="2"/>
              <a:buNone/>
              <a:defRPr/>
            </a:pPr>
            <a:r>
              <a:rPr lang="en-US" sz="3200"/>
              <a:t>Certainty equivalent = Expected value</a:t>
            </a:r>
          </a:p>
          <a:p>
            <a:pPr algn="ctr">
              <a:spcBef>
                <a:spcPct val="0"/>
              </a:spcBef>
              <a:spcAft>
                <a:spcPct val="40000"/>
              </a:spcAft>
              <a:buFont typeface="Monotype Sorts" pitchFamily="2" charset="2"/>
              <a:buNone/>
              <a:defRPr/>
            </a:pPr>
            <a:r>
              <a:rPr lang="en-US" sz="32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Risk Indifference</a:t>
            </a:r>
            <a:endParaRPr lang="en-US" sz="3200">
              <a:solidFill>
                <a:srgbClr val="42B200"/>
              </a:solidFill>
            </a:endParaRPr>
          </a:p>
          <a:p>
            <a:pPr algn="ctr">
              <a:buFont typeface="Monotype Sorts" pitchFamily="2" charset="2"/>
              <a:buNone/>
              <a:defRPr/>
            </a:pPr>
            <a:r>
              <a:rPr lang="en-US" sz="3200"/>
              <a:t>Certainty equivalent &lt; Expected value</a:t>
            </a:r>
          </a:p>
          <a:p>
            <a:pPr algn="ctr">
              <a:spcBef>
                <a:spcPct val="0"/>
              </a:spcBef>
              <a:spcAft>
                <a:spcPct val="40000"/>
              </a:spcAft>
              <a:buFont typeface="Monotype Sorts" pitchFamily="2" charset="2"/>
              <a:buNone/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Risk Aversion</a:t>
            </a:r>
            <a:endParaRPr lang="en-US" sz="3200"/>
          </a:p>
          <a:p>
            <a:pPr algn="ctr">
              <a:buFont typeface="Monotype Sorts" pitchFamily="2" charset="2"/>
              <a:buNone/>
              <a:defRPr/>
            </a:pPr>
            <a:r>
              <a:rPr lang="en-US" sz="3200" i="1"/>
              <a:t>Most</a:t>
            </a:r>
            <a:r>
              <a:rPr lang="en-US" sz="3200"/>
              <a:t> individuals are </a:t>
            </a: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Risk Averse</a:t>
            </a:r>
            <a:r>
              <a:rPr lang="en-US" sz="3200"/>
              <a:t>.</a:t>
            </a:r>
          </a:p>
        </p:txBody>
      </p:sp>
      <p:sp>
        <p:nvSpPr>
          <p:cNvPr id="26627" name="Line 3">
            <a:extLst>
              <a:ext uri="{FF2B5EF4-FFF2-40B4-BE49-F238E27FC236}">
                <a16:creationId xmlns:a16="http://schemas.microsoft.com/office/drawing/2014/main" id="{D1B138C4-4EDA-49DE-9CEE-05A9DF2679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76400"/>
            <a:ext cx="3733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60C403E2-A717-406F-A5C8-B646C6F511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457200"/>
            <a:ext cx="7162800" cy="12954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/>
              <a:t>Risk Attitudes</a:t>
            </a:r>
          </a:p>
        </p:txBody>
      </p:sp>
      <p:sp>
        <p:nvSpPr>
          <p:cNvPr id="26629" name="Line 5">
            <a:extLst>
              <a:ext uri="{FF2B5EF4-FFF2-40B4-BE49-F238E27FC236}">
                <a16:creationId xmlns:a16="http://schemas.microsoft.com/office/drawing/2014/main" id="{8DEC8520-7EEB-4FBE-BE63-4A81A42F2C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600200"/>
            <a:ext cx="3733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9">
            <a:extLst>
              <a:ext uri="{FF2B5EF4-FFF2-40B4-BE49-F238E27FC236}">
                <a16:creationId xmlns:a16="http://schemas.microsoft.com/office/drawing/2014/main" id="{3890012A-8A3D-49AC-AB2C-E9259DE50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981200"/>
            <a:ext cx="8153400" cy="1828800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BD9D53CB-C900-4B7B-BB6B-1C8E9A0C67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Risk Attitude Example</a:t>
            </a:r>
          </a:p>
        </p:txBody>
      </p:sp>
      <p:sp>
        <p:nvSpPr>
          <p:cNvPr id="27652" name="Rectangle 8">
            <a:extLst>
              <a:ext uri="{FF2B5EF4-FFF2-40B4-BE49-F238E27FC236}">
                <a16:creationId xmlns:a16="http://schemas.microsoft.com/office/drawing/2014/main" id="{605BB46D-B765-4B41-A69D-3A09D57962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</p:spPr>
        <p:txBody>
          <a:bodyPr/>
          <a:lstStyle/>
          <a:p>
            <a:pPr algn="ctr">
              <a:buFont typeface="Monotype Sorts" pitchFamily="2" charset="2"/>
              <a:buNone/>
            </a:pPr>
            <a:r>
              <a:rPr lang="en-US" altLang="hi-IN" sz="2800"/>
              <a:t>You have the choice between (1) a guaranteed dollar reward or (2) a coin-flip gamble of $100,000 (50% chance) or $0 (50% chance).  The expected value of the gamble is $50,000.</a:t>
            </a:r>
          </a:p>
          <a:p>
            <a:pPr lvl="1"/>
            <a:r>
              <a:rPr lang="en-US" altLang="hi-IN" sz="2400" u="sng">
                <a:solidFill>
                  <a:schemeClr val="tx2"/>
                </a:solidFill>
              </a:rPr>
              <a:t>Mary</a:t>
            </a:r>
            <a:r>
              <a:rPr lang="en-US" altLang="hi-IN" sz="2400">
                <a:solidFill>
                  <a:schemeClr val="tx2"/>
                </a:solidFill>
              </a:rPr>
              <a:t> requires a guaranteed $25,000, or more, to call off the gamble.</a:t>
            </a:r>
          </a:p>
          <a:p>
            <a:pPr lvl="1"/>
            <a:r>
              <a:rPr lang="en-US" altLang="hi-IN" sz="2400" u="sng">
                <a:solidFill>
                  <a:srgbClr val="51DC00"/>
                </a:solidFill>
              </a:rPr>
              <a:t>Raleigh</a:t>
            </a:r>
            <a:r>
              <a:rPr lang="en-US" altLang="hi-IN" sz="2400">
                <a:solidFill>
                  <a:srgbClr val="51DC00"/>
                </a:solidFill>
              </a:rPr>
              <a:t> is just as happy to take $50,000 or take the risky gamble.</a:t>
            </a:r>
          </a:p>
          <a:p>
            <a:pPr lvl="1"/>
            <a:r>
              <a:rPr lang="en-US" altLang="hi-IN" sz="2400" u="sng">
                <a:solidFill>
                  <a:schemeClr val="hlink"/>
                </a:solidFill>
              </a:rPr>
              <a:t>Shannon</a:t>
            </a:r>
            <a:r>
              <a:rPr lang="en-US" altLang="hi-IN" sz="2400">
                <a:solidFill>
                  <a:schemeClr val="hlink"/>
                </a:solidFill>
              </a:rPr>
              <a:t> requires at least $52,000 to call off the gamble.</a:t>
            </a:r>
          </a:p>
        </p:txBody>
      </p:sp>
      <p:sp>
        <p:nvSpPr>
          <p:cNvPr id="27653" name="Line 3">
            <a:extLst>
              <a:ext uri="{FF2B5EF4-FFF2-40B4-BE49-F238E27FC236}">
                <a16:creationId xmlns:a16="http://schemas.microsoft.com/office/drawing/2014/main" id="{95862827-8255-450F-BE12-92D8A5EC6C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76400"/>
            <a:ext cx="5867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654" name="Line 5">
            <a:extLst>
              <a:ext uri="{FF2B5EF4-FFF2-40B4-BE49-F238E27FC236}">
                <a16:creationId xmlns:a16="http://schemas.microsoft.com/office/drawing/2014/main" id="{52AB0209-7413-483F-9178-AB1FE42A08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600200"/>
            <a:ext cx="5867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78FDF7A-2109-4B84-A849-07385654B8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609600"/>
          </a:xfrm>
          <a:solidFill>
            <a:srgbClr val="FFFF99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marL="0" indent="0" algn="ctr">
              <a:spcBef>
                <a:spcPct val="0"/>
              </a:spcBef>
              <a:spcAft>
                <a:spcPct val="40000"/>
              </a:spcAft>
              <a:buFont typeface="Monotype Sorts" pitchFamily="2" charset="2"/>
              <a:buNone/>
            </a:pPr>
            <a:r>
              <a:rPr lang="en-US" altLang="en-US" sz="2800"/>
              <a:t>What are the Risk Attitude tendencies of each?</a:t>
            </a:r>
          </a:p>
        </p:txBody>
      </p:sp>
      <p:sp>
        <p:nvSpPr>
          <p:cNvPr id="28675" name="Line 3">
            <a:extLst>
              <a:ext uri="{FF2B5EF4-FFF2-40B4-BE49-F238E27FC236}">
                <a16:creationId xmlns:a16="http://schemas.microsoft.com/office/drawing/2014/main" id="{4E9B5B52-1350-4884-8982-9F4D9215D8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76400"/>
            <a:ext cx="5867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354DCC53-BF39-4DB1-84E2-DD73EB4E10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457200"/>
            <a:ext cx="7162800" cy="12954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/>
              <a:t>Risk Attitude Example</a:t>
            </a:r>
          </a:p>
        </p:txBody>
      </p:sp>
      <p:sp>
        <p:nvSpPr>
          <p:cNvPr id="28677" name="Line 5">
            <a:extLst>
              <a:ext uri="{FF2B5EF4-FFF2-40B4-BE49-F238E27FC236}">
                <a16:creationId xmlns:a16="http://schemas.microsoft.com/office/drawing/2014/main" id="{4FFA8896-DEB0-48AC-8D73-7E5604ECE5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600200"/>
            <a:ext cx="5867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8375" name="Rectangle 7">
            <a:extLst>
              <a:ext uri="{FF2B5EF4-FFF2-40B4-BE49-F238E27FC236}">
                <a16:creationId xmlns:a16="http://schemas.microsoft.com/office/drawing/2014/main" id="{16845B2B-0BB8-424B-923C-CEBFCFFBC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743200"/>
            <a:ext cx="7924800" cy="358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>
              <a:lnSpc>
                <a:spcPct val="90000"/>
              </a:lnSpc>
              <a:spcAft>
                <a:spcPct val="4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600">
                <a:solidFill>
                  <a:schemeClr val="tx2"/>
                </a:solidFill>
                <a:latin typeface="Arial" charset="0"/>
              </a:rPr>
              <a:t>Mary</a:t>
            </a:r>
            <a:r>
              <a:rPr lang="en-US" sz="2600">
                <a:latin typeface="Arial" charset="0"/>
              </a:rPr>
              <a:t> shows </a:t>
            </a: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“risk aversion”</a:t>
            </a:r>
            <a:r>
              <a:rPr lang="en-US" sz="2600">
                <a:latin typeface="Arial" charset="0"/>
              </a:rPr>
              <a:t> because her “certainty equivalent” &lt; the expected value of the gamble</a:t>
            </a:r>
            <a:r>
              <a:rPr lang="en-US" sz="2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.</a:t>
            </a:r>
          </a:p>
          <a:p>
            <a:pPr>
              <a:lnSpc>
                <a:spcPct val="90000"/>
              </a:lnSpc>
              <a:spcAft>
                <a:spcPct val="4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600">
                <a:solidFill>
                  <a:srgbClr val="42B200"/>
                </a:solidFill>
                <a:latin typeface="Arial" charset="0"/>
              </a:rPr>
              <a:t>Raleigh</a:t>
            </a:r>
            <a:r>
              <a:rPr lang="en-US" sz="2600">
                <a:latin typeface="Arial" charset="0"/>
              </a:rPr>
              <a:t> exhibits </a:t>
            </a:r>
            <a:r>
              <a:rPr lang="en-US" sz="26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“risk indifference”</a:t>
            </a:r>
            <a:r>
              <a:rPr lang="en-US" sz="2600">
                <a:solidFill>
                  <a:srgbClr val="42B200"/>
                </a:solidFill>
                <a:latin typeface="Arial" charset="0"/>
              </a:rPr>
              <a:t> </a:t>
            </a:r>
            <a:r>
              <a:rPr lang="en-US" sz="2600">
                <a:latin typeface="Arial" charset="0"/>
              </a:rPr>
              <a:t>because her “certainty equivalent” equals the expected value of the gamble</a:t>
            </a:r>
            <a:r>
              <a:rPr lang="en-US" sz="2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.</a:t>
            </a:r>
          </a:p>
          <a:p>
            <a:pPr>
              <a:lnSpc>
                <a:spcPct val="90000"/>
              </a:lnSpc>
              <a:spcAft>
                <a:spcPct val="4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600">
                <a:solidFill>
                  <a:schemeClr val="hlink"/>
                </a:solidFill>
                <a:latin typeface="Arial" charset="0"/>
              </a:rPr>
              <a:t>Shannon</a:t>
            </a:r>
            <a:r>
              <a:rPr lang="en-US" sz="2600">
                <a:latin typeface="Arial" charset="0"/>
              </a:rPr>
              <a:t> reveals a </a:t>
            </a:r>
            <a:r>
              <a:rPr lang="en-US" sz="2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“risk preference”</a:t>
            </a:r>
            <a:r>
              <a:rPr lang="en-US" sz="2600">
                <a:latin typeface="Arial" charset="0"/>
              </a:rPr>
              <a:t> because her “certainty equivalent” &gt; the expected value of the gamble</a:t>
            </a:r>
            <a:r>
              <a:rPr lang="en-US" sz="2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5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2">
            <a:extLst>
              <a:ext uri="{FF2B5EF4-FFF2-40B4-BE49-F238E27FC236}">
                <a16:creationId xmlns:a16="http://schemas.microsoft.com/office/drawing/2014/main" id="{BF3A38B7-80D5-46A3-828F-07D75897E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752600"/>
            <a:ext cx="4495800" cy="1219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FF80C3A5-5E73-4D31-9212-FAF8D3E3A3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534400" cy="4724400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marL="0" indent="0" algn="ctr">
              <a:buFont typeface="Monotype Sorts" pitchFamily="2" charset="2"/>
              <a:buNone/>
            </a:pPr>
            <a:r>
              <a:rPr lang="en-US" altLang="en-US" sz="4000"/>
              <a:t> </a:t>
            </a:r>
            <a:r>
              <a:rPr lang="en-US" altLang="en-US" sz="4000">
                <a:solidFill>
                  <a:srgbClr val="42B200"/>
                </a:solidFill>
              </a:rPr>
              <a:t>R</a:t>
            </a:r>
            <a:r>
              <a:rPr lang="en-US" altLang="en-US" sz="4000" baseline="-25000">
                <a:solidFill>
                  <a:srgbClr val="42B200"/>
                </a:solidFill>
              </a:rPr>
              <a:t>P</a:t>
            </a:r>
            <a:r>
              <a:rPr lang="en-US" altLang="en-US" sz="4000"/>
              <a:t> = </a:t>
            </a:r>
            <a:r>
              <a:rPr lang="en-US" altLang="en-US" sz="4400">
                <a:latin typeface="Symbol" panose="05050102010706020507" pitchFamily="18" charset="2"/>
              </a:rPr>
              <a:t>S</a:t>
            </a:r>
            <a:r>
              <a:rPr lang="en-US" altLang="en-US" sz="4000"/>
              <a:t> ( </a:t>
            </a:r>
            <a:r>
              <a:rPr lang="en-US" altLang="en-US" sz="4000" i="1">
                <a:solidFill>
                  <a:schemeClr val="tx2"/>
                </a:solidFill>
              </a:rPr>
              <a:t>W</a:t>
            </a:r>
            <a:r>
              <a:rPr lang="en-US" altLang="en-US" sz="4000" i="1" baseline="-25000">
                <a:solidFill>
                  <a:schemeClr val="tx2"/>
                </a:solidFill>
              </a:rPr>
              <a:t>j</a:t>
            </a:r>
            <a:r>
              <a:rPr lang="en-US" altLang="en-US" sz="4000"/>
              <a:t> )( </a:t>
            </a:r>
            <a:r>
              <a:rPr lang="en-US" altLang="en-US" sz="4000" i="1">
                <a:solidFill>
                  <a:srgbClr val="A75151"/>
                </a:solidFill>
              </a:rPr>
              <a:t>R</a:t>
            </a:r>
            <a:r>
              <a:rPr lang="en-US" altLang="en-US" sz="4000" i="1" baseline="-25000">
                <a:solidFill>
                  <a:srgbClr val="A75151"/>
                </a:solidFill>
              </a:rPr>
              <a:t>j</a:t>
            </a:r>
            <a:r>
              <a:rPr lang="en-US" altLang="en-US" sz="4000"/>
              <a:t> )</a:t>
            </a:r>
          </a:p>
          <a:p>
            <a:pPr marL="0" indent="0" algn="ctr">
              <a:spcBef>
                <a:spcPct val="40000"/>
              </a:spcBef>
              <a:buFont typeface="Monotype Sorts" pitchFamily="2" charset="2"/>
              <a:buNone/>
            </a:pPr>
            <a:r>
              <a:rPr lang="en-US" altLang="en-US" sz="3200">
                <a:solidFill>
                  <a:srgbClr val="42B200"/>
                </a:solidFill>
              </a:rPr>
              <a:t>R</a:t>
            </a:r>
            <a:r>
              <a:rPr lang="en-US" altLang="en-US" sz="3200" baseline="-25000">
                <a:solidFill>
                  <a:srgbClr val="42B200"/>
                </a:solidFill>
              </a:rPr>
              <a:t>P</a:t>
            </a:r>
            <a:r>
              <a:rPr lang="en-US" altLang="en-US" sz="3200">
                <a:solidFill>
                  <a:srgbClr val="42B200"/>
                </a:solidFill>
              </a:rPr>
              <a:t> </a:t>
            </a:r>
            <a:r>
              <a:rPr lang="en-US" altLang="en-US" sz="3200"/>
              <a:t>is the expected return for the portfolio,</a:t>
            </a:r>
          </a:p>
          <a:p>
            <a:pPr marL="0" indent="0" algn="ctr">
              <a:buFont typeface="Monotype Sorts" pitchFamily="2" charset="2"/>
              <a:buNone/>
            </a:pPr>
            <a:r>
              <a:rPr lang="en-US" altLang="en-US" sz="3200" i="1">
                <a:solidFill>
                  <a:schemeClr val="tx2"/>
                </a:solidFill>
              </a:rPr>
              <a:t>W</a:t>
            </a:r>
            <a:r>
              <a:rPr lang="en-US" altLang="en-US" sz="3200" i="1" baseline="-25000">
                <a:solidFill>
                  <a:schemeClr val="tx2"/>
                </a:solidFill>
              </a:rPr>
              <a:t>j</a:t>
            </a:r>
            <a:r>
              <a:rPr lang="en-US" altLang="en-US" sz="3200"/>
              <a:t> is the weight (investment proportion) for the </a:t>
            </a:r>
            <a:r>
              <a:rPr lang="en-US" altLang="en-US" sz="3200">
                <a:solidFill>
                  <a:schemeClr val="tx2"/>
                </a:solidFill>
              </a:rPr>
              <a:t>j</a:t>
            </a:r>
            <a:r>
              <a:rPr lang="en-US" altLang="en-US" sz="3200" baseline="30000">
                <a:solidFill>
                  <a:schemeClr val="tx2"/>
                </a:solidFill>
              </a:rPr>
              <a:t>th</a:t>
            </a:r>
            <a:r>
              <a:rPr lang="en-US" altLang="en-US" sz="3200"/>
              <a:t> asset in the portfolio,</a:t>
            </a:r>
          </a:p>
          <a:p>
            <a:pPr marL="0" indent="0" algn="ctr">
              <a:buFont typeface="Monotype Sorts" pitchFamily="2" charset="2"/>
              <a:buNone/>
            </a:pPr>
            <a:r>
              <a:rPr lang="en-US" altLang="en-US" sz="3200" i="1">
                <a:solidFill>
                  <a:srgbClr val="A75151"/>
                </a:solidFill>
              </a:rPr>
              <a:t>R</a:t>
            </a:r>
            <a:r>
              <a:rPr lang="en-US" altLang="en-US" sz="3200" i="1" baseline="-25000">
                <a:solidFill>
                  <a:srgbClr val="A75151"/>
                </a:solidFill>
              </a:rPr>
              <a:t>j</a:t>
            </a:r>
            <a:r>
              <a:rPr lang="en-US" altLang="en-US" sz="3200"/>
              <a:t> is the expected return of the j</a:t>
            </a:r>
            <a:r>
              <a:rPr lang="en-US" altLang="en-US" sz="3200" baseline="30000"/>
              <a:t>th</a:t>
            </a:r>
            <a:r>
              <a:rPr lang="en-US" altLang="en-US" sz="3200"/>
              <a:t> asset,</a:t>
            </a:r>
          </a:p>
          <a:p>
            <a:pPr marL="0" indent="0" algn="ctr">
              <a:buFont typeface="Monotype Sorts" pitchFamily="2" charset="2"/>
              <a:buNone/>
            </a:pPr>
            <a:r>
              <a:rPr lang="en-US" altLang="en-US" sz="3200">
                <a:solidFill>
                  <a:schemeClr val="hlink"/>
                </a:solidFill>
              </a:rPr>
              <a:t>m</a:t>
            </a:r>
            <a:r>
              <a:rPr lang="en-US" altLang="en-US" sz="3200"/>
              <a:t> is the total number of assets in the portfolio.</a:t>
            </a:r>
          </a:p>
        </p:txBody>
      </p:sp>
      <p:sp>
        <p:nvSpPr>
          <p:cNvPr id="29700" name="Line 3">
            <a:extLst>
              <a:ext uri="{FF2B5EF4-FFF2-40B4-BE49-F238E27FC236}">
                <a16:creationId xmlns:a16="http://schemas.microsoft.com/office/drawing/2014/main" id="{7777A267-C9F1-4233-9DF2-8DB0862731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76400"/>
            <a:ext cx="5724525" cy="9525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DA755090-1F94-4478-995F-342C93E4A5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162800" cy="1752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/>
              <a:t>Determining Portfolio	Expected Return</a:t>
            </a:r>
          </a:p>
        </p:txBody>
      </p:sp>
      <p:sp>
        <p:nvSpPr>
          <p:cNvPr id="29702" name="Line 5">
            <a:extLst>
              <a:ext uri="{FF2B5EF4-FFF2-40B4-BE49-F238E27FC236}">
                <a16:creationId xmlns:a16="http://schemas.microsoft.com/office/drawing/2014/main" id="{79E5CB54-C896-4B72-BD86-0F93FE3943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600200"/>
            <a:ext cx="5715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703" name="Line 6">
            <a:extLst>
              <a:ext uri="{FF2B5EF4-FFF2-40B4-BE49-F238E27FC236}">
                <a16:creationId xmlns:a16="http://schemas.microsoft.com/office/drawing/2014/main" id="{D92A04C7-3626-465F-992E-DFFE489A96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1850" y="2063750"/>
            <a:ext cx="304800" cy="0"/>
          </a:xfrm>
          <a:prstGeom prst="line">
            <a:avLst/>
          </a:prstGeom>
          <a:noFill/>
          <a:ln w="50800">
            <a:solidFill>
              <a:srgbClr val="A751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704" name="Rectangle 7">
            <a:extLst>
              <a:ext uri="{FF2B5EF4-FFF2-40B4-BE49-F238E27FC236}">
                <a16:creationId xmlns:a16="http://schemas.microsoft.com/office/drawing/2014/main" id="{593182D6-7EE7-4285-98D2-E3B042D8C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9363" y="1789113"/>
            <a:ext cx="4524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hi-IN" sz="2400">
                <a:solidFill>
                  <a:schemeClr val="hlink"/>
                </a:solidFill>
              </a:rPr>
              <a:t>m</a:t>
            </a:r>
          </a:p>
        </p:txBody>
      </p:sp>
      <p:sp>
        <p:nvSpPr>
          <p:cNvPr id="29705" name="Rectangle 8">
            <a:extLst>
              <a:ext uri="{FF2B5EF4-FFF2-40B4-BE49-F238E27FC236}">
                <a16:creationId xmlns:a16="http://schemas.microsoft.com/office/drawing/2014/main" id="{EEF52339-F4FF-4791-86CA-77B27F134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9038" y="2497138"/>
            <a:ext cx="6127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hi-IN" sz="2400"/>
              <a:t>j=1</a:t>
            </a:r>
          </a:p>
        </p:txBody>
      </p:sp>
      <p:sp>
        <p:nvSpPr>
          <p:cNvPr id="29706" name="Line 9">
            <a:extLst>
              <a:ext uri="{FF2B5EF4-FFF2-40B4-BE49-F238E27FC236}">
                <a16:creationId xmlns:a16="http://schemas.microsoft.com/office/drawing/2014/main" id="{D33AB162-E2D8-4441-A7E2-A7D28BB19E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50" y="3009900"/>
            <a:ext cx="254000" cy="0"/>
          </a:xfrm>
          <a:prstGeom prst="line">
            <a:avLst/>
          </a:prstGeom>
          <a:noFill/>
          <a:ln w="50800">
            <a:solidFill>
              <a:srgbClr val="42B2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707" name="Line 10">
            <a:extLst>
              <a:ext uri="{FF2B5EF4-FFF2-40B4-BE49-F238E27FC236}">
                <a16:creationId xmlns:a16="http://schemas.microsoft.com/office/drawing/2014/main" id="{803ECE7F-E8F0-493E-ACF1-0F7575CDD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5100" y="2076450"/>
            <a:ext cx="304800" cy="0"/>
          </a:xfrm>
          <a:prstGeom prst="line">
            <a:avLst/>
          </a:prstGeom>
          <a:noFill/>
          <a:ln w="50800">
            <a:solidFill>
              <a:srgbClr val="42B2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708" name="Line 11">
            <a:extLst>
              <a:ext uri="{FF2B5EF4-FFF2-40B4-BE49-F238E27FC236}">
                <a16:creationId xmlns:a16="http://schemas.microsoft.com/office/drawing/2014/main" id="{FB2BDC55-56AC-44FB-9856-DBF1CB13C0E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975" y="4857750"/>
            <a:ext cx="254000" cy="0"/>
          </a:xfrm>
          <a:prstGeom prst="line">
            <a:avLst/>
          </a:prstGeom>
          <a:noFill/>
          <a:ln w="50800">
            <a:solidFill>
              <a:srgbClr val="A751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4">
            <a:extLst>
              <a:ext uri="{FF2B5EF4-FFF2-40B4-BE49-F238E27FC236}">
                <a16:creationId xmlns:a16="http://schemas.microsoft.com/office/drawing/2014/main" id="{7E93F668-5003-44F7-BDCF-1A620BCDE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828800"/>
            <a:ext cx="5334000" cy="1219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30723" name="Line 2">
            <a:extLst>
              <a:ext uri="{FF2B5EF4-FFF2-40B4-BE49-F238E27FC236}">
                <a16:creationId xmlns:a16="http://schemas.microsoft.com/office/drawing/2014/main" id="{E114DE1F-EB20-4B19-8A4A-36C3CA09DB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76400"/>
            <a:ext cx="5810250" cy="9525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E9594EC-A691-43C2-97D0-A205F0E52D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162800" cy="1752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/>
              <a:t>Determining Portfolio Standard Deviation</a:t>
            </a:r>
          </a:p>
        </p:txBody>
      </p:sp>
      <p:sp>
        <p:nvSpPr>
          <p:cNvPr id="30725" name="Line 4">
            <a:extLst>
              <a:ext uri="{FF2B5EF4-FFF2-40B4-BE49-F238E27FC236}">
                <a16:creationId xmlns:a16="http://schemas.microsoft.com/office/drawing/2014/main" id="{F5997278-CE09-43F4-B3F8-2DE5817622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600200"/>
            <a:ext cx="5800725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26" name="Rectangle 5">
            <a:extLst>
              <a:ext uri="{FF2B5EF4-FFF2-40B4-BE49-F238E27FC236}">
                <a16:creationId xmlns:a16="http://schemas.microsoft.com/office/drawing/2014/main" id="{8186E778-FA94-4F23-A89A-9B6A253F9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5" y="1908175"/>
            <a:ext cx="45243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hi-IN" sz="2400">
                <a:solidFill>
                  <a:srgbClr val="42B200"/>
                </a:solidFill>
              </a:rPr>
              <a:t>m</a:t>
            </a:r>
          </a:p>
        </p:txBody>
      </p:sp>
      <p:sp>
        <p:nvSpPr>
          <p:cNvPr id="30727" name="Rectangle 6">
            <a:extLst>
              <a:ext uri="{FF2B5EF4-FFF2-40B4-BE49-F238E27FC236}">
                <a16:creationId xmlns:a16="http://schemas.microsoft.com/office/drawing/2014/main" id="{830A2057-5A2A-4393-BD55-45F3817BA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2638425"/>
            <a:ext cx="6127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hi-IN" sz="2400">
                <a:solidFill>
                  <a:schemeClr val="tx2"/>
                </a:solidFill>
              </a:rPr>
              <a:t>j</a:t>
            </a:r>
            <a:r>
              <a:rPr lang="en-US" altLang="hi-IN" sz="2400"/>
              <a:t>=1</a:t>
            </a:r>
          </a:p>
        </p:txBody>
      </p:sp>
      <p:sp>
        <p:nvSpPr>
          <p:cNvPr id="30728" name="Line 7">
            <a:extLst>
              <a:ext uri="{FF2B5EF4-FFF2-40B4-BE49-F238E27FC236}">
                <a16:creationId xmlns:a16="http://schemas.microsoft.com/office/drawing/2014/main" id="{0936B839-2BD0-4CEB-862F-0FAEA19614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981200"/>
            <a:ext cx="3657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29" name="Line 8">
            <a:extLst>
              <a:ext uri="{FF2B5EF4-FFF2-40B4-BE49-F238E27FC236}">
                <a16:creationId xmlns:a16="http://schemas.microsoft.com/office/drawing/2014/main" id="{6F4D2DFF-B67A-4314-979E-A411F4825D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1981200"/>
            <a:ext cx="152400" cy="838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30" name="Line 9">
            <a:extLst>
              <a:ext uri="{FF2B5EF4-FFF2-40B4-BE49-F238E27FC236}">
                <a16:creationId xmlns:a16="http://schemas.microsoft.com/office/drawing/2014/main" id="{EFCBEA32-8619-4B91-95BE-71633841B26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70250" y="2514600"/>
            <a:ext cx="76200" cy="304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31" name="Line 10">
            <a:extLst>
              <a:ext uri="{FF2B5EF4-FFF2-40B4-BE49-F238E27FC236}">
                <a16:creationId xmlns:a16="http://schemas.microsoft.com/office/drawing/2014/main" id="{471657E4-69AD-4307-9194-2CD83B84C9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17850" y="2508250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32" name="Rectangle 11">
            <a:extLst>
              <a:ext uri="{FF2B5EF4-FFF2-40B4-BE49-F238E27FC236}">
                <a16:creationId xmlns:a16="http://schemas.microsoft.com/office/drawing/2014/main" id="{ED4D0717-5A7F-4BAC-B8D9-28E419DE5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2463" y="1908175"/>
            <a:ext cx="4524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hi-IN" sz="2400">
                <a:solidFill>
                  <a:srgbClr val="42B200"/>
                </a:solidFill>
              </a:rPr>
              <a:t>m</a:t>
            </a:r>
          </a:p>
        </p:txBody>
      </p:sp>
      <p:sp>
        <p:nvSpPr>
          <p:cNvPr id="30733" name="Rectangle 12">
            <a:extLst>
              <a:ext uri="{FF2B5EF4-FFF2-40B4-BE49-F238E27FC236}">
                <a16:creationId xmlns:a16="http://schemas.microsoft.com/office/drawing/2014/main" id="{DBC8660B-826F-49CC-B640-894D7C614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8475" y="2649538"/>
            <a:ext cx="6985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hi-IN" sz="2400">
                <a:solidFill>
                  <a:srgbClr val="A75151"/>
                </a:solidFill>
              </a:rPr>
              <a:t>k</a:t>
            </a:r>
            <a:r>
              <a:rPr lang="en-US" altLang="hi-IN" sz="2400"/>
              <a:t>=1</a:t>
            </a:r>
          </a:p>
        </p:txBody>
      </p:sp>
      <p:sp>
        <p:nvSpPr>
          <p:cNvPr id="19469" name="Rectangle 13">
            <a:extLst>
              <a:ext uri="{FF2B5EF4-FFF2-40B4-BE49-F238E27FC236}">
                <a16:creationId xmlns:a16="http://schemas.microsoft.com/office/drawing/2014/main" id="{F23CCEF6-BBB8-4338-A542-03CD167508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8534400" cy="4572000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marL="0" indent="0" algn="ctr">
              <a:buFont typeface="Monotype Sorts" pitchFamily="2" charset="2"/>
              <a:buNone/>
              <a:defRPr/>
            </a:pPr>
            <a:r>
              <a:rPr lang="en-US" sz="4000">
                <a:solidFill>
                  <a:srgbClr val="CA6DF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s</a:t>
            </a:r>
            <a:r>
              <a:rPr lang="en-US" sz="4000" baseline="-25000">
                <a:solidFill>
                  <a:srgbClr val="CA6DF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sz="4000"/>
              <a:t> =      </a:t>
            </a:r>
            <a:r>
              <a:rPr lang="en-US" sz="4400">
                <a:latin typeface="Symbol" pitchFamily="18" charset="2"/>
              </a:rPr>
              <a:t>S  S</a:t>
            </a:r>
            <a:r>
              <a:rPr lang="en-US" sz="4000"/>
              <a:t> </a:t>
            </a:r>
            <a:r>
              <a:rPr lang="en-US" sz="4000" i="1">
                <a:solidFill>
                  <a:schemeClr val="tx2"/>
                </a:solidFill>
              </a:rPr>
              <a:t>W</a:t>
            </a:r>
            <a:r>
              <a:rPr lang="en-US" sz="4000" i="1" baseline="-25000">
                <a:solidFill>
                  <a:schemeClr val="tx2"/>
                </a:solidFill>
              </a:rPr>
              <a:t>j</a:t>
            </a:r>
            <a:r>
              <a:rPr lang="en-US" sz="4000"/>
              <a:t> </a:t>
            </a:r>
            <a:r>
              <a:rPr lang="en-US" sz="4000">
                <a:solidFill>
                  <a:srgbClr val="A75151"/>
                </a:solidFill>
              </a:rPr>
              <a:t>W</a:t>
            </a:r>
            <a:r>
              <a:rPr lang="en-US" sz="4000" i="1" baseline="-25000">
                <a:solidFill>
                  <a:srgbClr val="A75151"/>
                </a:solidFill>
              </a:rPr>
              <a:t>k </a:t>
            </a:r>
            <a:r>
              <a:rPr lang="en-US" sz="4000" i="1">
                <a:solidFill>
                  <a:schemeClr val="hlink"/>
                </a:solidFill>
                <a:latin typeface="Symbol" pitchFamily="18" charset="2"/>
              </a:rPr>
              <a:t>s</a:t>
            </a:r>
            <a:r>
              <a:rPr lang="en-US" sz="4000" i="1" baseline="-25000">
                <a:solidFill>
                  <a:schemeClr val="tx2"/>
                </a:solidFill>
              </a:rPr>
              <a:t>j</a:t>
            </a:r>
            <a:r>
              <a:rPr lang="en-US" sz="4000" i="1" baseline="-25000">
                <a:solidFill>
                  <a:srgbClr val="A75151"/>
                </a:solidFill>
              </a:rPr>
              <a:t>k</a:t>
            </a:r>
            <a:r>
              <a:rPr lang="en-US" sz="4000"/>
              <a:t>  </a:t>
            </a:r>
          </a:p>
          <a:p>
            <a:pPr marL="0" indent="0" algn="ctr">
              <a:buFont typeface="Monotype Sorts" pitchFamily="2" charset="2"/>
              <a:buNone/>
              <a:defRPr/>
            </a:pPr>
            <a:r>
              <a:rPr lang="en-US" sz="3200" i="1">
                <a:solidFill>
                  <a:schemeClr val="tx2"/>
                </a:solidFill>
              </a:rPr>
              <a:t>W</a:t>
            </a:r>
            <a:r>
              <a:rPr lang="en-US" sz="3200" i="1" baseline="-25000">
                <a:solidFill>
                  <a:schemeClr val="tx2"/>
                </a:solidFill>
              </a:rPr>
              <a:t>j</a:t>
            </a:r>
            <a:r>
              <a:rPr lang="en-US" sz="3200"/>
              <a:t> is the weight (investment proportion) for the </a:t>
            </a:r>
            <a:r>
              <a:rPr lang="en-US" sz="3200">
                <a:solidFill>
                  <a:schemeClr val="tx2"/>
                </a:solidFill>
              </a:rPr>
              <a:t>j</a:t>
            </a:r>
            <a:r>
              <a:rPr lang="en-US" sz="3200" baseline="30000">
                <a:solidFill>
                  <a:schemeClr val="tx2"/>
                </a:solidFill>
              </a:rPr>
              <a:t>th</a:t>
            </a:r>
            <a:r>
              <a:rPr lang="en-US" sz="3200"/>
              <a:t> asset in the portfolio,</a:t>
            </a:r>
          </a:p>
          <a:p>
            <a:pPr marL="0" indent="0" algn="ctr">
              <a:buFont typeface="Monotype Sorts" pitchFamily="2" charset="2"/>
              <a:buNone/>
              <a:defRPr/>
            </a:pPr>
            <a:r>
              <a:rPr lang="en-US" sz="3200" i="1">
                <a:solidFill>
                  <a:srgbClr val="A75151"/>
                </a:solidFill>
              </a:rPr>
              <a:t>W</a:t>
            </a:r>
            <a:r>
              <a:rPr lang="en-US" sz="3200" i="1" baseline="-25000">
                <a:solidFill>
                  <a:srgbClr val="A75151"/>
                </a:solidFill>
              </a:rPr>
              <a:t>k</a:t>
            </a:r>
            <a:r>
              <a:rPr lang="en-US" sz="3200" i="1" baseline="-25000">
                <a:solidFill>
                  <a:schemeClr val="tx2"/>
                </a:solidFill>
              </a:rPr>
              <a:t> </a:t>
            </a:r>
            <a:r>
              <a:rPr lang="en-US" sz="3200"/>
              <a:t>is the weight (investment proportion) for the </a:t>
            </a:r>
            <a:r>
              <a:rPr lang="en-US" sz="3200">
                <a:solidFill>
                  <a:srgbClr val="A75151"/>
                </a:solidFill>
              </a:rPr>
              <a:t>k</a:t>
            </a:r>
            <a:r>
              <a:rPr lang="en-US" sz="3200" baseline="30000">
                <a:solidFill>
                  <a:srgbClr val="A75151"/>
                </a:solidFill>
              </a:rPr>
              <a:t>th</a:t>
            </a:r>
            <a:r>
              <a:rPr lang="en-US" sz="3200"/>
              <a:t> asset in the portfolio,</a:t>
            </a:r>
          </a:p>
          <a:p>
            <a:pPr marL="0" indent="0" algn="ctr">
              <a:buFont typeface="Monotype Sorts" pitchFamily="2" charset="2"/>
              <a:buNone/>
              <a:defRPr/>
            </a:pPr>
            <a:r>
              <a:rPr lang="en-US" sz="3200" i="1">
                <a:solidFill>
                  <a:schemeClr val="hlink"/>
                </a:solidFill>
                <a:latin typeface="Symbol" pitchFamily="18" charset="2"/>
              </a:rPr>
              <a:t>s</a:t>
            </a:r>
            <a:r>
              <a:rPr lang="en-US" sz="3200" i="1" baseline="-25000">
                <a:solidFill>
                  <a:schemeClr val="tx2"/>
                </a:solidFill>
              </a:rPr>
              <a:t>j</a:t>
            </a:r>
            <a:r>
              <a:rPr lang="en-US" sz="3200" i="1" baseline="-25000">
                <a:solidFill>
                  <a:srgbClr val="A75151"/>
                </a:solidFill>
              </a:rPr>
              <a:t>k</a:t>
            </a:r>
            <a:r>
              <a:rPr lang="en-US" sz="3200" i="1" baseline="-25000">
                <a:solidFill>
                  <a:schemeClr val="tx2"/>
                </a:solidFill>
              </a:rPr>
              <a:t> </a:t>
            </a:r>
            <a:r>
              <a:rPr lang="en-US" sz="3200"/>
              <a:t>is the covariance between returns for the </a:t>
            </a:r>
            <a:r>
              <a:rPr lang="en-US" sz="3200">
                <a:solidFill>
                  <a:schemeClr val="tx2"/>
                </a:solidFill>
              </a:rPr>
              <a:t>j</a:t>
            </a:r>
            <a:r>
              <a:rPr lang="en-US" sz="3200" baseline="30000">
                <a:solidFill>
                  <a:schemeClr val="tx2"/>
                </a:solidFill>
              </a:rPr>
              <a:t>th</a:t>
            </a:r>
            <a:r>
              <a:rPr lang="en-US" sz="3200"/>
              <a:t> and </a:t>
            </a:r>
            <a:r>
              <a:rPr lang="en-US" sz="3200">
                <a:solidFill>
                  <a:srgbClr val="A75151"/>
                </a:solidFill>
              </a:rPr>
              <a:t>k</a:t>
            </a:r>
            <a:r>
              <a:rPr lang="en-US" sz="3200" baseline="30000">
                <a:solidFill>
                  <a:srgbClr val="A75151"/>
                </a:solidFill>
              </a:rPr>
              <a:t>th</a:t>
            </a:r>
            <a:r>
              <a:rPr lang="en-US" sz="3200"/>
              <a:t> assets in the portfolio.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6746C88-B81A-4CAC-9EF1-23C89474B8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/>
              <a:t>Tip Slide:  Appendix A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D9F62865-D0C2-40E8-8EFF-5225839736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7543800" cy="3733800"/>
          </a:xfrm>
          <a:noFill/>
        </p:spPr>
        <p:txBody>
          <a:bodyPr/>
          <a:lstStyle/>
          <a:p>
            <a:pPr marL="0" indent="0" algn="ctr">
              <a:buFont typeface="Monotype Sorts" pitchFamily="2" charset="2"/>
              <a:buNone/>
            </a:pPr>
            <a:r>
              <a:rPr lang="en-US" altLang="hi-IN" sz="4400"/>
              <a:t>Slides 5-28 through 5-30 and 5-33 through 5-36 assume that the student has read Appendix A in Chapter 5</a:t>
            </a:r>
          </a:p>
        </p:txBody>
      </p:sp>
      <p:sp>
        <p:nvSpPr>
          <p:cNvPr id="31748" name="Line 4">
            <a:extLst>
              <a:ext uri="{FF2B5EF4-FFF2-40B4-BE49-F238E27FC236}">
                <a16:creationId xmlns:a16="http://schemas.microsoft.com/office/drawing/2014/main" id="{CC4ECFA8-43EB-4D4A-85AC-7E279B9D5D2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600200"/>
            <a:ext cx="5943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49" name="Line 5">
            <a:extLst>
              <a:ext uri="{FF2B5EF4-FFF2-40B4-BE49-F238E27FC236}">
                <a16:creationId xmlns:a16="http://schemas.microsoft.com/office/drawing/2014/main" id="{9743B769-13B2-4095-A526-01B768DE9F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76400"/>
            <a:ext cx="59436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276529C4-C6C5-40B6-80E1-D4830DA71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905000"/>
            <a:ext cx="3962400" cy="914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32771" name="Line 2">
            <a:extLst>
              <a:ext uri="{FF2B5EF4-FFF2-40B4-BE49-F238E27FC236}">
                <a16:creationId xmlns:a16="http://schemas.microsoft.com/office/drawing/2014/main" id="{BB8BE62F-925F-4BA5-AE69-C0E5FE394A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76400"/>
            <a:ext cx="55626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87A0F187-56B1-4438-B01D-7E7B631FE7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428625"/>
            <a:ext cx="7162800" cy="1323975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/>
              <a:t>What is Covariance?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0220195B-1522-4F71-9582-652E84E980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534400" cy="4800600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marL="0" indent="0" algn="ctr">
              <a:buFont typeface="Monotype Sorts" pitchFamily="2" charset="2"/>
              <a:buNone/>
              <a:defRPr/>
            </a:pPr>
            <a:r>
              <a:rPr lang="en-US" sz="4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s</a:t>
            </a:r>
            <a:r>
              <a:rPr lang="en-US" sz="4000" i="1">
                <a:solidFill>
                  <a:schemeClr val="hlink"/>
                </a:solidFill>
                <a:latin typeface="Symbol" pitchFamily="18" charset="2"/>
              </a:rPr>
              <a:t> </a:t>
            </a:r>
            <a:r>
              <a:rPr lang="en-US" sz="4000" i="1" baseline="-25000">
                <a:solidFill>
                  <a:schemeClr val="tx2"/>
                </a:solidFill>
              </a:rPr>
              <a:t>j</a:t>
            </a:r>
            <a:r>
              <a:rPr lang="en-US" sz="4000" i="1" baseline="-25000">
                <a:solidFill>
                  <a:srgbClr val="A75151"/>
                </a:solidFill>
              </a:rPr>
              <a:t>k</a:t>
            </a:r>
            <a:r>
              <a:rPr lang="en-US" sz="4000"/>
              <a:t> =  </a:t>
            </a:r>
            <a:r>
              <a:rPr lang="en-US" sz="4000" i="1">
                <a:solidFill>
                  <a:schemeClr val="tx2"/>
                </a:solidFill>
                <a:latin typeface="Symbol" pitchFamily="18" charset="2"/>
              </a:rPr>
              <a:t>s </a:t>
            </a:r>
            <a:r>
              <a:rPr lang="en-US" sz="4000" i="1" baseline="-25000">
                <a:solidFill>
                  <a:schemeClr val="tx2"/>
                </a:solidFill>
              </a:rPr>
              <a:t>j </a:t>
            </a:r>
            <a:r>
              <a:rPr lang="en-US" sz="4000" i="1">
                <a:solidFill>
                  <a:srgbClr val="A75151"/>
                </a:solidFill>
                <a:latin typeface="Symbol" pitchFamily="18" charset="2"/>
              </a:rPr>
              <a:t>s </a:t>
            </a:r>
            <a:r>
              <a:rPr lang="en-US" sz="4000" i="1" baseline="-25000">
                <a:solidFill>
                  <a:srgbClr val="A75151"/>
                </a:solidFill>
              </a:rPr>
              <a:t>k </a:t>
            </a:r>
            <a:r>
              <a:rPr lang="en-US" sz="40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sz="4000" i="1">
                <a:solidFill>
                  <a:schemeClr val="hlink"/>
                </a:solidFill>
                <a:latin typeface="Symbol" pitchFamily="18" charset="2"/>
              </a:rPr>
              <a:t> </a:t>
            </a:r>
            <a:r>
              <a:rPr lang="en-US" sz="4000" i="1" baseline="-25000">
                <a:solidFill>
                  <a:schemeClr val="tx2"/>
                </a:solidFill>
              </a:rPr>
              <a:t>j</a:t>
            </a:r>
            <a:r>
              <a:rPr lang="en-US" sz="4000" i="1" baseline="-25000">
                <a:solidFill>
                  <a:srgbClr val="A75151"/>
                </a:solidFill>
              </a:rPr>
              <a:t>k</a:t>
            </a:r>
            <a:endParaRPr lang="en-US" sz="4000"/>
          </a:p>
          <a:p>
            <a:pPr marL="0" indent="0" algn="ctr">
              <a:buFont typeface="Monotype Sorts" pitchFamily="2" charset="2"/>
              <a:buNone/>
              <a:defRPr/>
            </a:pPr>
            <a:r>
              <a:rPr lang="en-US" sz="4000" i="1">
                <a:solidFill>
                  <a:schemeClr val="tx2"/>
                </a:solidFill>
                <a:latin typeface="Symbol" pitchFamily="18" charset="2"/>
              </a:rPr>
              <a:t> s</a:t>
            </a:r>
            <a:r>
              <a:rPr lang="en-US" sz="4000" i="1" baseline="-25000">
                <a:solidFill>
                  <a:schemeClr val="tx2"/>
                </a:solidFill>
              </a:rPr>
              <a:t>j </a:t>
            </a:r>
            <a:r>
              <a:rPr lang="en-US" sz="3200"/>
              <a:t>is the standard deviation of the </a:t>
            </a:r>
            <a:r>
              <a:rPr lang="en-US" sz="3200">
                <a:solidFill>
                  <a:schemeClr val="tx2"/>
                </a:solidFill>
              </a:rPr>
              <a:t>j</a:t>
            </a:r>
            <a:r>
              <a:rPr lang="en-US" sz="3200" baseline="30000">
                <a:solidFill>
                  <a:schemeClr val="tx2"/>
                </a:solidFill>
              </a:rPr>
              <a:t>th</a:t>
            </a:r>
            <a:r>
              <a:rPr lang="en-US" sz="3200"/>
              <a:t>  asset in the portfolio,</a:t>
            </a:r>
          </a:p>
          <a:p>
            <a:pPr marL="0" indent="0" algn="ctr">
              <a:buFont typeface="Monotype Sorts" pitchFamily="2" charset="2"/>
              <a:buNone/>
              <a:defRPr/>
            </a:pPr>
            <a:r>
              <a:rPr lang="en-US" sz="4000" i="1">
                <a:solidFill>
                  <a:srgbClr val="A75151"/>
                </a:solidFill>
                <a:latin typeface="Symbol" pitchFamily="18" charset="2"/>
              </a:rPr>
              <a:t>s</a:t>
            </a:r>
            <a:r>
              <a:rPr lang="en-US" sz="4000" i="1" baseline="-25000">
                <a:solidFill>
                  <a:srgbClr val="A75151"/>
                </a:solidFill>
              </a:rPr>
              <a:t>k</a:t>
            </a:r>
            <a:r>
              <a:rPr lang="en-US" sz="3200" i="1" baseline="-25000">
                <a:solidFill>
                  <a:srgbClr val="A75151"/>
                </a:solidFill>
              </a:rPr>
              <a:t> </a:t>
            </a:r>
            <a:r>
              <a:rPr lang="en-US" sz="3200"/>
              <a:t>is the standard deviation of the </a:t>
            </a:r>
            <a:r>
              <a:rPr lang="en-US" sz="3200">
                <a:solidFill>
                  <a:srgbClr val="A75151"/>
                </a:solidFill>
              </a:rPr>
              <a:t>k</a:t>
            </a:r>
            <a:r>
              <a:rPr lang="en-US" sz="3200" baseline="30000">
                <a:solidFill>
                  <a:srgbClr val="A75151"/>
                </a:solidFill>
              </a:rPr>
              <a:t>th</a:t>
            </a:r>
            <a:r>
              <a:rPr lang="en-US" sz="3200"/>
              <a:t>  asset in the portfolio,</a:t>
            </a:r>
          </a:p>
          <a:p>
            <a:pPr marL="0" indent="0" algn="ctr">
              <a:buFont typeface="Monotype Sorts" pitchFamily="2" charset="2"/>
              <a:buNone/>
              <a:defRPr/>
            </a:pPr>
            <a:r>
              <a:rPr lang="en-US" sz="3200" i="1">
                <a:solidFill>
                  <a:schemeClr val="hlink"/>
                </a:solidFill>
              </a:rPr>
              <a:t>r</a:t>
            </a:r>
            <a:r>
              <a:rPr lang="en-US" sz="3200" i="1" baseline="-25000">
                <a:solidFill>
                  <a:schemeClr val="tx2"/>
                </a:solidFill>
              </a:rPr>
              <a:t>j</a:t>
            </a:r>
            <a:r>
              <a:rPr lang="en-US" sz="3200" i="1" baseline="-25000">
                <a:solidFill>
                  <a:srgbClr val="A75151"/>
                </a:solidFill>
              </a:rPr>
              <a:t>k</a:t>
            </a:r>
            <a:r>
              <a:rPr lang="en-US" sz="3200" i="1" baseline="-25000">
                <a:solidFill>
                  <a:schemeClr val="tx2"/>
                </a:solidFill>
              </a:rPr>
              <a:t> </a:t>
            </a:r>
            <a:r>
              <a:rPr lang="en-US" sz="3200"/>
              <a:t>is the correlation coefficient between the </a:t>
            </a:r>
            <a:r>
              <a:rPr lang="en-US" sz="3200">
                <a:solidFill>
                  <a:schemeClr val="tx2"/>
                </a:solidFill>
              </a:rPr>
              <a:t>j</a:t>
            </a:r>
            <a:r>
              <a:rPr lang="en-US" sz="3200" baseline="30000">
                <a:solidFill>
                  <a:schemeClr val="tx2"/>
                </a:solidFill>
              </a:rPr>
              <a:t>th</a:t>
            </a:r>
            <a:r>
              <a:rPr lang="en-US" sz="3200"/>
              <a:t> and </a:t>
            </a:r>
            <a:r>
              <a:rPr lang="en-US" sz="3200">
                <a:solidFill>
                  <a:srgbClr val="A75151"/>
                </a:solidFill>
              </a:rPr>
              <a:t>k</a:t>
            </a:r>
            <a:r>
              <a:rPr lang="en-US" sz="3200" baseline="30000">
                <a:solidFill>
                  <a:srgbClr val="A75151"/>
                </a:solidFill>
              </a:rPr>
              <a:t>th</a:t>
            </a:r>
            <a:r>
              <a:rPr lang="en-US" sz="3200"/>
              <a:t> assets in the portfolio.</a:t>
            </a:r>
          </a:p>
        </p:txBody>
      </p:sp>
      <p:sp>
        <p:nvSpPr>
          <p:cNvPr id="32774" name="Line 5">
            <a:extLst>
              <a:ext uri="{FF2B5EF4-FFF2-40B4-BE49-F238E27FC236}">
                <a16:creationId xmlns:a16="http://schemas.microsoft.com/office/drawing/2014/main" id="{82A76537-D6F0-4FBA-A073-6E986AEFC1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600200"/>
            <a:ext cx="5514975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>
            <a:extLst>
              <a:ext uri="{FF2B5EF4-FFF2-40B4-BE49-F238E27FC236}">
                <a16:creationId xmlns:a16="http://schemas.microsoft.com/office/drawing/2014/main" id="{DB4530CB-B4D5-454B-BA2C-21C3DA190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905000"/>
            <a:ext cx="7696200" cy="1752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33795" name="Line 2">
            <a:extLst>
              <a:ext uri="{FF2B5EF4-FFF2-40B4-BE49-F238E27FC236}">
                <a16:creationId xmlns:a16="http://schemas.microsoft.com/office/drawing/2014/main" id="{D3665A16-C307-42C6-B35A-5283094A8D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76400"/>
            <a:ext cx="6019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5B0CC03-7677-4E86-8CFD-2C8FC701AD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428625"/>
            <a:ext cx="7162800" cy="1323975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/>
              <a:t>Correlation Coefficient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81E5305B-8F62-431B-AB2E-167BDF5CDE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7848600" cy="4800600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marL="0" indent="0" algn="ctr">
              <a:buFont typeface="Monotype Sorts" pitchFamily="2" charset="2"/>
              <a:buNone/>
              <a:defRPr/>
            </a:pPr>
            <a:r>
              <a:rPr lang="en-US" i="1"/>
              <a:t>A standardized statistical measure of the linear relationship between two variables.</a:t>
            </a:r>
          </a:p>
          <a:p>
            <a:pPr marL="0" indent="0" algn="ctr">
              <a:buFont typeface="Monotype Sorts" pitchFamily="2" charset="2"/>
              <a:buNone/>
              <a:defRPr/>
            </a:pPr>
            <a:endParaRPr lang="en-US" sz="1000" i="1"/>
          </a:p>
          <a:p>
            <a:pPr marL="0" indent="0" algn="ctr">
              <a:buFont typeface="Monotype Sorts" pitchFamily="2" charset="2"/>
              <a:buNone/>
              <a:defRPr/>
            </a:pPr>
            <a:r>
              <a:rPr lang="en-US"/>
              <a:t>Its range is from </a:t>
            </a:r>
            <a:r>
              <a:rPr lang="en-US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-1.0 </a:t>
            </a:r>
            <a:r>
              <a:rPr lang="en-US"/>
              <a:t>(</a:t>
            </a:r>
            <a:r>
              <a:rPr lang="en-US">
                <a:solidFill>
                  <a:schemeClr val="hlink"/>
                </a:solidFill>
              </a:rPr>
              <a:t>perfect negative correlation</a:t>
            </a:r>
            <a:r>
              <a:rPr lang="en-US"/>
              <a:t>), through </a:t>
            </a:r>
            <a:r>
              <a:rPr lang="en-US" i="1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/>
              <a:t> (</a:t>
            </a:r>
            <a:r>
              <a:rPr lang="en-US">
                <a:solidFill>
                  <a:srgbClr val="42B200"/>
                </a:solidFill>
              </a:rPr>
              <a:t>no correlation</a:t>
            </a:r>
            <a:r>
              <a:rPr lang="en-US"/>
              <a:t>), to </a:t>
            </a:r>
            <a:r>
              <a:rPr lang="en-US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+1.0 </a:t>
            </a:r>
            <a:r>
              <a:rPr lang="en-US"/>
              <a:t>(</a:t>
            </a:r>
            <a:r>
              <a:rPr lang="en-US">
                <a:solidFill>
                  <a:schemeClr val="tx2"/>
                </a:solidFill>
              </a:rPr>
              <a:t>perfect positive correlation</a:t>
            </a:r>
            <a:r>
              <a:rPr lang="en-US"/>
              <a:t>).</a:t>
            </a:r>
          </a:p>
        </p:txBody>
      </p:sp>
      <p:sp>
        <p:nvSpPr>
          <p:cNvPr id="33798" name="Line 5">
            <a:extLst>
              <a:ext uri="{FF2B5EF4-FFF2-40B4-BE49-F238E27FC236}">
                <a16:creationId xmlns:a16="http://schemas.microsoft.com/office/drawing/2014/main" id="{BE6A7763-038F-4956-9575-80D8ACC1E7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600200"/>
            <a:ext cx="6019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">
            <a:extLst>
              <a:ext uri="{FF2B5EF4-FFF2-40B4-BE49-F238E27FC236}">
                <a16:creationId xmlns:a16="http://schemas.microsoft.com/office/drawing/2014/main" id="{2D228846-F8FD-4147-98E7-89E8F7E77D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76400"/>
            <a:ext cx="4267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2BDAFA6-0F10-4B70-A000-6716431861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457200"/>
            <a:ext cx="7162800" cy="12954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/>
              <a:t>Risk and Return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9D3F2D9D-1757-4CB8-8A4A-6132C99609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534400" cy="4495800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3200"/>
              <a:t>Defining Risk and Return</a:t>
            </a:r>
          </a:p>
          <a:p>
            <a:pPr>
              <a:lnSpc>
                <a:spcPct val="80000"/>
              </a:lnSpc>
            </a:pPr>
            <a:r>
              <a:rPr lang="en-US" altLang="en-US" sz="3200"/>
              <a:t>Using Probability Distributions to Measure Risk</a:t>
            </a:r>
          </a:p>
          <a:p>
            <a:pPr>
              <a:lnSpc>
                <a:spcPct val="80000"/>
              </a:lnSpc>
            </a:pPr>
            <a:r>
              <a:rPr lang="en-US" altLang="en-US" sz="3200"/>
              <a:t>Attitudes Toward Risk</a:t>
            </a:r>
          </a:p>
          <a:p>
            <a:pPr>
              <a:lnSpc>
                <a:spcPct val="80000"/>
              </a:lnSpc>
            </a:pPr>
            <a:r>
              <a:rPr lang="en-US" altLang="en-US" sz="3200"/>
              <a:t>Risk and Return in a Portfolio Context</a:t>
            </a:r>
          </a:p>
          <a:p>
            <a:pPr>
              <a:lnSpc>
                <a:spcPct val="80000"/>
              </a:lnSpc>
            </a:pPr>
            <a:r>
              <a:rPr lang="en-US" altLang="en-US" sz="3200"/>
              <a:t>Diversification</a:t>
            </a:r>
          </a:p>
          <a:p>
            <a:pPr>
              <a:lnSpc>
                <a:spcPct val="80000"/>
              </a:lnSpc>
            </a:pPr>
            <a:r>
              <a:rPr lang="en-US" altLang="en-US" sz="3200"/>
              <a:t>The Capital Asset Pricing Model (CAPM)</a:t>
            </a:r>
          </a:p>
          <a:p>
            <a:pPr>
              <a:lnSpc>
                <a:spcPct val="80000"/>
              </a:lnSpc>
            </a:pPr>
            <a:r>
              <a:rPr lang="en-US" altLang="en-US" sz="3200"/>
              <a:t>Efficient Financial Markets</a:t>
            </a:r>
          </a:p>
        </p:txBody>
      </p:sp>
      <p:sp>
        <p:nvSpPr>
          <p:cNvPr id="7173" name="Line 5">
            <a:extLst>
              <a:ext uri="{FF2B5EF4-FFF2-40B4-BE49-F238E27FC236}">
                <a16:creationId xmlns:a16="http://schemas.microsoft.com/office/drawing/2014/main" id="{03A67D54-C076-4B03-ACA9-18666630F4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600200"/>
            <a:ext cx="4267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AutoShape 2">
            <a:extLst>
              <a:ext uri="{FF2B5EF4-FFF2-40B4-BE49-F238E27FC236}">
                <a16:creationId xmlns:a16="http://schemas.microsoft.com/office/drawing/2014/main" id="{C130ECD5-D142-4082-B906-65D986A6B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3950" y="4806950"/>
            <a:ext cx="673100" cy="52070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34819" name="AutoShape 3">
            <a:extLst>
              <a:ext uri="{FF2B5EF4-FFF2-40B4-BE49-F238E27FC236}">
                <a16:creationId xmlns:a16="http://schemas.microsoft.com/office/drawing/2014/main" id="{3DD0CF23-2DFB-4F96-944D-EE8501253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4121150"/>
            <a:ext cx="673100" cy="52070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34820" name="AutoShape 4">
            <a:extLst>
              <a:ext uri="{FF2B5EF4-FFF2-40B4-BE49-F238E27FC236}">
                <a16:creationId xmlns:a16="http://schemas.microsoft.com/office/drawing/2014/main" id="{81494443-69D0-4C0B-B04C-7CFB957D1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950" y="3435350"/>
            <a:ext cx="673100" cy="52070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34821" name="Line 5">
            <a:extLst>
              <a:ext uri="{FF2B5EF4-FFF2-40B4-BE49-F238E27FC236}">
                <a16:creationId xmlns:a16="http://schemas.microsoft.com/office/drawing/2014/main" id="{C5ED08A4-F742-4B9B-B509-D729DA6A3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76400"/>
            <a:ext cx="6934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09D31F22-F02E-41BC-86F0-13195A55F7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428625"/>
            <a:ext cx="7391400" cy="1323975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sz="4000" b="1"/>
              <a:t>Variance - Covariance Matrix</a:t>
            </a:r>
          </a:p>
        </p:txBody>
      </p:sp>
      <p:sp>
        <p:nvSpPr>
          <p:cNvPr id="34823" name="Line 7">
            <a:extLst>
              <a:ext uri="{FF2B5EF4-FFF2-40B4-BE49-F238E27FC236}">
                <a16:creationId xmlns:a16="http://schemas.microsoft.com/office/drawing/2014/main" id="{73972CB1-4C59-4098-B35B-9E9670F94B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600200"/>
            <a:ext cx="6934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4" name="Line 8">
            <a:extLst>
              <a:ext uri="{FF2B5EF4-FFF2-40B4-BE49-F238E27FC236}">
                <a16:creationId xmlns:a16="http://schemas.microsoft.com/office/drawing/2014/main" id="{E435376E-FC21-471A-8346-F9D6FF8E72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276600"/>
            <a:ext cx="0" cy="2133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5" name="Line 9">
            <a:extLst>
              <a:ext uri="{FF2B5EF4-FFF2-40B4-BE49-F238E27FC236}">
                <a16:creationId xmlns:a16="http://schemas.microsoft.com/office/drawing/2014/main" id="{F171BF0B-CF0C-4726-BF0D-885FBE274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3276600"/>
            <a:ext cx="0" cy="2133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6" name="Line 10">
            <a:extLst>
              <a:ext uri="{FF2B5EF4-FFF2-40B4-BE49-F238E27FC236}">
                <a16:creationId xmlns:a16="http://schemas.microsoft.com/office/drawing/2014/main" id="{4D325B59-5984-4C22-A920-031EE813CD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276600"/>
            <a:ext cx="381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7" name="Line 11">
            <a:extLst>
              <a:ext uri="{FF2B5EF4-FFF2-40B4-BE49-F238E27FC236}">
                <a16:creationId xmlns:a16="http://schemas.microsoft.com/office/drawing/2014/main" id="{6187231D-1236-4B56-A621-BAFE09337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410200"/>
            <a:ext cx="381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8" name="Line 12">
            <a:extLst>
              <a:ext uri="{FF2B5EF4-FFF2-40B4-BE49-F238E27FC236}">
                <a16:creationId xmlns:a16="http://schemas.microsoft.com/office/drawing/2014/main" id="{7710C35B-9B8D-4B14-AC18-5A383EF87921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3276600"/>
            <a:ext cx="381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9" name="Line 13">
            <a:extLst>
              <a:ext uri="{FF2B5EF4-FFF2-40B4-BE49-F238E27FC236}">
                <a16:creationId xmlns:a16="http://schemas.microsoft.com/office/drawing/2014/main" id="{6F02A5ED-D5D9-41D4-81AA-3CC32566BC89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5410200"/>
            <a:ext cx="381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30" name="AutoShape 14">
            <a:extLst>
              <a:ext uri="{FF2B5EF4-FFF2-40B4-BE49-F238E27FC236}">
                <a16:creationId xmlns:a16="http://schemas.microsoft.com/office/drawing/2014/main" id="{A2B63C60-A336-4DAF-BFDC-C87D85B1B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5702300"/>
            <a:ext cx="673100" cy="52070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34831" name="Rectangle 15">
            <a:extLst>
              <a:ext uri="{FF2B5EF4-FFF2-40B4-BE49-F238E27FC236}">
                <a16:creationId xmlns:a16="http://schemas.microsoft.com/office/drawing/2014/main" id="{53BFE37D-D7F5-47B5-8EA9-36E7F94D2D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534400" cy="4800600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marL="0" indent="0" algn="ctr">
              <a:buFont typeface="Monotype Sorts" pitchFamily="2" charset="2"/>
              <a:buNone/>
            </a:pPr>
            <a:r>
              <a:rPr lang="en-US" altLang="en-US" sz="4000"/>
              <a:t>A three asset portfolio: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3200"/>
              <a:t>		  Col 1	    Col 2	       Col 3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3200"/>
              <a:t>Row 1	</a:t>
            </a:r>
            <a:r>
              <a:rPr lang="en-US" altLang="en-US" sz="3200">
                <a:solidFill>
                  <a:schemeClr val="tx2"/>
                </a:solidFill>
              </a:rPr>
              <a:t>W</a:t>
            </a:r>
            <a:r>
              <a:rPr lang="en-US" altLang="en-US" sz="3200" baseline="-25000">
                <a:solidFill>
                  <a:schemeClr val="tx2"/>
                </a:solidFill>
              </a:rPr>
              <a:t>1</a:t>
            </a:r>
            <a:r>
              <a:rPr lang="en-US" altLang="en-US" sz="3200">
                <a:solidFill>
                  <a:srgbClr val="A75151"/>
                </a:solidFill>
              </a:rPr>
              <a:t>W</a:t>
            </a:r>
            <a:r>
              <a:rPr lang="en-US" altLang="en-US" sz="3200" baseline="-25000">
                <a:solidFill>
                  <a:srgbClr val="A75151"/>
                </a:solidFill>
              </a:rPr>
              <a:t>1</a:t>
            </a:r>
            <a:r>
              <a:rPr lang="en-US" altLang="en-US" sz="3200">
                <a:solidFill>
                  <a:schemeClr val="hlink"/>
                </a:solidFill>
                <a:latin typeface="Symbol" panose="05050102010706020507" pitchFamily="18" charset="2"/>
              </a:rPr>
              <a:t>s</a:t>
            </a:r>
            <a:r>
              <a:rPr lang="en-US" altLang="en-US" sz="3200" baseline="-25000">
                <a:solidFill>
                  <a:schemeClr val="tx2"/>
                </a:solidFill>
              </a:rPr>
              <a:t>1</a:t>
            </a:r>
            <a:r>
              <a:rPr lang="en-US" altLang="en-US" sz="3200" baseline="-25000"/>
              <a:t>,</a:t>
            </a:r>
            <a:r>
              <a:rPr lang="en-US" altLang="en-US" sz="3200" baseline="-25000">
                <a:solidFill>
                  <a:srgbClr val="A75151"/>
                </a:solidFill>
              </a:rPr>
              <a:t>1     </a:t>
            </a:r>
            <a:r>
              <a:rPr lang="en-US" altLang="en-US" sz="3200">
                <a:solidFill>
                  <a:schemeClr val="tx2"/>
                </a:solidFill>
              </a:rPr>
              <a:t>W</a:t>
            </a:r>
            <a:r>
              <a:rPr lang="en-US" altLang="en-US" sz="3200" baseline="-25000">
                <a:solidFill>
                  <a:schemeClr val="tx2"/>
                </a:solidFill>
              </a:rPr>
              <a:t>1</a:t>
            </a:r>
            <a:r>
              <a:rPr lang="en-US" altLang="en-US" sz="3200">
                <a:solidFill>
                  <a:srgbClr val="A75151"/>
                </a:solidFill>
              </a:rPr>
              <a:t>W</a:t>
            </a:r>
            <a:r>
              <a:rPr lang="en-US" altLang="en-US" sz="3200" baseline="-25000">
                <a:solidFill>
                  <a:srgbClr val="A75151"/>
                </a:solidFill>
              </a:rPr>
              <a:t>2</a:t>
            </a:r>
            <a:r>
              <a:rPr lang="en-US" altLang="en-US" sz="3200">
                <a:solidFill>
                  <a:schemeClr val="hlink"/>
                </a:solidFill>
                <a:latin typeface="Symbol" panose="05050102010706020507" pitchFamily="18" charset="2"/>
              </a:rPr>
              <a:t>s</a:t>
            </a:r>
            <a:r>
              <a:rPr lang="en-US" altLang="en-US" sz="3200" baseline="-25000">
                <a:solidFill>
                  <a:schemeClr val="tx2"/>
                </a:solidFill>
              </a:rPr>
              <a:t>1</a:t>
            </a:r>
            <a:r>
              <a:rPr lang="en-US" altLang="en-US" sz="3200" baseline="-25000"/>
              <a:t>,</a:t>
            </a:r>
            <a:r>
              <a:rPr lang="en-US" altLang="en-US" sz="3200" baseline="-25000">
                <a:solidFill>
                  <a:srgbClr val="A75151"/>
                </a:solidFill>
              </a:rPr>
              <a:t>2</a:t>
            </a:r>
            <a:r>
              <a:rPr lang="en-US" altLang="en-US" sz="3200"/>
              <a:t>    </a:t>
            </a:r>
            <a:r>
              <a:rPr lang="en-US" altLang="en-US" sz="3200">
                <a:solidFill>
                  <a:schemeClr val="tx2"/>
                </a:solidFill>
              </a:rPr>
              <a:t>W</a:t>
            </a:r>
            <a:r>
              <a:rPr lang="en-US" altLang="en-US" sz="3200" baseline="-25000">
                <a:solidFill>
                  <a:schemeClr val="tx2"/>
                </a:solidFill>
              </a:rPr>
              <a:t>1</a:t>
            </a:r>
            <a:r>
              <a:rPr lang="en-US" altLang="en-US" sz="3200">
                <a:solidFill>
                  <a:srgbClr val="A75151"/>
                </a:solidFill>
              </a:rPr>
              <a:t>W</a:t>
            </a:r>
            <a:r>
              <a:rPr lang="en-US" altLang="en-US" sz="3200" baseline="-25000">
                <a:solidFill>
                  <a:srgbClr val="A75151"/>
                </a:solidFill>
              </a:rPr>
              <a:t>3</a:t>
            </a:r>
            <a:r>
              <a:rPr lang="en-US" altLang="en-US" sz="3200">
                <a:solidFill>
                  <a:schemeClr val="hlink"/>
                </a:solidFill>
                <a:latin typeface="Symbol" panose="05050102010706020507" pitchFamily="18" charset="2"/>
              </a:rPr>
              <a:t>s</a:t>
            </a:r>
            <a:r>
              <a:rPr lang="en-US" altLang="en-US" sz="3200" baseline="-25000">
                <a:solidFill>
                  <a:schemeClr val="tx2"/>
                </a:solidFill>
              </a:rPr>
              <a:t>1</a:t>
            </a:r>
            <a:r>
              <a:rPr lang="en-US" altLang="en-US" sz="3200" baseline="-25000"/>
              <a:t>,</a:t>
            </a:r>
            <a:r>
              <a:rPr lang="en-US" altLang="en-US" sz="3200" baseline="-25000">
                <a:solidFill>
                  <a:srgbClr val="A75151"/>
                </a:solidFill>
              </a:rPr>
              <a:t>3</a:t>
            </a:r>
            <a:endParaRPr lang="en-US" altLang="en-US" sz="3200"/>
          </a:p>
          <a:p>
            <a:pPr marL="0" indent="0">
              <a:buFont typeface="Monotype Sorts" pitchFamily="2" charset="2"/>
              <a:buNone/>
            </a:pPr>
            <a:r>
              <a:rPr lang="en-US" altLang="en-US" sz="3200"/>
              <a:t>Row 2	</a:t>
            </a:r>
            <a:r>
              <a:rPr lang="en-US" altLang="en-US" sz="3200">
                <a:solidFill>
                  <a:schemeClr val="tx2"/>
                </a:solidFill>
              </a:rPr>
              <a:t>W</a:t>
            </a:r>
            <a:r>
              <a:rPr lang="en-US" altLang="en-US" sz="3200" baseline="-25000">
                <a:solidFill>
                  <a:schemeClr val="tx2"/>
                </a:solidFill>
              </a:rPr>
              <a:t>2</a:t>
            </a:r>
            <a:r>
              <a:rPr lang="en-US" altLang="en-US" sz="3200">
                <a:solidFill>
                  <a:srgbClr val="A75151"/>
                </a:solidFill>
              </a:rPr>
              <a:t>W</a:t>
            </a:r>
            <a:r>
              <a:rPr lang="en-US" altLang="en-US" sz="3200" baseline="-25000">
                <a:solidFill>
                  <a:srgbClr val="A75151"/>
                </a:solidFill>
              </a:rPr>
              <a:t>1</a:t>
            </a:r>
            <a:r>
              <a:rPr lang="en-US" altLang="en-US" sz="3200">
                <a:solidFill>
                  <a:schemeClr val="hlink"/>
                </a:solidFill>
                <a:latin typeface="Symbol" panose="05050102010706020507" pitchFamily="18" charset="2"/>
              </a:rPr>
              <a:t>s</a:t>
            </a:r>
            <a:r>
              <a:rPr lang="en-US" altLang="en-US" sz="3200" baseline="-25000">
                <a:solidFill>
                  <a:schemeClr val="tx2"/>
                </a:solidFill>
              </a:rPr>
              <a:t>2</a:t>
            </a:r>
            <a:r>
              <a:rPr lang="en-US" altLang="en-US" sz="3200" baseline="-25000"/>
              <a:t>,</a:t>
            </a:r>
            <a:r>
              <a:rPr lang="en-US" altLang="en-US" sz="3200" baseline="-25000">
                <a:solidFill>
                  <a:srgbClr val="A75151"/>
                </a:solidFill>
              </a:rPr>
              <a:t>1     </a:t>
            </a:r>
            <a:r>
              <a:rPr lang="en-US" altLang="en-US" sz="3200">
                <a:solidFill>
                  <a:schemeClr val="tx2"/>
                </a:solidFill>
              </a:rPr>
              <a:t>W</a:t>
            </a:r>
            <a:r>
              <a:rPr lang="en-US" altLang="en-US" sz="3200" baseline="-25000">
                <a:solidFill>
                  <a:schemeClr val="tx2"/>
                </a:solidFill>
              </a:rPr>
              <a:t>2</a:t>
            </a:r>
            <a:r>
              <a:rPr lang="en-US" altLang="en-US" sz="3200">
                <a:solidFill>
                  <a:srgbClr val="A75151"/>
                </a:solidFill>
              </a:rPr>
              <a:t>W</a:t>
            </a:r>
            <a:r>
              <a:rPr lang="en-US" altLang="en-US" sz="3200" baseline="-25000">
                <a:solidFill>
                  <a:srgbClr val="A75151"/>
                </a:solidFill>
              </a:rPr>
              <a:t>2</a:t>
            </a:r>
            <a:r>
              <a:rPr lang="en-US" altLang="en-US" sz="3200">
                <a:solidFill>
                  <a:schemeClr val="hlink"/>
                </a:solidFill>
                <a:latin typeface="Symbol" panose="05050102010706020507" pitchFamily="18" charset="2"/>
              </a:rPr>
              <a:t>s</a:t>
            </a:r>
            <a:r>
              <a:rPr lang="en-US" altLang="en-US" sz="3200" baseline="-25000">
                <a:solidFill>
                  <a:schemeClr val="tx2"/>
                </a:solidFill>
              </a:rPr>
              <a:t>2</a:t>
            </a:r>
            <a:r>
              <a:rPr lang="en-US" altLang="en-US" sz="3200" baseline="-25000"/>
              <a:t>,</a:t>
            </a:r>
            <a:r>
              <a:rPr lang="en-US" altLang="en-US" sz="3200" baseline="-25000">
                <a:solidFill>
                  <a:srgbClr val="A75151"/>
                </a:solidFill>
              </a:rPr>
              <a:t>2</a:t>
            </a:r>
            <a:r>
              <a:rPr lang="en-US" altLang="en-US" sz="3200"/>
              <a:t>    </a:t>
            </a:r>
            <a:r>
              <a:rPr lang="en-US" altLang="en-US" sz="3200">
                <a:solidFill>
                  <a:schemeClr val="tx2"/>
                </a:solidFill>
              </a:rPr>
              <a:t>W</a:t>
            </a:r>
            <a:r>
              <a:rPr lang="en-US" altLang="en-US" sz="3200" baseline="-25000">
                <a:solidFill>
                  <a:schemeClr val="tx2"/>
                </a:solidFill>
              </a:rPr>
              <a:t>2</a:t>
            </a:r>
            <a:r>
              <a:rPr lang="en-US" altLang="en-US" sz="3200">
                <a:solidFill>
                  <a:srgbClr val="A75151"/>
                </a:solidFill>
              </a:rPr>
              <a:t>W</a:t>
            </a:r>
            <a:r>
              <a:rPr lang="en-US" altLang="en-US" sz="3200" baseline="-25000">
                <a:solidFill>
                  <a:srgbClr val="A75151"/>
                </a:solidFill>
              </a:rPr>
              <a:t>3</a:t>
            </a:r>
            <a:r>
              <a:rPr lang="en-US" altLang="en-US" sz="3200">
                <a:solidFill>
                  <a:schemeClr val="hlink"/>
                </a:solidFill>
                <a:latin typeface="Symbol" panose="05050102010706020507" pitchFamily="18" charset="2"/>
              </a:rPr>
              <a:t>s</a:t>
            </a:r>
            <a:r>
              <a:rPr lang="en-US" altLang="en-US" sz="3200" baseline="-25000">
                <a:solidFill>
                  <a:schemeClr val="tx2"/>
                </a:solidFill>
              </a:rPr>
              <a:t>2</a:t>
            </a:r>
            <a:r>
              <a:rPr lang="en-US" altLang="en-US" sz="3200" baseline="-25000"/>
              <a:t>,</a:t>
            </a:r>
            <a:r>
              <a:rPr lang="en-US" altLang="en-US" sz="3200" baseline="-25000">
                <a:solidFill>
                  <a:srgbClr val="A75151"/>
                </a:solidFill>
              </a:rPr>
              <a:t>3</a:t>
            </a:r>
            <a:endParaRPr lang="en-US" altLang="en-US" sz="3200"/>
          </a:p>
          <a:p>
            <a:pPr marL="0" indent="0">
              <a:buFont typeface="Monotype Sorts" pitchFamily="2" charset="2"/>
              <a:buNone/>
            </a:pPr>
            <a:r>
              <a:rPr lang="en-US" altLang="en-US" sz="3200"/>
              <a:t>Row 3	</a:t>
            </a:r>
            <a:r>
              <a:rPr lang="en-US" altLang="en-US" sz="3200">
                <a:solidFill>
                  <a:schemeClr val="tx2"/>
                </a:solidFill>
              </a:rPr>
              <a:t>W</a:t>
            </a:r>
            <a:r>
              <a:rPr lang="en-US" altLang="en-US" sz="3200" baseline="-25000">
                <a:solidFill>
                  <a:schemeClr val="tx2"/>
                </a:solidFill>
              </a:rPr>
              <a:t>3</a:t>
            </a:r>
            <a:r>
              <a:rPr lang="en-US" altLang="en-US" sz="3200">
                <a:solidFill>
                  <a:srgbClr val="A75151"/>
                </a:solidFill>
              </a:rPr>
              <a:t>W</a:t>
            </a:r>
            <a:r>
              <a:rPr lang="en-US" altLang="en-US" sz="3200" baseline="-25000">
                <a:solidFill>
                  <a:srgbClr val="A75151"/>
                </a:solidFill>
              </a:rPr>
              <a:t>1</a:t>
            </a:r>
            <a:r>
              <a:rPr lang="en-US" altLang="en-US" sz="3200">
                <a:solidFill>
                  <a:schemeClr val="hlink"/>
                </a:solidFill>
                <a:latin typeface="Symbol" panose="05050102010706020507" pitchFamily="18" charset="2"/>
              </a:rPr>
              <a:t>s</a:t>
            </a:r>
            <a:r>
              <a:rPr lang="en-US" altLang="en-US" sz="3200" baseline="-25000">
                <a:solidFill>
                  <a:schemeClr val="tx2"/>
                </a:solidFill>
              </a:rPr>
              <a:t>3</a:t>
            </a:r>
            <a:r>
              <a:rPr lang="en-US" altLang="en-US" sz="3200" baseline="-25000"/>
              <a:t>,</a:t>
            </a:r>
            <a:r>
              <a:rPr lang="en-US" altLang="en-US" sz="3200" baseline="-25000">
                <a:solidFill>
                  <a:srgbClr val="A75151"/>
                </a:solidFill>
              </a:rPr>
              <a:t>1     </a:t>
            </a:r>
            <a:r>
              <a:rPr lang="en-US" altLang="en-US" sz="3200">
                <a:solidFill>
                  <a:schemeClr val="tx2"/>
                </a:solidFill>
              </a:rPr>
              <a:t>W</a:t>
            </a:r>
            <a:r>
              <a:rPr lang="en-US" altLang="en-US" sz="3200" baseline="-25000">
                <a:solidFill>
                  <a:schemeClr val="tx2"/>
                </a:solidFill>
              </a:rPr>
              <a:t>3</a:t>
            </a:r>
            <a:r>
              <a:rPr lang="en-US" altLang="en-US" sz="3200">
                <a:solidFill>
                  <a:srgbClr val="A75151"/>
                </a:solidFill>
              </a:rPr>
              <a:t>W</a:t>
            </a:r>
            <a:r>
              <a:rPr lang="en-US" altLang="en-US" sz="3200" baseline="-25000">
                <a:solidFill>
                  <a:srgbClr val="A75151"/>
                </a:solidFill>
              </a:rPr>
              <a:t>2</a:t>
            </a:r>
            <a:r>
              <a:rPr lang="en-US" altLang="en-US" sz="3200">
                <a:solidFill>
                  <a:schemeClr val="hlink"/>
                </a:solidFill>
                <a:latin typeface="Symbol" panose="05050102010706020507" pitchFamily="18" charset="2"/>
              </a:rPr>
              <a:t>s</a:t>
            </a:r>
            <a:r>
              <a:rPr lang="en-US" altLang="en-US" sz="3200" baseline="-25000">
                <a:solidFill>
                  <a:schemeClr val="tx2"/>
                </a:solidFill>
              </a:rPr>
              <a:t>3</a:t>
            </a:r>
            <a:r>
              <a:rPr lang="en-US" altLang="en-US" sz="3200" baseline="-25000"/>
              <a:t>,</a:t>
            </a:r>
            <a:r>
              <a:rPr lang="en-US" altLang="en-US" sz="3200" baseline="-25000">
                <a:solidFill>
                  <a:srgbClr val="A75151"/>
                </a:solidFill>
              </a:rPr>
              <a:t>2</a:t>
            </a:r>
            <a:r>
              <a:rPr lang="en-US" altLang="en-US" sz="3200"/>
              <a:t>    </a:t>
            </a:r>
            <a:r>
              <a:rPr lang="en-US" altLang="en-US" sz="3200">
                <a:solidFill>
                  <a:schemeClr val="tx2"/>
                </a:solidFill>
              </a:rPr>
              <a:t>W</a:t>
            </a:r>
            <a:r>
              <a:rPr lang="en-US" altLang="en-US" sz="3200" baseline="-25000">
                <a:solidFill>
                  <a:schemeClr val="tx2"/>
                </a:solidFill>
              </a:rPr>
              <a:t>3</a:t>
            </a:r>
            <a:r>
              <a:rPr lang="en-US" altLang="en-US" sz="3200">
                <a:solidFill>
                  <a:srgbClr val="A75151"/>
                </a:solidFill>
              </a:rPr>
              <a:t>W</a:t>
            </a:r>
            <a:r>
              <a:rPr lang="en-US" altLang="en-US" sz="3200" baseline="-25000">
                <a:solidFill>
                  <a:srgbClr val="A75151"/>
                </a:solidFill>
              </a:rPr>
              <a:t>3</a:t>
            </a:r>
            <a:r>
              <a:rPr lang="en-US" altLang="en-US" sz="3200">
                <a:solidFill>
                  <a:schemeClr val="hlink"/>
                </a:solidFill>
                <a:latin typeface="Symbol" panose="05050102010706020507" pitchFamily="18" charset="2"/>
              </a:rPr>
              <a:t>s</a:t>
            </a:r>
            <a:r>
              <a:rPr lang="en-US" altLang="en-US" sz="3200" baseline="-25000">
                <a:solidFill>
                  <a:schemeClr val="tx2"/>
                </a:solidFill>
              </a:rPr>
              <a:t>3</a:t>
            </a:r>
            <a:r>
              <a:rPr lang="en-US" altLang="en-US" sz="3200" baseline="-25000"/>
              <a:t>,</a:t>
            </a:r>
            <a:r>
              <a:rPr lang="en-US" altLang="en-US" sz="3200" baseline="-25000">
                <a:solidFill>
                  <a:srgbClr val="A75151"/>
                </a:solidFill>
              </a:rPr>
              <a:t>3</a:t>
            </a:r>
            <a:endParaRPr lang="en-US" altLang="en-US" sz="3200"/>
          </a:p>
          <a:p>
            <a:pPr marL="0" indent="0">
              <a:buFont typeface="Monotype Sorts" pitchFamily="2" charset="2"/>
              <a:buNone/>
            </a:pPr>
            <a:endParaRPr lang="en-US" altLang="en-US" sz="1000"/>
          </a:p>
          <a:p>
            <a:pPr marL="0" indent="0" algn="ctr">
              <a:buFont typeface="Monotype Sorts" pitchFamily="2" charset="2"/>
              <a:buNone/>
            </a:pPr>
            <a:r>
              <a:rPr lang="en-US" altLang="en-US" sz="3200">
                <a:solidFill>
                  <a:schemeClr val="hlink"/>
                </a:solidFill>
                <a:latin typeface="Symbol" panose="05050102010706020507" pitchFamily="18" charset="2"/>
              </a:rPr>
              <a:t>s</a:t>
            </a:r>
            <a:r>
              <a:rPr lang="en-US" altLang="en-US" sz="3200" baseline="-25000">
                <a:solidFill>
                  <a:schemeClr val="tx2"/>
                </a:solidFill>
              </a:rPr>
              <a:t>j</a:t>
            </a:r>
            <a:r>
              <a:rPr lang="en-US" altLang="en-US" sz="3200" baseline="-25000"/>
              <a:t>,</a:t>
            </a:r>
            <a:r>
              <a:rPr lang="en-US" altLang="en-US" sz="3200" baseline="-25000">
                <a:solidFill>
                  <a:srgbClr val="A75151"/>
                </a:solidFill>
              </a:rPr>
              <a:t>k</a:t>
            </a:r>
            <a:r>
              <a:rPr lang="en-US" altLang="en-US" sz="3200"/>
              <a:t> = is the covariance between returns for the </a:t>
            </a:r>
            <a:r>
              <a:rPr lang="en-US" altLang="en-US" sz="3200">
                <a:solidFill>
                  <a:schemeClr val="tx2"/>
                </a:solidFill>
              </a:rPr>
              <a:t>j</a:t>
            </a:r>
            <a:r>
              <a:rPr lang="en-US" altLang="en-US" sz="3200" baseline="30000">
                <a:solidFill>
                  <a:schemeClr val="tx2"/>
                </a:solidFill>
              </a:rPr>
              <a:t>th</a:t>
            </a:r>
            <a:r>
              <a:rPr lang="en-US" altLang="en-US" sz="3200"/>
              <a:t> and </a:t>
            </a:r>
            <a:r>
              <a:rPr lang="en-US" altLang="en-US" sz="3200">
                <a:solidFill>
                  <a:srgbClr val="A75151"/>
                </a:solidFill>
              </a:rPr>
              <a:t>k</a:t>
            </a:r>
            <a:r>
              <a:rPr lang="en-US" altLang="en-US" sz="3200" baseline="30000">
                <a:solidFill>
                  <a:srgbClr val="A75151"/>
                </a:solidFill>
              </a:rPr>
              <a:t>th</a:t>
            </a:r>
            <a:r>
              <a:rPr lang="en-US" altLang="en-US" sz="3200"/>
              <a:t> assets in the portfolio.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>
            <a:extLst>
              <a:ext uri="{FF2B5EF4-FFF2-40B4-BE49-F238E27FC236}">
                <a16:creationId xmlns:a16="http://schemas.microsoft.com/office/drawing/2014/main" id="{1E6DC787-8BFA-4C28-A283-D5C17451F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181600"/>
            <a:ext cx="7543800" cy="1143000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CE6F3F44-0486-4733-9458-E0A74E6F75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229600" cy="4648200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marL="0" indent="0" algn="ctr">
              <a:spcBef>
                <a:spcPct val="0"/>
              </a:spcBef>
              <a:spcAft>
                <a:spcPct val="40000"/>
              </a:spcAft>
              <a:buFont typeface="Monotype Sorts" pitchFamily="2" charset="2"/>
              <a:buNone/>
              <a:defRPr/>
            </a:pPr>
            <a:r>
              <a:rPr lang="en-US" sz="2600"/>
              <a:t>You are creating a portfolio of </a:t>
            </a:r>
            <a:r>
              <a:rPr lang="en-US" sz="26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Stock D </a:t>
            </a:r>
            <a:r>
              <a:rPr lang="en-US" sz="2600"/>
              <a:t>and </a:t>
            </a: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Stock BW </a:t>
            </a:r>
            <a:r>
              <a:rPr lang="en-US" sz="2600"/>
              <a:t>(from earlier).  You are investing </a:t>
            </a: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$2,000</a:t>
            </a:r>
            <a:r>
              <a:rPr lang="en-US" sz="2600"/>
              <a:t> in </a:t>
            </a: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Stock BW </a:t>
            </a:r>
            <a:r>
              <a:rPr lang="en-US" sz="2600"/>
              <a:t>and </a:t>
            </a:r>
            <a:r>
              <a:rPr lang="en-US" sz="26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$3,000</a:t>
            </a:r>
            <a:r>
              <a:rPr lang="en-US" sz="2600"/>
              <a:t> in </a:t>
            </a:r>
            <a:r>
              <a:rPr lang="en-US" sz="26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Stock D</a:t>
            </a:r>
            <a:r>
              <a:rPr lang="en-US" sz="2600"/>
              <a:t>.  Remember that the expected return and standard deviation of</a:t>
            </a:r>
            <a:r>
              <a:rPr lang="en-US" sz="2600">
                <a:solidFill>
                  <a:srgbClr val="A75151"/>
                </a:solidFill>
              </a:rPr>
              <a:t> </a:t>
            </a: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Stock BW</a:t>
            </a:r>
            <a:r>
              <a:rPr lang="en-US" sz="26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600"/>
              <a:t>is </a:t>
            </a: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9%</a:t>
            </a:r>
            <a:r>
              <a:rPr lang="en-US" sz="2600"/>
              <a:t> and </a:t>
            </a:r>
            <a:r>
              <a:rPr lang="en-US" sz="2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13.15%</a:t>
            </a:r>
            <a:r>
              <a:rPr lang="en-US" sz="2600"/>
              <a:t> respectively.  The expected return and standard deviation of</a:t>
            </a:r>
            <a:r>
              <a:rPr lang="en-US" sz="2600">
                <a:solidFill>
                  <a:srgbClr val="A75151"/>
                </a:solidFill>
              </a:rPr>
              <a:t> </a:t>
            </a:r>
            <a:r>
              <a:rPr lang="en-US" sz="26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Stock D </a:t>
            </a:r>
            <a:r>
              <a:rPr lang="en-US" sz="2600"/>
              <a:t>is </a:t>
            </a:r>
            <a:r>
              <a:rPr lang="en-US" sz="26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8%</a:t>
            </a:r>
            <a:r>
              <a:rPr lang="en-US" sz="2600"/>
              <a:t> and </a:t>
            </a:r>
            <a:r>
              <a:rPr lang="en-US" sz="26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10.65%</a:t>
            </a:r>
            <a:r>
              <a:rPr lang="en-US" sz="2600"/>
              <a:t> respectively. The </a:t>
            </a:r>
            <a:r>
              <a:rPr lang="en-US" sz="2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correlation coefficient </a:t>
            </a:r>
            <a:r>
              <a:rPr lang="en-US" sz="2600"/>
              <a:t>between BW and D is </a:t>
            </a:r>
            <a:r>
              <a:rPr lang="en-US" sz="2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0.75</a:t>
            </a:r>
            <a:r>
              <a:rPr lang="en-US" sz="2600"/>
              <a:t>.</a:t>
            </a:r>
            <a:endParaRPr lang="en-US" sz="2800"/>
          </a:p>
          <a:p>
            <a:pPr marL="0" indent="0" algn="ctr">
              <a:spcBef>
                <a:spcPct val="0"/>
              </a:spcBef>
              <a:spcAft>
                <a:spcPct val="40000"/>
              </a:spcAft>
              <a:buFont typeface="Monotype Sorts" pitchFamily="2" charset="2"/>
              <a:buNone/>
              <a:defRPr/>
            </a:pPr>
            <a:r>
              <a:rPr lang="en-US" sz="28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What is the expected return and standard deviation of the portfolio?</a:t>
            </a:r>
          </a:p>
        </p:txBody>
      </p:sp>
      <p:sp>
        <p:nvSpPr>
          <p:cNvPr id="35844" name="Line 3">
            <a:extLst>
              <a:ext uri="{FF2B5EF4-FFF2-40B4-BE49-F238E27FC236}">
                <a16:creationId xmlns:a16="http://schemas.microsoft.com/office/drawing/2014/main" id="{F4C85119-BADB-463D-B33F-2415129B04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76400"/>
            <a:ext cx="6858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C55CBA07-549F-4DB2-8D4C-E51C12EABE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76200"/>
            <a:ext cx="7162800" cy="16764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/>
              <a:t>Portfolio Risk and Expected Return Example</a:t>
            </a:r>
          </a:p>
        </p:txBody>
      </p:sp>
      <p:sp>
        <p:nvSpPr>
          <p:cNvPr id="35846" name="Line 5">
            <a:extLst>
              <a:ext uri="{FF2B5EF4-FFF2-40B4-BE49-F238E27FC236}">
                <a16:creationId xmlns:a16="http://schemas.microsoft.com/office/drawing/2014/main" id="{54967343-AEBF-4F0C-A921-27581E256E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600200"/>
            <a:ext cx="6858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Line 2">
            <a:extLst>
              <a:ext uri="{FF2B5EF4-FFF2-40B4-BE49-F238E27FC236}">
                <a16:creationId xmlns:a16="http://schemas.microsoft.com/office/drawing/2014/main" id="{27861A8A-DB9E-4B40-B9BB-D9D308A95E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76400"/>
            <a:ext cx="5715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EABE8FCE-6B36-476F-B4F3-40EAC17EBC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162800" cy="1752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/>
              <a:t>Determining Portfolio Expected Return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F0356B48-010A-4847-A215-70EE0D3622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534400" cy="4724400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marL="0" indent="0" algn="ctr">
              <a:buFont typeface="Monotype Sorts" pitchFamily="2" charset="2"/>
              <a:buNone/>
              <a:defRPr/>
            </a:pPr>
            <a:r>
              <a:rPr lang="en-US">
                <a:solidFill>
                  <a:schemeClr val="tx2"/>
                </a:solidFill>
              </a:rPr>
              <a:t>W</a:t>
            </a:r>
            <a:r>
              <a:rPr lang="en-US" baseline="-25000">
                <a:solidFill>
                  <a:schemeClr val="tx2"/>
                </a:solidFill>
              </a:rPr>
              <a:t>BW</a:t>
            </a:r>
            <a:r>
              <a:rPr lang="en-US"/>
              <a:t> = $2,000 / $5,000 = </a:t>
            </a:r>
            <a:r>
              <a:rPr lang="en-US">
                <a:solidFill>
                  <a:schemeClr val="tx2"/>
                </a:solidFill>
              </a:rPr>
              <a:t>.4</a:t>
            </a:r>
            <a:endParaRPr lang="en-US"/>
          </a:p>
          <a:p>
            <a:pPr marL="0" indent="0" algn="ctr">
              <a:buFont typeface="Monotype Sorts" pitchFamily="2" charset="2"/>
              <a:buNone/>
              <a:defRPr/>
            </a:pPr>
            <a:r>
              <a:rPr lang="en-US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</a:t>
            </a:r>
            <a:r>
              <a:rPr lang="en-US" baseline="-250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/>
              <a:t>= $3,000 / $5,000 =</a:t>
            </a:r>
            <a:r>
              <a:rPr lang="en-US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.6</a:t>
            </a:r>
            <a:endParaRPr lang="en-US">
              <a:solidFill>
                <a:schemeClr val="tx2"/>
              </a:solidFill>
            </a:endParaRPr>
          </a:p>
          <a:p>
            <a:pPr marL="0" indent="0" algn="ctr">
              <a:buFont typeface="Monotype Sorts" pitchFamily="2" charset="2"/>
              <a:buNone/>
              <a:defRPr/>
            </a:pPr>
            <a:endParaRPr lang="en-US" sz="800"/>
          </a:p>
          <a:p>
            <a:pPr marL="0" indent="0" algn="ctr">
              <a:buFont typeface="Monotype Sorts" pitchFamily="2" charset="2"/>
              <a:buNone/>
              <a:defRPr/>
            </a:pPr>
            <a:r>
              <a:rPr lang="en-US" sz="4000">
                <a:solidFill>
                  <a:srgbClr val="42B200"/>
                </a:solidFill>
              </a:rPr>
              <a:t>R</a:t>
            </a:r>
            <a:r>
              <a:rPr lang="en-US" sz="4000" baseline="-25000">
                <a:solidFill>
                  <a:srgbClr val="42B200"/>
                </a:solidFill>
              </a:rPr>
              <a:t>P</a:t>
            </a:r>
            <a:r>
              <a:rPr lang="en-US" sz="4000">
                <a:solidFill>
                  <a:srgbClr val="42B200"/>
                </a:solidFill>
              </a:rPr>
              <a:t> </a:t>
            </a:r>
            <a:r>
              <a:rPr lang="en-US" sz="4000"/>
              <a:t>= </a:t>
            </a:r>
            <a:r>
              <a:rPr lang="en-US" sz="4000">
                <a:solidFill>
                  <a:schemeClr val="tx2"/>
                </a:solidFill>
              </a:rPr>
              <a:t>(</a:t>
            </a:r>
            <a:r>
              <a:rPr lang="en-US">
                <a:solidFill>
                  <a:schemeClr val="tx2"/>
                </a:solidFill>
              </a:rPr>
              <a:t>W</a:t>
            </a:r>
            <a:r>
              <a:rPr lang="en-US" baseline="-25000">
                <a:solidFill>
                  <a:schemeClr val="tx2"/>
                </a:solidFill>
              </a:rPr>
              <a:t>BW</a:t>
            </a:r>
            <a:r>
              <a:rPr lang="en-US" sz="4000"/>
              <a:t>)(</a:t>
            </a:r>
            <a:r>
              <a:rPr lang="en-US" sz="4000" i="1">
                <a:solidFill>
                  <a:schemeClr val="tx2"/>
                </a:solidFill>
              </a:rPr>
              <a:t>R</a:t>
            </a:r>
            <a:r>
              <a:rPr lang="en-US" sz="4000" i="1" baseline="-25000">
                <a:solidFill>
                  <a:schemeClr val="tx2"/>
                </a:solidFill>
              </a:rPr>
              <a:t>BW</a:t>
            </a:r>
            <a:r>
              <a:rPr lang="en-US" sz="4000"/>
              <a:t>) + (</a:t>
            </a:r>
            <a:r>
              <a:rPr lang="en-US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</a:t>
            </a:r>
            <a:r>
              <a:rPr lang="en-US" baseline="-250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4000"/>
              <a:t>)(</a:t>
            </a:r>
            <a:r>
              <a:rPr lang="en-US" sz="4000" i="1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sz="4000" i="1" baseline="-250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4000"/>
              <a:t>)</a:t>
            </a:r>
            <a:r>
              <a:rPr lang="en-US" sz="4000">
                <a:solidFill>
                  <a:srgbClr val="014A01"/>
                </a:solidFill>
              </a:rPr>
              <a:t> </a:t>
            </a:r>
          </a:p>
          <a:p>
            <a:pPr marL="0" indent="0" algn="ctr">
              <a:buFont typeface="Monotype Sorts" pitchFamily="2" charset="2"/>
              <a:buNone/>
              <a:defRPr/>
            </a:pPr>
            <a:r>
              <a:rPr lang="en-US" sz="4000">
                <a:solidFill>
                  <a:srgbClr val="42B200"/>
                </a:solidFill>
              </a:rPr>
              <a:t>R</a:t>
            </a:r>
            <a:r>
              <a:rPr lang="en-US" sz="4000" baseline="-25000">
                <a:solidFill>
                  <a:srgbClr val="42B200"/>
                </a:solidFill>
              </a:rPr>
              <a:t>P</a:t>
            </a:r>
            <a:r>
              <a:rPr lang="en-US" sz="4000"/>
              <a:t> = (</a:t>
            </a:r>
            <a:r>
              <a:rPr lang="en-US" sz="4000" i="1">
                <a:solidFill>
                  <a:schemeClr val="tx2"/>
                </a:solidFill>
              </a:rPr>
              <a:t>.4</a:t>
            </a:r>
            <a:r>
              <a:rPr lang="en-US" sz="4000"/>
              <a:t>)(</a:t>
            </a:r>
            <a:r>
              <a:rPr lang="en-US" sz="4000" i="1">
                <a:solidFill>
                  <a:schemeClr val="tx2"/>
                </a:solidFill>
              </a:rPr>
              <a:t>9%</a:t>
            </a:r>
            <a:r>
              <a:rPr lang="en-US" sz="4000"/>
              <a:t>) + (</a:t>
            </a:r>
            <a:r>
              <a:rPr lang="en-US" sz="4000" i="1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.6</a:t>
            </a:r>
            <a:r>
              <a:rPr lang="en-US" sz="4000"/>
              <a:t>)(</a:t>
            </a:r>
            <a:r>
              <a:rPr lang="en-US" sz="4000" i="1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8%</a:t>
            </a:r>
            <a:r>
              <a:rPr lang="en-US" sz="4000"/>
              <a:t>)</a:t>
            </a:r>
          </a:p>
          <a:p>
            <a:pPr marL="0" indent="0" algn="ctr">
              <a:spcBef>
                <a:spcPct val="40000"/>
              </a:spcBef>
              <a:buFont typeface="Monotype Sorts" pitchFamily="2" charset="2"/>
              <a:buNone/>
              <a:defRPr/>
            </a:pPr>
            <a:r>
              <a:rPr lang="en-US" sz="4000">
                <a:solidFill>
                  <a:srgbClr val="42B200"/>
                </a:solidFill>
              </a:rPr>
              <a:t>R</a:t>
            </a:r>
            <a:r>
              <a:rPr lang="en-US" sz="4000" baseline="-25000">
                <a:solidFill>
                  <a:srgbClr val="42B200"/>
                </a:solidFill>
              </a:rPr>
              <a:t>P</a:t>
            </a:r>
            <a:r>
              <a:rPr lang="en-US" sz="4000"/>
              <a:t> = (</a:t>
            </a:r>
            <a:r>
              <a:rPr lang="en-US" sz="4000" i="1">
                <a:solidFill>
                  <a:schemeClr val="tx2"/>
                </a:solidFill>
              </a:rPr>
              <a:t>3.6%</a:t>
            </a:r>
            <a:r>
              <a:rPr lang="en-US" sz="4000"/>
              <a:t>) + (</a:t>
            </a:r>
            <a:r>
              <a:rPr lang="en-US" sz="4000" i="1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4.8%</a:t>
            </a:r>
            <a:r>
              <a:rPr lang="en-US" sz="4000"/>
              <a:t>) = </a:t>
            </a:r>
            <a:r>
              <a:rPr lang="en-US" sz="40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8.4%</a:t>
            </a:r>
          </a:p>
        </p:txBody>
      </p:sp>
      <p:sp>
        <p:nvSpPr>
          <p:cNvPr id="36869" name="Line 5">
            <a:extLst>
              <a:ext uri="{FF2B5EF4-FFF2-40B4-BE49-F238E27FC236}">
                <a16:creationId xmlns:a16="http://schemas.microsoft.com/office/drawing/2014/main" id="{D9A50BF0-7834-4376-A255-B9D0B510C0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600200"/>
            <a:ext cx="5715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70" name="Line 6">
            <a:extLst>
              <a:ext uri="{FF2B5EF4-FFF2-40B4-BE49-F238E27FC236}">
                <a16:creationId xmlns:a16="http://schemas.microsoft.com/office/drawing/2014/main" id="{A75290BF-A321-4B61-A397-3C9511085D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591050"/>
            <a:ext cx="304800" cy="0"/>
          </a:xfrm>
          <a:prstGeom prst="line">
            <a:avLst/>
          </a:prstGeom>
          <a:noFill/>
          <a:ln w="50800">
            <a:solidFill>
              <a:srgbClr val="42B2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71" name="Line 7">
            <a:extLst>
              <a:ext uri="{FF2B5EF4-FFF2-40B4-BE49-F238E27FC236}">
                <a16:creationId xmlns:a16="http://schemas.microsoft.com/office/drawing/2014/main" id="{99BAAC15-AD2A-4172-AF68-0620FA4735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2550" y="5562600"/>
            <a:ext cx="304800" cy="0"/>
          </a:xfrm>
          <a:prstGeom prst="line">
            <a:avLst/>
          </a:prstGeom>
          <a:noFill/>
          <a:ln w="50800">
            <a:solidFill>
              <a:srgbClr val="42B2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72" name="Line 8">
            <a:extLst>
              <a:ext uri="{FF2B5EF4-FFF2-40B4-BE49-F238E27FC236}">
                <a16:creationId xmlns:a16="http://schemas.microsoft.com/office/drawing/2014/main" id="{5F099F68-29AB-4D50-945F-4AD6191AC1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5900" y="3714750"/>
            <a:ext cx="304800" cy="0"/>
          </a:xfrm>
          <a:prstGeom prst="line">
            <a:avLst/>
          </a:prstGeom>
          <a:noFill/>
          <a:ln w="50800">
            <a:solidFill>
              <a:srgbClr val="42B2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73" name="Line 9">
            <a:extLst>
              <a:ext uri="{FF2B5EF4-FFF2-40B4-BE49-F238E27FC236}">
                <a16:creationId xmlns:a16="http://schemas.microsoft.com/office/drawing/2014/main" id="{574F0C38-32D6-44D9-8ECE-90822C71A6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3850" y="3714750"/>
            <a:ext cx="3048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74" name="Line 10">
            <a:extLst>
              <a:ext uri="{FF2B5EF4-FFF2-40B4-BE49-F238E27FC236}">
                <a16:creationId xmlns:a16="http://schemas.microsoft.com/office/drawing/2014/main" id="{BDBC2933-EB4F-4D8F-8EA6-43466651E23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3714750"/>
            <a:ext cx="304800" cy="0"/>
          </a:xfrm>
          <a:prstGeom prst="line">
            <a:avLst/>
          </a:prstGeom>
          <a:noFill/>
          <a:ln w="50800">
            <a:solidFill>
              <a:srgbClr val="A751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75" name="Line 11">
            <a:extLst>
              <a:ext uri="{FF2B5EF4-FFF2-40B4-BE49-F238E27FC236}">
                <a16:creationId xmlns:a16="http://schemas.microsoft.com/office/drawing/2014/main" id="{F427E0BF-04EC-40D5-8C76-BAF68540F5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3429000"/>
            <a:ext cx="6781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2">
            <a:extLst>
              <a:ext uri="{FF2B5EF4-FFF2-40B4-BE49-F238E27FC236}">
                <a16:creationId xmlns:a16="http://schemas.microsoft.com/office/drawing/2014/main" id="{DD420BEC-B884-4820-A468-CA38CFC36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667000"/>
            <a:ext cx="8534400" cy="2438400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40DC0261-3BBA-471F-947D-A77357D75C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534400" cy="4800600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marL="0" indent="0" algn="ctr">
              <a:buFont typeface="Monotype Sorts" pitchFamily="2" charset="2"/>
              <a:buNone/>
            </a:pPr>
            <a:r>
              <a:rPr lang="en-US" altLang="en-US" sz="4000" u="sng"/>
              <a:t>Two-asset portfolio</a:t>
            </a:r>
            <a:r>
              <a:rPr lang="en-US" altLang="en-US" sz="4000"/>
              <a:t>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3200"/>
              <a:t>			   Col 1	    	    Col 2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3200"/>
              <a:t>Row 1	</a:t>
            </a:r>
            <a:r>
              <a:rPr lang="en-US" altLang="en-US" sz="3200">
                <a:solidFill>
                  <a:schemeClr val="tx2"/>
                </a:solidFill>
              </a:rPr>
              <a:t>W</a:t>
            </a:r>
            <a:r>
              <a:rPr lang="en-US" altLang="en-US" sz="3200" baseline="-25000">
                <a:solidFill>
                  <a:schemeClr val="tx2"/>
                </a:solidFill>
              </a:rPr>
              <a:t>BW </a:t>
            </a:r>
            <a:r>
              <a:rPr lang="en-US" altLang="en-US" sz="3200">
                <a:solidFill>
                  <a:schemeClr val="tx2"/>
                </a:solidFill>
              </a:rPr>
              <a:t>W</a:t>
            </a:r>
            <a:r>
              <a:rPr lang="en-US" altLang="en-US" sz="3200" baseline="-25000">
                <a:solidFill>
                  <a:schemeClr val="tx2"/>
                </a:solidFill>
              </a:rPr>
              <a:t>BW </a:t>
            </a:r>
            <a:r>
              <a:rPr lang="en-US" altLang="en-US" sz="3200">
                <a:solidFill>
                  <a:schemeClr val="hlink"/>
                </a:solidFill>
                <a:latin typeface="Symbol" panose="05050102010706020507" pitchFamily="18" charset="2"/>
              </a:rPr>
              <a:t>s</a:t>
            </a:r>
            <a:r>
              <a:rPr lang="en-US" altLang="en-US" sz="3200" baseline="-25000">
                <a:solidFill>
                  <a:schemeClr val="hlink"/>
                </a:solidFill>
              </a:rPr>
              <a:t>BW,BW </a:t>
            </a:r>
            <a:r>
              <a:rPr lang="en-US" altLang="en-US" sz="3200" baseline="-25000">
                <a:solidFill>
                  <a:srgbClr val="A75151"/>
                </a:solidFill>
              </a:rPr>
              <a:t>	</a:t>
            </a:r>
            <a:r>
              <a:rPr lang="en-US" altLang="en-US" sz="3200">
                <a:solidFill>
                  <a:schemeClr val="tx2"/>
                </a:solidFill>
              </a:rPr>
              <a:t>W</a:t>
            </a:r>
            <a:r>
              <a:rPr lang="en-US" altLang="en-US" sz="3200" baseline="-25000">
                <a:solidFill>
                  <a:schemeClr val="tx2"/>
                </a:solidFill>
              </a:rPr>
              <a:t>BW </a:t>
            </a:r>
            <a:r>
              <a:rPr lang="en-US" altLang="en-US" sz="3200">
                <a:solidFill>
                  <a:srgbClr val="A75151"/>
                </a:solidFill>
              </a:rPr>
              <a:t>W</a:t>
            </a:r>
            <a:r>
              <a:rPr lang="en-US" altLang="en-US" sz="3200" baseline="-25000">
                <a:solidFill>
                  <a:srgbClr val="A75151"/>
                </a:solidFill>
              </a:rPr>
              <a:t>D </a:t>
            </a:r>
            <a:r>
              <a:rPr lang="en-US" altLang="en-US" sz="3200">
                <a:solidFill>
                  <a:schemeClr val="hlink"/>
                </a:solidFill>
                <a:latin typeface="Symbol" panose="05050102010706020507" pitchFamily="18" charset="2"/>
              </a:rPr>
              <a:t>s</a:t>
            </a:r>
            <a:r>
              <a:rPr lang="en-US" altLang="en-US" sz="3200" baseline="-25000">
                <a:solidFill>
                  <a:schemeClr val="hlink"/>
                </a:solidFill>
              </a:rPr>
              <a:t>BW,D</a:t>
            </a:r>
            <a:endParaRPr lang="en-US" altLang="en-US" sz="3200"/>
          </a:p>
          <a:p>
            <a:pPr marL="0" indent="0">
              <a:buFont typeface="Monotype Sorts" pitchFamily="2" charset="2"/>
              <a:buNone/>
            </a:pPr>
            <a:r>
              <a:rPr lang="en-US" altLang="en-US" sz="3200"/>
              <a:t>Row 2	   </a:t>
            </a:r>
            <a:r>
              <a:rPr lang="en-US" altLang="en-US" sz="3200">
                <a:solidFill>
                  <a:srgbClr val="A75151"/>
                </a:solidFill>
              </a:rPr>
              <a:t>W</a:t>
            </a:r>
            <a:r>
              <a:rPr lang="en-US" altLang="en-US" sz="3200" baseline="-25000">
                <a:solidFill>
                  <a:srgbClr val="A75151"/>
                </a:solidFill>
              </a:rPr>
              <a:t>D </a:t>
            </a:r>
            <a:r>
              <a:rPr lang="en-US" altLang="en-US" sz="3200">
                <a:solidFill>
                  <a:schemeClr val="tx2"/>
                </a:solidFill>
              </a:rPr>
              <a:t>W</a:t>
            </a:r>
            <a:r>
              <a:rPr lang="en-US" altLang="en-US" sz="3200" baseline="-25000">
                <a:solidFill>
                  <a:schemeClr val="tx2"/>
                </a:solidFill>
              </a:rPr>
              <a:t>BW </a:t>
            </a:r>
            <a:r>
              <a:rPr lang="en-US" altLang="en-US" sz="3200">
                <a:solidFill>
                  <a:schemeClr val="hlink"/>
                </a:solidFill>
                <a:latin typeface="Symbol" panose="05050102010706020507" pitchFamily="18" charset="2"/>
              </a:rPr>
              <a:t>s</a:t>
            </a:r>
            <a:r>
              <a:rPr lang="en-US" altLang="en-US" sz="3200" baseline="-25000">
                <a:solidFill>
                  <a:schemeClr val="hlink"/>
                </a:solidFill>
              </a:rPr>
              <a:t>D,BW     </a:t>
            </a:r>
            <a:r>
              <a:rPr lang="en-US" altLang="en-US" sz="3200" baseline="-25000">
                <a:solidFill>
                  <a:srgbClr val="A75151"/>
                </a:solidFill>
              </a:rPr>
              <a:t>	    </a:t>
            </a:r>
            <a:r>
              <a:rPr lang="en-US" altLang="en-US" sz="3200">
                <a:solidFill>
                  <a:srgbClr val="A75151"/>
                </a:solidFill>
              </a:rPr>
              <a:t>W</a:t>
            </a:r>
            <a:r>
              <a:rPr lang="en-US" altLang="en-US" sz="3200" baseline="-25000">
                <a:solidFill>
                  <a:srgbClr val="A75151"/>
                </a:solidFill>
              </a:rPr>
              <a:t>D </a:t>
            </a:r>
            <a:r>
              <a:rPr lang="en-US" altLang="en-US" sz="3200">
                <a:solidFill>
                  <a:srgbClr val="A75151"/>
                </a:solidFill>
              </a:rPr>
              <a:t>W</a:t>
            </a:r>
            <a:r>
              <a:rPr lang="en-US" altLang="en-US" sz="3200" baseline="-25000">
                <a:solidFill>
                  <a:srgbClr val="A75151"/>
                </a:solidFill>
              </a:rPr>
              <a:t>D </a:t>
            </a:r>
            <a:r>
              <a:rPr lang="en-US" altLang="en-US" sz="3200">
                <a:solidFill>
                  <a:schemeClr val="hlink"/>
                </a:solidFill>
                <a:latin typeface="Symbol" panose="05050102010706020507" pitchFamily="18" charset="2"/>
              </a:rPr>
              <a:t>s</a:t>
            </a:r>
            <a:r>
              <a:rPr lang="en-US" altLang="en-US" sz="3200" baseline="-25000">
                <a:solidFill>
                  <a:schemeClr val="hlink"/>
                </a:solidFill>
              </a:rPr>
              <a:t>D,D</a:t>
            </a:r>
            <a:endParaRPr lang="en-US" altLang="en-US" sz="3200" baseline="-25000">
              <a:solidFill>
                <a:srgbClr val="A75151"/>
              </a:solidFill>
            </a:endParaRPr>
          </a:p>
          <a:p>
            <a:pPr marL="0" indent="0">
              <a:buFont typeface="Monotype Sorts" pitchFamily="2" charset="2"/>
              <a:buNone/>
            </a:pPr>
            <a:endParaRPr lang="en-US" altLang="en-US" sz="3200" baseline="-25000">
              <a:solidFill>
                <a:srgbClr val="A75151"/>
              </a:solidFill>
            </a:endParaRPr>
          </a:p>
          <a:p>
            <a:pPr marL="0" indent="0" algn="ctr">
              <a:buFont typeface="Monotype Sorts" pitchFamily="2" charset="2"/>
              <a:buNone/>
            </a:pPr>
            <a:r>
              <a:rPr lang="en-US" altLang="en-US" sz="3200"/>
              <a:t>This represents the variance - covariance matrix for the two-asset portfolio.</a:t>
            </a:r>
          </a:p>
        </p:txBody>
      </p:sp>
      <p:sp>
        <p:nvSpPr>
          <p:cNvPr id="37892" name="Line 3">
            <a:extLst>
              <a:ext uri="{FF2B5EF4-FFF2-40B4-BE49-F238E27FC236}">
                <a16:creationId xmlns:a16="http://schemas.microsoft.com/office/drawing/2014/main" id="{79A41FA6-04EC-46F1-9BA1-B860F7D416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76400"/>
            <a:ext cx="5715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136E388C-A6D2-4518-86A4-8067C10AFA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391400" cy="1752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/>
              <a:t>Determining Portfolio Standard Deviation</a:t>
            </a:r>
          </a:p>
        </p:txBody>
      </p:sp>
      <p:sp>
        <p:nvSpPr>
          <p:cNvPr id="37894" name="Line 5">
            <a:extLst>
              <a:ext uri="{FF2B5EF4-FFF2-40B4-BE49-F238E27FC236}">
                <a16:creationId xmlns:a16="http://schemas.microsoft.com/office/drawing/2014/main" id="{53765295-1C26-48D5-852B-EA22D7A50F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600200"/>
            <a:ext cx="5715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895" name="Line 6">
            <a:extLst>
              <a:ext uri="{FF2B5EF4-FFF2-40B4-BE49-F238E27FC236}">
                <a16:creationId xmlns:a16="http://schemas.microsoft.com/office/drawing/2014/main" id="{6B5B3AC3-A332-4400-8C19-F103A49B6C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00" y="3295650"/>
            <a:ext cx="0" cy="1524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896" name="Line 7">
            <a:extLst>
              <a:ext uri="{FF2B5EF4-FFF2-40B4-BE49-F238E27FC236}">
                <a16:creationId xmlns:a16="http://schemas.microsoft.com/office/drawing/2014/main" id="{26F6526B-EC6A-44D5-A412-96E3A87F8A3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6300" y="3276600"/>
            <a:ext cx="0" cy="1600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897" name="Line 8">
            <a:extLst>
              <a:ext uri="{FF2B5EF4-FFF2-40B4-BE49-F238E27FC236}">
                <a16:creationId xmlns:a16="http://schemas.microsoft.com/office/drawing/2014/main" id="{414FA66F-4101-46D5-BD84-E08FF81FA0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00" y="3295650"/>
            <a:ext cx="381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898" name="Line 9">
            <a:extLst>
              <a:ext uri="{FF2B5EF4-FFF2-40B4-BE49-F238E27FC236}">
                <a16:creationId xmlns:a16="http://schemas.microsoft.com/office/drawing/2014/main" id="{54F137F8-186D-40DA-94D2-01F30A4D29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00" y="4819650"/>
            <a:ext cx="381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899" name="Line 10">
            <a:extLst>
              <a:ext uri="{FF2B5EF4-FFF2-40B4-BE49-F238E27FC236}">
                <a16:creationId xmlns:a16="http://schemas.microsoft.com/office/drawing/2014/main" id="{26696EA9-DE58-4ACB-BE77-81DB17FE11E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6250" y="3276600"/>
            <a:ext cx="381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900" name="Line 11">
            <a:extLst>
              <a:ext uri="{FF2B5EF4-FFF2-40B4-BE49-F238E27FC236}">
                <a16:creationId xmlns:a16="http://schemas.microsoft.com/office/drawing/2014/main" id="{EC61E69C-D047-4192-8F5B-8B4A7FE71B3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5300" y="4876800"/>
            <a:ext cx="381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2">
            <a:extLst>
              <a:ext uri="{FF2B5EF4-FFF2-40B4-BE49-F238E27FC236}">
                <a16:creationId xmlns:a16="http://schemas.microsoft.com/office/drawing/2014/main" id="{F9EB8C34-9C9A-4A47-9D40-FA1606BC2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667000"/>
            <a:ext cx="8534400" cy="2438400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B55B7808-2E16-42C8-AECD-C3D104B3DB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534400" cy="4800600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marL="0" indent="0" algn="ctr">
              <a:buFont typeface="Monotype Sorts" pitchFamily="2" charset="2"/>
              <a:buNone/>
            </a:pPr>
            <a:r>
              <a:rPr lang="en-US" altLang="en-US" sz="4000" u="sng"/>
              <a:t>Two-asset portfolio</a:t>
            </a:r>
            <a:r>
              <a:rPr lang="en-US" altLang="en-US" sz="4000"/>
              <a:t>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3200"/>
              <a:t>			   Col 1	    	    Col 2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3200"/>
              <a:t>Row 1	    (</a:t>
            </a:r>
            <a:r>
              <a:rPr lang="en-US" altLang="en-US" sz="3200">
                <a:solidFill>
                  <a:schemeClr val="tx2"/>
                </a:solidFill>
              </a:rPr>
              <a:t>.4</a:t>
            </a:r>
            <a:r>
              <a:rPr lang="en-US" altLang="en-US" sz="3200"/>
              <a:t>)(</a:t>
            </a:r>
            <a:r>
              <a:rPr lang="en-US" altLang="en-US" sz="3200">
                <a:solidFill>
                  <a:schemeClr val="tx2"/>
                </a:solidFill>
              </a:rPr>
              <a:t>.4</a:t>
            </a:r>
            <a:r>
              <a:rPr lang="en-US" altLang="en-US" sz="3200"/>
              <a:t>)(</a:t>
            </a:r>
            <a:r>
              <a:rPr lang="en-US" altLang="en-US" sz="3200">
                <a:solidFill>
                  <a:schemeClr val="hlink"/>
                </a:solidFill>
              </a:rPr>
              <a:t>.0173</a:t>
            </a:r>
            <a:r>
              <a:rPr lang="en-US" altLang="en-US" sz="3200"/>
              <a:t>)</a:t>
            </a:r>
            <a:r>
              <a:rPr lang="en-US" altLang="en-US" sz="3200" baseline="-25000">
                <a:solidFill>
                  <a:srgbClr val="A75151"/>
                </a:solidFill>
              </a:rPr>
              <a:t>      </a:t>
            </a:r>
            <a:r>
              <a:rPr lang="en-US" altLang="en-US" sz="3200"/>
              <a:t>(</a:t>
            </a:r>
            <a:r>
              <a:rPr lang="en-US" altLang="en-US" sz="3200">
                <a:solidFill>
                  <a:schemeClr val="tx2"/>
                </a:solidFill>
              </a:rPr>
              <a:t>.4</a:t>
            </a:r>
            <a:r>
              <a:rPr lang="en-US" altLang="en-US" sz="3200"/>
              <a:t>)(</a:t>
            </a:r>
            <a:r>
              <a:rPr lang="en-US" altLang="en-US" sz="3200">
                <a:solidFill>
                  <a:srgbClr val="A75151"/>
                </a:solidFill>
              </a:rPr>
              <a:t>.6</a:t>
            </a:r>
            <a:r>
              <a:rPr lang="en-US" altLang="en-US" sz="3200"/>
              <a:t>)(</a:t>
            </a:r>
            <a:r>
              <a:rPr lang="en-US" altLang="en-US" sz="3200">
                <a:solidFill>
                  <a:schemeClr val="hlink"/>
                </a:solidFill>
              </a:rPr>
              <a:t>.0105</a:t>
            </a:r>
            <a:r>
              <a:rPr lang="en-US" altLang="en-US" sz="3200"/>
              <a:t>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3200"/>
              <a:t>Row 2	    (</a:t>
            </a:r>
            <a:r>
              <a:rPr lang="en-US" altLang="en-US" sz="3200">
                <a:solidFill>
                  <a:srgbClr val="A75151"/>
                </a:solidFill>
              </a:rPr>
              <a:t>.6</a:t>
            </a:r>
            <a:r>
              <a:rPr lang="en-US" altLang="en-US" sz="3200"/>
              <a:t>)(</a:t>
            </a:r>
            <a:r>
              <a:rPr lang="en-US" altLang="en-US" sz="3200">
                <a:solidFill>
                  <a:schemeClr val="tx2"/>
                </a:solidFill>
              </a:rPr>
              <a:t>.4</a:t>
            </a:r>
            <a:r>
              <a:rPr lang="en-US" altLang="en-US" sz="3200"/>
              <a:t>)(</a:t>
            </a:r>
            <a:r>
              <a:rPr lang="en-US" altLang="en-US" sz="3200">
                <a:solidFill>
                  <a:schemeClr val="hlink"/>
                </a:solidFill>
              </a:rPr>
              <a:t>.0105</a:t>
            </a:r>
            <a:r>
              <a:rPr lang="en-US" altLang="en-US" sz="3200"/>
              <a:t>)    (</a:t>
            </a:r>
            <a:r>
              <a:rPr lang="en-US" altLang="en-US" sz="3200">
                <a:solidFill>
                  <a:srgbClr val="A75151"/>
                </a:solidFill>
              </a:rPr>
              <a:t>.6</a:t>
            </a:r>
            <a:r>
              <a:rPr lang="en-US" altLang="en-US" sz="3200"/>
              <a:t>)(</a:t>
            </a:r>
            <a:r>
              <a:rPr lang="en-US" altLang="en-US" sz="3200">
                <a:solidFill>
                  <a:srgbClr val="A75151"/>
                </a:solidFill>
              </a:rPr>
              <a:t>.6</a:t>
            </a:r>
            <a:r>
              <a:rPr lang="en-US" altLang="en-US" sz="3200"/>
              <a:t>)(</a:t>
            </a:r>
            <a:r>
              <a:rPr lang="en-US" altLang="en-US" sz="3200">
                <a:solidFill>
                  <a:schemeClr val="hlink"/>
                </a:solidFill>
              </a:rPr>
              <a:t>.0113</a:t>
            </a:r>
            <a:r>
              <a:rPr lang="en-US" altLang="en-US" sz="3200"/>
              <a:t>)</a:t>
            </a:r>
            <a:endParaRPr lang="en-US" altLang="en-US" sz="3200" baseline="-25000">
              <a:solidFill>
                <a:srgbClr val="A75151"/>
              </a:solidFill>
            </a:endParaRPr>
          </a:p>
          <a:p>
            <a:pPr marL="0" indent="0">
              <a:buFont typeface="Monotype Sorts" pitchFamily="2" charset="2"/>
              <a:buNone/>
            </a:pPr>
            <a:endParaRPr lang="en-US" altLang="en-US" sz="3200" baseline="-25000">
              <a:solidFill>
                <a:srgbClr val="A75151"/>
              </a:solidFill>
            </a:endParaRPr>
          </a:p>
          <a:p>
            <a:pPr marL="0" indent="0" algn="ctr">
              <a:buFont typeface="Monotype Sorts" pitchFamily="2" charset="2"/>
              <a:buNone/>
            </a:pPr>
            <a:r>
              <a:rPr lang="en-US" altLang="en-US" sz="3200"/>
              <a:t>This represents substitution into the variance - covariance matrix.</a:t>
            </a:r>
          </a:p>
        </p:txBody>
      </p:sp>
      <p:sp>
        <p:nvSpPr>
          <p:cNvPr id="38916" name="Line 3">
            <a:extLst>
              <a:ext uri="{FF2B5EF4-FFF2-40B4-BE49-F238E27FC236}">
                <a16:creationId xmlns:a16="http://schemas.microsoft.com/office/drawing/2014/main" id="{9AC263C1-A821-4535-9534-42305FA296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76400"/>
            <a:ext cx="5715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D32D01BC-C137-4FA1-8580-FCEABD6A90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391400" cy="1752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/>
              <a:t>Determining Portfolio Standard Deviation</a:t>
            </a:r>
          </a:p>
        </p:txBody>
      </p:sp>
      <p:sp>
        <p:nvSpPr>
          <p:cNvPr id="38918" name="Line 5">
            <a:extLst>
              <a:ext uri="{FF2B5EF4-FFF2-40B4-BE49-F238E27FC236}">
                <a16:creationId xmlns:a16="http://schemas.microsoft.com/office/drawing/2014/main" id="{D80FA0C7-4849-4E09-B488-3D11ED38A2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600200"/>
            <a:ext cx="5715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19" name="Line 6">
            <a:extLst>
              <a:ext uri="{FF2B5EF4-FFF2-40B4-BE49-F238E27FC236}">
                <a16:creationId xmlns:a16="http://schemas.microsoft.com/office/drawing/2014/main" id="{6B55D225-98F0-4FEE-B5F9-9BAAD033CF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276600"/>
            <a:ext cx="0" cy="1524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20" name="Line 7">
            <a:extLst>
              <a:ext uri="{FF2B5EF4-FFF2-40B4-BE49-F238E27FC236}">
                <a16:creationId xmlns:a16="http://schemas.microsoft.com/office/drawing/2014/main" id="{3E6A0AC9-0AD5-4F18-84F5-9C4D6A7095D6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3276600"/>
            <a:ext cx="0" cy="1600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21" name="Line 8">
            <a:extLst>
              <a:ext uri="{FF2B5EF4-FFF2-40B4-BE49-F238E27FC236}">
                <a16:creationId xmlns:a16="http://schemas.microsoft.com/office/drawing/2014/main" id="{F0779064-25D9-4E0E-9453-24114CB7BB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276600"/>
            <a:ext cx="381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22" name="Line 9">
            <a:extLst>
              <a:ext uri="{FF2B5EF4-FFF2-40B4-BE49-F238E27FC236}">
                <a16:creationId xmlns:a16="http://schemas.microsoft.com/office/drawing/2014/main" id="{F82CB334-6C53-4E05-ACB0-6A392BA533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800600"/>
            <a:ext cx="381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23" name="Line 10">
            <a:extLst>
              <a:ext uri="{FF2B5EF4-FFF2-40B4-BE49-F238E27FC236}">
                <a16:creationId xmlns:a16="http://schemas.microsoft.com/office/drawing/2014/main" id="{6C8DC090-71DC-4137-BF13-02EBBA3C6C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3276600"/>
            <a:ext cx="381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24" name="Line 11">
            <a:extLst>
              <a:ext uri="{FF2B5EF4-FFF2-40B4-BE49-F238E27FC236}">
                <a16:creationId xmlns:a16="http://schemas.microsoft.com/office/drawing/2014/main" id="{417A7A4B-1056-4289-A4EE-17CA340BB7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4876800"/>
            <a:ext cx="381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2">
            <a:extLst>
              <a:ext uri="{FF2B5EF4-FFF2-40B4-BE49-F238E27FC236}">
                <a16:creationId xmlns:a16="http://schemas.microsoft.com/office/drawing/2014/main" id="{2C2E6648-A689-47A4-92AF-14D3A9D95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667000"/>
            <a:ext cx="8534400" cy="2438400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034C706E-FBA9-49A6-B40C-D2F4651E4E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534400" cy="4800600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marL="0" indent="0" algn="ctr">
              <a:buFont typeface="Monotype Sorts" pitchFamily="2" charset="2"/>
              <a:buNone/>
            </a:pPr>
            <a:r>
              <a:rPr lang="en-US" altLang="en-US" sz="4000" u="sng"/>
              <a:t>Two-asset portfolio</a:t>
            </a:r>
            <a:r>
              <a:rPr lang="en-US" altLang="en-US" sz="4000"/>
              <a:t>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3200"/>
              <a:t>			   Col 1	    	    Col 2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3200"/>
              <a:t>Row 1	 	  (</a:t>
            </a:r>
            <a:r>
              <a:rPr lang="en-US" altLang="en-US" sz="3200">
                <a:solidFill>
                  <a:schemeClr val="hlink"/>
                </a:solidFill>
              </a:rPr>
              <a:t>.0028</a:t>
            </a:r>
            <a:r>
              <a:rPr lang="en-US" altLang="en-US" sz="3200"/>
              <a:t>)</a:t>
            </a:r>
            <a:r>
              <a:rPr lang="en-US" altLang="en-US" sz="3200" baseline="-25000">
                <a:solidFill>
                  <a:srgbClr val="A75151"/>
                </a:solidFill>
              </a:rPr>
              <a:t> 		     </a:t>
            </a:r>
            <a:r>
              <a:rPr lang="en-US" altLang="en-US" sz="3200"/>
              <a:t>(</a:t>
            </a:r>
            <a:r>
              <a:rPr lang="en-US" altLang="en-US" sz="3200">
                <a:solidFill>
                  <a:schemeClr val="hlink"/>
                </a:solidFill>
              </a:rPr>
              <a:t>.0025</a:t>
            </a:r>
            <a:r>
              <a:rPr lang="en-US" altLang="en-US" sz="3200"/>
              <a:t>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3200"/>
              <a:t>Row 2	 	  (</a:t>
            </a:r>
            <a:r>
              <a:rPr lang="en-US" altLang="en-US" sz="3200">
                <a:solidFill>
                  <a:schemeClr val="hlink"/>
                </a:solidFill>
              </a:rPr>
              <a:t>.0025</a:t>
            </a:r>
            <a:r>
              <a:rPr lang="en-US" altLang="en-US" sz="3200"/>
              <a:t>)</a:t>
            </a:r>
            <a:r>
              <a:rPr lang="en-US" altLang="en-US" sz="3200" baseline="-25000">
                <a:solidFill>
                  <a:srgbClr val="A75151"/>
                </a:solidFill>
              </a:rPr>
              <a:t> 		     </a:t>
            </a:r>
            <a:r>
              <a:rPr lang="en-US" altLang="en-US" sz="3200"/>
              <a:t>(</a:t>
            </a:r>
            <a:r>
              <a:rPr lang="en-US" altLang="en-US" sz="3200">
                <a:solidFill>
                  <a:schemeClr val="hlink"/>
                </a:solidFill>
              </a:rPr>
              <a:t>.0041</a:t>
            </a:r>
            <a:r>
              <a:rPr lang="en-US" altLang="en-US" sz="3200"/>
              <a:t>)</a:t>
            </a:r>
            <a:endParaRPr lang="en-US" altLang="en-US" sz="3200" baseline="-25000">
              <a:solidFill>
                <a:srgbClr val="A75151"/>
              </a:solidFill>
            </a:endParaRPr>
          </a:p>
          <a:p>
            <a:pPr marL="0" indent="0">
              <a:buFont typeface="Monotype Sorts" pitchFamily="2" charset="2"/>
              <a:buNone/>
            </a:pPr>
            <a:endParaRPr lang="en-US" altLang="en-US" sz="3200" baseline="-25000">
              <a:solidFill>
                <a:srgbClr val="A75151"/>
              </a:solidFill>
            </a:endParaRPr>
          </a:p>
          <a:p>
            <a:pPr marL="0" indent="0" algn="ctr">
              <a:buFont typeface="Monotype Sorts" pitchFamily="2" charset="2"/>
              <a:buNone/>
            </a:pPr>
            <a:r>
              <a:rPr lang="en-US" altLang="en-US" sz="3200"/>
              <a:t>This represents the actual element values in the variance - covariance matrix.</a:t>
            </a:r>
          </a:p>
        </p:txBody>
      </p:sp>
      <p:sp>
        <p:nvSpPr>
          <p:cNvPr id="39940" name="Line 3">
            <a:extLst>
              <a:ext uri="{FF2B5EF4-FFF2-40B4-BE49-F238E27FC236}">
                <a16:creationId xmlns:a16="http://schemas.microsoft.com/office/drawing/2014/main" id="{13CE64B1-57B1-4618-BB74-F3B6A1389B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76400"/>
            <a:ext cx="5715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69976F2D-9918-4071-801C-AAF75BF0E5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391400" cy="1752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/>
              <a:t>Determining Portfolio Standard Deviation</a:t>
            </a:r>
          </a:p>
        </p:txBody>
      </p:sp>
      <p:sp>
        <p:nvSpPr>
          <p:cNvPr id="39942" name="Line 5">
            <a:extLst>
              <a:ext uri="{FF2B5EF4-FFF2-40B4-BE49-F238E27FC236}">
                <a16:creationId xmlns:a16="http://schemas.microsoft.com/office/drawing/2014/main" id="{7361E0AB-42DD-4E97-9B50-E7BD49F476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600200"/>
            <a:ext cx="5715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943" name="Line 6">
            <a:extLst>
              <a:ext uri="{FF2B5EF4-FFF2-40B4-BE49-F238E27FC236}">
                <a16:creationId xmlns:a16="http://schemas.microsoft.com/office/drawing/2014/main" id="{5397E0F3-8F31-4D91-8C21-15346AD69C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276600"/>
            <a:ext cx="0" cy="1524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944" name="Line 7">
            <a:extLst>
              <a:ext uri="{FF2B5EF4-FFF2-40B4-BE49-F238E27FC236}">
                <a16:creationId xmlns:a16="http://schemas.microsoft.com/office/drawing/2014/main" id="{3DA1E412-4689-45FD-8BEA-A816D3E5B5FB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3276600"/>
            <a:ext cx="0" cy="1600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945" name="Line 8">
            <a:extLst>
              <a:ext uri="{FF2B5EF4-FFF2-40B4-BE49-F238E27FC236}">
                <a16:creationId xmlns:a16="http://schemas.microsoft.com/office/drawing/2014/main" id="{F42DA396-924D-4F5A-ADCD-12984AC45C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276600"/>
            <a:ext cx="381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946" name="Line 9">
            <a:extLst>
              <a:ext uri="{FF2B5EF4-FFF2-40B4-BE49-F238E27FC236}">
                <a16:creationId xmlns:a16="http://schemas.microsoft.com/office/drawing/2014/main" id="{A5959408-D995-4D5B-AD24-B3ADAD8B61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800600"/>
            <a:ext cx="381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947" name="Line 10">
            <a:extLst>
              <a:ext uri="{FF2B5EF4-FFF2-40B4-BE49-F238E27FC236}">
                <a16:creationId xmlns:a16="http://schemas.microsoft.com/office/drawing/2014/main" id="{3CABEB34-6544-4986-A310-480BEA2CBA7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3276600"/>
            <a:ext cx="381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948" name="Line 11">
            <a:extLst>
              <a:ext uri="{FF2B5EF4-FFF2-40B4-BE49-F238E27FC236}">
                <a16:creationId xmlns:a16="http://schemas.microsoft.com/office/drawing/2014/main" id="{DC0AD13F-0D98-4B3A-B9A6-D08BE16021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4876800"/>
            <a:ext cx="381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Line 2">
            <a:extLst>
              <a:ext uri="{FF2B5EF4-FFF2-40B4-BE49-F238E27FC236}">
                <a16:creationId xmlns:a16="http://schemas.microsoft.com/office/drawing/2014/main" id="{0D2048E6-F7F9-4FC9-A832-E2E7BD3681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76400"/>
            <a:ext cx="5810250" cy="9525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994E2D9-B24A-4E76-A5B3-A5A129B0EA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162800" cy="1752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/>
              <a:t>Determining Portfolio Standard Deviation</a:t>
            </a: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C66C39A5-CF30-46D7-86CA-0328EBDAA6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8534400" cy="4572000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marL="0" indent="0" algn="ctr">
              <a:buFont typeface="Monotype Sorts" pitchFamily="2" charset="2"/>
              <a:buNone/>
            </a:pPr>
            <a:r>
              <a:rPr lang="en-US" altLang="en-US" sz="4000">
                <a:solidFill>
                  <a:srgbClr val="CA6DF4"/>
                </a:solidFill>
                <a:latin typeface="Symbol" panose="05050102010706020507" pitchFamily="18" charset="2"/>
              </a:rPr>
              <a:t>s</a:t>
            </a:r>
            <a:r>
              <a:rPr lang="en-US" altLang="en-US" sz="4000" baseline="-25000">
                <a:solidFill>
                  <a:srgbClr val="CA6DF4"/>
                </a:solidFill>
              </a:rPr>
              <a:t>P</a:t>
            </a:r>
            <a:r>
              <a:rPr lang="en-US" altLang="en-US" sz="4000"/>
              <a:t> =    </a:t>
            </a:r>
            <a:r>
              <a:rPr lang="en-US" altLang="en-US" sz="4000">
                <a:solidFill>
                  <a:schemeClr val="hlink"/>
                </a:solidFill>
              </a:rPr>
              <a:t>.0028</a:t>
            </a:r>
            <a:r>
              <a:rPr lang="en-US" altLang="en-US" sz="4000"/>
              <a:t> + (2)(</a:t>
            </a:r>
            <a:r>
              <a:rPr lang="en-US" altLang="en-US" sz="4000">
                <a:solidFill>
                  <a:schemeClr val="hlink"/>
                </a:solidFill>
              </a:rPr>
              <a:t>.0025</a:t>
            </a:r>
            <a:r>
              <a:rPr lang="en-US" altLang="en-US" sz="4000"/>
              <a:t>) + </a:t>
            </a:r>
            <a:r>
              <a:rPr lang="en-US" altLang="en-US" sz="4000">
                <a:solidFill>
                  <a:schemeClr val="hlink"/>
                </a:solidFill>
              </a:rPr>
              <a:t>.0041</a:t>
            </a:r>
          </a:p>
          <a:p>
            <a:pPr marL="0" indent="0" algn="ctr">
              <a:buFont typeface="Monotype Sorts" pitchFamily="2" charset="2"/>
              <a:buNone/>
            </a:pPr>
            <a:r>
              <a:rPr lang="en-US" altLang="en-US" sz="4000">
                <a:solidFill>
                  <a:srgbClr val="CA6DF4"/>
                </a:solidFill>
                <a:latin typeface="Symbol" panose="05050102010706020507" pitchFamily="18" charset="2"/>
              </a:rPr>
              <a:t>s</a:t>
            </a:r>
            <a:r>
              <a:rPr lang="en-US" altLang="en-US" sz="4000" baseline="-25000">
                <a:solidFill>
                  <a:srgbClr val="CA6DF4"/>
                </a:solidFill>
              </a:rPr>
              <a:t>P</a:t>
            </a:r>
            <a:r>
              <a:rPr lang="en-US" altLang="en-US" sz="4000"/>
              <a:t> =  SQRT(</a:t>
            </a:r>
            <a:r>
              <a:rPr lang="en-US" altLang="en-US" sz="4000">
                <a:solidFill>
                  <a:schemeClr val="hlink"/>
                </a:solidFill>
              </a:rPr>
              <a:t>.0119</a:t>
            </a:r>
            <a:r>
              <a:rPr lang="en-US" altLang="en-US" sz="4000"/>
              <a:t>)</a:t>
            </a:r>
          </a:p>
          <a:p>
            <a:pPr marL="0" indent="0" algn="ctr">
              <a:buFont typeface="Monotype Sorts" pitchFamily="2" charset="2"/>
              <a:buNone/>
            </a:pPr>
            <a:r>
              <a:rPr lang="en-US" altLang="en-US" sz="4000">
                <a:solidFill>
                  <a:srgbClr val="CA6DF4"/>
                </a:solidFill>
                <a:latin typeface="Symbol" panose="05050102010706020507" pitchFamily="18" charset="2"/>
              </a:rPr>
              <a:t>s</a:t>
            </a:r>
            <a:r>
              <a:rPr lang="en-US" altLang="en-US" sz="4000" baseline="-25000">
                <a:solidFill>
                  <a:srgbClr val="CA6DF4"/>
                </a:solidFill>
              </a:rPr>
              <a:t>P</a:t>
            </a:r>
            <a:r>
              <a:rPr lang="en-US" altLang="en-US" sz="4000"/>
              <a:t> = </a:t>
            </a:r>
            <a:r>
              <a:rPr lang="en-US" altLang="en-US" sz="4000">
                <a:solidFill>
                  <a:srgbClr val="380069"/>
                </a:solidFill>
              </a:rPr>
              <a:t>.1091</a:t>
            </a:r>
            <a:r>
              <a:rPr lang="en-US" altLang="en-US" sz="4000"/>
              <a:t> or </a:t>
            </a:r>
            <a:r>
              <a:rPr lang="en-US" altLang="en-US" sz="4000">
                <a:solidFill>
                  <a:srgbClr val="CA6DF4"/>
                </a:solidFill>
              </a:rPr>
              <a:t>10.91%</a:t>
            </a:r>
          </a:p>
          <a:p>
            <a:pPr marL="0" indent="0" algn="ctr">
              <a:buFont typeface="Monotype Sorts" pitchFamily="2" charset="2"/>
              <a:buNone/>
            </a:pPr>
            <a:endParaRPr lang="en-US" altLang="en-US" sz="800"/>
          </a:p>
          <a:p>
            <a:pPr marL="0" indent="0" algn="ctr">
              <a:buFont typeface="Monotype Sorts" pitchFamily="2" charset="2"/>
              <a:buNone/>
            </a:pPr>
            <a:r>
              <a:rPr lang="en-US" altLang="en-US"/>
              <a:t>A weighted average of the individual standard deviations is </a:t>
            </a:r>
            <a:r>
              <a:rPr lang="en-US" altLang="en-US" i="1" u="sng"/>
              <a:t>INCORRECT</a:t>
            </a:r>
            <a:r>
              <a:rPr lang="en-US" altLang="en-US"/>
              <a:t>.</a:t>
            </a:r>
          </a:p>
        </p:txBody>
      </p:sp>
      <p:sp>
        <p:nvSpPr>
          <p:cNvPr id="40965" name="Line 5">
            <a:extLst>
              <a:ext uri="{FF2B5EF4-FFF2-40B4-BE49-F238E27FC236}">
                <a16:creationId xmlns:a16="http://schemas.microsoft.com/office/drawing/2014/main" id="{88B8A287-F063-4302-BBFE-D355975B26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600200"/>
            <a:ext cx="5800725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966" name="Line 6">
            <a:extLst>
              <a:ext uri="{FF2B5EF4-FFF2-40B4-BE49-F238E27FC236}">
                <a16:creationId xmlns:a16="http://schemas.microsoft.com/office/drawing/2014/main" id="{FEA466EA-9990-4E18-B93A-639ACFD39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981200"/>
            <a:ext cx="5867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967" name="Line 7">
            <a:extLst>
              <a:ext uri="{FF2B5EF4-FFF2-40B4-BE49-F238E27FC236}">
                <a16:creationId xmlns:a16="http://schemas.microsoft.com/office/drawing/2014/main" id="{2FC555FB-B63F-44CD-A82F-BB6B4170CC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1981200"/>
            <a:ext cx="152400" cy="838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968" name="Line 8">
            <a:extLst>
              <a:ext uri="{FF2B5EF4-FFF2-40B4-BE49-F238E27FC236}">
                <a16:creationId xmlns:a16="http://schemas.microsoft.com/office/drawing/2014/main" id="{16B0D2A8-1085-41B8-AC74-8AC18554D4C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33600" y="2514600"/>
            <a:ext cx="76200" cy="304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969" name="Line 9">
            <a:extLst>
              <a:ext uri="{FF2B5EF4-FFF2-40B4-BE49-F238E27FC236}">
                <a16:creationId xmlns:a16="http://schemas.microsoft.com/office/drawing/2014/main" id="{BD8AC45B-443D-49B8-971E-A711D848A2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2514600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Line 2">
            <a:extLst>
              <a:ext uri="{FF2B5EF4-FFF2-40B4-BE49-F238E27FC236}">
                <a16:creationId xmlns:a16="http://schemas.microsoft.com/office/drawing/2014/main" id="{82E5AB67-03E2-4C66-A259-0D436D6F4A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76400"/>
            <a:ext cx="5810250" cy="9525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1F193F9E-8B72-43A1-B6BD-B4DEC1FE26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162800" cy="1752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/>
              <a:t>Determining Portfolio Standard Deviation</a:t>
            </a: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EB262A34-4C97-477B-B6A2-72B40FBD43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001000" cy="4800600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marL="0" indent="0"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/>
              <a:t>The WRONG way to calculate is a weighted average like:</a:t>
            </a:r>
          </a:p>
          <a:p>
            <a:pPr marL="0" indent="0"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solidFill>
                  <a:srgbClr val="CA6DF4"/>
                </a:solidFill>
                <a:latin typeface="Symbol" panose="05050102010706020507" pitchFamily="18" charset="2"/>
              </a:rPr>
              <a:t>s</a:t>
            </a:r>
            <a:r>
              <a:rPr lang="en-US" altLang="en-US" baseline="-25000">
                <a:solidFill>
                  <a:srgbClr val="CA6DF4"/>
                </a:solidFill>
              </a:rPr>
              <a:t>P</a:t>
            </a:r>
            <a:r>
              <a:rPr lang="en-US" altLang="en-US"/>
              <a:t> =  </a:t>
            </a:r>
            <a:r>
              <a:rPr lang="en-US" altLang="en-US">
                <a:solidFill>
                  <a:schemeClr val="tx2"/>
                </a:solidFill>
              </a:rPr>
              <a:t>.4</a:t>
            </a:r>
            <a:r>
              <a:rPr lang="en-US" altLang="en-US">
                <a:solidFill>
                  <a:schemeClr val="hlink"/>
                </a:solidFill>
              </a:rPr>
              <a:t> </a:t>
            </a:r>
            <a:r>
              <a:rPr lang="en-US" altLang="en-US">
                <a:solidFill>
                  <a:schemeClr val="tx2"/>
                </a:solidFill>
              </a:rPr>
              <a:t>(13.15%)</a:t>
            </a:r>
            <a:r>
              <a:rPr lang="en-US" altLang="en-US">
                <a:solidFill>
                  <a:schemeClr val="hlink"/>
                </a:solidFill>
              </a:rPr>
              <a:t> </a:t>
            </a:r>
            <a:r>
              <a:rPr lang="en-US" altLang="en-US"/>
              <a:t>+</a:t>
            </a:r>
            <a:r>
              <a:rPr lang="en-US" altLang="en-US">
                <a:solidFill>
                  <a:schemeClr val="hlink"/>
                </a:solidFill>
              </a:rPr>
              <a:t> </a:t>
            </a:r>
            <a:r>
              <a:rPr lang="en-US" altLang="en-US">
                <a:solidFill>
                  <a:srgbClr val="A75151"/>
                </a:solidFill>
              </a:rPr>
              <a:t>.6(10.65%)</a:t>
            </a:r>
          </a:p>
          <a:p>
            <a:pPr marL="0" indent="0"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solidFill>
                  <a:srgbClr val="CA6DF4"/>
                </a:solidFill>
                <a:latin typeface="Symbol" panose="05050102010706020507" pitchFamily="18" charset="2"/>
              </a:rPr>
              <a:t>s</a:t>
            </a:r>
            <a:r>
              <a:rPr lang="en-US" altLang="en-US" baseline="-25000">
                <a:solidFill>
                  <a:srgbClr val="CA6DF4"/>
                </a:solidFill>
              </a:rPr>
              <a:t>P</a:t>
            </a:r>
            <a:r>
              <a:rPr lang="en-US" altLang="en-US"/>
              <a:t> =  </a:t>
            </a:r>
            <a:r>
              <a:rPr lang="en-US" altLang="en-US">
                <a:solidFill>
                  <a:schemeClr val="tx2"/>
                </a:solidFill>
              </a:rPr>
              <a:t>5.26</a:t>
            </a:r>
            <a:r>
              <a:rPr lang="en-US" altLang="en-US"/>
              <a:t> + </a:t>
            </a:r>
            <a:r>
              <a:rPr lang="en-US" altLang="en-US">
                <a:solidFill>
                  <a:srgbClr val="A75151"/>
                </a:solidFill>
              </a:rPr>
              <a:t>6.39</a:t>
            </a:r>
            <a:r>
              <a:rPr lang="en-US" altLang="en-US"/>
              <a:t> = </a:t>
            </a:r>
            <a:r>
              <a:rPr lang="en-US" altLang="en-US">
                <a:solidFill>
                  <a:srgbClr val="380069"/>
                </a:solidFill>
              </a:rPr>
              <a:t>11.65%</a:t>
            </a:r>
          </a:p>
          <a:p>
            <a:pPr marL="0" indent="0" algn="ctr">
              <a:lnSpc>
                <a:spcPct val="90000"/>
              </a:lnSpc>
              <a:buFont typeface="Monotype Sorts" pitchFamily="2" charset="2"/>
              <a:buNone/>
            </a:pPr>
            <a:endParaRPr lang="en-US" altLang="en-US">
              <a:solidFill>
                <a:srgbClr val="380069"/>
              </a:solidFill>
            </a:endParaRPr>
          </a:p>
          <a:p>
            <a:pPr marL="0" indent="0"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solidFill>
                  <a:srgbClr val="380069"/>
                </a:solidFill>
              </a:rPr>
              <a:t>10.91% </a:t>
            </a:r>
            <a:r>
              <a:rPr lang="en-US" altLang="en-US"/>
              <a:t>= </a:t>
            </a:r>
            <a:r>
              <a:rPr lang="en-US" altLang="en-US">
                <a:solidFill>
                  <a:srgbClr val="380069"/>
                </a:solidFill>
              </a:rPr>
              <a:t>11.65%</a:t>
            </a:r>
            <a:endParaRPr lang="en-US" altLang="en-US"/>
          </a:p>
          <a:p>
            <a:pPr marL="0" indent="0" algn="ctr">
              <a:lnSpc>
                <a:spcPct val="90000"/>
              </a:lnSpc>
              <a:buFont typeface="Monotype Sorts" pitchFamily="2" charset="2"/>
              <a:buNone/>
            </a:pPr>
            <a:endParaRPr lang="en-US" altLang="en-US" sz="700"/>
          </a:p>
          <a:p>
            <a:pPr marL="0" indent="0"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200"/>
              <a:t>This is </a:t>
            </a:r>
            <a:r>
              <a:rPr lang="en-US" altLang="en-US" sz="3200" i="1" u="sng"/>
              <a:t>INCORRECT</a:t>
            </a:r>
            <a:r>
              <a:rPr lang="en-US" altLang="en-US" sz="3200"/>
              <a:t>.</a:t>
            </a:r>
          </a:p>
        </p:txBody>
      </p:sp>
      <p:sp>
        <p:nvSpPr>
          <p:cNvPr id="41989" name="Line 5">
            <a:extLst>
              <a:ext uri="{FF2B5EF4-FFF2-40B4-BE49-F238E27FC236}">
                <a16:creationId xmlns:a16="http://schemas.microsoft.com/office/drawing/2014/main" id="{CCD63839-A1C7-4972-88FE-CBB9D1CD7D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600200"/>
            <a:ext cx="5800725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990" name="AutoShape 10">
            <a:extLst>
              <a:ext uri="{FF2B5EF4-FFF2-40B4-BE49-F238E27FC236}">
                <a16:creationId xmlns:a16="http://schemas.microsoft.com/office/drawing/2014/main" id="{278A92AF-AF54-4FAA-9A02-4121D07C2C06}"/>
              </a:ext>
            </a:extLst>
          </p:cNvPr>
          <p:cNvSpPr>
            <a:spLocks noChangeArrowheads="1"/>
          </p:cNvSpPr>
          <p:nvPr/>
        </p:nvSpPr>
        <p:spPr bwMode="auto">
          <a:xfrm rot="5353853">
            <a:off x="3007519" y="1789907"/>
            <a:ext cx="3354387" cy="3124200"/>
          </a:xfrm>
          <a:custGeom>
            <a:avLst/>
            <a:gdLst>
              <a:gd name="T0" fmla="*/ 260461007 w 21600"/>
              <a:gd name="T1" fmla="*/ 0 h 21600"/>
              <a:gd name="T2" fmla="*/ 76281245 w 21600"/>
              <a:gd name="T3" fmla="*/ 66171279 h 21600"/>
              <a:gd name="T4" fmla="*/ 0 w 21600"/>
              <a:gd name="T5" fmla="*/ 225940408 h 21600"/>
              <a:gd name="T6" fmla="*/ 76281245 w 21600"/>
              <a:gd name="T7" fmla="*/ 385709537 h 21600"/>
              <a:gd name="T8" fmla="*/ 260461007 w 21600"/>
              <a:gd name="T9" fmla="*/ 451880817 h 21600"/>
              <a:gd name="T10" fmla="*/ 444640613 w 21600"/>
              <a:gd name="T11" fmla="*/ 385709537 h 21600"/>
              <a:gd name="T12" fmla="*/ 520921859 w 21600"/>
              <a:gd name="T13" fmla="*/ 225940408 h 21600"/>
              <a:gd name="T14" fmla="*/ 444640613 w 21600"/>
              <a:gd name="T15" fmla="*/ 6617127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rgbClr val="FF0000">
              <a:alpha val="50195"/>
            </a:srgbClr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991" name="AutoShape 12">
            <a:extLst>
              <a:ext uri="{FF2B5EF4-FFF2-40B4-BE49-F238E27FC236}">
                <a16:creationId xmlns:a16="http://schemas.microsoft.com/office/drawing/2014/main" id="{AD57BEA8-7723-4D99-A9B5-E53FB59BD433}"/>
              </a:ext>
            </a:extLst>
          </p:cNvPr>
          <p:cNvSpPr>
            <a:spLocks noChangeArrowheads="1"/>
          </p:cNvSpPr>
          <p:nvPr/>
        </p:nvSpPr>
        <p:spPr bwMode="auto">
          <a:xfrm rot="5353853">
            <a:off x="4380706" y="5296694"/>
            <a:ext cx="458788" cy="533400"/>
          </a:xfrm>
          <a:custGeom>
            <a:avLst/>
            <a:gdLst>
              <a:gd name="T0" fmla="*/ 4872371 w 21600"/>
              <a:gd name="T1" fmla="*/ 0 h 21600"/>
              <a:gd name="T2" fmla="*/ 1426979 w 21600"/>
              <a:gd name="T3" fmla="*/ 1928858 h 21600"/>
              <a:gd name="T4" fmla="*/ 0 w 21600"/>
              <a:gd name="T5" fmla="*/ 6586008 h 21600"/>
              <a:gd name="T6" fmla="*/ 1426979 w 21600"/>
              <a:gd name="T7" fmla="*/ 11243183 h 21600"/>
              <a:gd name="T8" fmla="*/ 4872371 w 21600"/>
              <a:gd name="T9" fmla="*/ 13172017 h 21600"/>
              <a:gd name="T10" fmla="*/ 8317763 w 21600"/>
              <a:gd name="T11" fmla="*/ 11243183 h 21600"/>
              <a:gd name="T12" fmla="*/ 9744742 w 21600"/>
              <a:gd name="T13" fmla="*/ 6586008 h 21600"/>
              <a:gd name="T14" fmla="*/ 8317763 w 21600"/>
              <a:gd name="T15" fmla="*/ 192885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rgbClr val="FF0000">
              <a:alpha val="50195"/>
            </a:srgbClr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2">
            <a:extLst>
              <a:ext uri="{FF2B5EF4-FFF2-40B4-BE49-F238E27FC236}">
                <a16:creationId xmlns:a16="http://schemas.microsoft.com/office/drawing/2014/main" id="{D98ED7F1-A278-4F33-95DD-78CE4371D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1550" y="4425950"/>
            <a:ext cx="1130300" cy="5969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F3E704E-E834-4E6B-A007-A4BE60D11C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534400" cy="4800600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marL="0" indent="0">
              <a:buFont typeface="Monotype Sorts" pitchFamily="2" charset="2"/>
              <a:buNone/>
              <a:defRPr/>
            </a:pPr>
            <a:r>
              <a:rPr lang="en-US" sz="3200"/>
              <a:t>		</a:t>
            </a:r>
            <a:r>
              <a:rPr lang="en-US" sz="3200" u="sng"/>
              <a:t>Stock C</a:t>
            </a:r>
            <a:r>
              <a:rPr lang="en-US" sz="3200"/>
              <a:t>	    </a:t>
            </a:r>
            <a:r>
              <a:rPr lang="en-US" sz="3200" u="sng"/>
              <a:t>Stock D</a:t>
            </a:r>
            <a:r>
              <a:rPr lang="en-US" sz="3200"/>
              <a:t>	  </a:t>
            </a:r>
            <a:r>
              <a:rPr lang="en-US" sz="3200" u="sng"/>
              <a:t>Portfolio</a:t>
            </a:r>
            <a:endParaRPr lang="en-US" sz="3200"/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sz="3200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Return</a:t>
            </a:r>
            <a:r>
              <a:rPr lang="en-US" sz="3200">
                <a:solidFill>
                  <a:schemeClr val="tx2"/>
                </a:solidFill>
              </a:rPr>
              <a:t>	  9.00%	       8.00%	      8.64%</a:t>
            </a:r>
            <a:endParaRPr lang="en-US" sz="3200"/>
          </a:p>
          <a:p>
            <a:pPr marL="0" indent="0">
              <a:spcAft>
                <a:spcPct val="0"/>
              </a:spcAft>
              <a:buFont typeface="Monotype Sorts" pitchFamily="2" charset="2"/>
              <a:buNone/>
              <a:defRPr/>
            </a:pPr>
            <a:r>
              <a:rPr lang="en-US" sz="3200" i="1">
                <a:solidFill>
                  <a:srgbClr val="CA6DF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Stand.</a:t>
            </a:r>
            <a:r>
              <a:rPr lang="en-US" sz="3200">
                <a:solidFill>
                  <a:srgbClr val="CA6DF4"/>
                </a:solidFill>
              </a:rPr>
              <a:t>							</a:t>
            </a:r>
          </a:p>
          <a:p>
            <a:pPr marL="0" indent="0"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3200" i="1">
                <a:solidFill>
                  <a:srgbClr val="CA6DF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Dev.</a:t>
            </a:r>
            <a:r>
              <a:rPr lang="en-US" sz="3200">
                <a:solidFill>
                  <a:srgbClr val="CA6DF4"/>
                </a:solidFill>
              </a:rPr>
              <a:t>		13.15%	     10.65%	    10.91%</a:t>
            </a:r>
            <a:endParaRPr lang="en-US" sz="3200"/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sz="32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CV	</a:t>
            </a:r>
            <a:r>
              <a:rPr lang="en-US" sz="3200">
                <a:solidFill>
                  <a:schemeClr val="hlink"/>
                </a:solidFill>
              </a:rPr>
              <a:t>	  1.46	       1.33		      1.26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sz="800"/>
          </a:p>
          <a:p>
            <a:pPr marL="0" indent="0" algn="ctr">
              <a:buFont typeface="Monotype Sorts" pitchFamily="2" charset="2"/>
              <a:buNone/>
              <a:defRPr/>
            </a:pPr>
            <a:r>
              <a:rPr lang="en-US" sz="3300"/>
              <a:t>The portfolio has the </a:t>
            </a:r>
            <a:r>
              <a:rPr lang="en-US" sz="3300" i="1" u="sng"/>
              <a:t>LOWEST</a:t>
            </a:r>
            <a:r>
              <a:rPr lang="en-US" sz="3300"/>
              <a:t> coefficient of variation due to diversification.</a:t>
            </a:r>
          </a:p>
        </p:txBody>
      </p:sp>
      <p:sp>
        <p:nvSpPr>
          <p:cNvPr id="43012" name="Line 4">
            <a:extLst>
              <a:ext uri="{FF2B5EF4-FFF2-40B4-BE49-F238E27FC236}">
                <a16:creationId xmlns:a16="http://schemas.microsoft.com/office/drawing/2014/main" id="{06A39CE1-E569-42AA-A675-E64B5A43FE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76400"/>
            <a:ext cx="6781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19985BCE-4704-4E22-B9CE-7708F3F91D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391400" cy="1752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sz="4000" b="1"/>
              <a:t>Summary of the Portfolio Return and Risk Calculation</a:t>
            </a:r>
          </a:p>
        </p:txBody>
      </p:sp>
      <p:sp>
        <p:nvSpPr>
          <p:cNvPr id="43014" name="Line 6">
            <a:extLst>
              <a:ext uri="{FF2B5EF4-FFF2-40B4-BE49-F238E27FC236}">
                <a16:creationId xmlns:a16="http://schemas.microsoft.com/office/drawing/2014/main" id="{C41DC0F2-D162-46AE-BD3F-EDDA8E5D7D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600200"/>
            <a:ext cx="6781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7CC82865-D944-4D4A-A842-588EDA12FE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750" y="5495925"/>
            <a:ext cx="8743950" cy="1019175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marL="0" indent="0" algn="ctr">
              <a:buFont typeface="Monotype Sorts" pitchFamily="2" charset="2"/>
              <a:buNone/>
            </a:pPr>
            <a:r>
              <a:rPr lang="en-US" altLang="en-US" sz="3200"/>
              <a:t>Combining securities that are not perfectly, positively correlated reduces risk.</a:t>
            </a:r>
          </a:p>
        </p:txBody>
      </p:sp>
      <p:sp>
        <p:nvSpPr>
          <p:cNvPr id="44035" name="Line 3">
            <a:extLst>
              <a:ext uri="{FF2B5EF4-FFF2-40B4-BE49-F238E27FC236}">
                <a16:creationId xmlns:a16="http://schemas.microsoft.com/office/drawing/2014/main" id="{2A4F02E1-455D-4647-AD13-61462EC708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76400"/>
            <a:ext cx="6019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85C6FC43-635C-48D0-A107-5645198418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391400" cy="1752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/>
              <a:t>Diversification and the Correlation Coefficient</a:t>
            </a:r>
          </a:p>
        </p:txBody>
      </p:sp>
      <p:sp>
        <p:nvSpPr>
          <p:cNvPr id="44037" name="Line 5">
            <a:extLst>
              <a:ext uri="{FF2B5EF4-FFF2-40B4-BE49-F238E27FC236}">
                <a16:creationId xmlns:a16="http://schemas.microsoft.com/office/drawing/2014/main" id="{99B847D5-16CD-4787-A7EE-135CCC3F19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600200"/>
            <a:ext cx="6019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4038" name="Line 6">
            <a:extLst>
              <a:ext uri="{FF2B5EF4-FFF2-40B4-BE49-F238E27FC236}">
                <a16:creationId xmlns:a16="http://schemas.microsoft.com/office/drawing/2014/main" id="{6286610A-B4E8-4723-B5AE-AC794998A81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438400"/>
            <a:ext cx="0" cy="2667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4039" name="Line 7">
            <a:extLst>
              <a:ext uri="{FF2B5EF4-FFF2-40B4-BE49-F238E27FC236}">
                <a16:creationId xmlns:a16="http://schemas.microsoft.com/office/drawing/2014/main" id="{CEFEA7B3-207E-4749-918B-F2C7B5DA90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438400"/>
            <a:ext cx="0" cy="2667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4040" name="Line 8">
            <a:extLst>
              <a:ext uri="{FF2B5EF4-FFF2-40B4-BE49-F238E27FC236}">
                <a16:creationId xmlns:a16="http://schemas.microsoft.com/office/drawing/2014/main" id="{30B47557-93A1-4C5D-B05B-4D5395264D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438400"/>
            <a:ext cx="0" cy="2667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4041" name="Line 9">
            <a:extLst>
              <a:ext uri="{FF2B5EF4-FFF2-40B4-BE49-F238E27FC236}">
                <a16:creationId xmlns:a16="http://schemas.microsoft.com/office/drawing/2014/main" id="{BB099E32-29FC-4CB7-8593-9E42038B30C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5105400"/>
            <a:ext cx="2209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4042" name="Line 10">
            <a:extLst>
              <a:ext uri="{FF2B5EF4-FFF2-40B4-BE49-F238E27FC236}">
                <a16:creationId xmlns:a16="http://schemas.microsoft.com/office/drawing/2014/main" id="{BC86E0BC-EE50-4F36-85C5-D96661A113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105400"/>
            <a:ext cx="2209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4043" name="Line 11">
            <a:extLst>
              <a:ext uri="{FF2B5EF4-FFF2-40B4-BE49-F238E27FC236}">
                <a16:creationId xmlns:a16="http://schemas.microsoft.com/office/drawing/2014/main" id="{0A2FCB9F-BEBB-48B3-AA8A-D4E76F9A93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5105400"/>
            <a:ext cx="2209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4044" name="Freeform 12">
            <a:extLst>
              <a:ext uri="{FF2B5EF4-FFF2-40B4-BE49-F238E27FC236}">
                <a16:creationId xmlns:a16="http://schemas.microsoft.com/office/drawing/2014/main" id="{0AA28446-2B73-457C-B847-92C9D93FFA66}"/>
              </a:ext>
            </a:extLst>
          </p:cNvPr>
          <p:cNvSpPr>
            <a:spLocks/>
          </p:cNvSpPr>
          <p:nvPr/>
        </p:nvSpPr>
        <p:spPr bwMode="auto">
          <a:xfrm>
            <a:off x="1143000" y="3276600"/>
            <a:ext cx="1982788" cy="839788"/>
          </a:xfrm>
          <a:custGeom>
            <a:avLst/>
            <a:gdLst>
              <a:gd name="T0" fmla="*/ 0 w 1249"/>
              <a:gd name="T1" fmla="*/ 838200 h 529"/>
              <a:gd name="T2" fmla="*/ 381000 w 1249"/>
              <a:gd name="T3" fmla="*/ 152400 h 529"/>
              <a:gd name="T4" fmla="*/ 685800 w 1249"/>
              <a:gd name="T5" fmla="*/ 533400 h 529"/>
              <a:gd name="T6" fmla="*/ 1143000 w 1249"/>
              <a:gd name="T7" fmla="*/ 0 h 529"/>
              <a:gd name="T8" fmla="*/ 1524000 w 1249"/>
              <a:gd name="T9" fmla="*/ 381000 h 529"/>
              <a:gd name="T10" fmla="*/ 1981200 w 1249"/>
              <a:gd name="T11" fmla="*/ 0 h 5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49"/>
              <a:gd name="T19" fmla="*/ 0 h 529"/>
              <a:gd name="T20" fmla="*/ 1249 w 1249"/>
              <a:gd name="T21" fmla="*/ 529 h 52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49" h="529">
                <a:moveTo>
                  <a:pt x="0" y="528"/>
                </a:moveTo>
                <a:lnTo>
                  <a:pt x="240" y="96"/>
                </a:lnTo>
                <a:lnTo>
                  <a:pt x="432" y="336"/>
                </a:lnTo>
                <a:lnTo>
                  <a:pt x="720" y="0"/>
                </a:lnTo>
                <a:lnTo>
                  <a:pt x="960" y="240"/>
                </a:lnTo>
                <a:lnTo>
                  <a:pt x="1248" y="0"/>
                </a:lnTo>
              </a:path>
            </a:pathLst>
          </a:custGeom>
          <a:noFill/>
          <a:ln w="25400" cap="rnd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4045" name="Freeform 13">
            <a:extLst>
              <a:ext uri="{FF2B5EF4-FFF2-40B4-BE49-F238E27FC236}">
                <a16:creationId xmlns:a16="http://schemas.microsoft.com/office/drawing/2014/main" id="{42C02332-4B35-4D7D-B679-EAED99CBC817}"/>
              </a:ext>
            </a:extLst>
          </p:cNvPr>
          <p:cNvSpPr>
            <a:spLocks/>
          </p:cNvSpPr>
          <p:nvPr/>
        </p:nvSpPr>
        <p:spPr bwMode="auto">
          <a:xfrm>
            <a:off x="4095750" y="3543300"/>
            <a:ext cx="1944688" cy="468313"/>
          </a:xfrm>
          <a:custGeom>
            <a:avLst/>
            <a:gdLst>
              <a:gd name="T0" fmla="*/ 0 w 1225"/>
              <a:gd name="T1" fmla="*/ 85725 h 295"/>
              <a:gd name="T2" fmla="*/ 357188 w 1225"/>
              <a:gd name="T3" fmla="*/ 466725 h 295"/>
              <a:gd name="T4" fmla="*/ 614363 w 1225"/>
              <a:gd name="T5" fmla="*/ 20638 h 295"/>
              <a:gd name="T6" fmla="*/ 1106488 w 1225"/>
              <a:gd name="T7" fmla="*/ 234950 h 295"/>
              <a:gd name="T8" fmla="*/ 1465263 w 1225"/>
              <a:gd name="T9" fmla="*/ 0 h 295"/>
              <a:gd name="T10" fmla="*/ 1943100 w 1225"/>
              <a:gd name="T11" fmla="*/ 98425 h 2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25"/>
              <a:gd name="T19" fmla="*/ 0 h 295"/>
              <a:gd name="T20" fmla="*/ 1225 w 1225"/>
              <a:gd name="T21" fmla="*/ 295 h 29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25" h="295">
                <a:moveTo>
                  <a:pt x="0" y="54"/>
                </a:moveTo>
                <a:lnTo>
                  <a:pt x="225" y="294"/>
                </a:lnTo>
                <a:lnTo>
                  <a:pt x="387" y="13"/>
                </a:lnTo>
                <a:lnTo>
                  <a:pt x="697" y="148"/>
                </a:lnTo>
                <a:lnTo>
                  <a:pt x="923" y="0"/>
                </a:lnTo>
                <a:lnTo>
                  <a:pt x="1224" y="62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4046" name="Freeform 14">
            <a:extLst>
              <a:ext uri="{FF2B5EF4-FFF2-40B4-BE49-F238E27FC236}">
                <a16:creationId xmlns:a16="http://schemas.microsoft.com/office/drawing/2014/main" id="{497AA281-0532-4240-BF33-9A4277606865}"/>
              </a:ext>
            </a:extLst>
          </p:cNvPr>
          <p:cNvSpPr>
            <a:spLocks/>
          </p:cNvSpPr>
          <p:nvPr/>
        </p:nvSpPr>
        <p:spPr bwMode="auto">
          <a:xfrm>
            <a:off x="6781800" y="3600450"/>
            <a:ext cx="1982788" cy="287338"/>
          </a:xfrm>
          <a:custGeom>
            <a:avLst/>
            <a:gdLst>
              <a:gd name="T0" fmla="*/ 0 w 1249"/>
              <a:gd name="T1" fmla="*/ 285750 h 181"/>
              <a:gd name="T2" fmla="*/ 381000 w 1249"/>
              <a:gd name="T3" fmla="*/ 114300 h 181"/>
              <a:gd name="T4" fmla="*/ 685800 w 1249"/>
              <a:gd name="T5" fmla="*/ 171450 h 181"/>
              <a:gd name="T6" fmla="*/ 1143000 w 1249"/>
              <a:gd name="T7" fmla="*/ 57150 h 181"/>
              <a:gd name="T8" fmla="*/ 1524000 w 1249"/>
              <a:gd name="T9" fmla="*/ 114300 h 181"/>
              <a:gd name="T10" fmla="*/ 1981200 w 1249"/>
              <a:gd name="T11" fmla="*/ 0 h 18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49"/>
              <a:gd name="T19" fmla="*/ 0 h 181"/>
              <a:gd name="T20" fmla="*/ 1249 w 1249"/>
              <a:gd name="T21" fmla="*/ 181 h 18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49" h="181">
                <a:moveTo>
                  <a:pt x="0" y="180"/>
                </a:moveTo>
                <a:lnTo>
                  <a:pt x="240" y="72"/>
                </a:lnTo>
                <a:lnTo>
                  <a:pt x="432" y="108"/>
                </a:lnTo>
                <a:lnTo>
                  <a:pt x="720" y="36"/>
                </a:lnTo>
                <a:lnTo>
                  <a:pt x="960" y="72"/>
                </a:lnTo>
                <a:lnTo>
                  <a:pt x="1248" y="0"/>
                </a:lnTo>
              </a:path>
            </a:pathLst>
          </a:custGeom>
          <a:noFill/>
          <a:ln w="25400" cap="rnd">
            <a:solidFill>
              <a:srgbClr val="42B2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4047" name="Rectangle 15">
            <a:extLst>
              <a:ext uri="{FF2B5EF4-FFF2-40B4-BE49-F238E27FC236}">
                <a16:creationId xmlns:a16="http://schemas.microsoft.com/office/drawing/2014/main" id="{891AF2BA-8E08-415C-B6FD-03CEBC26D451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-629444" y="3640932"/>
            <a:ext cx="2670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hi-IN" sz="1800"/>
              <a:t>INVESTMENT RETURN</a:t>
            </a:r>
          </a:p>
        </p:txBody>
      </p:sp>
      <p:sp>
        <p:nvSpPr>
          <p:cNvPr id="44048" name="Rectangle 16">
            <a:extLst>
              <a:ext uri="{FF2B5EF4-FFF2-40B4-BE49-F238E27FC236}">
                <a16:creationId xmlns:a16="http://schemas.microsoft.com/office/drawing/2014/main" id="{DB657EC6-B93E-488B-9B9C-2842B4420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188" y="5159375"/>
            <a:ext cx="7270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hi-IN" sz="1800"/>
              <a:t>TIME</a:t>
            </a:r>
          </a:p>
        </p:txBody>
      </p:sp>
      <p:sp>
        <p:nvSpPr>
          <p:cNvPr id="44049" name="Rectangle 17">
            <a:extLst>
              <a:ext uri="{FF2B5EF4-FFF2-40B4-BE49-F238E27FC236}">
                <a16:creationId xmlns:a16="http://schemas.microsoft.com/office/drawing/2014/main" id="{7B803AE8-43BC-4C0B-8195-83EB9E990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1588" y="5159375"/>
            <a:ext cx="7270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hi-IN" sz="1800"/>
              <a:t>TIME</a:t>
            </a:r>
          </a:p>
        </p:txBody>
      </p:sp>
      <p:sp>
        <p:nvSpPr>
          <p:cNvPr id="44050" name="Rectangle 18">
            <a:extLst>
              <a:ext uri="{FF2B5EF4-FFF2-40B4-BE49-F238E27FC236}">
                <a16:creationId xmlns:a16="http://schemas.microsoft.com/office/drawing/2014/main" id="{05C87615-AC2A-43D7-8256-4182C10F4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188" y="5159375"/>
            <a:ext cx="7270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hi-IN" sz="1800"/>
              <a:t>TIME</a:t>
            </a:r>
          </a:p>
        </p:txBody>
      </p:sp>
      <p:sp>
        <p:nvSpPr>
          <p:cNvPr id="31763" name="Rectangle 19">
            <a:extLst>
              <a:ext uri="{FF2B5EF4-FFF2-40B4-BE49-F238E27FC236}">
                <a16:creationId xmlns:a16="http://schemas.microsoft.com/office/drawing/2014/main" id="{4B7767EE-E31B-4A1E-B78E-94792B348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188" y="2339975"/>
            <a:ext cx="16160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1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SECURITY  E</a:t>
            </a:r>
          </a:p>
        </p:txBody>
      </p:sp>
      <p:sp>
        <p:nvSpPr>
          <p:cNvPr id="31764" name="Rectangle 20">
            <a:extLst>
              <a:ext uri="{FF2B5EF4-FFF2-40B4-BE49-F238E27FC236}">
                <a16:creationId xmlns:a16="http://schemas.microsoft.com/office/drawing/2014/main" id="{25443E8A-02A5-42E2-90F4-1AA266D06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8788" y="2339975"/>
            <a:ext cx="16033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1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SECURITY  F</a:t>
            </a:r>
          </a:p>
        </p:txBody>
      </p:sp>
      <p:sp>
        <p:nvSpPr>
          <p:cNvPr id="31765" name="Rectangle 21">
            <a:extLst>
              <a:ext uri="{FF2B5EF4-FFF2-40B4-BE49-F238E27FC236}">
                <a16:creationId xmlns:a16="http://schemas.microsoft.com/office/drawing/2014/main" id="{50AFAB9A-5648-4861-BAD2-7932F55F2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5788" y="2168525"/>
            <a:ext cx="15779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Combination</a:t>
            </a:r>
          </a:p>
          <a:p>
            <a:pPr algn="ctr">
              <a:defRPr/>
            </a:pPr>
            <a:r>
              <a:rPr lang="en-US" sz="18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 and F</a:t>
            </a:r>
          </a:p>
        </p:txBody>
      </p:sp>
      <p:sp>
        <p:nvSpPr>
          <p:cNvPr id="44054" name="Line 22">
            <a:extLst>
              <a:ext uri="{FF2B5EF4-FFF2-40B4-BE49-F238E27FC236}">
                <a16:creationId xmlns:a16="http://schemas.microsoft.com/office/drawing/2014/main" id="{9D445AD0-4B58-423A-8066-EB058C8C48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4114800"/>
            <a:ext cx="76962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4055" name="Line 23">
            <a:extLst>
              <a:ext uri="{FF2B5EF4-FFF2-40B4-BE49-F238E27FC236}">
                <a16:creationId xmlns:a16="http://schemas.microsoft.com/office/drawing/2014/main" id="{5C245A39-8398-404D-9468-2D37D3EED602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810000"/>
            <a:ext cx="76962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4056" name="Line 24">
            <a:extLst>
              <a:ext uri="{FF2B5EF4-FFF2-40B4-BE49-F238E27FC236}">
                <a16:creationId xmlns:a16="http://schemas.microsoft.com/office/drawing/2014/main" id="{7D9B872D-0A08-4FD4-8205-3DBE554CB780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276600"/>
            <a:ext cx="76962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">
            <a:extLst>
              <a:ext uri="{FF2B5EF4-FFF2-40B4-BE49-F238E27FC236}">
                <a16:creationId xmlns:a16="http://schemas.microsoft.com/office/drawing/2014/main" id="{8028139E-1598-4125-8830-89A6AA294D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76400"/>
            <a:ext cx="4267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0D42295-4644-490D-BB5C-1C19AF775B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457200"/>
            <a:ext cx="7162800" cy="12954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/>
              <a:t>Defining Return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ABF9765F-DBB7-4815-9265-E86AC45ABD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534400" cy="2819400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algn="ctr">
              <a:buFont typeface="Monotype Sorts" pitchFamily="2" charset="2"/>
              <a:buNone/>
              <a:defRPr/>
            </a:pPr>
            <a:r>
              <a:rPr 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Income received </a:t>
            </a:r>
            <a:r>
              <a:rPr lang="en-US"/>
              <a:t>on an investment plus any </a:t>
            </a:r>
            <a:r>
              <a:rPr lang="en-US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change in market price</a:t>
            </a:r>
            <a:r>
              <a:rPr lang="en-US"/>
              <a:t>, usually expressed as a percent of the </a:t>
            </a:r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beginning market price </a:t>
            </a:r>
            <a:r>
              <a:rPr lang="en-US"/>
              <a:t>of the investment.</a:t>
            </a:r>
          </a:p>
        </p:txBody>
      </p:sp>
      <p:sp>
        <p:nvSpPr>
          <p:cNvPr id="8197" name="Line 5">
            <a:extLst>
              <a:ext uri="{FF2B5EF4-FFF2-40B4-BE49-F238E27FC236}">
                <a16:creationId xmlns:a16="http://schemas.microsoft.com/office/drawing/2014/main" id="{F24A7592-6A6C-499C-84EE-254A5E966B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600200"/>
            <a:ext cx="4267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198" name="Line 6">
            <a:extLst>
              <a:ext uri="{FF2B5EF4-FFF2-40B4-BE49-F238E27FC236}">
                <a16:creationId xmlns:a16="http://schemas.microsoft.com/office/drawing/2014/main" id="{A61822B0-6FF1-4C70-B936-2CEC246572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724400"/>
            <a:ext cx="7848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91F58CEE-7A4F-4FE4-A839-947428F19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513" y="4953000"/>
            <a:ext cx="3055937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3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</a:t>
            </a:r>
            <a:r>
              <a:rPr lang="en-US" sz="3600" baseline="-25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</a:t>
            </a:r>
            <a:r>
              <a:rPr lang="en-US" sz="3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sz="3600">
                <a:latin typeface="Arial" charset="0"/>
              </a:rPr>
              <a:t>+ (</a:t>
            </a:r>
            <a:r>
              <a:rPr lang="en-US" sz="36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</a:t>
            </a:r>
            <a:r>
              <a:rPr lang="en-US" sz="3600" baseline="-250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</a:t>
            </a:r>
            <a:r>
              <a:rPr lang="en-US" sz="36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- P</a:t>
            </a:r>
            <a:r>
              <a:rPr lang="en-US" sz="3600" baseline="-250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t-1</a:t>
            </a:r>
            <a:r>
              <a:rPr lang="en-US" sz="36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sz="3600">
                <a:latin typeface="Arial" charset="0"/>
              </a:rPr>
              <a:t>)</a:t>
            </a:r>
          </a:p>
        </p:txBody>
      </p:sp>
      <p:sp>
        <p:nvSpPr>
          <p:cNvPr id="7176" name="Rectangle 8">
            <a:extLst>
              <a:ext uri="{FF2B5EF4-FFF2-40B4-BE49-F238E27FC236}">
                <a16:creationId xmlns:a16="http://schemas.microsoft.com/office/drawing/2014/main" id="{7AD21D01-183A-450F-A5DE-2553B9C45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3513" y="5715000"/>
            <a:ext cx="858837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</a:t>
            </a:r>
            <a:r>
              <a:rPr lang="en-US" sz="3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t-1</a:t>
            </a:r>
          </a:p>
        </p:txBody>
      </p:sp>
      <p:sp>
        <p:nvSpPr>
          <p:cNvPr id="8201" name="Line 9">
            <a:extLst>
              <a:ext uri="{FF2B5EF4-FFF2-40B4-BE49-F238E27FC236}">
                <a16:creationId xmlns:a16="http://schemas.microsoft.com/office/drawing/2014/main" id="{E1B6E425-5443-4432-A834-DB540A4AFF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5638800"/>
            <a:ext cx="2819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2" name="Rectangle 10">
            <a:extLst>
              <a:ext uri="{FF2B5EF4-FFF2-40B4-BE49-F238E27FC236}">
                <a16:creationId xmlns:a16="http://schemas.microsoft.com/office/drawing/2014/main" id="{04ED8A81-AFCF-43CA-B39E-60AD1A054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313" y="5365750"/>
            <a:ext cx="98583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hi-IN" sz="4000"/>
              <a:t>R =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8">
            <a:extLst>
              <a:ext uri="{FF2B5EF4-FFF2-40B4-BE49-F238E27FC236}">
                <a16:creationId xmlns:a16="http://schemas.microsoft.com/office/drawing/2014/main" id="{F0A40097-8B27-43A2-B41A-38E93B041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828800"/>
            <a:ext cx="7239000" cy="1143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8962FB9F-5D16-40AA-A453-46888560C32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04850" y="3048000"/>
            <a:ext cx="7791450" cy="3295650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marL="0" indent="0" algn="ctr">
              <a:spcBef>
                <a:spcPct val="0"/>
              </a:spcBef>
              <a:spcAft>
                <a:spcPct val="40000"/>
              </a:spcAft>
              <a:buFont typeface="Monotype Sorts" pitchFamily="2" charset="2"/>
              <a:buNone/>
              <a:defRPr/>
            </a:pPr>
            <a:r>
              <a:rPr lang="en-US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Systematic Risk </a:t>
            </a:r>
            <a:r>
              <a:rPr lang="en-US"/>
              <a:t>is the variability of return on stocks or portfolios associated with changes in return on the market as a whole.</a:t>
            </a:r>
          </a:p>
          <a:p>
            <a:pPr marL="0" indent="0" algn="ctr">
              <a:spcBef>
                <a:spcPct val="0"/>
              </a:spcBef>
              <a:spcAft>
                <a:spcPct val="40000"/>
              </a:spcAft>
              <a:buFont typeface="Monotype Sorts" pitchFamily="2" charset="2"/>
              <a:buNone/>
              <a:defRPr/>
            </a:pPr>
            <a:r>
              <a:rPr lang="en-US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Unsystematic Risk </a:t>
            </a:r>
            <a:r>
              <a:rPr lang="en-US"/>
              <a:t>is the variability of return on stocks or portfolios not explained by general market movements.  It is avoidable through diversification.</a:t>
            </a:r>
          </a:p>
        </p:txBody>
      </p:sp>
      <p:sp>
        <p:nvSpPr>
          <p:cNvPr id="45060" name="Line 3">
            <a:extLst>
              <a:ext uri="{FF2B5EF4-FFF2-40B4-BE49-F238E27FC236}">
                <a16:creationId xmlns:a16="http://schemas.microsoft.com/office/drawing/2014/main" id="{4DB59C21-8AA7-4E92-ADF0-4B39026F69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76400"/>
            <a:ext cx="6781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E88A9308-B47B-4E0D-A32F-85359D3E45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57150"/>
            <a:ext cx="7277100" cy="169545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/>
              <a:t>Total Risk = Systematic Risk + Unsystematic Risk</a:t>
            </a:r>
          </a:p>
        </p:txBody>
      </p:sp>
      <p:sp>
        <p:nvSpPr>
          <p:cNvPr id="45062" name="Line 5">
            <a:extLst>
              <a:ext uri="{FF2B5EF4-FFF2-40B4-BE49-F238E27FC236}">
                <a16:creationId xmlns:a16="http://schemas.microsoft.com/office/drawing/2014/main" id="{CD445CAD-C1EE-40FF-804E-6CE08CE38D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600200"/>
            <a:ext cx="6781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775" name="Rectangle 7">
            <a:extLst>
              <a:ext uri="{FF2B5EF4-FFF2-40B4-BE49-F238E27FC236}">
                <a16:creationId xmlns:a16="http://schemas.microsoft.com/office/drawing/2014/main" id="{CCBB1F02-8718-4863-B4C3-84DF007E278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219200" y="1885950"/>
            <a:ext cx="7219950" cy="11049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z="31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Total Risk </a:t>
            </a:r>
            <a:r>
              <a:rPr lang="en-US" sz="3100"/>
              <a:t>= </a:t>
            </a:r>
            <a:r>
              <a:rPr lang="en-US" sz="31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Systematic</a:t>
            </a:r>
            <a:r>
              <a:rPr lang="en-US" sz="3100"/>
              <a:t> </a:t>
            </a:r>
            <a:r>
              <a:rPr lang="en-US" sz="31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Risk</a:t>
            </a:r>
            <a:r>
              <a:rPr lang="en-US" sz="3100"/>
              <a:t> +	  		    </a:t>
            </a:r>
            <a:r>
              <a:rPr lang="en-US" sz="3100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Unsystematic</a:t>
            </a:r>
            <a:r>
              <a:rPr lang="en-US" sz="3100"/>
              <a:t> </a:t>
            </a:r>
            <a:r>
              <a:rPr lang="en-US" sz="3100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Risk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C2DE9A3-2B38-436D-8FA4-AFD85FD70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648200"/>
            <a:ext cx="6400800" cy="1295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46083" name="Line 3">
            <a:extLst>
              <a:ext uri="{FF2B5EF4-FFF2-40B4-BE49-F238E27FC236}">
                <a16:creationId xmlns:a16="http://schemas.microsoft.com/office/drawing/2014/main" id="{72CB06C7-59A0-4738-A34F-099952035B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76400"/>
            <a:ext cx="6781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DC517CB2-D143-4D4E-A721-FDB443F2A4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76200"/>
            <a:ext cx="7162800" cy="16764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/>
              <a:t>Total Risk = Systematic Risk + Unsystematic Risk</a:t>
            </a:r>
          </a:p>
        </p:txBody>
      </p:sp>
      <p:sp>
        <p:nvSpPr>
          <p:cNvPr id="46085" name="Line 5">
            <a:extLst>
              <a:ext uri="{FF2B5EF4-FFF2-40B4-BE49-F238E27FC236}">
                <a16:creationId xmlns:a16="http://schemas.microsoft.com/office/drawing/2014/main" id="{03C10AE8-DA13-4B2A-8130-E0215E9BDE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600200"/>
            <a:ext cx="6781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6086" name="Line 6">
            <a:extLst>
              <a:ext uri="{FF2B5EF4-FFF2-40B4-BE49-F238E27FC236}">
                <a16:creationId xmlns:a16="http://schemas.microsoft.com/office/drawing/2014/main" id="{9CAFC5E6-2D55-49B5-B534-F21D0FE7D4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943600"/>
            <a:ext cx="6477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6087" name="Line 7">
            <a:extLst>
              <a:ext uri="{FF2B5EF4-FFF2-40B4-BE49-F238E27FC236}">
                <a16:creationId xmlns:a16="http://schemas.microsoft.com/office/drawing/2014/main" id="{71FB6155-F828-4F2B-9E06-1775CBA2C7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2057400"/>
            <a:ext cx="0" cy="3886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6088" name="Arc 8">
            <a:extLst>
              <a:ext uri="{FF2B5EF4-FFF2-40B4-BE49-F238E27FC236}">
                <a16:creationId xmlns:a16="http://schemas.microsoft.com/office/drawing/2014/main" id="{BF3EA34A-846B-4821-BF94-B982B8F7268A}"/>
              </a:ext>
            </a:extLst>
          </p:cNvPr>
          <p:cNvSpPr>
            <a:spLocks/>
          </p:cNvSpPr>
          <p:nvPr/>
        </p:nvSpPr>
        <p:spPr bwMode="auto">
          <a:xfrm rot="10800000">
            <a:off x="1752600" y="2058988"/>
            <a:ext cx="6248400" cy="2514600"/>
          </a:xfrm>
          <a:custGeom>
            <a:avLst/>
            <a:gdLst>
              <a:gd name="T0" fmla="*/ 0 w 21600"/>
              <a:gd name="T1" fmla="*/ 0 h 21600"/>
              <a:gd name="T2" fmla="*/ 1807523267 w 21600"/>
              <a:gd name="T3" fmla="*/ 292741350 h 21600"/>
              <a:gd name="T4" fmla="*/ 0 w 21600"/>
              <a:gd name="T5" fmla="*/ 29274135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 cap="rnd">
            <a:solidFill>
              <a:srgbClr val="A751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6089" name="Line 9">
            <a:extLst>
              <a:ext uri="{FF2B5EF4-FFF2-40B4-BE49-F238E27FC236}">
                <a16:creationId xmlns:a16="http://schemas.microsoft.com/office/drawing/2014/main" id="{27F731BB-8C7A-4474-9E8C-D08E2D10AD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4648200"/>
            <a:ext cx="6400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02" name="Rectangle 10">
            <a:extLst>
              <a:ext uri="{FF2B5EF4-FFF2-40B4-BE49-F238E27FC236}">
                <a16:creationId xmlns:a16="http://schemas.microsoft.com/office/drawing/2014/main" id="{5949A75E-BB7A-4E0E-9A64-14358DF14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313" y="4298950"/>
            <a:ext cx="787400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Total</a:t>
            </a:r>
          </a:p>
          <a:p>
            <a:pPr algn="ctr">
              <a:defRPr/>
            </a:pPr>
            <a:r>
              <a:rPr lang="en-US" sz="20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Risk</a:t>
            </a:r>
          </a:p>
        </p:txBody>
      </p:sp>
      <p:sp>
        <p:nvSpPr>
          <p:cNvPr id="46091" name="Line 11">
            <a:extLst>
              <a:ext uri="{FF2B5EF4-FFF2-40B4-BE49-F238E27FC236}">
                <a16:creationId xmlns:a16="http://schemas.microsoft.com/office/drawing/2014/main" id="{83DEE78C-97EC-4872-AAC3-2F380BF282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0" cy="1219200"/>
          </a:xfrm>
          <a:prstGeom prst="line">
            <a:avLst/>
          </a:prstGeom>
          <a:noFill/>
          <a:ln w="12700">
            <a:solidFill>
              <a:srgbClr val="42B2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6092" name="Line 12">
            <a:extLst>
              <a:ext uri="{FF2B5EF4-FFF2-40B4-BE49-F238E27FC236}">
                <a16:creationId xmlns:a16="http://schemas.microsoft.com/office/drawing/2014/main" id="{DEA854C5-CBD6-42B8-837A-1874375237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029200"/>
            <a:ext cx="0" cy="914400"/>
          </a:xfrm>
          <a:prstGeom prst="line">
            <a:avLst/>
          </a:prstGeom>
          <a:noFill/>
          <a:ln w="12700">
            <a:solidFill>
              <a:srgbClr val="42B2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05" name="Rectangle 13">
            <a:extLst>
              <a:ext uri="{FF2B5EF4-FFF2-40B4-BE49-F238E27FC236}">
                <a16:creationId xmlns:a16="http://schemas.microsoft.com/office/drawing/2014/main" id="{8E901FB9-31AF-47B6-866B-F99B65A49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875" y="3994150"/>
            <a:ext cx="23526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Unsystematic risk</a:t>
            </a:r>
          </a:p>
        </p:txBody>
      </p:sp>
      <p:sp>
        <p:nvSpPr>
          <p:cNvPr id="46094" name="Line 14">
            <a:extLst>
              <a:ext uri="{FF2B5EF4-FFF2-40B4-BE49-F238E27FC236}">
                <a16:creationId xmlns:a16="http://schemas.microsoft.com/office/drawing/2014/main" id="{BF3D4ABB-07DF-4EAC-A9C6-929B0A151A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581400"/>
            <a:ext cx="0" cy="990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07" name="Rectangle 15">
            <a:extLst>
              <a:ext uri="{FF2B5EF4-FFF2-40B4-BE49-F238E27FC236}">
                <a16:creationId xmlns:a16="http://schemas.microsoft.com/office/drawing/2014/main" id="{6D747A95-4ADB-477D-823C-8CFFD5847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050" y="5060950"/>
            <a:ext cx="20415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Systematic risk</a:t>
            </a:r>
          </a:p>
        </p:txBody>
      </p:sp>
      <p:sp>
        <p:nvSpPr>
          <p:cNvPr id="46096" name="Line 16">
            <a:extLst>
              <a:ext uri="{FF2B5EF4-FFF2-40B4-BE49-F238E27FC236}">
                <a16:creationId xmlns:a16="http://schemas.microsoft.com/office/drawing/2014/main" id="{81B8D582-FD5F-4666-851A-E51B532EAC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4724400"/>
            <a:ext cx="0" cy="3810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6097" name="Line 17">
            <a:extLst>
              <a:ext uri="{FF2B5EF4-FFF2-40B4-BE49-F238E27FC236}">
                <a16:creationId xmlns:a16="http://schemas.microsoft.com/office/drawing/2014/main" id="{12CD2C3E-1E95-4DA3-B118-7AF7BB7AA3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5486400"/>
            <a:ext cx="0" cy="3810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6098" name="Rectangle 18">
            <a:extLst>
              <a:ext uri="{FF2B5EF4-FFF2-40B4-BE49-F238E27FC236}">
                <a16:creationId xmlns:a16="http://schemas.microsoft.com/office/drawing/2014/main" id="{45AFE2C2-90C6-4F98-B953-7E95C0315DC4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-553244" y="3871119"/>
            <a:ext cx="39655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hi-IN" sz="1800"/>
              <a:t>STD DEV OF PORTFOLIO RETURN</a:t>
            </a:r>
          </a:p>
        </p:txBody>
      </p:sp>
      <p:sp>
        <p:nvSpPr>
          <p:cNvPr id="46099" name="Rectangle 19">
            <a:extLst>
              <a:ext uri="{FF2B5EF4-FFF2-40B4-BE49-F238E27FC236}">
                <a16:creationId xmlns:a16="http://schemas.microsoft.com/office/drawing/2014/main" id="{74ACF41C-ECAF-4F08-8B57-E40C9C340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1388" y="6073775"/>
            <a:ext cx="5210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hi-IN" sz="1800"/>
              <a:t>NUMBER OF SECURITIES IN THE PORTFOLIO</a:t>
            </a:r>
          </a:p>
        </p:txBody>
      </p:sp>
      <p:sp>
        <p:nvSpPr>
          <p:cNvPr id="46100" name="Rectangle 20">
            <a:extLst>
              <a:ext uri="{FF2B5EF4-FFF2-40B4-BE49-F238E27FC236}">
                <a16:creationId xmlns:a16="http://schemas.microsoft.com/office/drawing/2014/main" id="{E2D8D28C-B72E-4318-9892-71C220570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113" y="1966913"/>
            <a:ext cx="5735637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hi-IN" sz="2400"/>
              <a:t>Factors such as changes in nation’s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hi-IN" sz="2400"/>
              <a:t>economy, tax reform by the Congress,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hi-IN" sz="2400"/>
              <a:t>or a change in the world situation.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reeform 2">
            <a:extLst>
              <a:ext uri="{FF2B5EF4-FFF2-40B4-BE49-F238E27FC236}">
                <a16:creationId xmlns:a16="http://schemas.microsoft.com/office/drawing/2014/main" id="{1C2D8675-110D-4B87-BCE9-1DA15CD5552A}"/>
              </a:ext>
            </a:extLst>
          </p:cNvPr>
          <p:cNvSpPr>
            <a:spLocks/>
          </p:cNvSpPr>
          <p:nvPr/>
        </p:nvSpPr>
        <p:spPr bwMode="auto">
          <a:xfrm>
            <a:off x="1676400" y="2057400"/>
            <a:ext cx="6326188" cy="2592388"/>
          </a:xfrm>
          <a:custGeom>
            <a:avLst/>
            <a:gdLst>
              <a:gd name="T0" fmla="*/ 76200 w 3985"/>
              <a:gd name="T1" fmla="*/ 0 h 1633"/>
              <a:gd name="T2" fmla="*/ 0 w 3985"/>
              <a:gd name="T3" fmla="*/ 0 h 1633"/>
              <a:gd name="T4" fmla="*/ 0 w 3985"/>
              <a:gd name="T5" fmla="*/ 2590800 h 1633"/>
              <a:gd name="T6" fmla="*/ 6324600 w 3985"/>
              <a:gd name="T7" fmla="*/ 2590800 h 1633"/>
              <a:gd name="T8" fmla="*/ 6248400 w 3985"/>
              <a:gd name="T9" fmla="*/ 2514600 h 1633"/>
              <a:gd name="T10" fmla="*/ 5715000 w 3985"/>
              <a:gd name="T11" fmla="*/ 2514600 h 1633"/>
              <a:gd name="T12" fmla="*/ 4876800 w 3985"/>
              <a:gd name="T13" fmla="*/ 2438400 h 1633"/>
              <a:gd name="T14" fmla="*/ 3810000 w 3985"/>
              <a:gd name="T15" fmla="*/ 2286000 h 1633"/>
              <a:gd name="T16" fmla="*/ 3352800 w 3985"/>
              <a:gd name="T17" fmla="*/ 2209800 h 1633"/>
              <a:gd name="T18" fmla="*/ 3048000 w 3985"/>
              <a:gd name="T19" fmla="*/ 2133600 h 1633"/>
              <a:gd name="T20" fmla="*/ 2590800 w 3985"/>
              <a:gd name="T21" fmla="*/ 1981200 h 1633"/>
              <a:gd name="T22" fmla="*/ 2209800 w 3985"/>
              <a:gd name="T23" fmla="*/ 1905000 h 1633"/>
              <a:gd name="T24" fmla="*/ 1828800 w 3985"/>
              <a:gd name="T25" fmla="*/ 1752600 h 1633"/>
              <a:gd name="T26" fmla="*/ 1524000 w 3985"/>
              <a:gd name="T27" fmla="*/ 1600200 h 1633"/>
              <a:gd name="T28" fmla="*/ 1219200 w 3985"/>
              <a:gd name="T29" fmla="*/ 1447800 h 1633"/>
              <a:gd name="T30" fmla="*/ 1066800 w 3985"/>
              <a:gd name="T31" fmla="*/ 1371600 h 1633"/>
              <a:gd name="T32" fmla="*/ 838200 w 3985"/>
              <a:gd name="T33" fmla="*/ 1219200 h 1633"/>
              <a:gd name="T34" fmla="*/ 685800 w 3985"/>
              <a:gd name="T35" fmla="*/ 1066800 h 1633"/>
              <a:gd name="T36" fmla="*/ 533400 w 3985"/>
              <a:gd name="T37" fmla="*/ 914400 h 1633"/>
              <a:gd name="T38" fmla="*/ 381000 w 3985"/>
              <a:gd name="T39" fmla="*/ 762000 h 1633"/>
              <a:gd name="T40" fmla="*/ 228600 w 3985"/>
              <a:gd name="T41" fmla="*/ 533400 h 1633"/>
              <a:gd name="T42" fmla="*/ 152400 w 3985"/>
              <a:gd name="T43" fmla="*/ 304800 h 1633"/>
              <a:gd name="T44" fmla="*/ 76200 w 3985"/>
              <a:gd name="T45" fmla="*/ 152400 h 1633"/>
              <a:gd name="T46" fmla="*/ 76200 w 3985"/>
              <a:gd name="T47" fmla="*/ 0 h 163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985"/>
              <a:gd name="T73" fmla="*/ 0 h 1633"/>
              <a:gd name="T74" fmla="*/ 3985 w 3985"/>
              <a:gd name="T75" fmla="*/ 1633 h 1633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985" h="1633">
                <a:moveTo>
                  <a:pt x="48" y="0"/>
                </a:moveTo>
                <a:lnTo>
                  <a:pt x="0" y="0"/>
                </a:lnTo>
                <a:lnTo>
                  <a:pt x="0" y="1632"/>
                </a:lnTo>
                <a:lnTo>
                  <a:pt x="3984" y="1632"/>
                </a:lnTo>
                <a:lnTo>
                  <a:pt x="3936" y="1584"/>
                </a:lnTo>
                <a:lnTo>
                  <a:pt x="3600" y="1584"/>
                </a:lnTo>
                <a:lnTo>
                  <a:pt x="3072" y="1536"/>
                </a:lnTo>
                <a:lnTo>
                  <a:pt x="2400" y="1440"/>
                </a:lnTo>
                <a:lnTo>
                  <a:pt x="2112" y="1392"/>
                </a:lnTo>
                <a:lnTo>
                  <a:pt x="1920" y="1344"/>
                </a:lnTo>
                <a:lnTo>
                  <a:pt x="1632" y="1248"/>
                </a:lnTo>
                <a:lnTo>
                  <a:pt x="1392" y="1200"/>
                </a:lnTo>
                <a:lnTo>
                  <a:pt x="1152" y="1104"/>
                </a:lnTo>
                <a:lnTo>
                  <a:pt x="960" y="1008"/>
                </a:lnTo>
                <a:lnTo>
                  <a:pt x="768" y="912"/>
                </a:lnTo>
                <a:lnTo>
                  <a:pt x="672" y="864"/>
                </a:lnTo>
                <a:lnTo>
                  <a:pt x="528" y="768"/>
                </a:lnTo>
                <a:lnTo>
                  <a:pt x="432" y="672"/>
                </a:lnTo>
                <a:lnTo>
                  <a:pt x="336" y="576"/>
                </a:lnTo>
                <a:lnTo>
                  <a:pt x="240" y="480"/>
                </a:lnTo>
                <a:lnTo>
                  <a:pt x="144" y="336"/>
                </a:lnTo>
                <a:lnTo>
                  <a:pt x="96" y="192"/>
                </a:lnTo>
                <a:lnTo>
                  <a:pt x="48" y="96"/>
                </a:lnTo>
                <a:lnTo>
                  <a:pt x="48" y="0"/>
                </a:lnTo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07" name="Line 3">
            <a:extLst>
              <a:ext uri="{FF2B5EF4-FFF2-40B4-BE49-F238E27FC236}">
                <a16:creationId xmlns:a16="http://schemas.microsoft.com/office/drawing/2014/main" id="{80922672-6C1C-4BE0-BD1C-5E67CC53C3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76400"/>
            <a:ext cx="6781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0711D06A-A08A-4C14-B01F-5505890676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76200"/>
            <a:ext cx="7162800" cy="16764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/>
              <a:t>Total Risk = Systematic Risk + Unsystematic Risk</a:t>
            </a:r>
          </a:p>
        </p:txBody>
      </p:sp>
      <p:sp>
        <p:nvSpPr>
          <p:cNvPr id="47109" name="Line 5">
            <a:extLst>
              <a:ext uri="{FF2B5EF4-FFF2-40B4-BE49-F238E27FC236}">
                <a16:creationId xmlns:a16="http://schemas.microsoft.com/office/drawing/2014/main" id="{3C76C56D-0188-486C-9464-A968080045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600200"/>
            <a:ext cx="6781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10" name="Line 6">
            <a:extLst>
              <a:ext uri="{FF2B5EF4-FFF2-40B4-BE49-F238E27FC236}">
                <a16:creationId xmlns:a16="http://schemas.microsoft.com/office/drawing/2014/main" id="{7BFEFF39-51A6-4A46-8C92-9C364D313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943600"/>
            <a:ext cx="6477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11" name="Line 7">
            <a:extLst>
              <a:ext uri="{FF2B5EF4-FFF2-40B4-BE49-F238E27FC236}">
                <a16:creationId xmlns:a16="http://schemas.microsoft.com/office/drawing/2014/main" id="{89CFE700-8527-4B16-A70C-80FFB31506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2057400"/>
            <a:ext cx="0" cy="3886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12" name="Arc 8">
            <a:extLst>
              <a:ext uri="{FF2B5EF4-FFF2-40B4-BE49-F238E27FC236}">
                <a16:creationId xmlns:a16="http://schemas.microsoft.com/office/drawing/2014/main" id="{F2B754C6-96BD-45C9-A5D8-539D355649E2}"/>
              </a:ext>
            </a:extLst>
          </p:cNvPr>
          <p:cNvSpPr>
            <a:spLocks/>
          </p:cNvSpPr>
          <p:nvPr/>
        </p:nvSpPr>
        <p:spPr bwMode="auto">
          <a:xfrm rot="10800000">
            <a:off x="1752600" y="2057400"/>
            <a:ext cx="6248400" cy="2514600"/>
          </a:xfrm>
          <a:custGeom>
            <a:avLst/>
            <a:gdLst>
              <a:gd name="T0" fmla="*/ 0 w 21600"/>
              <a:gd name="T1" fmla="*/ 0 h 21600"/>
              <a:gd name="T2" fmla="*/ 1807523267 w 21600"/>
              <a:gd name="T3" fmla="*/ 292741350 h 21600"/>
              <a:gd name="T4" fmla="*/ 0 w 21600"/>
              <a:gd name="T5" fmla="*/ 29274135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 cap="rnd">
            <a:solidFill>
              <a:srgbClr val="A751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13" name="Line 9">
            <a:extLst>
              <a:ext uri="{FF2B5EF4-FFF2-40B4-BE49-F238E27FC236}">
                <a16:creationId xmlns:a16="http://schemas.microsoft.com/office/drawing/2014/main" id="{6FB3FB43-6D75-4EB3-B92F-662F8ED6A4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4648200"/>
            <a:ext cx="6400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6" name="Rectangle 10">
            <a:extLst>
              <a:ext uri="{FF2B5EF4-FFF2-40B4-BE49-F238E27FC236}">
                <a16:creationId xmlns:a16="http://schemas.microsoft.com/office/drawing/2014/main" id="{C9459925-4826-492A-95EC-43E1647AD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313" y="4298950"/>
            <a:ext cx="787400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Total</a:t>
            </a:r>
          </a:p>
          <a:p>
            <a:pPr algn="ctr">
              <a:defRPr/>
            </a:pPr>
            <a:r>
              <a:rPr lang="en-US" sz="20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Risk</a:t>
            </a:r>
          </a:p>
        </p:txBody>
      </p:sp>
      <p:sp>
        <p:nvSpPr>
          <p:cNvPr id="47115" name="Line 11">
            <a:extLst>
              <a:ext uri="{FF2B5EF4-FFF2-40B4-BE49-F238E27FC236}">
                <a16:creationId xmlns:a16="http://schemas.microsoft.com/office/drawing/2014/main" id="{6342E59E-14A0-406C-AE1D-4962EF08DF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0" cy="1219200"/>
          </a:xfrm>
          <a:prstGeom prst="line">
            <a:avLst/>
          </a:prstGeom>
          <a:noFill/>
          <a:ln w="12700">
            <a:solidFill>
              <a:srgbClr val="42B2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16" name="Line 12">
            <a:extLst>
              <a:ext uri="{FF2B5EF4-FFF2-40B4-BE49-F238E27FC236}">
                <a16:creationId xmlns:a16="http://schemas.microsoft.com/office/drawing/2014/main" id="{6ECE93EB-0D4E-431B-BB4D-39D25F87E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029200"/>
            <a:ext cx="0" cy="914400"/>
          </a:xfrm>
          <a:prstGeom prst="line">
            <a:avLst/>
          </a:prstGeom>
          <a:noFill/>
          <a:ln w="12700">
            <a:solidFill>
              <a:srgbClr val="42B2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9" name="Rectangle 13">
            <a:extLst>
              <a:ext uri="{FF2B5EF4-FFF2-40B4-BE49-F238E27FC236}">
                <a16:creationId xmlns:a16="http://schemas.microsoft.com/office/drawing/2014/main" id="{CE12DD45-2E91-42E9-BA8C-C9DCF512C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875" y="3994150"/>
            <a:ext cx="23526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Unsystematic risk</a:t>
            </a:r>
          </a:p>
        </p:txBody>
      </p:sp>
      <p:sp>
        <p:nvSpPr>
          <p:cNvPr id="47118" name="Line 14">
            <a:extLst>
              <a:ext uri="{FF2B5EF4-FFF2-40B4-BE49-F238E27FC236}">
                <a16:creationId xmlns:a16="http://schemas.microsoft.com/office/drawing/2014/main" id="{E9A4C060-ECBC-463D-80C5-A14CDA2CFC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581400"/>
            <a:ext cx="0" cy="990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31" name="Rectangle 15">
            <a:extLst>
              <a:ext uri="{FF2B5EF4-FFF2-40B4-BE49-F238E27FC236}">
                <a16:creationId xmlns:a16="http://schemas.microsoft.com/office/drawing/2014/main" id="{C4C7A1A2-285E-45FA-95A1-3E854B57B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050" y="5060950"/>
            <a:ext cx="20415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Systematic risk</a:t>
            </a:r>
          </a:p>
        </p:txBody>
      </p:sp>
      <p:sp>
        <p:nvSpPr>
          <p:cNvPr id="47120" name="Line 16">
            <a:extLst>
              <a:ext uri="{FF2B5EF4-FFF2-40B4-BE49-F238E27FC236}">
                <a16:creationId xmlns:a16="http://schemas.microsoft.com/office/drawing/2014/main" id="{630F8FEB-E8BA-42C3-8925-C6FD6ED6DB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4724400"/>
            <a:ext cx="0" cy="3810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21" name="Line 17">
            <a:extLst>
              <a:ext uri="{FF2B5EF4-FFF2-40B4-BE49-F238E27FC236}">
                <a16:creationId xmlns:a16="http://schemas.microsoft.com/office/drawing/2014/main" id="{D40BB362-E5E6-4A43-9505-13B7184933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5486400"/>
            <a:ext cx="0" cy="3810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22" name="Rectangle 18">
            <a:extLst>
              <a:ext uri="{FF2B5EF4-FFF2-40B4-BE49-F238E27FC236}">
                <a16:creationId xmlns:a16="http://schemas.microsoft.com/office/drawing/2014/main" id="{C4E14E44-2489-43CD-B9D4-6F1810A940EB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-553244" y="3871119"/>
            <a:ext cx="39655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hi-IN" sz="1800"/>
              <a:t>STD DEV OF PORTFOLIO RETURN</a:t>
            </a:r>
          </a:p>
        </p:txBody>
      </p:sp>
      <p:sp>
        <p:nvSpPr>
          <p:cNvPr id="47123" name="Rectangle 19">
            <a:extLst>
              <a:ext uri="{FF2B5EF4-FFF2-40B4-BE49-F238E27FC236}">
                <a16:creationId xmlns:a16="http://schemas.microsoft.com/office/drawing/2014/main" id="{EA5CBDFD-8B43-4A12-A0B0-D3CA68637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1388" y="6073775"/>
            <a:ext cx="5210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hi-IN" sz="1800"/>
              <a:t>NUMBER OF SECURITIES IN THE PORTFOLIO</a:t>
            </a:r>
          </a:p>
        </p:txBody>
      </p:sp>
      <p:sp>
        <p:nvSpPr>
          <p:cNvPr id="47124" name="Rectangle 20">
            <a:extLst>
              <a:ext uri="{FF2B5EF4-FFF2-40B4-BE49-F238E27FC236}">
                <a16:creationId xmlns:a16="http://schemas.microsoft.com/office/drawing/2014/main" id="{EB3F5D13-0BD9-4EC4-BFED-37D84CF6B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313" y="1966913"/>
            <a:ext cx="5967412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hi-IN" sz="2400"/>
              <a:t>Factors unique to a particular company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hi-IN" sz="2400"/>
              <a:t>or industry.  For example, the death of a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hi-IN" sz="2400"/>
              <a:t>key executive or loss of a governmental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hi-IN" sz="2400"/>
              <a:t>defense contract.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74CA9AFF-6CDD-48E3-B95F-B584C0E1E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534400" cy="4191000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marL="0" indent="0" algn="ctr">
              <a:spcBef>
                <a:spcPct val="0"/>
              </a:spcBef>
              <a:spcAft>
                <a:spcPct val="40000"/>
              </a:spcAft>
              <a:buFont typeface="Monotype Sorts" pitchFamily="2" charset="2"/>
              <a:buNone/>
              <a:defRPr/>
            </a:pPr>
            <a:r>
              <a:rPr lang="en-US"/>
              <a:t>CAPM is a model that describes the </a:t>
            </a:r>
            <a:r>
              <a:rPr lang="en-US" i="1"/>
              <a:t>relationship</a:t>
            </a:r>
            <a:r>
              <a:rPr lang="en-US"/>
              <a:t> between </a:t>
            </a:r>
            <a:r>
              <a:rPr lang="en-US" u="sng"/>
              <a:t>risk</a:t>
            </a:r>
            <a:r>
              <a:rPr lang="en-US"/>
              <a:t> and expected (required) </a:t>
            </a:r>
            <a:r>
              <a:rPr lang="en-US" u="sng"/>
              <a:t>return</a:t>
            </a:r>
            <a:r>
              <a:rPr lang="en-US"/>
              <a:t>; in this model, a security’s expected (required) return is the </a:t>
            </a:r>
            <a:r>
              <a:rPr lang="en-US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risk-free rate </a:t>
            </a:r>
            <a:r>
              <a:rPr lang="en-US"/>
              <a:t>plus </a:t>
            </a:r>
            <a:r>
              <a:rPr lang="en-US">
                <a:solidFill>
                  <a:srgbClr val="CA6DF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premium </a:t>
            </a:r>
            <a:r>
              <a:rPr lang="en-US"/>
              <a:t>based on the </a:t>
            </a:r>
            <a:r>
              <a:rPr lang="en-US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systematic risk </a:t>
            </a:r>
            <a:r>
              <a:rPr lang="en-US"/>
              <a:t>of the security.</a:t>
            </a:r>
          </a:p>
        </p:txBody>
      </p:sp>
      <p:sp>
        <p:nvSpPr>
          <p:cNvPr id="48131" name="Line 3">
            <a:extLst>
              <a:ext uri="{FF2B5EF4-FFF2-40B4-BE49-F238E27FC236}">
                <a16:creationId xmlns:a16="http://schemas.microsoft.com/office/drawing/2014/main" id="{2A1215E1-9710-4330-B539-E93767B246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76400"/>
            <a:ext cx="5791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C1669A5D-EE2E-46AF-A00B-EAE91909B5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76200"/>
            <a:ext cx="7162800" cy="16764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/>
              <a:t>Capital Asset 	</a:t>
            </a:r>
            <a:br>
              <a:rPr lang="en-US" b="1"/>
            </a:br>
            <a:r>
              <a:rPr lang="en-US" b="1"/>
              <a:t>Pricing Model (CAPM)</a:t>
            </a:r>
          </a:p>
        </p:txBody>
      </p:sp>
      <p:sp>
        <p:nvSpPr>
          <p:cNvPr id="48133" name="Line 5">
            <a:extLst>
              <a:ext uri="{FF2B5EF4-FFF2-40B4-BE49-F238E27FC236}">
                <a16:creationId xmlns:a16="http://schemas.microsoft.com/office/drawing/2014/main" id="{BF80C7D9-5D1D-417D-B3BA-3A44E6E930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600200"/>
            <a:ext cx="5791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AF2B3621-C1B5-4C93-9C8E-6E169A9645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543800" cy="4572000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marL="0" indent="0">
              <a:spcBef>
                <a:spcPct val="0"/>
              </a:spcBef>
              <a:spcAft>
                <a:spcPct val="40000"/>
              </a:spcAft>
              <a:buFont typeface="Monotype Sorts" pitchFamily="2" charset="2"/>
              <a:buNone/>
              <a:defRPr/>
            </a:pPr>
            <a:r>
              <a:rPr lang="en-US" sz="2800"/>
              <a:t>1.	Capital markets are efficient.</a:t>
            </a:r>
          </a:p>
          <a:p>
            <a:pPr marL="0" indent="0">
              <a:spcBef>
                <a:spcPct val="0"/>
              </a:spcBef>
              <a:spcAft>
                <a:spcPct val="40000"/>
              </a:spcAft>
              <a:buFont typeface="Monotype Sorts" pitchFamily="2" charset="2"/>
              <a:buNone/>
              <a:defRPr/>
            </a:pPr>
            <a:r>
              <a:rPr lang="en-US" sz="2800"/>
              <a:t>2.	Homogeneous investor expectations 		over a given period.</a:t>
            </a:r>
          </a:p>
          <a:p>
            <a:pPr marL="0" indent="0">
              <a:spcBef>
                <a:spcPct val="0"/>
              </a:spcBef>
              <a:spcAft>
                <a:spcPct val="40000"/>
              </a:spcAft>
              <a:buFont typeface="Monotype Sorts" pitchFamily="2" charset="2"/>
              <a:buNone/>
              <a:defRPr/>
            </a:pPr>
            <a:r>
              <a:rPr lang="en-US" sz="2800"/>
              <a:t>3.	</a:t>
            </a:r>
            <a:r>
              <a:rPr lang="en-US" sz="2800" i="1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Risk-free</a:t>
            </a:r>
            <a:r>
              <a:rPr lang="en-US" sz="2800"/>
              <a:t> asset return is certain 			(use 	short- to intermediate-term 		Treasuries as a proxy).</a:t>
            </a:r>
          </a:p>
          <a:p>
            <a:pPr marL="0" indent="0">
              <a:spcBef>
                <a:spcPct val="0"/>
              </a:spcBef>
              <a:spcAft>
                <a:spcPct val="40000"/>
              </a:spcAft>
              <a:buFont typeface="Monotype Sorts" pitchFamily="2" charset="2"/>
              <a:buNone/>
              <a:defRPr/>
            </a:pPr>
            <a:r>
              <a:rPr lang="en-US" sz="2800"/>
              <a:t>4.	Market portfolio contains </a:t>
            </a:r>
            <a:r>
              <a:rPr lang="en-US" sz="2800" i="1" u="sng"/>
              <a:t>only</a:t>
            </a:r>
            <a:r>
              <a:rPr lang="en-US" sz="2800"/>
              <a:t> 			</a:t>
            </a:r>
            <a:r>
              <a:rPr 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systematic risk </a:t>
            </a:r>
            <a:r>
              <a:rPr lang="en-US" sz="2800"/>
              <a:t>(use S&amp;P 500 Index		or similar as a proxy).</a:t>
            </a:r>
          </a:p>
        </p:txBody>
      </p:sp>
      <p:sp>
        <p:nvSpPr>
          <p:cNvPr id="49155" name="Line 3">
            <a:extLst>
              <a:ext uri="{FF2B5EF4-FFF2-40B4-BE49-F238E27FC236}">
                <a16:creationId xmlns:a16="http://schemas.microsoft.com/office/drawing/2014/main" id="{6663CDE0-52DE-4711-AE73-0E6863EF52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76400"/>
            <a:ext cx="5334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50102B5E-F6C4-432C-8720-7583964D52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381000"/>
            <a:ext cx="7162800" cy="1371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/>
              <a:t>CAPM Assumptions</a:t>
            </a:r>
          </a:p>
        </p:txBody>
      </p:sp>
      <p:sp>
        <p:nvSpPr>
          <p:cNvPr id="49157" name="Line 5">
            <a:extLst>
              <a:ext uri="{FF2B5EF4-FFF2-40B4-BE49-F238E27FC236}">
                <a16:creationId xmlns:a16="http://schemas.microsoft.com/office/drawing/2014/main" id="{4E53445B-C982-4778-A435-59C2B7EC74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600200"/>
            <a:ext cx="5334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9633703F-9CD3-4E54-9A75-BC58CA55F6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6172200"/>
            <a:ext cx="7543800" cy="381000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marL="0" indent="0">
              <a:spcBef>
                <a:spcPct val="0"/>
              </a:spcBef>
              <a:spcAft>
                <a:spcPct val="40000"/>
              </a:spcAft>
              <a:buFont typeface="Monotype Sorts" pitchFamily="2" charset="2"/>
              <a:buNone/>
            </a:pPr>
            <a:endParaRPr lang="en-GB" altLang="en-US"/>
          </a:p>
        </p:txBody>
      </p:sp>
      <p:sp>
        <p:nvSpPr>
          <p:cNvPr id="50179" name="Line 3">
            <a:extLst>
              <a:ext uri="{FF2B5EF4-FFF2-40B4-BE49-F238E27FC236}">
                <a16:creationId xmlns:a16="http://schemas.microsoft.com/office/drawing/2014/main" id="{CED723B8-E223-4666-9052-4B811E6107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76400"/>
            <a:ext cx="5029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4DDBB607-3D1D-443A-BFCD-4B8A9461C3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381000"/>
            <a:ext cx="7162800" cy="1371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/>
              <a:t>Characteristic Line</a:t>
            </a:r>
          </a:p>
        </p:txBody>
      </p:sp>
      <p:sp>
        <p:nvSpPr>
          <p:cNvPr id="50181" name="Line 5">
            <a:extLst>
              <a:ext uri="{FF2B5EF4-FFF2-40B4-BE49-F238E27FC236}">
                <a16:creationId xmlns:a16="http://schemas.microsoft.com/office/drawing/2014/main" id="{3F914AE7-13DA-4838-BE71-32DEC8F78B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600200"/>
            <a:ext cx="5029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0182" name="Line 6">
            <a:extLst>
              <a:ext uri="{FF2B5EF4-FFF2-40B4-BE49-F238E27FC236}">
                <a16:creationId xmlns:a16="http://schemas.microsoft.com/office/drawing/2014/main" id="{927BB770-2CB4-4F5F-958B-B155210807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514600"/>
            <a:ext cx="0" cy="4038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0183" name="Line 7">
            <a:extLst>
              <a:ext uri="{FF2B5EF4-FFF2-40B4-BE49-F238E27FC236}">
                <a16:creationId xmlns:a16="http://schemas.microsoft.com/office/drawing/2014/main" id="{1B0C019C-1B69-4282-A056-3F79BCACFF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4648200"/>
            <a:ext cx="5791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0184" name="Line 8">
            <a:extLst>
              <a:ext uri="{FF2B5EF4-FFF2-40B4-BE49-F238E27FC236}">
                <a16:creationId xmlns:a16="http://schemas.microsoft.com/office/drawing/2014/main" id="{67C6A396-ED47-42B7-AFE8-A8AE1D6DB9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3048000"/>
            <a:ext cx="5562600" cy="3124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0185" name="Oval 9">
            <a:extLst>
              <a:ext uri="{FF2B5EF4-FFF2-40B4-BE49-F238E27FC236}">
                <a16:creationId xmlns:a16="http://schemas.microsoft.com/office/drawing/2014/main" id="{1778BF56-0237-4E63-B301-D72563871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2350" y="3892550"/>
            <a:ext cx="63500" cy="635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50186" name="Oval 10">
            <a:extLst>
              <a:ext uri="{FF2B5EF4-FFF2-40B4-BE49-F238E27FC236}">
                <a16:creationId xmlns:a16="http://schemas.microsoft.com/office/drawing/2014/main" id="{5D10BB43-A4C1-4824-A543-1AE414B46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5264150"/>
            <a:ext cx="63500" cy="635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50187" name="Oval 11">
            <a:extLst>
              <a:ext uri="{FF2B5EF4-FFF2-40B4-BE49-F238E27FC236}">
                <a16:creationId xmlns:a16="http://schemas.microsoft.com/office/drawing/2014/main" id="{F6085803-12C0-486B-BF95-C5A327758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1550" y="5187950"/>
            <a:ext cx="63500" cy="635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50188" name="Oval 12">
            <a:extLst>
              <a:ext uri="{FF2B5EF4-FFF2-40B4-BE49-F238E27FC236}">
                <a16:creationId xmlns:a16="http://schemas.microsoft.com/office/drawing/2014/main" id="{49D73A20-AFD5-4304-B076-CC4AD9990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5950" y="5492750"/>
            <a:ext cx="63500" cy="635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50189" name="Oval 13">
            <a:extLst>
              <a:ext uri="{FF2B5EF4-FFF2-40B4-BE49-F238E27FC236}">
                <a16:creationId xmlns:a16="http://schemas.microsoft.com/office/drawing/2014/main" id="{6B9FA9B4-3AC9-448E-B1E7-245CD5FC9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0" y="5721350"/>
            <a:ext cx="63500" cy="635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50190" name="Oval 14">
            <a:extLst>
              <a:ext uri="{FF2B5EF4-FFF2-40B4-BE49-F238E27FC236}">
                <a16:creationId xmlns:a16="http://schemas.microsoft.com/office/drawing/2014/main" id="{9F976886-B919-4C98-A0F3-3D7E12600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550" y="5264150"/>
            <a:ext cx="63500" cy="635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50191" name="Oval 15">
            <a:extLst>
              <a:ext uri="{FF2B5EF4-FFF2-40B4-BE49-F238E27FC236}">
                <a16:creationId xmlns:a16="http://schemas.microsoft.com/office/drawing/2014/main" id="{9E71CCD3-030E-4B8F-9DB6-DB55343C8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750" y="5035550"/>
            <a:ext cx="63500" cy="635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50192" name="Oval 16">
            <a:extLst>
              <a:ext uri="{FF2B5EF4-FFF2-40B4-BE49-F238E27FC236}">
                <a16:creationId xmlns:a16="http://schemas.microsoft.com/office/drawing/2014/main" id="{95A81373-ED6B-4A32-87DD-339704916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950" y="3892550"/>
            <a:ext cx="63500" cy="635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50193" name="Oval 17">
            <a:extLst>
              <a:ext uri="{FF2B5EF4-FFF2-40B4-BE49-F238E27FC236}">
                <a16:creationId xmlns:a16="http://schemas.microsoft.com/office/drawing/2014/main" id="{3F68DC00-BC6B-4BA2-BBFD-0074E1919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0" y="3435350"/>
            <a:ext cx="63500" cy="635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50194" name="Oval 18">
            <a:extLst>
              <a:ext uri="{FF2B5EF4-FFF2-40B4-BE49-F238E27FC236}">
                <a16:creationId xmlns:a16="http://schemas.microsoft.com/office/drawing/2014/main" id="{E7BFA3E3-3556-4FA1-AB22-0F01586B4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9150" y="3359150"/>
            <a:ext cx="63500" cy="635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50195" name="Oval 19">
            <a:extLst>
              <a:ext uri="{FF2B5EF4-FFF2-40B4-BE49-F238E27FC236}">
                <a16:creationId xmlns:a16="http://schemas.microsoft.com/office/drawing/2014/main" id="{986FA168-DE93-4956-9CE2-3A228FE50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6178550"/>
            <a:ext cx="63500" cy="635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50196" name="Oval 20">
            <a:extLst>
              <a:ext uri="{FF2B5EF4-FFF2-40B4-BE49-F238E27FC236}">
                <a16:creationId xmlns:a16="http://schemas.microsoft.com/office/drawing/2014/main" id="{CA39630F-422D-475F-A28B-FBAEAD3CB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550" y="5645150"/>
            <a:ext cx="63500" cy="635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50197" name="Oval 21">
            <a:extLst>
              <a:ext uri="{FF2B5EF4-FFF2-40B4-BE49-F238E27FC236}">
                <a16:creationId xmlns:a16="http://schemas.microsoft.com/office/drawing/2014/main" id="{E693F048-8660-4631-852E-2CF7A784F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350" y="6178550"/>
            <a:ext cx="63500" cy="635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50198" name="Oval 22">
            <a:extLst>
              <a:ext uri="{FF2B5EF4-FFF2-40B4-BE49-F238E27FC236}">
                <a16:creationId xmlns:a16="http://schemas.microsoft.com/office/drawing/2014/main" id="{AA632082-F585-451B-B2E9-3292CD51E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950" y="4349750"/>
            <a:ext cx="63500" cy="635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50199" name="Oval 23">
            <a:extLst>
              <a:ext uri="{FF2B5EF4-FFF2-40B4-BE49-F238E27FC236}">
                <a16:creationId xmlns:a16="http://schemas.microsoft.com/office/drawing/2014/main" id="{017CF77D-3C16-43C9-9610-467A520AB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750" y="5187950"/>
            <a:ext cx="63500" cy="635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50200" name="Oval 24">
            <a:extLst>
              <a:ext uri="{FF2B5EF4-FFF2-40B4-BE49-F238E27FC236}">
                <a16:creationId xmlns:a16="http://schemas.microsoft.com/office/drawing/2014/main" id="{E239A408-463A-4547-9E34-BBD410BF1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150" y="4806950"/>
            <a:ext cx="63500" cy="635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50201" name="Oval 25">
            <a:extLst>
              <a:ext uri="{FF2B5EF4-FFF2-40B4-BE49-F238E27FC236}">
                <a16:creationId xmlns:a16="http://schemas.microsoft.com/office/drawing/2014/main" id="{DA0D11C1-0515-4554-AEBC-010D742D2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150" y="4806950"/>
            <a:ext cx="63500" cy="635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50202" name="Oval 26">
            <a:extLst>
              <a:ext uri="{FF2B5EF4-FFF2-40B4-BE49-F238E27FC236}">
                <a16:creationId xmlns:a16="http://schemas.microsoft.com/office/drawing/2014/main" id="{D30D43DD-F66D-4668-B10C-2D795EFC8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4550" y="4349750"/>
            <a:ext cx="63500" cy="635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50203" name="Oval 27">
            <a:extLst>
              <a:ext uri="{FF2B5EF4-FFF2-40B4-BE49-F238E27FC236}">
                <a16:creationId xmlns:a16="http://schemas.microsoft.com/office/drawing/2014/main" id="{277282AB-9EC6-4BB0-AD0C-6AB8E1168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4806950"/>
            <a:ext cx="63500" cy="635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50204" name="Oval 28">
            <a:extLst>
              <a:ext uri="{FF2B5EF4-FFF2-40B4-BE49-F238E27FC236}">
                <a16:creationId xmlns:a16="http://schemas.microsoft.com/office/drawing/2014/main" id="{A1BB8196-41A7-4166-A353-8C39E6EDE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350" y="3892550"/>
            <a:ext cx="63500" cy="635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50205" name="Oval 29">
            <a:extLst>
              <a:ext uri="{FF2B5EF4-FFF2-40B4-BE49-F238E27FC236}">
                <a16:creationId xmlns:a16="http://schemas.microsoft.com/office/drawing/2014/main" id="{9D66ECD9-7040-4CC7-950C-5A2532281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5950" y="4273550"/>
            <a:ext cx="63500" cy="635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50206" name="Oval 30">
            <a:extLst>
              <a:ext uri="{FF2B5EF4-FFF2-40B4-BE49-F238E27FC236}">
                <a16:creationId xmlns:a16="http://schemas.microsoft.com/office/drawing/2014/main" id="{C6527E85-12A4-4790-BF44-B27D84F7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950" y="4349750"/>
            <a:ext cx="63500" cy="635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50207" name="Oval 31">
            <a:extLst>
              <a:ext uri="{FF2B5EF4-FFF2-40B4-BE49-F238E27FC236}">
                <a16:creationId xmlns:a16="http://schemas.microsoft.com/office/drawing/2014/main" id="{BA7789C8-3503-4BAC-91CA-BFAD5CAE2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350" y="4654550"/>
            <a:ext cx="63500" cy="635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50208" name="Oval 32">
            <a:extLst>
              <a:ext uri="{FF2B5EF4-FFF2-40B4-BE49-F238E27FC236}">
                <a16:creationId xmlns:a16="http://schemas.microsoft.com/office/drawing/2014/main" id="{A83BCCC7-D65D-47B4-A3A1-E8A5CA6C6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750" y="4578350"/>
            <a:ext cx="63500" cy="635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50209" name="Oval 33">
            <a:extLst>
              <a:ext uri="{FF2B5EF4-FFF2-40B4-BE49-F238E27FC236}">
                <a16:creationId xmlns:a16="http://schemas.microsoft.com/office/drawing/2014/main" id="{A6A2C261-8F70-48E8-8F4C-10B3C3284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950" y="4959350"/>
            <a:ext cx="63500" cy="635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50210" name="Oval 34">
            <a:extLst>
              <a:ext uri="{FF2B5EF4-FFF2-40B4-BE49-F238E27FC236}">
                <a16:creationId xmlns:a16="http://schemas.microsoft.com/office/drawing/2014/main" id="{FBE19F04-5ACF-43C2-88AF-D5313F148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950" y="4806950"/>
            <a:ext cx="63500" cy="635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50211" name="Oval 35">
            <a:extLst>
              <a:ext uri="{FF2B5EF4-FFF2-40B4-BE49-F238E27FC236}">
                <a16:creationId xmlns:a16="http://schemas.microsoft.com/office/drawing/2014/main" id="{5E8DED09-BDE8-441D-BC61-3D1FFF45C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750" y="4349750"/>
            <a:ext cx="63500" cy="635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50212" name="Oval 36">
            <a:extLst>
              <a:ext uri="{FF2B5EF4-FFF2-40B4-BE49-F238E27FC236}">
                <a16:creationId xmlns:a16="http://schemas.microsoft.com/office/drawing/2014/main" id="{F42F9E99-EC7E-494C-B591-9D7EE780F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0" y="4044950"/>
            <a:ext cx="63500" cy="635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50213" name="Oval 37">
            <a:extLst>
              <a:ext uri="{FF2B5EF4-FFF2-40B4-BE49-F238E27FC236}">
                <a16:creationId xmlns:a16="http://schemas.microsoft.com/office/drawing/2014/main" id="{4ADB7D47-2465-4967-A495-BFA0FE02E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1550" y="4806950"/>
            <a:ext cx="63500" cy="635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50214" name="Oval 38">
            <a:extLst>
              <a:ext uri="{FF2B5EF4-FFF2-40B4-BE49-F238E27FC236}">
                <a16:creationId xmlns:a16="http://schemas.microsoft.com/office/drawing/2014/main" id="{A54E9544-7476-4BC2-811B-2F76E9242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0" y="4349750"/>
            <a:ext cx="63500" cy="635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50215" name="Oval 39">
            <a:extLst>
              <a:ext uri="{FF2B5EF4-FFF2-40B4-BE49-F238E27FC236}">
                <a16:creationId xmlns:a16="http://schemas.microsoft.com/office/drawing/2014/main" id="{4D020280-BA53-4E36-B442-808AAF6F5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3892550"/>
            <a:ext cx="63500" cy="635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50216" name="Oval 40">
            <a:extLst>
              <a:ext uri="{FF2B5EF4-FFF2-40B4-BE49-F238E27FC236}">
                <a16:creationId xmlns:a16="http://schemas.microsoft.com/office/drawing/2014/main" id="{753BA23A-5B24-459E-875F-1D24C5129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6550" y="3663950"/>
            <a:ext cx="63500" cy="635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50217" name="Oval 41">
            <a:extLst>
              <a:ext uri="{FF2B5EF4-FFF2-40B4-BE49-F238E27FC236}">
                <a16:creationId xmlns:a16="http://schemas.microsoft.com/office/drawing/2014/main" id="{45C6BCB4-6571-45B9-90EC-C76F0C978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550" y="3663950"/>
            <a:ext cx="63500" cy="635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50218" name="Oval 42">
            <a:extLst>
              <a:ext uri="{FF2B5EF4-FFF2-40B4-BE49-F238E27FC236}">
                <a16:creationId xmlns:a16="http://schemas.microsoft.com/office/drawing/2014/main" id="{7460003E-283B-4250-8DED-B417B96FE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750" y="3282950"/>
            <a:ext cx="63500" cy="635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50219" name="Oval 43">
            <a:extLst>
              <a:ext uri="{FF2B5EF4-FFF2-40B4-BE49-F238E27FC236}">
                <a16:creationId xmlns:a16="http://schemas.microsoft.com/office/drawing/2014/main" id="{FDD5DCA4-A3EE-4F43-BF02-4D0333C59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7150" y="2901950"/>
            <a:ext cx="63500" cy="635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50220" name="Oval 44">
            <a:extLst>
              <a:ext uri="{FF2B5EF4-FFF2-40B4-BE49-F238E27FC236}">
                <a16:creationId xmlns:a16="http://schemas.microsoft.com/office/drawing/2014/main" id="{62F4BABF-F7EE-4489-9047-8C3D1EABF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350" y="4044950"/>
            <a:ext cx="63500" cy="635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50221" name="Oval 45">
            <a:extLst>
              <a:ext uri="{FF2B5EF4-FFF2-40B4-BE49-F238E27FC236}">
                <a16:creationId xmlns:a16="http://schemas.microsoft.com/office/drawing/2014/main" id="{F565CD64-F7BF-4653-BE4D-B1C2C9402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4550" y="3663950"/>
            <a:ext cx="63500" cy="635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50222" name="Oval 46">
            <a:extLst>
              <a:ext uri="{FF2B5EF4-FFF2-40B4-BE49-F238E27FC236}">
                <a16:creationId xmlns:a16="http://schemas.microsoft.com/office/drawing/2014/main" id="{E64E80BC-D3BA-4CF3-BB9D-42B5FEA01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5797550"/>
            <a:ext cx="63500" cy="635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50223" name="Oval 47">
            <a:extLst>
              <a:ext uri="{FF2B5EF4-FFF2-40B4-BE49-F238E27FC236}">
                <a16:creationId xmlns:a16="http://schemas.microsoft.com/office/drawing/2014/main" id="{9833733B-014D-4171-A9F5-0BA177BE3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8550" y="5721350"/>
            <a:ext cx="63500" cy="635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50224" name="Oval 48">
            <a:extLst>
              <a:ext uri="{FF2B5EF4-FFF2-40B4-BE49-F238E27FC236}">
                <a16:creationId xmlns:a16="http://schemas.microsoft.com/office/drawing/2014/main" id="{24EE96D2-989C-4BCA-9FCB-8F8400995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0" y="3816350"/>
            <a:ext cx="63500" cy="635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50225" name="Oval 49">
            <a:extLst>
              <a:ext uri="{FF2B5EF4-FFF2-40B4-BE49-F238E27FC236}">
                <a16:creationId xmlns:a16="http://schemas.microsoft.com/office/drawing/2014/main" id="{F2B13784-88BE-4918-9AB4-70E1F3BD0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5416550"/>
            <a:ext cx="63500" cy="635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50226" name="Oval 50">
            <a:extLst>
              <a:ext uri="{FF2B5EF4-FFF2-40B4-BE49-F238E27FC236}">
                <a16:creationId xmlns:a16="http://schemas.microsoft.com/office/drawing/2014/main" id="{BD48069D-7A00-4C90-929E-E22D3D25D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0" y="4425950"/>
            <a:ext cx="63500" cy="635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50227" name="Oval 51">
            <a:extLst>
              <a:ext uri="{FF2B5EF4-FFF2-40B4-BE49-F238E27FC236}">
                <a16:creationId xmlns:a16="http://schemas.microsoft.com/office/drawing/2014/main" id="{755F19FF-DBEF-4007-8307-0A1DB52EE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959350"/>
            <a:ext cx="63500" cy="635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50228" name="Oval 52">
            <a:extLst>
              <a:ext uri="{FF2B5EF4-FFF2-40B4-BE49-F238E27FC236}">
                <a16:creationId xmlns:a16="http://schemas.microsoft.com/office/drawing/2014/main" id="{380AAEDC-4826-4831-9C78-553664D77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9150" y="2825750"/>
            <a:ext cx="63500" cy="635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50229" name="Oval 53">
            <a:extLst>
              <a:ext uri="{FF2B5EF4-FFF2-40B4-BE49-F238E27FC236}">
                <a16:creationId xmlns:a16="http://schemas.microsoft.com/office/drawing/2014/main" id="{8AFD0925-9C5B-44FB-86A1-86A38EE02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8550" y="5416550"/>
            <a:ext cx="63500" cy="635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50230" name="Oval 54">
            <a:extLst>
              <a:ext uri="{FF2B5EF4-FFF2-40B4-BE49-F238E27FC236}">
                <a16:creationId xmlns:a16="http://schemas.microsoft.com/office/drawing/2014/main" id="{0BD4CA1F-31D7-44B1-8D37-CB48F67D1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150" y="4121150"/>
            <a:ext cx="63500" cy="635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50231" name="Oval 55">
            <a:extLst>
              <a:ext uri="{FF2B5EF4-FFF2-40B4-BE49-F238E27FC236}">
                <a16:creationId xmlns:a16="http://schemas.microsoft.com/office/drawing/2014/main" id="{F151B462-74E6-4A56-A27C-30B7F40DA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550" y="5035550"/>
            <a:ext cx="63500" cy="635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50232" name="Oval 56">
            <a:extLst>
              <a:ext uri="{FF2B5EF4-FFF2-40B4-BE49-F238E27FC236}">
                <a16:creationId xmlns:a16="http://schemas.microsoft.com/office/drawing/2014/main" id="{0493D997-8BC3-4030-B4C0-5DD9415F2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950" y="5035550"/>
            <a:ext cx="63500" cy="635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50233" name="Oval 57">
            <a:extLst>
              <a:ext uri="{FF2B5EF4-FFF2-40B4-BE49-F238E27FC236}">
                <a16:creationId xmlns:a16="http://schemas.microsoft.com/office/drawing/2014/main" id="{A57A8CA6-58C5-44D6-94F8-C8F35E7B4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550" y="5340350"/>
            <a:ext cx="63500" cy="635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50234" name="Rectangle 58">
            <a:extLst>
              <a:ext uri="{FF2B5EF4-FFF2-40B4-BE49-F238E27FC236}">
                <a16:creationId xmlns:a16="http://schemas.microsoft.com/office/drawing/2014/main" id="{CD230BD0-D8F9-4BE5-8D1E-563FF82F5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0538" y="1936750"/>
            <a:ext cx="234632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hi-IN" sz="2000"/>
              <a:t>EXCESS RETURN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hi-IN" sz="2000"/>
              <a:t>ON STOCK</a:t>
            </a:r>
          </a:p>
        </p:txBody>
      </p:sp>
      <p:sp>
        <p:nvSpPr>
          <p:cNvPr id="50235" name="Rectangle 59">
            <a:extLst>
              <a:ext uri="{FF2B5EF4-FFF2-40B4-BE49-F238E27FC236}">
                <a16:creationId xmlns:a16="http://schemas.microsoft.com/office/drawing/2014/main" id="{33B17C24-A353-442B-9562-C410CC02A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8975" y="4756150"/>
            <a:ext cx="32718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hi-IN" sz="2000"/>
              <a:t>EXCESS RETURN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hi-IN" sz="2000"/>
              <a:t>ON MARKET PORTFOLIO</a:t>
            </a:r>
          </a:p>
        </p:txBody>
      </p:sp>
      <p:sp>
        <p:nvSpPr>
          <p:cNvPr id="50236" name="Line 60">
            <a:extLst>
              <a:ext uri="{FF2B5EF4-FFF2-40B4-BE49-F238E27FC236}">
                <a16:creationId xmlns:a16="http://schemas.microsoft.com/office/drawing/2014/main" id="{291402FA-89EF-41AA-AE08-F788CA4005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876800"/>
            <a:ext cx="0" cy="685800"/>
          </a:xfrm>
          <a:prstGeom prst="line">
            <a:avLst/>
          </a:prstGeom>
          <a:noFill/>
          <a:ln w="12700">
            <a:solidFill>
              <a:schemeClr val="hlink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0237" name="Line 61">
            <a:extLst>
              <a:ext uri="{FF2B5EF4-FFF2-40B4-BE49-F238E27FC236}">
                <a16:creationId xmlns:a16="http://schemas.microsoft.com/office/drawing/2014/main" id="{7C7235FF-3A92-40EB-98B3-5B51339B7F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5562600"/>
            <a:ext cx="1295400" cy="0"/>
          </a:xfrm>
          <a:prstGeom prst="line">
            <a:avLst/>
          </a:prstGeom>
          <a:noFill/>
          <a:ln w="12700">
            <a:solidFill>
              <a:srgbClr val="014A0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950" name="Rectangle 62">
            <a:extLst>
              <a:ext uri="{FF2B5EF4-FFF2-40B4-BE49-F238E27FC236}">
                <a16:creationId xmlns:a16="http://schemas.microsoft.com/office/drawing/2014/main" id="{85FC378D-186F-4EAF-892A-BB97CAAF9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2881313"/>
            <a:ext cx="11049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Beta</a:t>
            </a:r>
            <a:r>
              <a:rPr lang="en-US" sz="2400">
                <a:latin typeface="Arial" charset="0"/>
              </a:rPr>
              <a:t> =</a:t>
            </a:r>
          </a:p>
        </p:txBody>
      </p:sp>
      <p:sp>
        <p:nvSpPr>
          <p:cNvPr id="37951" name="Rectangle 63">
            <a:extLst>
              <a:ext uri="{FF2B5EF4-FFF2-40B4-BE49-F238E27FC236}">
                <a16:creationId xmlns:a16="http://schemas.microsoft.com/office/drawing/2014/main" id="{7AA3A30D-598D-40D5-B669-18B927073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913" y="2698750"/>
            <a:ext cx="717550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Rise</a:t>
            </a:r>
            <a:endParaRPr lang="en-US" sz="2000">
              <a:latin typeface="Arial" charset="0"/>
            </a:endParaRPr>
          </a:p>
          <a:p>
            <a:pPr algn="ctr">
              <a:defRPr/>
            </a:pPr>
            <a:r>
              <a:rPr lang="en-US" sz="20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Run</a:t>
            </a:r>
          </a:p>
        </p:txBody>
      </p:sp>
      <p:sp>
        <p:nvSpPr>
          <p:cNvPr id="50240" name="Line 64">
            <a:extLst>
              <a:ext uri="{FF2B5EF4-FFF2-40B4-BE49-F238E27FC236}">
                <a16:creationId xmlns:a16="http://schemas.microsoft.com/office/drawing/2014/main" id="{448971D2-0CCD-4409-84BD-BD8502E9DA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048000"/>
            <a:ext cx="533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0241" name="Line 65">
            <a:extLst>
              <a:ext uri="{FF2B5EF4-FFF2-40B4-BE49-F238E27FC236}">
                <a16:creationId xmlns:a16="http://schemas.microsoft.com/office/drawing/2014/main" id="{D27CE819-DA30-48F8-AE10-E5AC0102B6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3276600"/>
            <a:ext cx="2819400" cy="228600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0242" name="Freeform 66">
            <a:extLst>
              <a:ext uri="{FF2B5EF4-FFF2-40B4-BE49-F238E27FC236}">
                <a16:creationId xmlns:a16="http://schemas.microsoft.com/office/drawing/2014/main" id="{749CCD89-ED80-4B5B-B8DB-8A504ADEE167}"/>
              </a:ext>
            </a:extLst>
          </p:cNvPr>
          <p:cNvSpPr>
            <a:spLocks/>
          </p:cNvSpPr>
          <p:nvPr/>
        </p:nvSpPr>
        <p:spPr bwMode="auto">
          <a:xfrm>
            <a:off x="6999288" y="2708275"/>
            <a:ext cx="785812" cy="1366838"/>
          </a:xfrm>
          <a:custGeom>
            <a:avLst/>
            <a:gdLst>
              <a:gd name="T0" fmla="*/ 0 w 495"/>
              <a:gd name="T1" fmla="*/ 1365250 h 861"/>
              <a:gd name="T2" fmla="*/ 501650 w 495"/>
              <a:gd name="T3" fmla="*/ 1036638 h 861"/>
              <a:gd name="T4" fmla="*/ 784225 w 495"/>
              <a:gd name="T5" fmla="*/ 0 h 861"/>
              <a:gd name="T6" fmla="*/ 771525 w 495"/>
              <a:gd name="T7" fmla="*/ 96838 h 861"/>
              <a:gd name="T8" fmla="*/ 771525 w 495"/>
              <a:gd name="T9" fmla="*/ 96838 h 8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"/>
              <a:gd name="T16" fmla="*/ 0 h 861"/>
              <a:gd name="T17" fmla="*/ 495 w 495"/>
              <a:gd name="T18" fmla="*/ 861 h 8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" h="861">
                <a:moveTo>
                  <a:pt x="0" y="860"/>
                </a:moveTo>
                <a:lnTo>
                  <a:pt x="316" y="653"/>
                </a:lnTo>
                <a:lnTo>
                  <a:pt x="494" y="0"/>
                </a:lnTo>
                <a:lnTo>
                  <a:pt x="486" y="61"/>
                </a:lnTo>
              </a:path>
            </a:pathLst>
          </a:custGeom>
          <a:noFill/>
          <a:ln w="25400" cap="rnd">
            <a:solidFill>
              <a:srgbClr val="38006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0243" name="Freeform 67">
            <a:extLst>
              <a:ext uri="{FF2B5EF4-FFF2-40B4-BE49-F238E27FC236}">
                <a16:creationId xmlns:a16="http://schemas.microsoft.com/office/drawing/2014/main" id="{85A9F008-AE0C-4EC1-852A-36362919B2A3}"/>
              </a:ext>
            </a:extLst>
          </p:cNvPr>
          <p:cNvSpPr>
            <a:spLocks/>
          </p:cNvSpPr>
          <p:nvPr/>
        </p:nvSpPr>
        <p:spPr bwMode="auto">
          <a:xfrm>
            <a:off x="6216650" y="2432050"/>
            <a:ext cx="1571625" cy="276225"/>
          </a:xfrm>
          <a:custGeom>
            <a:avLst/>
            <a:gdLst>
              <a:gd name="T0" fmla="*/ 0 w 990"/>
              <a:gd name="T1" fmla="*/ 269875 h 174"/>
              <a:gd name="T2" fmla="*/ 533400 w 990"/>
              <a:gd name="T3" fmla="*/ 0 h 174"/>
              <a:gd name="T4" fmla="*/ 1570038 w 990"/>
              <a:gd name="T5" fmla="*/ 274638 h 174"/>
              <a:gd name="T6" fmla="*/ 1482725 w 990"/>
              <a:gd name="T7" fmla="*/ 236538 h 174"/>
              <a:gd name="T8" fmla="*/ 1482725 w 990"/>
              <a:gd name="T9" fmla="*/ 236538 h 1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174"/>
              <a:gd name="T17" fmla="*/ 990 w 990"/>
              <a:gd name="T18" fmla="*/ 174 h 17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174">
                <a:moveTo>
                  <a:pt x="0" y="170"/>
                </a:moveTo>
                <a:lnTo>
                  <a:pt x="336" y="0"/>
                </a:lnTo>
                <a:lnTo>
                  <a:pt x="989" y="173"/>
                </a:lnTo>
                <a:lnTo>
                  <a:pt x="934" y="149"/>
                </a:lnTo>
              </a:path>
            </a:pathLst>
          </a:custGeom>
          <a:noFill/>
          <a:ln w="25400" cap="rnd">
            <a:solidFill>
              <a:srgbClr val="38006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956" name="Rectangle 68">
            <a:extLst>
              <a:ext uri="{FF2B5EF4-FFF2-40B4-BE49-F238E27FC236}">
                <a16:creationId xmlns:a16="http://schemas.microsoft.com/office/drawing/2014/main" id="{DEE9B19A-D8EC-4C96-A729-D9BA41624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713" y="1806575"/>
            <a:ext cx="23780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1800">
                <a:solidFill>
                  <a:srgbClr val="38006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Narrower spread</a:t>
            </a:r>
          </a:p>
          <a:p>
            <a:pPr>
              <a:defRPr/>
            </a:pPr>
            <a:r>
              <a:rPr lang="en-US" sz="1800">
                <a:solidFill>
                  <a:srgbClr val="38006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is higher correlation</a:t>
            </a:r>
          </a:p>
        </p:txBody>
      </p:sp>
      <p:sp>
        <p:nvSpPr>
          <p:cNvPr id="37957" name="Rectangle 69">
            <a:extLst>
              <a:ext uri="{FF2B5EF4-FFF2-40B4-BE49-F238E27FC236}">
                <a16:creationId xmlns:a16="http://schemas.microsoft.com/office/drawing/2014/main" id="{63BCCE81-BEB0-4951-8A5D-2BF29B84C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713" y="5929313"/>
            <a:ext cx="29257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Characteristic Line</a:t>
            </a:r>
          </a:p>
        </p:txBody>
      </p:sp>
      <p:sp>
        <p:nvSpPr>
          <p:cNvPr id="50246" name="Line 70">
            <a:extLst>
              <a:ext uri="{FF2B5EF4-FFF2-40B4-BE49-F238E27FC236}">
                <a16:creationId xmlns:a16="http://schemas.microsoft.com/office/drawing/2014/main" id="{69B342DA-7FBC-4C6F-B720-79D9047C351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6800" y="4419600"/>
            <a:ext cx="1409700" cy="156210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3CC5D9C1-DC44-4633-A8CA-041A425FC6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5562600" cy="1371600"/>
          </a:xfrm>
        </p:spPr>
        <p:txBody>
          <a:bodyPr/>
          <a:lstStyle/>
          <a:p>
            <a:pPr>
              <a:defRPr/>
            </a:pPr>
            <a:r>
              <a:rPr lang="en-US" b="1"/>
              <a:t>Calculating “Beta” </a:t>
            </a:r>
            <a:br>
              <a:rPr lang="en-US" b="1"/>
            </a:br>
            <a:r>
              <a:rPr lang="en-US" b="1"/>
              <a:t>on Your Calculator</a:t>
            </a:r>
          </a:p>
        </p:txBody>
      </p:sp>
      <p:graphicFrame>
        <p:nvGraphicFramePr>
          <p:cNvPr id="60521" name="Group 105">
            <a:extLst>
              <a:ext uri="{FF2B5EF4-FFF2-40B4-BE49-F238E27FC236}">
                <a16:creationId xmlns:a16="http://schemas.microsoft.com/office/drawing/2014/main" id="{82515493-2697-40EF-AAE3-50395B171B8F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952500" y="1676400"/>
          <a:ext cx="5181600" cy="4983164"/>
        </p:xfrm>
        <a:graphic>
          <a:graphicData uri="http://schemas.openxmlformats.org/drawingml/2006/table">
            <a:tbl>
              <a:tblPr/>
              <a:tblGrid>
                <a:gridCol w="172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49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Time Pd.</a:t>
                      </a:r>
                    </a:p>
                  </a:txBody>
                  <a:tcPr marT="45718" marB="4571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Market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My Stock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03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8" marB="4571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9.6%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12%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8" marB="4571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-15.4%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-5%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8" marB="4571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26.7%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19%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8" marB="4571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-.2%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3%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8" marB="4571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20.9%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13%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18" marB="4571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28.3%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14%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18" marB="4571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-5.9%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-9%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18" marB="4571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3.3%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-1%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T="45718" marB="4571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12.2%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12%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18" marB="4571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10.5%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10%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1253" name="Line 79">
            <a:extLst>
              <a:ext uri="{FF2B5EF4-FFF2-40B4-BE49-F238E27FC236}">
                <a16:creationId xmlns:a16="http://schemas.microsoft.com/office/drawing/2014/main" id="{5E543C5B-5717-41FE-9354-0F010368FE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600200"/>
            <a:ext cx="5029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54" name="Line 80">
            <a:extLst>
              <a:ext uri="{FF2B5EF4-FFF2-40B4-BE49-F238E27FC236}">
                <a16:creationId xmlns:a16="http://schemas.microsoft.com/office/drawing/2014/main" id="{91997FC7-CB87-4030-98FF-9F35838A95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76400"/>
            <a:ext cx="5029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55" name="Text Box 106">
            <a:extLst>
              <a:ext uri="{FF2B5EF4-FFF2-40B4-BE49-F238E27FC236}">
                <a16:creationId xmlns:a16="http://schemas.microsoft.com/office/drawing/2014/main" id="{84EB42AA-89E5-4CC5-9AB0-0C106D216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9325" y="1844675"/>
            <a:ext cx="1311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hi-IN" sz="3200"/>
          </a:p>
        </p:txBody>
      </p:sp>
      <p:sp>
        <p:nvSpPr>
          <p:cNvPr id="51256" name="Text Box 107">
            <a:extLst>
              <a:ext uri="{FF2B5EF4-FFF2-40B4-BE49-F238E27FC236}">
                <a16:creationId xmlns:a16="http://schemas.microsoft.com/office/drawing/2014/main" id="{27FFF95F-CBB7-4D6F-B2DA-15F400F17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09800"/>
            <a:ext cx="2057400" cy="3756025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hi-IN" sz="2400"/>
              <a:t>The </a:t>
            </a:r>
            <a:r>
              <a:rPr lang="en-US" altLang="hi-IN" sz="2400" i="1" u="sng"/>
              <a:t>Market</a:t>
            </a:r>
            <a:r>
              <a:rPr lang="en-US" altLang="hi-IN" sz="2400"/>
              <a:t> and </a:t>
            </a:r>
            <a:r>
              <a:rPr lang="en-US" altLang="hi-IN" sz="2400" i="1" u="sng"/>
              <a:t>My Stock</a:t>
            </a:r>
            <a:r>
              <a:rPr lang="en-US" altLang="hi-IN" sz="2400"/>
              <a:t> returns are “</a:t>
            </a:r>
            <a:r>
              <a:rPr lang="en-US" altLang="hi-IN" sz="2400">
                <a:solidFill>
                  <a:schemeClr val="hlink"/>
                </a:solidFill>
              </a:rPr>
              <a:t>excess returns</a:t>
            </a:r>
            <a:r>
              <a:rPr lang="en-US" altLang="hi-IN" sz="2400"/>
              <a:t>” and have the riskless rate already subtracted.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9">
            <a:extLst>
              <a:ext uri="{FF2B5EF4-FFF2-40B4-BE49-F238E27FC236}">
                <a16:creationId xmlns:a16="http://schemas.microsoft.com/office/drawing/2014/main" id="{3357D7F9-7AB0-4AAA-9F8C-4D436AE15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200400"/>
            <a:ext cx="9144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52227" name="Rectangle 68">
            <a:extLst>
              <a:ext uri="{FF2B5EF4-FFF2-40B4-BE49-F238E27FC236}">
                <a16:creationId xmlns:a16="http://schemas.microsoft.com/office/drawing/2014/main" id="{34C9A7B0-D212-459A-9068-097007C6A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200400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2825A79C-F156-4255-B0C9-ABA8CE3D2A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6781800" cy="1447800"/>
          </a:xfrm>
        </p:spPr>
        <p:txBody>
          <a:bodyPr/>
          <a:lstStyle/>
          <a:p>
            <a:pPr>
              <a:defRPr/>
            </a:pPr>
            <a:r>
              <a:rPr lang="en-US" b="1"/>
              <a:t>Calculating “Beta” </a:t>
            </a:r>
            <a:br>
              <a:rPr lang="en-US" b="1"/>
            </a:br>
            <a:r>
              <a:rPr lang="en-US" b="1"/>
              <a:t>on Your Calculator</a:t>
            </a:r>
          </a:p>
        </p:txBody>
      </p:sp>
      <p:sp>
        <p:nvSpPr>
          <p:cNvPr id="52229" name="Rectangle 67">
            <a:extLst>
              <a:ext uri="{FF2B5EF4-FFF2-40B4-BE49-F238E27FC236}">
                <a16:creationId xmlns:a16="http://schemas.microsoft.com/office/drawing/2014/main" id="{86BD9DE8-35BD-43F8-82BE-D3292EBD6F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6106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hi-IN" sz="2800"/>
              <a:t>Assume that the previous continuous distribution problem represents the “excess returns” of the market portfolio (it may still be in your calculator </a:t>
            </a:r>
            <a:r>
              <a:rPr lang="en-US" altLang="hi-IN" sz="2800" u="sng">
                <a:solidFill>
                  <a:schemeClr val="hlink"/>
                </a:solidFill>
              </a:rPr>
              <a:t>data worksheet</a:t>
            </a:r>
            <a:r>
              <a:rPr lang="en-US" altLang="hi-IN" sz="2800"/>
              <a:t>  -- 2</a:t>
            </a:r>
            <a:r>
              <a:rPr lang="en-US" altLang="hi-IN" sz="2800" baseline="30000"/>
              <a:t>nd</a:t>
            </a:r>
            <a:r>
              <a:rPr lang="en-US" altLang="hi-IN" sz="2800"/>
              <a:t>   Data ).</a:t>
            </a:r>
          </a:p>
          <a:p>
            <a:pPr fontAlgn="b">
              <a:lnSpc>
                <a:spcPct val="90000"/>
              </a:lnSpc>
            </a:pPr>
            <a:r>
              <a:rPr lang="en-US" altLang="hi-IN" sz="2800" b="0">
                <a:cs typeface="Arial" panose="020B0604020202020204" pitchFamily="34" charset="0"/>
              </a:rPr>
              <a:t>Enter the excess market returns as “X” observations of: 9.6%, -15.4%, 26.7%, -0.2%, 20.9%, 28.3%, -5.9%, 3.3%, 12.2%, and 10.5%.</a:t>
            </a:r>
          </a:p>
          <a:p>
            <a:pPr fontAlgn="b">
              <a:lnSpc>
                <a:spcPct val="90000"/>
              </a:lnSpc>
            </a:pPr>
            <a:r>
              <a:rPr lang="en-US" altLang="hi-IN" sz="2800" b="0">
                <a:cs typeface="Arial" panose="020B0604020202020204" pitchFamily="34" charset="0"/>
              </a:rPr>
              <a:t>Enter the excess stock returns as “Y” observations of: 12%, -5%, 19%, 3%, 13%, 14%, -9%, -1%, 12%, and 10%.</a:t>
            </a:r>
          </a:p>
        </p:txBody>
      </p:sp>
      <p:sp>
        <p:nvSpPr>
          <p:cNvPr id="52230" name="Line 65">
            <a:extLst>
              <a:ext uri="{FF2B5EF4-FFF2-40B4-BE49-F238E27FC236}">
                <a16:creationId xmlns:a16="http://schemas.microsoft.com/office/drawing/2014/main" id="{65F0D45D-2293-4FCA-A98A-CA42C7C450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600200"/>
            <a:ext cx="5029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2231" name="Line 66">
            <a:extLst>
              <a:ext uri="{FF2B5EF4-FFF2-40B4-BE49-F238E27FC236}">
                <a16:creationId xmlns:a16="http://schemas.microsoft.com/office/drawing/2014/main" id="{02AD0F7C-D68C-4C78-A4E5-8376713CCC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76400"/>
            <a:ext cx="5029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835B5198-5355-42F9-9D5C-28C132BFBD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572000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marL="0" indent="0" algn="ctr">
              <a:spcBef>
                <a:spcPct val="0"/>
              </a:spcBef>
              <a:spcAft>
                <a:spcPct val="40000"/>
              </a:spcAft>
              <a:buFont typeface="Monotype Sorts" pitchFamily="2" charset="2"/>
              <a:buNone/>
              <a:defRPr/>
            </a:pPr>
            <a:r>
              <a:rPr lang="en-US"/>
              <a:t>An index of </a:t>
            </a:r>
            <a:r>
              <a:rPr lang="en-US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systematic risk</a:t>
            </a:r>
            <a:r>
              <a:rPr lang="en-US"/>
              <a:t>.</a:t>
            </a:r>
          </a:p>
          <a:p>
            <a:pPr marL="0" indent="0" algn="ctr">
              <a:spcBef>
                <a:spcPct val="0"/>
              </a:spcBef>
              <a:spcAft>
                <a:spcPct val="40000"/>
              </a:spcAft>
              <a:buFont typeface="Monotype Sorts" pitchFamily="2" charset="2"/>
              <a:buNone/>
              <a:defRPr/>
            </a:pPr>
            <a:r>
              <a:rPr lang="en-US"/>
              <a:t>It measures the </a:t>
            </a:r>
            <a:r>
              <a:rPr lang="en-US" i="1" u="sng"/>
              <a:t>sensitivity</a:t>
            </a:r>
            <a:r>
              <a:rPr lang="en-US"/>
              <a:t> of a stock’s returns to changes in returns on the market portfolio.</a:t>
            </a:r>
          </a:p>
          <a:p>
            <a:pPr marL="0" indent="0" algn="ctr">
              <a:spcBef>
                <a:spcPct val="0"/>
              </a:spcBef>
              <a:spcAft>
                <a:spcPct val="40000"/>
              </a:spcAft>
              <a:buFont typeface="Monotype Sorts" pitchFamily="2" charset="2"/>
              <a:buNone/>
              <a:defRPr/>
            </a:pPr>
            <a:r>
              <a:rPr lang="en-US"/>
              <a:t>The </a:t>
            </a:r>
            <a:r>
              <a:rPr lang="en-US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beta</a:t>
            </a:r>
            <a:r>
              <a:rPr lang="en-US"/>
              <a:t> for a portfolio is simply a weighted average of the individual stock betas in the portfolio.</a:t>
            </a:r>
          </a:p>
        </p:txBody>
      </p:sp>
      <p:sp>
        <p:nvSpPr>
          <p:cNvPr id="54275" name="Line 3">
            <a:extLst>
              <a:ext uri="{FF2B5EF4-FFF2-40B4-BE49-F238E27FC236}">
                <a16:creationId xmlns:a16="http://schemas.microsoft.com/office/drawing/2014/main" id="{D181C37C-D672-487F-8104-15EB5321CA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76400"/>
            <a:ext cx="3810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ECE6DA21-88FA-44CC-941B-1445AEF55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381000"/>
            <a:ext cx="7162800" cy="1371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/>
              <a:t>What is Beta?</a:t>
            </a:r>
          </a:p>
        </p:txBody>
      </p:sp>
      <p:sp>
        <p:nvSpPr>
          <p:cNvPr id="54277" name="Line 5">
            <a:extLst>
              <a:ext uri="{FF2B5EF4-FFF2-40B4-BE49-F238E27FC236}">
                <a16:creationId xmlns:a16="http://schemas.microsoft.com/office/drawing/2014/main" id="{69188073-84EA-4D5B-9C99-85F19B85EB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600200"/>
            <a:ext cx="3733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66AFCAF7-FFA4-492E-9998-A0DC9B83FE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6172200"/>
            <a:ext cx="7543800" cy="381000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marL="0" indent="0">
              <a:spcBef>
                <a:spcPct val="0"/>
              </a:spcBef>
              <a:spcAft>
                <a:spcPct val="40000"/>
              </a:spcAft>
              <a:buFont typeface="Monotype Sorts" pitchFamily="2" charset="2"/>
              <a:buNone/>
            </a:pPr>
            <a:endParaRPr lang="en-GB" altLang="en-US"/>
          </a:p>
        </p:txBody>
      </p:sp>
      <p:sp>
        <p:nvSpPr>
          <p:cNvPr id="55299" name="Line 3">
            <a:extLst>
              <a:ext uri="{FF2B5EF4-FFF2-40B4-BE49-F238E27FC236}">
                <a16:creationId xmlns:a16="http://schemas.microsoft.com/office/drawing/2014/main" id="{FCDDF23B-1452-422D-8316-ED67FCA053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76400"/>
            <a:ext cx="5410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EF93A455-6656-4EC2-AD35-A0225A0562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76200"/>
            <a:ext cx="7162800" cy="16764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/>
              <a:t>Characteristic Lines 	and Different Betas</a:t>
            </a:r>
          </a:p>
        </p:txBody>
      </p:sp>
      <p:sp>
        <p:nvSpPr>
          <p:cNvPr id="55301" name="Line 5">
            <a:extLst>
              <a:ext uri="{FF2B5EF4-FFF2-40B4-BE49-F238E27FC236}">
                <a16:creationId xmlns:a16="http://schemas.microsoft.com/office/drawing/2014/main" id="{6C5A3EE7-33EC-47CF-87D2-CCA67F285C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600200"/>
            <a:ext cx="5410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5302" name="Line 6">
            <a:extLst>
              <a:ext uri="{FF2B5EF4-FFF2-40B4-BE49-F238E27FC236}">
                <a16:creationId xmlns:a16="http://schemas.microsoft.com/office/drawing/2014/main" id="{E89F45B6-CC42-4ED9-AB33-7FF628B96D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514600"/>
            <a:ext cx="0" cy="4038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5303" name="Line 7">
            <a:extLst>
              <a:ext uri="{FF2B5EF4-FFF2-40B4-BE49-F238E27FC236}">
                <a16:creationId xmlns:a16="http://schemas.microsoft.com/office/drawing/2014/main" id="{88FECB14-EAA4-49EE-ACF7-80E13AE63E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4648200"/>
            <a:ext cx="5791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5304" name="Line 8">
            <a:extLst>
              <a:ext uri="{FF2B5EF4-FFF2-40B4-BE49-F238E27FC236}">
                <a16:creationId xmlns:a16="http://schemas.microsoft.com/office/drawing/2014/main" id="{C7DD1CD9-3174-439E-9E0B-0E986DB43C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2819400"/>
            <a:ext cx="5181600" cy="35814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5305" name="Rectangle 9">
            <a:extLst>
              <a:ext uri="{FF2B5EF4-FFF2-40B4-BE49-F238E27FC236}">
                <a16:creationId xmlns:a16="http://schemas.microsoft.com/office/drawing/2014/main" id="{655F46CF-A8D0-4568-AC8E-96641BECE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0538" y="1860550"/>
            <a:ext cx="234632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hi-IN" sz="2000"/>
              <a:t>EXCESS RETURN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hi-IN" sz="2000"/>
              <a:t>ON STOCK</a:t>
            </a:r>
          </a:p>
        </p:txBody>
      </p:sp>
      <p:sp>
        <p:nvSpPr>
          <p:cNvPr id="55306" name="Rectangle 10">
            <a:extLst>
              <a:ext uri="{FF2B5EF4-FFF2-40B4-BE49-F238E27FC236}">
                <a16:creationId xmlns:a16="http://schemas.microsoft.com/office/drawing/2014/main" id="{F52CBB7C-A3F2-40FC-B42D-15D6C04EF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2775" y="4756150"/>
            <a:ext cx="32718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hi-IN" sz="2000"/>
              <a:t>EXCESS RETURN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hi-IN" sz="2000"/>
              <a:t>ON MARKET PORTFOLIO</a:t>
            </a:r>
          </a:p>
        </p:txBody>
      </p:sp>
      <p:sp>
        <p:nvSpPr>
          <p:cNvPr id="55307" name="Line 11">
            <a:extLst>
              <a:ext uri="{FF2B5EF4-FFF2-40B4-BE49-F238E27FC236}">
                <a16:creationId xmlns:a16="http://schemas.microsoft.com/office/drawing/2014/main" id="{75923360-96F8-40A9-B2E5-55585FEAE7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2322513"/>
            <a:ext cx="3756025" cy="430688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5308" name="Line 12">
            <a:extLst>
              <a:ext uri="{FF2B5EF4-FFF2-40B4-BE49-F238E27FC236}">
                <a16:creationId xmlns:a16="http://schemas.microsoft.com/office/drawing/2014/main" id="{15C38CFA-6266-43D4-9C5D-9121F2F0E7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36700" y="3657600"/>
            <a:ext cx="5626100" cy="1897063"/>
          </a:xfrm>
          <a:prstGeom prst="line">
            <a:avLst/>
          </a:prstGeom>
          <a:noFill/>
          <a:ln w="25400">
            <a:solidFill>
              <a:srgbClr val="42B2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949" name="Rectangle 13">
            <a:extLst>
              <a:ext uri="{FF2B5EF4-FFF2-40B4-BE49-F238E27FC236}">
                <a16:creationId xmlns:a16="http://schemas.microsoft.com/office/drawing/2014/main" id="{9F9D394F-EC6D-4786-81AE-D76C5B3BC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013" y="3262313"/>
            <a:ext cx="179070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24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Beta &lt; 1</a:t>
            </a:r>
          </a:p>
          <a:p>
            <a:pPr algn="ctr">
              <a:defRPr/>
            </a:pPr>
            <a:r>
              <a:rPr lang="en-US" sz="24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(defensive)</a:t>
            </a:r>
          </a:p>
        </p:txBody>
      </p:sp>
      <p:sp>
        <p:nvSpPr>
          <p:cNvPr id="39950" name="Rectangle 14">
            <a:extLst>
              <a:ext uri="{FF2B5EF4-FFF2-40B4-BE49-F238E27FC236}">
                <a16:creationId xmlns:a16="http://schemas.microsoft.com/office/drawing/2014/main" id="{F05A488B-532E-4289-8A5A-0A0944886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713" y="2576513"/>
            <a:ext cx="13589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Beta = 1</a:t>
            </a:r>
          </a:p>
        </p:txBody>
      </p:sp>
      <p:sp>
        <p:nvSpPr>
          <p:cNvPr id="39951" name="Rectangle 15">
            <a:extLst>
              <a:ext uri="{FF2B5EF4-FFF2-40B4-BE49-F238E27FC236}">
                <a16:creationId xmlns:a16="http://schemas.microsoft.com/office/drawing/2014/main" id="{E011CA3E-505D-4F2D-A77E-19CFE3C2C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1738313"/>
            <a:ext cx="197802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2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Beta &gt; 1</a:t>
            </a:r>
          </a:p>
          <a:p>
            <a:pPr algn="ctr">
              <a:defRPr/>
            </a:pPr>
            <a:r>
              <a:rPr lang="en-US" sz="2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(aggressive)</a:t>
            </a:r>
          </a:p>
        </p:txBody>
      </p:sp>
      <p:sp>
        <p:nvSpPr>
          <p:cNvPr id="39952" name="Rectangle 16">
            <a:extLst>
              <a:ext uri="{FF2B5EF4-FFF2-40B4-BE49-F238E27FC236}">
                <a16:creationId xmlns:a16="http://schemas.microsoft.com/office/drawing/2014/main" id="{D91D1B62-10D4-495E-90CB-D87F7205A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163" y="2951163"/>
            <a:ext cx="3074987" cy="11969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2400">
                <a:latin typeface="Arial" charset="0"/>
              </a:rPr>
              <a:t>Each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characteristic </a:t>
            </a:r>
          </a:p>
          <a:p>
            <a:pPr algn="ctr">
              <a:defRPr/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line </a:t>
            </a:r>
            <a:r>
              <a:rPr lang="en-US" sz="2400">
                <a:latin typeface="Arial" charset="0"/>
              </a:rPr>
              <a:t>has a </a:t>
            </a:r>
          </a:p>
          <a:p>
            <a:pPr algn="ctr">
              <a:defRPr/>
            </a:pPr>
            <a:r>
              <a:rPr lang="en-US" sz="2400">
                <a:latin typeface="Arial" charset="0"/>
              </a:rPr>
              <a:t>different slope.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>
            <a:extLst>
              <a:ext uri="{FF2B5EF4-FFF2-40B4-BE49-F238E27FC236}">
                <a16:creationId xmlns:a16="http://schemas.microsoft.com/office/drawing/2014/main" id="{FAA3504C-6FC9-4DC3-BE34-B15A84C716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76400"/>
            <a:ext cx="4267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9798A60-2CA5-448F-98C6-81C358C517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457200"/>
            <a:ext cx="7162800" cy="12954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/>
              <a:t>Return Example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6EAFC7F6-4DE3-436E-AF78-DBF461580A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686800" cy="2667000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marL="0" indent="0" algn="ctr">
              <a:buFont typeface="Monotype Sorts" pitchFamily="2" charset="2"/>
              <a:buNone/>
              <a:defRPr/>
            </a:pPr>
            <a:r>
              <a:rPr lang="en-US" sz="3200"/>
              <a:t>The stock price for Stock A was </a:t>
            </a: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$10</a:t>
            </a:r>
            <a:r>
              <a:rPr lang="en-US" sz="3200"/>
              <a:t> per share 1 year ago.  The stock is currently trading at </a:t>
            </a:r>
            <a:r>
              <a:rPr lang="en-US" sz="32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$9.50</a:t>
            </a:r>
            <a:r>
              <a:rPr lang="en-US" sz="3200"/>
              <a:t> per share and shareholders just received a </a:t>
            </a: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 dividend</a:t>
            </a:r>
            <a:r>
              <a:rPr lang="en-US" sz="3200"/>
              <a:t>.  What return was earned over the past year?</a:t>
            </a:r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9AF25D49-5727-4841-A654-12C6D05CE0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600200"/>
            <a:ext cx="4267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9FBA820F-BB6F-46A9-8D16-CB477D83A6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819400"/>
            <a:ext cx="8991600" cy="3733800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marL="0" indent="0" algn="ctr">
              <a:spcBef>
                <a:spcPct val="0"/>
              </a:spcBef>
              <a:spcAft>
                <a:spcPct val="40000"/>
              </a:spcAft>
              <a:buFont typeface="Monotype Sorts" pitchFamily="2" charset="2"/>
              <a:buNone/>
              <a:defRPr/>
            </a:pPr>
            <a:r>
              <a:rPr lang="en-US" sz="34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sz="3400" baseline="-250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en-US" sz="3400"/>
              <a:t> is the required rate of return for stock j,</a:t>
            </a:r>
          </a:p>
          <a:p>
            <a:pPr marL="0" indent="0" algn="ctr">
              <a:spcBef>
                <a:spcPct val="0"/>
              </a:spcBef>
              <a:spcAft>
                <a:spcPct val="40000"/>
              </a:spcAft>
              <a:buFont typeface="Monotype Sorts" pitchFamily="2" charset="2"/>
              <a:buNone/>
              <a:defRPr/>
            </a:pPr>
            <a:r>
              <a:rPr lang="en-US" sz="34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sz="3400" baseline="-250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sz="3400"/>
              <a:t> is the risk-free rate of return,</a:t>
            </a:r>
          </a:p>
          <a:p>
            <a:pPr marL="0" indent="0" algn="ctr">
              <a:spcBef>
                <a:spcPct val="0"/>
              </a:spcBef>
              <a:spcAft>
                <a:spcPct val="40000"/>
              </a:spcAft>
              <a:buFont typeface="Monotype Sorts" pitchFamily="2" charset="2"/>
              <a:buNone/>
              <a:defRPr/>
            </a:pPr>
            <a:r>
              <a:rPr lang="en-US" sz="3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b</a:t>
            </a:r>
            <a:r>
              <a:rPr lang="en-US" sz="34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en-US" sz="3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400"/>
              <a:t>is the beta of stock j (measures systematic risk of stock j),</a:t>
            </a:r>
          </a:p>
          <a:p>
            <a:pPr marL="0" indent="0" algn="ctr">
              <a:spcBef>
                <a:spcPct val="0"/>
              </a:spcBef>
              <a:spcAft>
                <a:spcPct val="40000"/>
              </a:spcAft>
              <a:buFont typeface="Monotype Sorts" pitchFamily="2" charset="2"/>
              <a:buNone/>
              <a:defRPr/>
            </a:pPr>
            <a:r>
              <a:rPr lang="en-US" sz="3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sz="3400" baseline="-25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n-US" sz="3400"/>
              <a:t> is the expected return for the market portfolio.</a:t>
            </a:r>
          </a:p>
        </p:txBody>
      </p:sp>
      <p:sp>
        <p:nvSpPr>
          <p:cNvPr id="56323" name="Line 3">
            <a:extLst>
              <a:ext uri="{FF2B5EF4-FFF2-40B4-BE49-F238E27FC236}">
                <a16:creationId xmlns:a16="http://schemas.microsoft.com/office/drawing/2014/main" id="{FEF30B12-6081-4774-857B-7900747269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76400"/>
            <a:ext cx="5410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3D7E0981-069F-434C-AFB2-94B4BC4E21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381000"/>
            <a:ext cx="7162800" cy="1371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/>
              <a:t>Security Market Line</a:t>
            </a:r>
          </a:p>
        </p:txBody>
      </p:sp>
      <p:sp>
        <p:nvSpPr>
          <p:cNvPr id="56325" name="Line 5">
            <a:extLst>
              <a:ext uri="{FF2B5EF4-FFF2-40B4-BE49-F238E27FC236}">
                <a16:creationId xmlns:a16="http://schemas.microsoft.com/office/drawing/2014/main" id="{B556DDEC-79AF-41B2-8381-FD468915E2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600200"/>
            <a:ext cx="5410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8A83DEF4-0B4E-495C-B8D8-E2AC26BE0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163" y="2006600"/>
            <a:ext cx="4595812" cy="7112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4000">
                <a:solidFill>
                  <a:srgbClr val="A7515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</a:t>
            </a:r>
            <a:r>
              <a:rPr lang="en-US" sz="4000" baseline="-25000">
                <a:solidFill>
                  <a:srgbClr val="A7515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</a:t>
            </a:r>
            <a:r>
              <a:rPr lang="en-US" sz="4000">
                <a:latin typeface="Arial" charset="0"/>
              </a:rPr>
              <a:t> = </a:t>
            </a:r>
            <a:r>
              <a:rPr lang="en-US" sz="4000">
                <a:solidFill>
                  <a:srgbClr val="42B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</a:t>
            </a:r>
            <a:r>
              <a:rPr lang="en-US" sz="4000" baseline="-25000">
                <a:solidFill>
                  <a:srgbClr val="42B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</a:t>
            </a:r>
            <a:r>
              <a:rPr lang="en-US" sz="4000">
                <a:latin typeface="Arial" charset="0"/>
              </a:rPr>
              <a:t> + </a:t>
            </a: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4000" baseline="-25000">
                <a:solidFill>
                  <a:schemeClr val="tx2"/>
                </a:solidFill>
                <a:latin typeface="Arial" charset="0"/>
              </a:rPr>
              <a:t>j</a:t>
            </a:r>
            <a:r>
              <a:rPr lang="en-US" sz="4000">
                <a:latin typeface="Arial" charset="0"/>
              </a:rPr>
              <a:t>(</a:t>
            </a:r>
            <a:r>
              <a:rPr lang="en-US" sz="4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</a:t>
            </a:r>
            <a:r>
              <a:rPr lang="en-US" sz="4000" baseline="-25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</a:t>
            </a:r>
            <a:r>
              <a:rPr lang="en-US" sz="4000">
                <a:latin typeface="Arial" charset="0"/>
              </a:rPr>
              <a:t> - </a:t>
            </a:r>
            <a:r>
              <a:rPr lang="en-US" sz="4000">
                <a:solidFill>
                  <a:srgbClr val="42B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</a:t>
            </a:r>
            <a:r>
              <a:rPr lang="en-US" sz="4000" baseline="-25000">
                <a:solidFill>
                  <a:srgbClr val="42B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</a:t>
            </a:r>
            <a:r>
              <a:rPr lang="en-US" sz="4000">
                <a:latin typeface="Arial" charset="0"/>
              </a:rPr>
              <a:t>)</a:t>
            </a:r>
          </a:p>
        </p:txBody>
      </p:sp>
      <p:sp>
        <p:nvSpPr>
          <p:cNvPr id="56327" name="Line 7">
            <a:extLst>
              <a:ext uri="{FF2B5EF4-FFF2-40B4-BE49-F238E27FC236}">
                <a16:creationId xmlns:a16="http://schemas.microsoft.com/office/drawing/2014/main" id="{959E00F4-DA52-4B86-8FEA-36C64A20B1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1100" y="2057400"/>
            <a:ext cx="2667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328" name="Line 8">
            <a:extLst>
              <a:ext uri="{FF2B5EF4-FFF2-40B4-BE49-F238E27FC236}">
                <a16:creationId xmlns:a16="http://schemas.microsoft.com/office/drawing/2014/main" id="{97672413-371B-434E-B905-3993BF79C3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95600"/>
            <a:ext cx="228600" cy="0"/>
          </a:xfrm>
          <a:prstGeom prst="line">
            <a:avLst/>
          </a:prstGeom>
          <a:noFill/>
          <a:ln w="50800">
            <a:solidFill>
              <a:srgbClr val="A751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329" name="Line 9">
            <a:extLst>
              <a:ext uri="{FF2B5EF4-FFF2-40B4-BE49-F238E27FC236}">
                <a16:creationId xmlns:a16="http://schemas.microsoft.com/office/drawing/2014/main" id="{09EA758B-1D4B-4EE7-A3C6-DE93EC426A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4100" y="2057400"/>
            <a:ext cx="266700" cy="0"/>
          </a:xfrm>
          <a:prstGeom prst="line">
            <a:avLst/>
          </a:prstGeom>
          <a:noFill/>
          <a:ln w="50800">
            <a:solidFill>
              <a:srgbClr val="A751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330" name="Line 10">
            <a:extLst>
              <a:ext uri="{FF2B5EF4-FFF2-40B4-BE49-F238E27FC236}">
                <a16:creationId xmlns:a16="http://schemas.microsoft.com/office/drawing/2014/main" id="{D1124DFC-D24D-47A3-AFE6-D9531D6CDB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825" y="5562600"/>
            <a:ext cx="257175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reeform 2">
            <a:extLst>
              <a:ext uri="{FF2B5EF4-FFF2-40B4-BE49-F238E27FC236}">
                <a16:creationId xmlns:a16="http://schemas.microsoft.com/office/drawing/2014/main" id="{35FC8A20-0F78-4ECC-BAE0-8EC375FEA8BF}"/>
              </a:ext>
            </a:extLst>
          </p:cNvPr>
          <p:cNvSpPr>
            <a:spLocks/>
          </p:cNvSpPr>
          <p:nvPr/>
        </p:nvSpPr>
        <p:spPr bwMode="auto">
          <a:xfrm>
            <a:off x="1828800" y="2971800"/>
            <a:ext cx="4878388" cy="1982788"/>
          </a:xfrm>
          <a:custGeom>
            <a:avLst/>
            <a:gdLst>
              <a:gd name="T0" fmla="*/ 0 w 3073"/>
              <a:gd name="T1" fmla="*/ 1981200 h 1249"/>
              <a:gd name="T2" fmla="*/ 4876800 w 3073"/>
              <a:gd name="T3" fmla="*/ 1981200 h 1249"/>
              <a:gd name="T4" fmla="*/ 4876800 w 3073"/>
              <a:gd name="T5" fmla="*/ 0 h 1249"/>
              <a:gd name="T6" fmla="*/ 0 w 3073"/>
              <a:gd name="T7" fmla="*/ 1981200 h 1249"/>
              <a:gd name="T8" fmla="*/ 0 60000 65536"/>
              <a:gd name="T9" fmla="*/ 0 60000 65536"/>
              <a:gd name="T10" fmla="*/ 0 60000 65536"/>
              <a:gd name="T11" fmla="*/ 0 60000 65536"/>
              <a:gd name="T12" fmla="*/ 0 w 3073"/>
              <a:gd name="T13" fmla="*/ 0 h 1249"/>
              <a:gd name="T14" fmla="*/ 3073 w 3073"/>
              <a:gd name="T15" fmla="*/ 1249 h 12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73" h="1249">
                <a:moveTo>
                  <a:pt x="0" y="1248"/>
                </a:moveTo>
                <a:lnTo>
                  <a:pt x="3072" y="1248"/>
                </a:lnTo>
                <a:lnTo>
                  <a:pt x="3072" y="0"/>
                </a:lnTo>
                <a:lnTo>
                  <a:pt x="0" y="1248"/>
                </a:lnTo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E7291D28-026C-41F2-8118-328A803D8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953000"/>
            <a:ext cx="4876800" cy="9144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57348" name="Line 4">
            <a:extLst>
              <a:ext uri="{FF2B5EF4-FFF2-40B4-BE49-F238E27FC236}">
                <a16:creationId xmlns:a16="http://schemas.microsoft.com/office/drawing/2014/main" id="{67E94D13-5137-4ACD-8ACC-A7F279A3BA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76400"/>
            <a:ext cx="5410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6EBEBEE4-BAAF-4E20-AD1B-E8469A45F2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381000"/>
            <a:ext cx="7162800" cy="1371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/>
              <a:t>Security Market Line</a:t>
            </a:r>
          </a:p>
        </p:txBody>
      </p:sp>
      <p:sp>
        <p:nvSpPr>
          <p:cNvPr id="57350" name="Line 6">
            <a:extLst>
              <a:ext uri="{FF2B5EF4-FFF2-40B4-BE49-F238E27FC236}">
                <a16:creationId xmlns:a16="http://schemas.microsoft.com/office/drawing/2014/main" id="{392C4FD8-8235-41F8-BD4B-7CC9700F35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600200"/>
            <a:ext cx="5410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5B708931-3EC8-4BF6-B73C-7CFD62F86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163" y="2006600"/>
            <a:ext cx="4595812" cy="7112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4000">
                <a:solidFill>
                  <a:srgbClr val="A7515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</a:t>
            </a:r>
            <a:r>
              <a:rPr lang="en-US" sz="4000" baseline="-25000">
                <a:solidFill>
                  <a:srgbClr val="A7515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</a:t>
            </a:r>
            <a:r>
              <a:rPr lang="en-US" sz="4000">
                <a:latin typeface="Arial" charset="0"/>
              </a:rPr>
              <a:t> = </a:t>
            </a:r>
            <a:r>
              <a:rPr lang="en-US" sz="4000">
                <a:solidFill>
                  <a:srgbClr val="42B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</a:t>
            </a:r>
            <a:r>
              <a:rPr lang="en-US" sz="4000" baseline="-25000">
                <a:solidFill>
                  <a:srgbClr val="42B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</a:t>
            </a:r>
            <a:r>
              <a:rPr lang="en-US" sz="4000">
                <a:latin typeface="Arial" charset="0"/>
              </a:rPr>
              <a:t> + </a:t>
            </a: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4000" baseline="-25000">
                <a:solidFill>
                  <a:schemeClr val="tx2"/>
                </a:solidFill>
                <a:latin typeface="Arial" charset="0"/>
              </a:rPr>
              <a:t>j</a:t>
            </a:r>
            <a:r>
              <a:rPr lang="en-US" sz="4000">
                <a:latin typeface="Arial" charset="0"/>
              </a:rPr>
              <a:t>(</a:t>
            </a:r>
            <a:r>
              <a:rPr lang="en-US" sz="4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</a:t>
            </a:r>
            <a:r>
              <a:rPr lang="en-US" sz="4000" baseline="-25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</a:t>
            </a:r>
            <a:r>
              <a:rPr lang="en-US" sz="4000">
                <a:latin typeface="Arial" charset="0"/>
              </a:rPr>
              <a:t> - </a:t>
            </a:r>
            <a:r>
              <a:rPr lang="en-US" sz="4000">
                <a:solidFill>
                  <a:srgbClr val="42B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</a:t>
            </a:r>
            <a:r>
              <a:rPr lang="en-US" sz="4000" baseline="-25000">
                <a:solidFill>
                  <a:srgbClr val="42B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</a:t>
            </a:r>
            <a:r>
              <a:rPr lang="en-US" sz="4000">
                <a:latin typeface="Arial" charset="0"/>
              </a:rPr>
              <a:t>)</a:t>
            </a:r>
          </a:p>
        </p:txBody>
      </p:sp>
      <p:sp>
        <p:nvSpPr>
          <p:cNvPr id="57352" name="Line 8">
            <a:extLst>
              <a:ext uri="{FF2B5EF4-FFF2-40B4-BE49-F238E27FC236}">
                <a16:creationId xmlns:a16="http://schemas.microsoft.com/office/drawing/2014/main" id="{67C8336F-586B-435C-935B-F1679D20C1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971800"/>
            <a:ext cx="0" cy="28956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353" name="Line 9">
            <a:extLst>
              <a:ext uri="{FF2B5EF4-FFF2-40B4-BE49-F238E27FC236}">
                <a16:creationId xmlns:a16="http://schemas.microsoft.com/office/drawing/2014/main" id="{BFEA3A29-CD2D-4BB6-862D-14F732F7C4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19275" y="5867400"/>
            <a:ext cx="4886325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354" name="Line 10">
            <a:extLst>
              <a:ext uri="{FF2B5EF4-FFF2-40B4-BE49-F238E27FC236}">
                <a16:creationId xmlns:a16="http://schemas.microsoft.com/office/drawing/2014/main" id="{3441E0B4-628A-4FE9-AB28-6AB4B799C0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953000"/>
            <a:ext cx="48768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355" name="Line 11">
            <a:extLst>
              <a:ext uri="{FF2B5EF4-FFF2-40B4-BE49-F238E27FC236}">
                <a16:creationId xmlns:a16="http://schemas.microsoft.com/office/drawing/2014/main" id="{5AF75E85-A0EE-443F-A267-AF9E5D9D09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2971800"/>
            <a:ext cx="4876800" cy="1981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996" name="Rectangle 12">
            <a:extLst>
              <a:ext uri="{FF2B5EF4-FFF2-40B4-BE49-F238E27FC236}">
                <a16:creationId xmlns:a16="http://schemas.microsoft.com/office/drawing/2014/main" id="{55AEC2A5-D8BA-4795-B142-4621E1EBC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5845175"/>
            <a:ext cx="3470275" cy="728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b</a:t>
            </a:r>
            <a:r>
              <a:rPr lang="en-US" sz="18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</a:t>
            </a:r>
            <a:r>
              <a:rPr lang="en-US" sz="1800">
                <a:latin typeface="Arial" charset="0"/>
              </a:rPr>
              <a:t> = </a:t>
            </a:r>
            <a:r>
              <a:rPr lang="en-US" sz="1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1.0</a:t>
            </a:r>
            <a:endParaRPr lang="en-US" sz="1800">
              <a:latin typeface="Arial" charset="0"/>
            </a:endParaRPr>
          </a:p>
          <a:p>
            <a:pPr algn="ctr">
              <a:defRPr/>
            </a:pPr>
            <a:r>
              <a:rPr lang="en-US" sz="2400">
                <a:latin typeface="Arial" charset="0"/>
              </a:rPr>
              <a:t>Systematic Risk (Beta)</a:t>
            </a:r>
          </a:p>
        </p:txBody>
      </p:sp>
      <p:sp>
        <p:nvSpPr>
          <p:cNvPr id="57357" name="Line 13">
            <a:extLst>
              <a:ext uri="{FF2B5EF4-FFF2-40B4-BE49-F238E27FC236}">
                <a16:creationId xmlns:a16="http://schemas.microsoft.com/office/drawing/2014/main" id="{CDD43AFC-E614-4E5A-BC7C-AC7D72F52A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4114800"/>
            <a:ext cx="0" cy="175260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358" name="Line 14">
            <a:extLst>
              <a:ext uri="{FF2B5EF4-FFF2-40B4-BE49-F238E27FC236}">
                <a16:creationId xmlns:a16="http://schemas.microsoft.com/office/drawing/2014/main" id="{A49AEE0B-C893-4975-9D64-33E348365E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4114800"/>
            <a:ext cx="20574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999" name="Rectangle 15">
            <a:extLst>
              <a:ext uri="{FF2B5EF4-FFF2-40B4-BE49-F238E27FC236}">
                <a16:creationId xmlns:a16="http://schemas.microsoft.com/office/drawing/2014/main" id="{57BEEB49-E8E9-4B30-BC12-8739B6FA1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113" y="4786313"/>
            <a:ext cx="4699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</a:t>
            </a:r>
            <a:r>
              <a:rPr lang="en-US" sz="2400" baseline="-250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</a:t>
            </a:r>
          </a:p>
        </p:txBody>
      </p:sp>
      <p:sp>
        <p:nvSpPr>
          <p:cNvPr id="42000" name="Rectangle 16">
            <a:extLst>
              <a:ext uri="{FF2B5EF4-FFF2-40B4-BE49-F238E27FC236}">
                <a16:creationId xmlns:a16="http://schemas.microsoft.com/office/drawing/2014/main" id="{E0543808-C6E2-4A57-89A3-30E92C1F4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113" y="3871913"/>
            <a:ext cx="5715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</a:t>
            </a:r>
            <a:r>
              <a:rPr lang="en-US" sz="2400" baseline="-25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</a:t>
            </a:r>
          </a:p>
        </p:txBody>
      </p:sp>
      <p:sp>
        <p:nvSpPr>
          <p:cNvPr id="57361" name="Line 17">
            <a:extLst>
              <a:ext uri="{FF2B5EF4-FFF2-40B4-BE49-F238E27FC236}">
                <a16:creationId xmlns:a16="http://schemas.microsoft.com/office/drawing/2014/main" id="{3B06C5C2-3595-46B3-9902-C2EEA89BE5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86200"/>
            <a:ext cx="1524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2002" name="Rectangle 18">
            <a:extLst>
              <a:ext uri="{FF2B5EF4-FFF2-40B4-BE49-F238E27FC236}">
                <a16:creationId xmlns:a16="http://schemas.microsoft.com/office/drawing/2014/main" id="{7A02F652-CAC3-440F-A3AC-6301CB0CAA4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325437" y="4181475"/>
            <a:ext cx="25685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Required Return</a:t>
            </a:r>
          </a:p>
        </p:txBody>
      </p:sp>
      <p:sp>
        <p:nvSpPr>
          <p:cNvPr id="42003" name="Rectangle 19">
            <a:extLst>
              <a:ext uri="{FF2B5EF4-FFF2-40B4-BE49-F238E27FC236}">
                <a16:creationId xmlns:a16="http://schemas.microsoft.com/office/drawing/2014/main" id="{DE2AB480-ABDC-4BC4-AFBF-89729C941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300" y="3673475"/>
            <a:ext cx="1701800" cy="942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Risk</a:t>
            </a:r>
          </a:p>
          <a:p>
            <a:pPr algn="ctr">
              <a:defRPr/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Premium</a:t>
            </a:r>
          </a:p>
        </p:txBody>
      </p:sp>
      <p:sp>
        <p:nvSpPr>
          <p:cNvPr id="42004" name="Rectangle 20">
            <a:extLst>
              <a:ext uri="{FF2B5EF4-FFF2-40B4-BE49-F238E27FC236}">
                <a16:creationId xmlns:a16="http://schemas.microsoft.com/office/drawing/2014/main" id="{4A2EF18B-D088-471E-ABE8-9B8FBC1DE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3" y="4892675"/>
            <a:ext cx="1706562" cy="942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28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Risk-free</a:t>
            </a:r>
          </a:p>
          <a:p>
            <a:pPr algn="ctr">
              <a:defRPr/>
            </a:pPr>
            <a:r>
              <a:rPr lang="en-US" sz="28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Return</a:t>
            </a:r>
          </a:p>
        </p:txBody>
      </p:sp>
      <p:sp>
        <p:nvSpPr>
          <p:cNvPr id="57365" name="Line 21">
            <a:extLst>
              <a:ext uri="{FF2B5EF4-FFF2-40B4-BE49-F238E27FC236}">
                <a16:creationId xmlns:a16="http://schemas.microsoft.com/office/drawing/2014/main" id="{8F72EDB7-5B38-4EB5-BF69-08B15C67C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0625" y="2057400"/>
            <a:ext cx="257175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366" name="Line 22">
            <a:extLst>
              <a:ext uri="{FF2B5EF4-FFF2-40B4-BE49-F238E27FC236}">
                <a16:creationId xmlns:a16="http://schemas.microsoft.com/office/drawing/2014/main" id="{FA3AAA72-2ED0-4F28-B6A6-4727EA1D94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4100" y="2057400"/>
            <a:ext cx="266700" cy="0"/>
          </a:xfrm>
          <a:prstGeom prst="line">
            <a:avLst/>
          </a:prstGeom>
          <a:noFill/>
          <a:ln w="50800">
            <a:solidFill>
              <a:srgbClr val="A751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Line 2">
            <a:extLst>
              <a:ext uri="{FF2B5EF4-FFF2-40B4-BE49-F238E27FC236}">
                <a16:creationId xmlns:a16="http://schemas.microsoft.com/office/drawing/2014/main" id="{6366203F-5F79-4AD6-93A6-CEB975D3DB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76400"/>
            <a:ext cx="5410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5F7948BA-5C64-46C5-AAAF-BD06A8936E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457200"/>
            <a:ext cx="7162800" cy="12954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/>
              <a:t>Security Market Line</a:t>
            </a:r>
          </a:p>
        </p:txBody>
      </p:sp>
      <p:sp>
        <p:nvSpPr>
          <p:cNvPr id="68612" name="Rectangle 4">
            <a:extLst>
              <a:ext uri="{FF2B5EF4-FFF2-40B4-BE49-F238E27FC236}">
                <a16:creationId xmlns:a16="http://schemas.microsoft.com/office/drawing/2014/main" id="{925483F2-F5DB-418C-AC1B-D31BEB9032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534400" cy="4495800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r>
              <a:rPr lang="en-US" altLang="en-US" sz="2800" u="sng"/>
              <a:t>Obtaining Betas</a:t>
            </a:r>
          </a:p>
          <a:p>
            <a:pPr marL="914400" lvl="1" indent="-457200"/>
            <a:r>
              <a:rPr lang="en-US" altLang="en-US" sz="2400"/>
              <a:t>Can use </a:t>
            </a:r>
            <a:r>
              <a:rPr lang="en-US" altLang="en-US" sz="2400" u="sng">
                <a:solidFill>
                  <a:schemeClr val="accent2"/>
                </a:solidFill>
              </a:rPr>
              <a:t>historical data</a:t>
            </a:r>
            <a:r>
              <a:rPr lang="en-US" altLang="en-US" sz="2400"/>
              <a:t> if past best represents the expectations of the future</a:t>
            </a:r>
          </a:p>
          <a:p>
            <a:pPr marL="914400" lvl="1" indent="-457200"/>
            <a:r>
              <a:rPr lang="en-US" altLang="en-US" sz="2400"/>
              <a:t>Can also utilize services like Value Line, Ibbotson Associates, etc.</a:t>
            </a:r>
          </a:p>
          <a:p>
            <a:r>
              <a:rPr lang="en-US" altLang="en-US" sz="2800" u="sng">
                <a:solidFill>
                  <a:srgbClr val="42B200"/>
                </a:solidFill>
              </a:rPr>
              <a:t>Adjusted Beta</a:t>
            </a:r>
          </a:p>
          <a:p>
            <a:pPr marL="914400" lvl="1" indent="-457200"/>
            <a:r>
              <a:rPr lang="en-US" altLang="en-US" sz="2400"/>
              <a:t>Betas have a tendency to revert to the mean of 1.0</a:t>
            </a:r>
          </a:p>
          <a:p>
            <a:pPr marL="914400" lvl="1" indent="-457200"/>
            <a:r>
              <a:rPr lang="en-US" altLang="en-US" sz="2400"/>
              <a:t>Can utilize combination of </a:t>
            </a:r>
            <a:r>
              <a:rPr lang="en-US" altLang="en-US" sz="2400">
                <a:solidFill>
                  <a:schemeClr val="hlink"/>
                </a:solidFill>
              </a:rPr>
              <a:t>recent beta</a:t>
            </a:r>
            <a:r>
              <a:rPr lang="en-US" altLang="en-US" sz="2400"/>
              <a:t> and </a:t>
            </a:r>
            <a:r>
              <a:rPr lang="en-US" altLang="en-US" sz="2400">
                <a:solidFill>
                  <a:schemeClr val="tx2"/>
                </a:solidFill>
              </a:rPr>
              <a:t>mean</a:t>
            </a:r>
          </a:p>
          <a:p>
            <a:pPr marL="1257300" lvl="2"/>
            <a:r>
              <a:rPr lang="en-US" altLang="en-US" sz="2000">
                <a:solidFill>
                  <a:schemeClr val="hlink"/>
                </a:solidFill>
              </a:rPr>
              <a:t>2.22</a:t>
            </a:r>
            <a:r>
              <a:rPr lang="en-US" altLang="en-US" sz="2000"/>
              <a:t> (.7) + </a:t>
            </a:r>
            <a:r>
              <a:rPr lang="en-US" altLang="en-US" sz="2000">
                <a:solidFill>
                  <a:schemeClr val="tx2"/>
                </a:solidFill>
              </a:rPr>
              <a:t>1.00</a:t>
            </a:r>
            <a:r>
              <a:rPr lang="en-US" altLang="en-US" sz="2000"/>
              <a:t> (.3) = 1.554 + 0.300 = </a:t>
            </a:r>
            <a:r>
              <a:rPr lang="en-US" altLang="en-US" sz="2000" u="sng">
                <a:solidFill>
                  <a:srgbClr val="42B200"/>
                </a:solidFill>
              </a:rPr>
              <a:t>1.854 estimate</a:t>
            </a:r>
          </a:p>
        </p:txBody>
      </p:sp>
      <p:sp>
        <p:nvSpPr>
          <p:cNvPr id="58373" name="Line 5">
            <a:extLst>
              <a:ext uri="{FF2B5EF4-FFF2-40B4-BE49-F238E27FC236}">
                <a16:creationId xmlns:a16="http://schemas.microsoft.com/office/drawing/2014/main" id="{B721D7AB-E36D-4BC7-878F-7318BFA0F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600200"/>
            <a:ext cx="5410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8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8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8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8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8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F6364ED2-0F07-4D34-B75A-572BAACF7B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1905000"/>
            <a:ext cx="8991600" cy="4724400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marL="0" indent="0" algn="ctr">
              <a:spcBef>
                <a:spcPct val="0"/>
              </a:spcBef>
              <a:spcAft>
                <a:spcPct val="40000"/>
              </a:spcAft>
              <a:buFont typeface="Monotype Sorts" pitchFamily="2" charset="2"/>
              <a:buNone/>
              <a:defRPr/>
            </a:pPr>
            <a:r>
              <a:rPr lang="en-US" sz="3400"/>
              <a:t>Lisa Miller at </a:t>
            </a:r>
            <a:r>
              <a:rPr lang="en-US" sz="3400" i="1"/>
              <a:t>Basket Wonders</a:t>
            </a:r>
            <a:r>
              <a:rPr lang="en-US" sz="3400"/>
              <a:t> is attempting to determine the rate of return required by their stock investors.  Lisa is using a </a:t>
            </a:r>
            <a:r>
              <a:rPr lang="en-US" sz="34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6% R</a:t>
            </a:r>
            <a:r>
              <a:rPr lang="en-US" sz="3400" baseline="-250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sz="34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400"/>
              <a:t>and a long-term </a:t>
            </a:r>
            <a:r>
              <a:rPr lang="en-US" sz="3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market expected rate of return </a:t>
            </a:r>
            <a:r>
              <a:rPr lang="en-US" sz="3400"/>
              <a:t>of </a:t>
            </a:r>
            <a:r>
              <a:rPr lang="en-US" sz="3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10%</a:t>
            </a:r>
            <a:r>
              <a:rPr lang="en-US" sz="3400"/>
              <a:t>.  A stock analyst following the firm has calculated that the firm </a:t>
            </a:r>
            <a:r>
              <a:rPr lang="en-US" sz="3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beta</a:t>
            </a:r>
            <a:r>
              <a:rPr lang="en-US" sz="3400"/>
              <a:t> is </a:t>
            </a:r>
            <a:r>
              <a:rPr lang="en-US" sz="3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1.2</a:t>
            </a:r>
            <a:r>
              <a:rPr lang="en-US" sz="3400"/>
              <a:t>.  What is the </a:t>
            </a:r>
            <a:r>
              <a:rPr lang="en-US" sz="3400" i="1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required rate of return</a:t>
            </a:r>
            <a:r>
              <a:rPr lang="en-US" sz="34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400"/>
              <a:t>on the stock of </a:t>
            </a:r>
            <a:r>
              <a:rPr lang="en-US" sz="3400" i="1"/>
              <a:t>Basket Wonders</a:t>
            </a:r>
            <a:r>
              <a:rPr lang="en-US" sz="3400"/>
              <a:t>?</a:t>
            </a:r>
          </a:p>
        </p:txBody>
      </p:sp>
      <p:sp>
        <p:nvSpPr>
          <p:cNvPr id="59395" name="Line 3">
            <a:extLst>
              <a:ext uri="{FF2B5EF4-FFF2-40B4-BE49-F238E27FC236}">
                <a16:creationId xmlns:a16="http://schemas.microsoft.com/office/drawing/2014/main" id="{91CFAEC8-8F18-4FBF-90E3-5EF177C5DE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76400"/>
            <a:ext cx="6400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4B85B4D3-C8B3-4AC6-8658-262BDB7FDE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162800" cy="1752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/>
              <a:t>Determination of the Required Rate of Return</a:t>
            </a:r>
          </a:p>
        </p:txBody>
      </p:sp>
      <p:sp>
        <p:nvSpPr>
          <p:cNvPr id="59397" name="Line 5">
            <a:extLst>
              <a:ext uri="{FF2B5EF4-FFF2-40B4-BE49-F238E27FC236}">
                <a16:creationId xmlns:a16="http://schemas.microsoft.com/office/drawing/2014/main" id="{C5694C09-E8DD-42A9-86E9-05E72F73AE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600200"/>
            <a:ext cx="6400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3D4A63B4-E171-4E50-866D-1E667E299E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6250" y="2057400"/>
            <a:ext cx="8115300" cy="4495800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marL="0" indent="0" algn="ctr">
              <a:buFont typeface="Monotype Sorts" pitchFamily="2" charset="2"/>
              <a:buNone/>
              <a:defRPr/>
            </a:pPr>
            <a:r>
              <a:rPr lang="en-US" sz="44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sz="4400" baseline="-250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BW</a:t>
            </a:r>
            <a:r>
              <a:rPr lang="en-US" sz="4400"/>
              <a:t> = </a:t>
            </a:r>
            <a:r>
              <a:rPr lang="en-US" sz="44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sz="4400" baseline="-250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sz="4400">
                <a:solidFill>
                  <a:srgbClr val="42B200"/>
                </a:solidFill>
              </a:rPr>
              <a:t> </a:t>
            </a:r>
            <a:r>
              <a:rPr lang="en-US" sz="4400"/>
              <a:t>+ </a:t>
            </a:r>
            <a:r>
              <a:rPr lang="en-US"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b</a:t>
            </a:r>
            <a:r>
              <a:rPr lang="en-US" sz="4400" baseline="-25000">
                <a:solidFill>
                  <a:schemeClr val="tx2"/>
                </a:solidFill>
              </a:rPr>
              <a:t>j</a:t>
            </a:r>
            <a:r>
              <a:rPr lang="en-US" sz="4400"/>
              <a:t>(</a:t>
            </a:r>
            <a:r>
              <a:rPr lang="en-US"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sz="4400" baseline="-25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n-US" sz="4400"/>
              <a:t> - </a:t>
            </a:r>
            <a:r>
              <a:rPr lang="en-US" sz="44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sz="4400" baseline="-250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sz="4400"/>
              <a:t>)</a:t>
            </a:r>
          </a:p>
          <a:p>
            <a:pPr marL="0" indent="0" algn="ctr">
              <a:buFont typeface="Monotype Sorts" pitchFamily="2" charset="2"/>
              <a:buNone/>
              <a:defRPr/>
            </a:pPr>
            <a:r>
              <a:rPr lang="en-US" sz="44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sz="4400" baseline="-250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BW</a:t>
            </a:r>
            <a:r>
              <a:rPr lang="en-US" sz="4400"/>
              <a:t> = </a:t>
            </a:r>
            <a:r>
              <a:rPr lang="en-US" sz="44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6%</a:t>
            </a:r>
            <a:r>
              <a:rPr lang="en-US" sz="4400"/>
              <a:t> + </a:t>
            </a:r>
            <a:r>
              <a:rPr lang="en-US"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1.2</a:t>
            </a:r>
            <a:r>
              <a:rPr lang="en-US" sz="4400"/>
              <a:t>(</a:t>
            </a:r>
            <a:r>
              <a:rPr lang="en-US" sz="4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10%</a:t>
            </a:r>
            <a:r>
              <a:rPr lang="en-US" sz="4400"/>
              <a:t> - </a:t>
            </a:r>
            <a:r>
              <a:rPr lang="en-US" sz="44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6%</a:t>
            </a:r>
            <a:r>
              <a:rPr lang="en-US" sz="4400"/>
              <a:t>)</a:t>
            </a:r>
          </a:p>
          <a:p>
            <a:pPr marL="0" indent="0" algn="ctr">
              <a:buFont typeface="Monotype Sorts" pitchFamily="2" charset="2"/>
              <a:buNone/>
              <a:defRPr/>
            </a:pPr>
            <a:r>
              <a:rPr lang="en-US" sz="44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sz="4400" baseline="-250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BW</a:t>
            </a:r>
            <a:r>
              <a:rPr lang="en-US" sz="4400"/>
              <a:t> = </a:t>
            </a:r>
            <a:r>
              <a:rPr lang="en-US" sz="44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10.8%</a:t>
            </a:r>
            <a:endParaRPr lang="en-US" sz="4400"/>
          </a:p>
          <a:p>
            <a:pPr marL="0" indent="0" algn="ctr">
              <a:buFont typeface="Monotype Sorts" pitchFamily="2" charset="2"/>
              <a:buNone/>
              <a:defRPr/>
            </a:pPr>
            <a:r>
              <a:rPr lang="en-US"/>
              <a:t>The required rate of return exceeds the market rate of return as BW’s beta exceeds the market beta (1.0).</a:t>
            </a:r>
          </a:p>
        </p:txBody>
      </p:sp>
      <p:sp>
        <p:nvSpPr>
          <p:cNvPr id="60419" name="Line 3">
            <a:extLst>
              <a:ext uri="{FF2B5EF4-FFF2-40B4-BE49-F238E27FC236}">
                <a16:creationId xmlns:a16="http://schemas.microsoft.com/office/drawing/2014/main" id="{93C2F15B-B093-468D-83F0-791A921362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76400"/>
            <a:ext cx="3810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EFA55645-90CE-4D58-83EE-ED0CE524ED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181600" cy="1752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/>
              <a:t>BWs Required Rate of Return</a:t>
            </a:r>
          </a:p>
        </p:txBody>
      </p:sp>
      <p:sp>
        <p:nvSpPr>
          <p:cNvPr id="60421" name="Line 5">
            <a:extLst>
              <a:ext uri="{FF2B5EF4-FFF2-40B4-BE49-F238E27FC236}">
                <a16:creationId xmlns:a16="http://schemas.microsoft.com/office/drawing/2014/main" id="{C310A926-FC7D-4CC0-8F65-08B154D310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600200"/>
            <a:ext cx="3810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22" name="Line 6">
            <a:extLst>
              <a:ext uri="{FF2B5EF4-FFF2-40B4-BE49-F238E27FC236}">
                <a16:creationId xmlns:a16="http://schemas.microsoft.com/office/drawing/2014/main" id="{B99FE041-FED2-4D46-B8DA-BC2FCF4108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085975"/>
            <a:ext cx="323850" cy="0"/>
          </a:xfrm>
          <a:prstGeom prst="line">
            <a:avLst/>
          </a:prstGeom>
          <a:noFill/>
          <a:ln w="50800">
            <a:solidFill>
              <a:srgbClr val="A751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23" name="Line 7">
            <a:extLst>
              <a:ext uri="{FF2B5EF4-FFF2-40B4-BE49-F238E27FC236}">
                <a16:creationId xmlns:a16="http://schemas.microsoft.com/office/drawing/2014/main" id="{4392CEE8-E845-48E5-B05D-3E5CD8EA92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9238" y="2071688"/>
            <a:ext cx="314325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24" name="Line 8">
            <a:extLst>
              <a:ext uri="{FF2B5EF4-FFF2-40B4-BE49-F238E27FC236}">
                <a16:creationId xmlns:a16="http://schemas.microsoft.com/office/drawing/2014/main" id="{59F44E84-2CAA-43AA-8150-C6710FD73B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7775" y="3028950"/>
            <a:ext cx="323850" cy="0"/>
          </a:xfrm>
          <a:prstGeom prst="line">
            <a:avLst/>
          </a:prstGeom>
          <a:noFill/>
          <a:ln w="50800">
            <a:solidFill>
              <a:srgbClr val="A751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25" name="Line 9">
            <a:extLst>
              <a:ext uri="{FF2B5EF4-FFF2-40B4-BE49-F238E27FC236}">
                <a16:creationId xmlns:a16="http://schemas.microsoft.com/office/drawing/2014/main" id="{EE7D52E0-9AAB-4888-BDB5-99416AB392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3225" y="3952875"/>
            <a:ext cx="323850" cy="0"/>
          </a:xfrm>
          <a:prstGeom prst="line">
            <a:avLst/>
          </a:prstGeom>
          <a:noFill/>
          <a:ln w="50800">
            <a:solidFill>
              <a:srgbClr val="A751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FC240604-4CAD-46BE-A4BF-3B96DA288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257800"/>
            <a:ext cx="7848600" cy="990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A42AB598-F4AE-4F98-9B35-05BBA66863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7848600" cy="4724400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marL="0" indent="0" algn="ctr">
              <a:spcBef>
                <a:spcPct val="0"/>
              </a:spcBef>
              <a:spcAft>
                <a:spcPct val="40000"/>
              </a:spcAft>
              <a:buFont typeface="Monotype Sorts" pitchFamily="2" charset="2"/>
              <a:buNone/>
              <a:defRPr/>
            </a:pPr>
            <a:r>
              <a:rPr lang="en-US" sz="2800"/>
              <a:t>Lisa Miller at BW is also attempting to determine the 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intrinsic value </a:t>
            </a:r>
            <a:r>
              <a:rPr lang="en-US" sz="2800"/>
              <a:t>of the stock.  She is using the </a:t>
            </a:r>
            <a:r>
              <a:rPr lang="en-US" sz="2800" u="sng"/>
              <a:t>constant growth model</a:t>
            </a:r>
            <a:r>
              <a:rPr lang="en-US" sz="2800"/>
              <a:t>.  Lisa estimates that the 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dividend next period </a:t>
            </a:r>
            <a:r>
              <a:rPr lang="en-US" sz="2800"/>
              <a:t>will be 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$0.50</a:t>
            </a:r>
            <a:r>
              <a:rPr lang="en-US" sz="2800"/>
              <a:t> and that BW will </a:t>
            </a:r>
            <a:r>
              <a:rPr lang="en-US" sz="28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grow</a:t>
            </a:r>
            <a:r>
              <a:rPr lang="en-US" sz="2800"/>
              <a:t> at a constant rate of </a:t>
            </a:r>
            <a:r>
              <a:rPr lang="en-US" sz="28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5.8%</a:t>
            </a:r>
            <a:r>
              <a:rPr lang="en-US" sz="2800"/>
              <a:t>.  The stock is currently selling for $15.</a:t>
            </a:r>
          </a:p>
          <a:p>
            <a:pPr marL="0" indent="0" algn="ctr">
              <a:spcBef>
                <a:spcPct val="30000"/>
              </a:spcBef>
              <a:spcAft>
                <a:spcPct val="40000"/>
              </a:spcAft>
              <a:buFont typeface="Monotype Sorts" pitchFamily="2" charset="2"/>
              <a:buNone/>
              <a:defRPr/>
            </a:pPr>
            <a:r>
              <a:rPr lang="en-US" sz="3200"/>
              <a:t>What is the </a:t>
            </a: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intrinsic value </a:t>
            </a:r>
            <a:r>
              <a:rPr lang="en-US" sz="3200"/>
              <a:t>of the stock?  Is the stock </a:t>
            </a:r>
            <a:r>
              <a:rPr lang="en-US" sz="3200">
                <a:solidFill>
                  <a:srgbClr val="38006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over</a:t>
            </a:r>
            <a:r>
              <a:rPr lang="en-US" sz="3200"/>
              <a:t> or </a:t>
            </a:r>
            <a:r>
              <a:rPr lang="en-US" sz="3200">
                <a:solidFill>
                  <a:srgbClr val="38006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underpriced</a:t>
            </a:r>
            <a:r>
              <a:rPr lang="en-US" sz="3200"/>
              <a:t>?</a:t>
            </a:r>
          </a:p>
        </p:txBody>
      </p:sp>
      <p:sp>
        <p:nvSpPr>
          <p:cNvPr id="61444" name="Line 3">
            <a:extLst>
              <a:ext uri="{FF2B5EF4-FFF2-40B4-BE49-F238E27FC236}">
                <a16:creationId xmlns:a16="http://schemas.microsoft.com/office/drawing/2014/main" id="{BCEC0821-729D-4B65-9D4F-6AE6FCFCB4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76400"/>
            <a:ext cx="5638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F4E09681-2C11-4AB2-8CDC-5137A84C38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162800" cy="1752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/>
              <a:t>Determination of the Intrinsic Value of BW</a:t>
            </a:r>
          </a:p>
        </p:txBody>
      </p:sp>
      <p:sp>
        <p:nvSpPr>
          <p:cNvPr id="61446" name="Line 5">
            <a:extLst>
              <a:ext uri="{FF2B5EF4-FFF2-40B4-BE49-F238E27FC236}">
                <a16:creationId xmlns:a16="http://schemas.microsoft.com/office/drawing/2014/main" id="{E5E23D12-07C0-4C14-9E63-E8CBC7DFBD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600200"/>
            <a:ext cx="5638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75C03BB6-ABF0-4FEA-915D-E9E8028131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4572000"/>
            <a:ext cx="6553200" cy="2057400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marL="0" indent="0" algn="ctr">
              <a:spcBef>
                <a:spcPct val="0"/>
              </a:spcBef>
              <a:spcAft>
                <a:spcPct val="40000"/>
              </a:spcAft>
              <a:buFont typeface="Monotype Sorts" pitchFamily="2" charset="2"/>
              <a:buNone/>
              <a:defRPr/>
            </a:pPr>
            <a:r>
              <a:rPr lang="en-US" sz="3200"/>
              <a:t>The stock is </a:t>
            </a:r>
            <a:r>
              <a:rPr lang="en-US" sz="3200" i="1" u="sng"/>
              <a:t>OVERVALUED</a:t>
            </a:r>
            <a:r>
              <a:rPr lang="en-US" sz="3200"/>
              <a:t> as the market price ($15) exceeds the </a:t>
            </a: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intrinsic value </a:t>
            </a:r>
            <a:r>
              <a:rPr lang="en-US" sz="3200"/>
              <a:t>(</a:t>
            </a: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$10</a:t>
            </a:r>
            <a:r>
              <a:rPr lang="en-US" sz="3200"/>
              <a:t>).</a:t>
            </a:r>
          </a:p>
        </p:txBody>
      </p:sp>
      <p:sp>
        <p:nvSpPr>
          <p:cNvPr id="62467" name="Line 3">
            <a:extLst>
              <a:ext uri="{FF2B5EF4-FFF2-40B4-BE49-F238E27FC236}">
                <a16:creationId xmlns:a16="http://schemas.microsoft.com/office/drawing/2014/main" id="{7BE005FE-B1DB-4997-B9C2-2BD496AE64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76400"/>
            <a:ext cx="5638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5D7FF9B6-8076-4AF6-821D-27681862E7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162800" cy="1752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/>
              <a:t>Determination of the Intrinsic Value of BW</a:t>
            </a:r>
          </a:p>
        </p:txBody>
      </p:sp>
      <p:sp>
        <p:nvSpPr>
          <p:cNvPr id="62469" name="Line 5">
            <a:extLst>
              <a:ext uri="{FF2B5EF4-FFF2-40B4-BE49-F238E27FC236}">
                <a16:creationId xmlns:a16="http://schemas.microsoft.com/office/drawing/2014/main" id="{3C2CE24C-8913-4A78-8479-C26743F5E1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600200"/>
            <a:ext cx="5638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8CDCA9B6-1EF8-4460-8B49-6F7368F03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913" y="1981200"/>
            <a:ext cx="13239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$0.50</a:t>
            </a:r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D3B486C3-79EB-47D0-9386-98BB7F342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113" y="2514600"/>
            <a:ext cx="29241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10.8%</a:t>
            </a:r>
            <a:r>
              <a:rPr lang="en-US" sz="3600">
                <a:latin typeface="Arial" charset="0"/>
              </a:rPr>
              <a:t> - </a:t>
            </a:r>
            <a:r>
              <a:rPr lang="en-US" sz="36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5.8%</a:t>
            </a:r>
          </a:p>
        </p:txBody>
      </p:sp>
      <p:sp>
        <p:nvSpPr>
          <p:cNvPr id="46088" name="Rectangle 8">
            <a:extLst>
              <a:ext uri="{FF2B5EF4-FFF2-40B4-BE49-F238E27FC236}">
                <a16:creationId xmlns:a16="http://schemas.microsoft.com/office/drawing/2014/main" id="{E9C6851F-80CA-4A02-87DF-630EE71F9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913" y="2057400"/>
            <a:ext cx="1958975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3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Intrinsic</a:t>
            </a:r>
          </a:p>
          <a:p>
            <a:pPr algn="ctr">
              <a:defRPr/>
            </a:pPr>
            <a:r>
              <a:rPr lang="en-US" sz="3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Value</a:t>
            </a:r>
          </a:p>
        </p:txBody>
      </p:sp>
      <p:sp>
        <p:nvSpPr>
          <p:cNvPr id="62473" name="Rectangle 9">
            <a:extLst>
              <a:ext uri="{FF2B5EF4-FFF2-40B4-BE49-F238E27FC236}">
                <a16:creationId xmlns:a16="http://schemas.microsoft.com/office/drawing/2014/main" id="{D678410B-0FC1-47DA-A781-61E5C8ECE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2257425"/>
            <a:ext cx="4032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hi-IN"/>
              <a:t>=</a:t>
            </a:r>
          </a:p>
        </p:txBody>
      </p:sp>
      <p:sp>
        <p:nvSpPr>
          <p:cNvPr id="62474" name="Line 10">
            <a:extLst>
              <a:ext uri="{FF2B5EF4-FFF2-40B4-BE49-F238E27FC236}">
                <a16:creationId xmlns:a16="http://schemas.microsoft.com/office/drawing/2014/main" id="{8B7280C9-FC97-471D-A29B-9F2C78E40F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514600"/>
            <a:ext cx="266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2475" name="Rectangle 11">
            <a:extLst>
              <a:ext uri="{FF2B5EF4-FFF2-40B4-BE49-F238E27FC236}">
                <a16:creationId xmlns:a16="http://schemas.microsoft.com/office/drawing/2014/main" id="{0015BBB1-72FA-4A95-BD19-41503F8CF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3476625"/>
            <a:ext cx="4032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hi-IN"/>
              <a:t>=</a:t>
            </a:r>
          </a:p>
        </p:txBody>
      </p:sp>
      <p:sp>
        <p:nvSpPr>
          <p:cNvPr id="46092" name="Rectangle 12">
            <a:extLst>
              <a:ext uri="{FF2B5EF4-FFF2-40B4-BE49-F238E27FC236}">
                <a16:creationId xmlns:a16="http://schemas.microsoft.com/office/drawing/2014/main" id="{4E4017F7-2F2A-4BA5-847C-8B112E048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3763" y="3498850"/>
            <a:ext cx="955675" cy="6508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36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$10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Line 2">
            <a:extLst>
              <a:ext uri="{FF2B5EF4-FFF2-40B4-BE49-F238E27FC236}">
                <a16:creationId xmlns:a16="http://schemas.microsoft.com/office/drawing/2014/main" id="{0AC18CE4-F692-4F19-ACF6-590D7B6A63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76400"/>
            <a:ext cx="5410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3259B78D-45B1-49CE-94A0-D330F2C2BF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381000"/>
            <a:ext cx="7162800" cy="1371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/>
              <a:t>Security Market Line</a:t>
            </a:r>
          </a:p>
        </p:txBody>
      </p:sp>
      <p:sp>
        <p:nvSpPr>
          <p:cNvPr id="63492" name="Line 4">
            <a:extLst>
              <a:ext uri="{FF2B5EF4-FFF2-40B4-BE49-F238E27FC236}">
                <a16:creationId xmlns:a16="http://schemas.microsoft.com/office/drawing/2014/main" id="{BA2A3982-AD43-40D1-A328-D168F8EF19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600200"/>
            <a:ext cx="5410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493" name="Line 5">
            <a:extLst>
              <a:ext uri="{FF2B5EF4-FFF2-40B4-BE49-F238E27FC236}">
                <a16:creationId xmlns:a16="http://schemas.microsoft.com/office/drawing/2014/main" id="{8EBE9F8B-5498-4EA9-9DFF-BD8AEC70CA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209800"/>
            <a:ext cx="0" cy="33528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494" name="Line 6">
            <a:extLst>
              <a:ext uri="{FF2B5EF4-FFF2-40B4-BE49-F238E27FC236}">
                <a16:creationId xmlns:a16="http://schemas.microsoft.com/office/drawing/2014/main" id="{A5AC632F-8BF3-4473-8B9B-268D1EAAE3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19275" y="5562600"/>
            <a:ext cx="6181725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495" name="Line 7">
            <a:extLst>
              <a:ext uri="{FF2B5EF4-FFF2-40B4-BE49-F238E27FC236}">
                <a16:creationId xmlns:a16="http://schemas.microsoft.com/office/drawing/2014/main" id="{C4F6D8DD-5BA8-4911-B7F2-319F509EDB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2209800"/>
            <a:ext cx="6019800" cy="2438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496" name="Rectangle 8">
            <a:extLst>
              <a:ext uri="{FF2B5EF4-FFF2-40B4-BE49-F238E27FC236}">
                <a16:creationId xmlns:a16="http://schemas.microsoft.com/office/drawing/2014/main" id="{8C3E2960-2B18-499C-BF1A-6CDFCB0EC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6088" y="5700713"/>
            <a:ext cx="34702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hi-IN" sz="2400"/>
              <a:t>Systematic Risk (Beta)</a:t>
            </a:r>
          </a:p>
        </p:txBody>
      </p:sp>
      <p:sp>
        <p:nvSpPr>
          <p:cNvPr id="47113" name="Rectangle 9">
            <a:extLst>
              <a:ext uri="{FF2B5EF4-FFF2-40B4-BE49-F238E27FC236}">
                <a16:creationId xmlns:a16="http://schemas.microsoft.com/office/drawing/2014/main" id="{C5744EE6-0873-4270-89FC-FBF158515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113" y="4481513"/>
            <a:ext cx="4699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</a:t>
            </a:r>
            <a:r>
              <a:rPr lang="en-US" sz="2400" baseline="-250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</a:t>
            </a:r>
          </a:p>
        </p:txBody>
      </p:sp>
      <p:sp>
        <p:nvSpPr>
          <p:cNvPr id="47114" name="Rectangle 10">
            <a:extLst>
              <a:ext uri="{FF2B5EF4-FFF2-40B4-BE49-F238E27FC236}">
                <a16:creationId xmlns:a16="http://schemas.microsoft.com/office/drawing/2014/main" id="{9D096F02-A82F-45C6-851E-AF1FA845D40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249237" y="3725863"/>
            <a:ext cx="25685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Required Return</a:t>
            </a:r>
          </a:p>
        </p:txBody>
      </p:sp>
      <p:sp>
        <p:nvSpPr>
          <p:cNvPr id="63499" name="Oval 11">
            <a:extLst>
              <a:ext uri="{FF2B5EF4-FFF2-40B4-BE49-F238E27FC236}">
                <a16:creationId xmlns:a16="http://schemas.microsoft.com/office/drawing/2014/main" id="{79F1C112-5823-4547-BD6A-80661ED3E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350" y="2597150"/>
            <a:ext cx="215900" cy="2159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63500" name="Oval 12">
            <a:extLst>
              <a:ext uri="{FF2B5EF4-FFF2-40B4-BE49-F238E27FC236}">
                <a16:creationId xmlns:a16="http://schemas.microsoft.com/office/drawing/2014/main" id="{54A1AD41-A3E3-4D1C-BD94-89C0A9A0B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1350" y="4044950"/>
            <a:ext cx="215900" cy="2159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63501" name="Line 13">
            <a:extLst>
              <a:ext uri="{FF2B5EF4-FFF2-40B4-BE49-F238E27FC236}">
                <a16:creationId xmlns:a16="http://schemas.microsoft.com/office/drawing/2014/main" id="{EDDB2236-1B90-44A6-9A34-5181F1B1CD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3300" y="2914650"/>
            <a:ext cx="0" cy="990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502" name="Line 14">
            <a:extLst>
              <a:ext uri="{FF2B5EF4-FFF2-40B4-BE49-F238E27FC236}">
                <a16:creationId xmlns:a16="http://schemas.microsoft.com/office/drawing/2014/main" id="{8A941CB9-D813-4823-AB87-65BB1AAE6E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29300" y="3086100"/>
            <a:ext cx="0" cy="914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503" name="Rectangle 15">
            <a:extLst>
              <a:ext uri="{FF2B5EF4-FFF2-40B4-BE49-F238E27FC236}">
                <a16:creationId xmlns:a16="http://schemas.microsoft.com/office/drawing/2014/main" id="{DF66A4E5-F602-4D62-8C2E-670622B60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2063" y="3254375"/>
            <a:ext cx="14509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hi-IN" sz="1800"/>
              <a:t>Direction of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hi-IN" sz="1800"/>
              <a:t>Movement</a:t>
            </a:r>
          </a:p>
        </p:txBody>
      </p:sp>
      <p:sp>
        <p:nvSpPr>
          <p:cNvPr id="63504" name="Rectangle 16">
            <a:extLst>
              <a:ext uri="{FF2B5EF4-FFF2-40B4-BE49-F238E27FC236}">
                <a16:creationId xmlns:a16="http://schemas.microsoft.com/office/drawing/2014/main" id="{624B6E53-0887-4720-85DA-1A03F8C1B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813" y="2987675"/>
            <a:ext cx="14509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hi-IN" sz="1800"/>
              <a:t>Direction of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hi-IN" sz="1800"/>
              <a:t>Movement</a:t>
            </a:r>
          </a:p>
        </p:txBody>
      </p:sp>
      <p:sp>
        <p:nvSpPr>
          <p:cNvPr id="47121" name="Rectangle 17">
            <a:extLst>
              <a:ext uri="{FF2B5EF4-FFF2-40B4-BE49-F238E27FC236}">
                <a16:creationId xmlns:a16="http://schemas.microsoft.com/office/drawing/2014/main" id="{36DEC2FC-8EE8-4483-B96F-DD825A76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0463" y="4511675"/>
            <a:ext cx="370205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Stock Y </a:t>
            </a:r>
            <a:r>
              <a:rPr lang="en-US" sz="2800">
                <a:latin typeface="Arial" charset="0"/>
              </a:rPr>
              <a:t>(Overpriced)</a:t>
            </a:r>
          </a:p>
        </p:txBody>
      </p:sp>
      <p:sp>
        <p:nvSpPr>
          <p:cNvPr id="63506" name="Rectangle 18">
            <a:extLst>
              <a:ext uri="{FF2B5EF4-FFF2-40B4-BE49-F238E27FC236}">
                <a16:creationId xmlns:a16="http://schemas.microsoft.com/office/drawing/2014/main" id="{09820E80-3F42-421C-A8FF-46380F3E0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9813" y="1997075"/>
            <a:ext cx="391953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hi-IN" sz="2800">
                <a:solidFill>
                  <a:srgbClr val="380069"/>
                </a:solidFill>
              </a:rPr>
              <a:t>Stock X </a:t>
            </a:r>
            <a:r>
              <a:rPr lang="en-US" altLang="hi-IN" sz="2800"/>
              <a:t>(Underpriced)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ED27BB1-E8E0-4D47-9157-5FE4E8330A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905000"/>
            <a:ext cx="7277100" cy="4724400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marL="0" indent="0" algn="ctr">
              <a:spcBef>
                <a:spcPct val="0"/>
              </a:spcBef>
              <a:spcAft>
                <a:spcPct val="40000"/>
              </a:spcAft>
              <a:buFont typeface="Monotype Sorts" pitchFamily="2" charset="2"/>
              <a:buNone/>
              <a:defRPr/>
            </a:pPr>
            <a:r>
              <a:rPr lang="en-US" sz="3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Small-firm Effect</a:t>
            </a:r>
          </a:p>
          <a:p>
            <a:pPr marL="0" indent="0" algn="ctr">
              <a:spcBef>
                <a:spcPct val="0"/>
              </a:spcBef>
              <a:spcAft>
                <a:spcPct val="40000"/>
              </a:spcAft>
              <a:buFont typeface="Monotype Sorts" pitchFamily="2" charset="2"/>
              <a:buNone/>
              <a:defRPr/>
            </a:pPr>
            <a:r>
              <a:rPr lang="en-US" sz="34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Price / Earnings Effect</a:t>
            </a:r>
            <a:endParaRPr lang="en-US" sz="3400">
              <a:solidFill>
                <a:srgbClr val="014A0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>
              <a:spcBef>
                <a:spcPct val="0"/>
              </a:spcBef>
              <a:spcAft>
                <a:spcPct val="40000"/>
              </a:spcAft>
              <a:buFont typeface="Monotype Sorts" pitchFamily="2" charset="2"/>
              <a:buNone/>
              <a:defRPr/>
            </a:pPr>
            <a:r>
              <a:rPr lang="en-US" sz="3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January Effect</a:t>
            </a:r>
          </a:p>
          <a:p>
            <a:pPr marL="0" indent="0" algn="ctr">
              <a:spcBef>
                <a:spcPct val="60000"/>
              </a:spcBef>
              <a:spcAft>
                <a:spcPct val="40000"/>
              </a:spcAft>
              <a:buFont typeface="Monotype Sorts" pitchFamily="2" charset="2"/>
              <a:buNone/>
              <a:defRPr/>
            </a:pPr>
            <a:r>
              <a:rPr lang="en-US" sz="3400"/>
              <a:t>These anomalies have presented serious challenges to the CAPM theory.</a:t>
            </a:r>
          </a:p>
        </p:txBody>
      </p:sp>
      <p:sp>
        <p:nvSpPr>
          <p:cNvPr id="64515" name="Line 3">
            <a:extLst>
              <a:ext uri="{FF2B5EF4-FFF2-40B4-BE49-F238E27FC236}">
                <a16:creationId xmlns:a16="http://schemas.microsoft.com/office/drawing/2014/main" id="{EDD3F87F-A4C0-431C-B888-A0E7E4211A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76400"/>
            <a:ext cx="6400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29AA3A25-3E79-48C1-A9F6-F8996B4919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162800" cy="1752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/>
              <a:t>Determination of the Required Rate of Return</a:t>
            </a:r>
          </a:p>
        </p:txBody>
      </p:sp>
      <p:sp>
        <p:nvSpPr>
          <p:cNvPr id="64517" name="Line 5">
            <a:extLst>
              <a:ext uri="{FF2B5EF4-FFF2-40B4-BE49-F238E27FC236}">
                <a16:creationId xmlns:a16="http://schemas.microsoft.com/office/drawing/2014/main" id="{83142EA3-0087-40E2-9BF2-84AFB53B93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600200"/>
            <a:ext cx="6400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2">
            <a:extLst>
              <a:ext uri="{FF2B5EF4-FFF2-40B4-BE49-F238E27FC236}">
                <a16:creationId xmlns:a16="http://schemas.microsoft.com/office/drawing/2014/main" id="{80030DB9-66AF-4482-A9DA-6E55C32BAF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76400"/>
            <a:ext cx="4267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354BCE23-6AE3-41CF-8F2D-E16235470B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457200"/>
            <a:ext cx="7162800" cy="12954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/>
              <a:t>Return Example</a:t>
            </a:r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F467FB22-70D0-4156-B927-F0CA4FAD6F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686800" cy="2667000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marL="0" indent="0" algn="ctr">
              <a:buFont typeface="Monotype Sorts" pitchFamily="2" charset="2"/>
              <a:buNone/>
              <a:defRPr/>
            </a:pPr>
            <a:r>
              <a:rPr lang="en-US" sz="3200"/>
              <a:t>The stock price for Stock A was </a:t>
            </a: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$10</a:t>
            </a:r>
            <a:r>
              <a:rPr lang="en-US" sz="3200"/>
              <a:t> per share 1 year ago.  The stock is currently trading at </a:t>
            </a:r>
            <a:r>
              <a:rPr lang="en-US" sz="32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$9.50</a:t>
            </a:r>
            <a:r>
              <a:rPr lang="en-US" sz="3200"/>
              <a:t> per share and shareholders just received a </a:t>
            </a: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$1 dividend</a:t>
            </a:r>
            <a:r>
              <a:rPr lang="en-US" sz="3200"/>
              <a:t>.  What return was earned over the past year?</a:t>
            </a:r>
          </a:p>
        </p:txBody>
      </p:sp>
      <p:sp>
        <p:nvSpPr>
          <p:cNvPr id="10245" name="Line 5">
            <a:extLst>
              <a:ext uri="{FF2B5EF4-FFF2-40B4-BE49-F238E27FC236}">
                <a16:creationId xmlns:a16="http://schemas.microsoft.com/office/drawing/2014/main" id="{5A7252B1-6795-42D4-A3A6-F952E214D4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600200"/>
            <a:ext cx="4267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6" name="Line 6">
            <a:extLst>
              <a:ext uri="{FF2B5EF4-FFF2-40B4-BE49-F238E27FC236}">
                <a16:creationId xmlns:a16="http://schemas.microsoft.com/office/drawing/2014/main" id="{D4B1A10C-9243-4C85-9F5A-3F25360476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724400"/>
            <a:ext cx="7848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4519" name="Rectangle 7">
            <a:extLst>
              <a:ext uri="{FF2B5EF4-FFF2-40B4-BE49-F238E27FC236}">
                <a16:creationId xmlns:a16="http://schemas.microsoft.com/office/drawing/2014/main" id="{D5E4833A-DFF8-485C-BFAB-3C1D6F9FB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113" y="5029200"/>
            <a:ext cx="52228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3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$1.00 </a:t>
            </a:r>
            <a:r>
              <a:rPr lang="en-US" sz="3600">
                <a:latin typeface="Arial" charset="0"/>
              </a:rPr>
              <a:t>+ (</a:t>
            </a:r>
            <a:r>
              <a:rPr lang="en-US" sz="36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$9.50</a:t>
            </a:r>
            <a:r>
              <a:rPr lang="en-US" sz="3600">
                <a:latin typeface="Arial" charset="0"/>
              </a:rPr>
              <a:t> - </a:t>
            </a:r>
            <a:r>
              <a:rPr lang="en-US"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$10.00</a:t>
            </a:r>
            <a:r>
              <a:rPr lang="en-US" sz="3600">
                <a:solidFill>
                  <a:srgbClr val="014A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sz="3600">
                <a:latin typeface="Arial" charset="0"/>
              </a:rPr>
              <a:t>)</a:t>
            </a:r>
          </a:p>
        </p:txBody>
      </p:sp>
      <p:sp>
        <p:nvSpPr>
          <p:cNvPr id="64520" name="Rectangle 8">
            <a:extLst>
              <a:ext uri="{FF2B5EF4-FFF2-40B4-BE49-F238E27FC236}">
                <a16:creationId xmlns:a16="http://schemas.microsoft.com/office/drawing/2014/main" id="{5AACF6A3-1DBB-4877-A316-13A7CDCDE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4713" y="5638800"/>
            <a:ext cx="15779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$10.00</a:t>
            </a:r>
          </a:p>
        </p:txBody>
      </p:sp>
      <p:sp>
        <p:nvSpPr>
          <p:cNvPr id="10249" name="Line 9">
            <a:extLst>
              <a:ext uri="{FF2B5EF4-FFF2-40B4-BE49-F238E27FC236}">
                <a16:creationId xmlns:a16="http://schemas.microsoft.com/office/drawing/2014/main" id="{EDF33CC6-8755-4231-9D1C-19385015FF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638800"/>
            <a:ext cx="4953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4522" name="Rectangle 10">
            <a:extLst>
              <a:ext uri="{FF2B5EF4-FFF2-40B4-BE49-F238E27FC236}">
                <a16:creationId xmlns:a16="http://schemas.microsoft.com/office/drawing/2014/main" id="{5C0AD9A7-D0BD-4D91-9C7E-93B57398E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5365750"/>
            <a:ext cx="985837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4000" i="1">
                <a:solidFill>
                  <a:srgbClr val="38006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</a:t>
            </a:r>
            <a:r>
              <a:rPr lang="en-US" sz="4000">
                <a:latin typeface="Arial" charset="0"/>
              </a:rPr>
              <a:t> =</a:t>
            </a:r>
          </a:p>
        </p:txBody>
      </p:sp>
      <p:sp>
        <p:nvSpPr>
          <p:cNvPr id="64523" name="Rectangle 11">
            <a:extLst>
              <a:ext uri="{FF2B5EF4-FFF2-40B4-BE49-F238E27FC236}">
                <a16:creationId xmlns:a16="http://schemas.microsoft.com/office/drawing/2014/main" id="{DC58DAD6-C175-4F55-A4BF-7FDCD9142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113" y="5289550"/>
            <a:ext cx="1354137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4000">
                <a:latin typeface="Arial" charset="0"/>
              </a:rPr>
              <a:t>= </a:t>
            </a:r>
            <a:r>
              <a:rPr lang="en-US" sz="4000" i="1">
                <a:solidFill>
                  <a:srgbClr val="38006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5%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2">
            <a:extLst>
              <a:ext uri="{FF2B5EF4-FFF2-40B4-BE49-F238E27FC236}">
                <a16:creationId xmlns:a16="http://schemas.microsoft.com/office/drawing/2014/main" id="{26D3E3C5-9D72-491C-81C4-0B59341C9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76400"/>
            <a:ext cx="3886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7577B1E-54F9-4FDA-984B-E5D7132C5A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457200"/>
            <a:ext cx="7162800" cy="12954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sz="4800" b="1"/>
              <a:t>Defining Risk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3CA23D9-89B3-4627-A6D5-2ED597360F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3238500"/>
            <a:ext cx="8534400" cy="3467100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algn="ctr">
              <a:buFont typeface="Monotype Sorts" pitchFamily="2" charset="2"/>
              <a:buNone/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What rate of return do you expect on your investment (savings) this year?</a:t>
            </a:r>
          </a:p>
          <a:p>
            <a:pPr algn="ctr">
              <a:buFont typeface="Monotype Sorts" pitchFamily="2" charset="2"/>
              <a:buNone/>
              <a:defRPr/>
            </a:pPr>
            <a:r>
              <a:rPr lang="en-US" sz="3200">
                <a:solidFill>
                  <a:srgbClr val="42B2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What rate will you actually earn?</a:t>
            </a:r>
            <a:endParaRPr lang="en-US" sz="3200">
              <a:solidFill>
                <a:srgbClr val="014A0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buFont typeface="Monotype Sorts" pitchFamily="2" charset="2"/>
              <a:buNone/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Does it matter if it is a bank CD or a share of stock?</a:t>
            </a:r>
          </a:p>
        </p:txBody>
      </p:sp>
      <p:sp>
        <p:nvSpPr>
          <p:cNvPr id="11269" name="Line 5">
            <a:extLst>
              <a:ext uri="{FF2B5EF4-FFF2-40B4-BE49-F238E27FC236}">
                <a16:creationId xmlns:a16="http://schemas.microsoft.com/office/drawing/2014/main" id="{CA5FFC23-DCDE-46D4-BCBE-25213114A4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600200"/>
            <a:ext cx="3886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8DEC31C-7A57-4E2C-8B22-1FFE2937E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905000"/>
            <a:ext cx="8534400" cy="1314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indent="-342900" algn="ctr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sz="4000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The variability of returns from those that are expected.</a:t>
            </a:r>
          </a:p>
        </p:txBody>
      </p:sp>
      <p:sp>
        <p:nvSpPr>
          <p:cNvPr id="11271" name="Line 7">
            <a:extLst>
              <a:ext uri="{FF2B5EF4-FFF2-40B4-BE49-F238E27FC236}">
                <a16:creationId xmlns:a16="http://schemas.microsoft.com/office/drawing/2014/main" id="{5B3E247E-82B9-4E60-92A6-C0725959C3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181350"/>
            <a:ext cx="821055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">
            <a:extLst>
              <a:ext uri="{FF2B5EF4-FFF2-40B4-BE49-F238E27FC236}">
                <a16:creationId xmlns:a16="http://schemas.microsoft.com/office/drawing/2014/main" id="{B1666897-BC8B-49FB-BD46-B44BBDE2D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828800"/>
            <a:ext cx="4419600" cy="1066800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12291" name="Line 2">
            <a:extLst>
              <a:ext uri="{FF2B5EF4-FFF2-40B4-BE49-F238E27FC236}">
                <a16:creationId xmlns:a16="http://schemas.microsoft.com/office/drawing/2014/main" id="{624F5FC4-D5DB-4219-83D8-E786D8472C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76400"/>
            <a:ext cx="59436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003DC99-8F40-4B6A-B40D-A3D8ED23A1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162800" cy="1752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/>
              <a:t>Determining Expected Return (Discrete Dist.)</a:t>
            </a:r>
          </a:p>
        </p:txBody>
      </p:sp>
      <p:sp>
        <p:nvSpPr>
          <p:cNvPr id="12293" name="Rectangle 4">
            <a:extLst>
              <a:ext uri="{FF2B5EF4-FFF2-40B4-BE49-F238E27FC236}">
                <a16:creationId xmlns:a16="http://schemas.microsoft.com/office/drawing/2014/main" id="{F35F74A0-DB35-408B-93A3-3CEF796AB9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962150"/>
            <a:ext cx="8534400" cy="4724400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marL="0" indent="0" algn="ctr">
              <a:buFont typeface="Monotype Sorts" pitchFamily="2" charset="2"/>
              <a:buNone/>
            </a:pPr>
            <a:r>
              <a:rPr lang="en-US" altLang="en-US" sz="4000"/>
              <a:t> </a:t>
            </a:r>
            <a:r>
              <a:rPr lang="en-US" altLang="en-US" sz="4000">
                <a:solidFill>
                  <a:srgbClr val="A75151"/>
                </a:solidFill>
              </a:rPr>
              <a:t>R</a:t>
            </a:r>
            <a:r>
              <a:rPr lang="en-US" altLang="en-US" sz="4000"/>
              <a:t> = </a:t>
            </a:r>
            <a:r>
              <a:rPr lang="en-US" altLang="en-US" sz="4400">
                <a:latin typeface="Symbol" panose="05050102010706020507" pitchFamily="18" charset="2"/>
              </a:rPr>
              <a:t>S</a:t>
            </a:r>
            <a:r>
              <a:rPr lang="en-US" altLang="en-US" sz="4000"/>
              <a:t> ( </a:t>
            </a:r>
            <a:r>
              <a:rPr lang="en-US" altLang="en-US" sz="4000" i="1">
                <a:solidFill>
                  <a:schemeClr val="tx2"/>
                </a:solidFill>
              </a:rPr>
              <a:t>R</a:t>
            </a:r>
            <a:r>
              <a:rPr lang="en-US" altLang="en-US" sz="4000" i="1" baseline="-25000">
                <a:solidFill>
                  <a:schemeClr val="tx2"/>
                </a:solidFill>
              </a:rPr>
              <a:t>i</a:t>
            </a:r>
            <a:r>
              <a:rPr lang="en-US" altLang="en-US" sz="4000"/>
              <a:t> )( </a:t>
            </a:r>
            <a:r>
              <a:rPr lang="en-US" altLang="en-US" sz="4000" i="1">
                <a:solidFill>
                  <a:schemeClr val="hlink"/>
                </a:solidFill>
              </a:rPr>
              <a:t>P</a:t>
            </a:r>
            <a:r>
              <a:rPr lang="en-US" altLang="en-US" sz="4000" i="1" baseline="-25000">
                <a:solidFill>
                  <a:schemeClr val="hlink"/>
                </a:solidFill>
              </a:rPr>
              <a:t>i</a:t>
            </a:r>
            <a:r>
              <a:rPr lang="en-US" altLang="en-US" sz="4000"/>
              <a:t> )</a:t>
            </a:r>
          </a:p>
          <a:p>
            <a:pPr marL="0" indent="0" algn="ctr">
              <a:spcBef>
                <a:spcPct val="40000"/>
              </a:spcBef>
              <a:buFont typeface="Monotype Sorts" pitchFamily="2" charset="2"/>
              <a:buNone/>
            </a:pPr>
            <a:r>
              <a:rPr lang="en-US" altLang="en-US">
                <a:solidFill>
                  <a:srgbClr val="A75151"/>
                </a:solidFill>
              </a:rPr>
              <a:t>R</a:t>
            </a:r>
            <a:r>
              <a:rPr lang="en-US" altLang="en-US"/>
              <a:t> is the expected return for the asset,</a:t>
            </a:r>
          </a:p>
          <a:p>
            <a:pPr marL="0" indent="0" algn="ctr">
              <a:buFont typeface="Monotype Sorts" pitchFamily="2" charset="2"/>
              <a:buNone/>
            </a:pPr>
            <a:r>
              <a:rPr lang="en-US" altLang="en-US" i="1">
                <a:solidFill>
                  <a:schemeClr val="tx2"/>
                </a:solidFill>
              </a:rPr>
              <a:t>R</a:t>
            </a:r>
            <a:r>
              <a:rPr lang="en-US" altLang="en-US" i="1" baseline="-25000">
                <a:solidFill>
                  <a:schemeClr val="tx2"/>
                </a:solidFill>
              </a:rPr>
              <a:t>i</a:t>
            </a:r>
            <a:r>
              <a:rPr lang="en-US" altLang="en-US"/>
              <a:t> is the return for the i</a:t>
            </a:r>
            <a:r>
              <a:rPr lang="en-US" altLang="en-US" baseline="30000"/>
              <a:t>th</a:t>
            </a:r>
            <a:r>
              <a:rPr lang="en-US" altLang="en-US"/>
              <a:t> possibility,</a:t>
            </a:r>
          </a:p>
          <a:p>
            <a:pPr marL="0" indent="0" algn="ctr">
              <a:buFont typeface="Monotype Sorts" pitchFamily="2" charset="2"/>
              <a:buNone/>
            </a:pPr>
            <a:r>
              <a:rPr lang="en-US" altLang="en-US" i="1">
                <a:solidFill>
                  <a:schemeClr val="hlink"/>
                </a:solidFill>
              </a:rPr>
              <a:t>P</a:t>
            </a:r>
            <a:r>
              <a:rPr lang="en-US" altLang="en-US" i="1" baseline="-25000">
                <a:solidFill>
                  <a:schemeClr val="hlink"/>
                </a:solidFill>
              </a:rPr>
              <a:t>i</a:t>
            </a:r>
            <a:r>
              <a:rPr lang="en-US" altLang="en-US"/>
              <a:t> is the probability of that return occurring,</a:t>
            </a:r>
          </a:p>
          <a:p>
            <a:pPr marL="0" indent="0" algn="ctr">
              <a:buFont typeface="Monotype Sorts" pitchFamily="2" charset="2"/>
              <a:buNone/>
            </a:pPr>
            <a:r>
              <a:rPr lang="en-US" altLang="en-US">
                <a:solidFill>
                  <a:srgbClr val="42B200"/>
                </a:solidFill>
              </a:rPr>
              <a:t>n</a:t>
            </a:r>
            <a:r>
              <a:rPr lang="en-US" altLang="en-US"/>
              <a:t> is the total number of possibilities.</a:t>
            </a:r>
          </a:p>
        </p:txBody>
      </p:sp>
      <p:sp>
        <p:nvSpPr>
          <p:cNvPr id="12294" name="Line 5">
            <a:extLst>
              <a:ext uri="{FF2B5EF4-FFF2-40B4-BE49-F238E27FC236}">
                <a16:creationId xmlns:a16="http://schemas.microsoft.com/office/drawing/2014/main" id="{A72DD001-D7F2-4D9A-90B0-46FB581370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600200"/>
            <a:ext cx="5867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95" name="Line 6">
            <a:extLst>
              <a:ext uri="{FF2B5EF4-FFF2-40B4-BE49-F238E27FC236}">
                <a16:creationId xmlns:a16="http://schemas.microsoft.com/office/drawing/2014/main" id="{1B01B2C3-2DD8-4899-BAD1-E9F8F629E9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2900" y="2057400"/>
            <a:ext cx="304800" cy="0"/>
          </a:xfrm>
          <a:prstGeom prst="line">
            <a:avLst/>
          </a:prstGeom>
          <a:noFill/>
          <a:ln w="50800">
            <a:solidFill>
              <a:srgbClr val="A751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96" name="Rectangle 7">
            <a:extLst>
              <a:ext uri="{FF2B5EF4-FFF2-40B4-BE49-F238E27FC236}">
                <a16:creationId xmlns:a16="http://schemas.microsoft.com/office/drawing/2014/main" id="{889A0DDF-1BD6-4AFD-A178-F84771C57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1776413"/>
            <a:ext cx="3667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hi-IN" sz="2400">
                <a:solidFill>
                  <a:srgbClr val="42B200"/>
                </a:solidFill>
              </a:rPr>
              <a:t>n</a:t>
            </a:r>
          </a:p>
        </p:txBody>
      </p:sp>
      <p:sp>
        <p:nvSpPr>
          <p:cNvPr id="12297" name="Rectangle 8">
            <a:extLst>
              <a:ext uri="{FF2B5EF4-FFF2-40B4-BE49-F238E27FC236}">
                <a16:creationId xmlns:a16="http://schemas.microsoft.com/office/drawing/2014/main" id="{3DC6D424-EA30-4663-8AD1-B905B8C3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63" y="2487613"/>
            <a:ext cx="6127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hi-IN" sz="2400"/>
              <a:t>i=1</a:t>
            </a:r>
          </a:p>
        </p:txBody>
      </p:sp>
      <p:sp>
        <p:nvSpPr>
          <p:cNvPr id="12298" name="Line 9">
            <a:extLst>
              <a:ext uri="{FF2B5EF4-FFF2-40B4-BE49-F238E27FC236}">
                <a16:creationId xmlns:a16="http://schemas.microsoft.com/office/drawing/2014/main" id="{4E6BA7B5-FA0C-47C6-8990-52EA01F663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000" y="3048000"/>
            <a:ext cx="254000" cy="0"/>
          </a:xfrm>
          <a:prstGeom prst="line">
            <a:avLst/>
          </a:prstGeom>
          <a:noFill/>
          <a:ln w="50800">
            <a:solidFill>
              <a:srgbClr val="A751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3">
            <a:extLst>
              <a:ext uri="{FF2B5EF4-FFF2-40B4-BE49-F238E27FC236}">
                <a16:creationId xmlns:a16="http://schemas.microsoft.com/office/drawing/2014/main" id="{3DDDF348-282B-42A8-9A49-5E50DC6E8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715000"/>
            <a:ext cx="1174750" cy="45085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hi-IN" altLang="hi-IN" sz="3200"/>
          </a:p>
        </p:txBody>
      </p:sp>
      <p:sp>
        <p:nvSpPr>
          <p:cNvPr id="13315" name="Line 4">
            <a:extLst>
              <a:ext uri="{FF2B5EF4-FFF2-40B4-BE49-F238E27FC236}">
                <a16:creationId xmlns:a16="http://schemas.microsoft.com/office/drawing/2014/main" id="{4F757496-1624-430D-B366-44462DD3C5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76400"/>
            <a:ext cx="6858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B3CE263E-E7F9-4E89-AE33-B381BA7A7C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391400" cy="1752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sz="3600" b="1"/>
              <a:t>How to Determine the Expected Return and Standard Deviation</a:t>
            </a:r>
          </a:p>
        </p:txBody>
      </p:sp>
      <p:sp>
        <p:nvSpPr>
          <p:cNvPr id="13317" name="Line 6">
            <a:extLst>
              <a:ext uri="{FF2B5EF4-FFF2-40B4-BE49-F238E27FC236}">
                <a16:creationId xmlns:a16="http://schemas.microsoft.com/office/drawing/2014/main" id="{A3A427E1-B519-4EE5-91D6-4D5228619F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600200"/>
            <a:ext cx="6858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18" name="Line 7">
            <a:extLst>
              <a:ext uri="{FF2B5EF4-FFF2-40B4-BE49-F238E27FC236}">
                <a16:creationId xmlns:a16="http://schemas.microsoft.com/office/drawing/2014/main" id="{EBD00356-08E2-4961-B042-366AA7CC55E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3048000"/>
            <a:ext cx="5791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19" name="Line 8">
            <a:extLst>
              <a:ext uri="{FF2B5EF4-FFF2-40B4-BE49-F238E27FC236}">
                <a16:creationId xmlns:a16="http://schemas.microsoft.com/office/drawing/2014/main" id="{69687673-2D6D-4744-90F0-06B2F014F9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" y="1981200"/>
            <a:ext cx="8147050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20" name="Line 9">
            <a:extLst>
              <a:ext uri="{FF2B5EF4-FFF2-40B4-BE49-F238E27FC236}">
                <a16:creationId xmlns:a16="http://schemas.microsoft.com/office/drawing/2014/main" id="{049D77FF-C083-43AF-AC6B-D5FDC6BF92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5715000"/>
            <a:ext cx="5867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21" name="Line 10">
            <a:extLst>
              <a:ext uri="{FF2B5EF4-FFF2-40B4-BE49-F238E27FC236}">
                <a16:creationId xmlns:a16="http://schemas.microsoft.com/office/drawing/2014/main" id="{4E277A05-9405-4BD5-A981-E846E77858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" y="6248400"/>
            <a:ext cx="8140700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22" name="Line 11">
            <a:extLst>
              <a:ext uri="{FF2B5EF4-FFF2-40B4-BE49-F238E27FC236}">
                <a16:creationId xmlns:a16="http://schemas.microsoft.com/office/drawing/2014/main" id="{6601CB51-8BB0-4E09-A78A-596C32149F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1981200"/>
            <a:ext cx="0" cy="42672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23" name="Line 12">
            <a:extLst>
              <a:ext uri="{FF2B5EF4-FFF2-40B4-BE49-F238E27FC236}">
                <a16:creationId xmlns:a16="http://schemas.microsoft.com/office/drawing/2014/main" id="{7FF8D539-DE2B-4287-97A2-67FFE0B51C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1981200"/>
            <a:ext cx="0" cy="42672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24" name="Line 13">
            <a:extLst>
              <a:ext uri="{FF2B5EF4-FFF2-40B4-BE49-F238E27FC236}">
                <a16:creationId xmlns:a16="http://schemas.microsoft.com/office/drawing/2014/main" id="{7EE77994-D427-46C1-9102-DD80613755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514600"/>
            <a:ext cx="0" cy="3733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25" name="Line 14">
            <a:extLst>
              <a:ext uri="{FF2B5EF4-FFF2-40B4-BE49-F238E27FC236}">
                <a16:creationId xmlns:a16="http://schemas.microsoft.com/office/drawing/2014/main" id="{513020F2-4D6F-4412-A6DC-15E6AAAA0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981200"/>
            <a:ext cx="0" cy="4267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26" name="Line 15">
            <a:extLst>
              <a:ext uri="{FF2B5EF4-FFF2-40B4-BE49-F238E27FC236}">
                <a16:creationId xmlns:a16="http://schemas.microsoft.com/office/drawing/2014/main" id="{FD282059-4760-4102-AFC9-4579F0D78A9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514600"/>
            <a:ext cx="0" cy="3733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27" name="Line 16">
            <a:extLst>
              <a:ext uri="{FF2B5EF4-FFF2-40B4-BE49-F238E27FC236}">
                <a16:creationId xmlns:a16="http://schemas.microsoft.com/office/drawing/2014/main" id="{7998B971-291B-45B8-BBBD-5F88B8E3DD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514600"/>
            <a:ext cx="2362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28" name="Line 19">
            <a:extLst>
              <a:ext uri="{FF2B5EF4-FFF2-40B4-BE49-F238E27FC236}">
                <a16:creationId xmlns:a16="http://schemas.microsoft.com/office/drawing/2014/main" id="{A1ED6F77-1944-4D5C-B680-9F1D39CF5D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2514600"/>
            <a:ext cx="3429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0196" name="Rectangle 20">
            <a:extLst>
              <a:ext uri="{FF2B5EF4-FFF2-40B4-BE49-F238E27FC236}">
                <a16:creationId xmlns:a16="http://schemas.microsoft.com/office/drawing/2014/main" id="{49486AB0-1FA1-4151-AE09-659430BF52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534400" cy="4724400"/>
          </a:xfrm>
          <a:effectLst>
            <a:outerShdw algn="ctr" rotWithShape="0">
              <a:srgbClr val="A75151"/>
            </a:outerShdw>
          </a:effectLst>
        </p:spPr>
        <p:txBody>
          <a:bodyPr/>
          <a:lstStyle/>
          <a:p>
            <a:pPr marL="0" indent="0">
              <a:spcBef>
                <a:spcPct val="5000"/>
              </a:spcBef>
              <a:spcAft>
                <a:spcPct val="5000"/>
              </a:spcAft>
              <a:buFont typeface="Monotype Sorts" pitchFamily="2" charset="2"/>
              <a:buNone/>
              <a:defRPr/>
            </a:pPr>
            <a:r>
              <a:rPr lang="en-US" sz="3200"/>
              <a:t>	Stock BW	   </a:t>
            </a:r>
          </a:p>
          <a:p>
            <a:pPr marL="0" indent="0">
              <a:spcBef>
                <a:spcPct val="5000"/>
              </a:spcBef>
              <a:spcAft>
                <a:spcPct val="5000"/>
              </a:spcAft>
              <a:buFont typeface="Monotype Sorts" pitchFamily="2" charset="2"/>
              <a:buNone/>
              <a:defRPr/>
            </a:pPr>
            <a:r>
              <a:rPr lang="en-US" sz="3200"/>
              <a:t>	</a:t>
            </a:r>
            <a:r>
              <a:rPr lang="en-US" sz="3200">
                <a:solidFill>
                  <a:schemeClr val="tx2"/>
                </a:solidFill>
              </a:rPr>
              <a:t>R</a:t>
            </a:r>
            <a:r>
              <a:rPr lang="en-US" sz="3200" baseline="-25000">
                <a:solidFill>
                  <a:schemeClr val="tx2"/>
                </a:solidFill>
              </a:rPr>
              <a:t>i</a:t>
            </a:r>
            <a:r>
              <a:rPr lang="en-US" sz="3200"/>
              <a:t>		</a:t>
            </a:r>
            <a:r>
              <a:rPr lang="en-US" sz="3200">
                <a:solidFill>
                  <a:schemeClr val="hlink"/>
                </a:solidFill>
              </a:rPr>
              <a:t>P</a:t>
            </a:r>
            <a:r>
              <a:rPr lang="en-US" sz="3200" baseline="-25000">
                <a:solidFill>
                  <a:schemeClr val="hlink"/>
                </a:solidFill>
              </a:rPr>
              <a:t>i</a:t>
            </a:r>
            <a:r>
              <a:rPr lang="en-US" sz="3200"/>
              <a:t> 	    (</a:t>
            </a:r>
            <a:r>
              <a:rPr lang="en-US" sz="3200">
                <a:solidFill>
                  <a:schemeClr val="tx2"/>
                </a:solidFill>
              </a:rPr>
              <a:t>R</a:t>
            </a:r>
            <a:r>
              <a:rPr lang="en-US" sz="3200" baseline="-25000">
                <a:solidFill>
                  <a:schemeClr val="tx2"/>
                </a:solidFill>
              </a:rPr>
              <a:t>i</a:t>
            </a:r>
            <a:r>
              <a:rPr lang="en-US" sz="3200">
                <a:solidFill>
                  <a:srgbClr val="A75151"/>
                </a:solidFill>
              </a:rPr>
              <a:t>)(</a:t>
            </a:r>
            <a:r>
              <a:rPr lang="en-US" sz="3200">
                <a:solidFill>
                  <a:schemeClr val="hlink"/>
                </a:solidFill>
              </a:rPr>
              <a:t>P</a:t>
            </a:r>
            <a:r>
              <a:rPr lang="en-US" sz="3200" baseline="-25000">
                <a:solidFill>
                  <a:schemeClr val="hlink"/>
                </a:solidFill>
              </a:rPr>
              <a:t>i</a:t>
            </a:r>
            <a:r>
              <a:rPr lang="en-US" sz="3200">
                <a:solidFill>
                  <a:srgbClr val="A75151"/>
                </a:solidFill>
              </a:rPr>
              <a:t>)</a:t>
            </a:r>
            <a:r>
              <a:rPr lang="en-US" sz="3200"/>
              <a:t>	</a:t>
            </a:r>
          </a:p>
          <a:p>
            <a:pPr marL="0" indent="0">
              <a:spcBef>
                <a:spcPct val="10000"/>
              </a:spcBef>
              <a:spcAft>
                <a:spcPct val="5000"/>
              </a:spcAft>
              <a:buFont typeface="Monotype Sorts" pitchFamily="2" charset="2"/>
              <a:buNone/>
              <a:defRPr/>
            </a:pPr>
            <a:r>
              <a:rPr lang="en-US" sz="3000"/>
              <a:t>      -.15	       .10	     -.015		 </a:t>
            </a:r>
          </a:p>
          <a:p>
            <a:pPr marL="0" indent="0">
              <a:spcBef>
                <a:spcPct val="10000"/>
              </a:spcBef>
              <a:spcAft>
                <a:spcPct val="5000"/>
              </a:spcAft>
              <a:buFont typeface="Monotype Sorts" pitchFamily="2" charset="2"/>
              <a:buNone/>
              <a:defRPr/>
            </a:pPr>
            <a:r>
              <a:rPr lang="en-US" sz="3000"/>
              <a:t>      -.03	       .20 	     -.006		</a:t>
            </a:r>
          </a:p>
          <a:p>
            <a:pPr marL="0" indent="0">
              <a:spcBef>
                <a:spcPct val="10000"/>
              </a:spcBef>
              <a:spcAft>
                <a:spcPct val="5000"/>
              </a:spcAft>
              <a:buFont typeface="Monotype Sorts" pitchFamily="2" charset="2"/>
              <a:buNone/>
              <a:defRPr/>
            </a:pPr>
            <a:r>
              <a:rPr lang="en-US" sz="3000"/>
              <a:t>       .09	       .40 	      .036		</a:t>
            </a:r>
          </a:p>
          <a:p>
            <a:pPr marL="0" indent="0">
              <a:spcBef>
                <a:spcPct val="10000"/>
              </a:spcBef>
              <a:spcAft>
                <a:spcPct val="5000"/>
              </a:spcAft>
              <a:buFont typeface="Monotype Sorts" pitchFamily="2" charset="2"/>
              <a:buNone/>
              <a:defRPr/>
            </a:pPr>
            <a:r>
              <a:rPr lang="en-US" sz="3000"/>
              <a:t>       .21 	       .20 	      .042		</a:t>
            </a:r>
          </a:p>
          <a:p>
            <a:pPr marL="0" indent="0">
              <a:spcBef>
                <a:spcPct val="10000"/>
              </a:spcBef>
              <a:spcAft>
                <a:spcPct val="5000"/>
              </a:spcAft>
              <a:buFont typeface="Monotype Sorts" pitchFamily="2" charset="2"/>
              <a:buNone/>
              <a:defRPr/>
            </a:pPr>
            <a:r>
              <a:rPr lang="en-US" sz="3000"/>
              <a:t>       .33	       .10 	      .033		</a:t>
            </a:r>
          </a:p>
          <a:p>
            <a:pPr marL="0" indent="0">
              <a:spcBef>
                <a:spcPct val="5000"/>
              </a:spcBef>
              <a:spcAft>
                <a:spcPct val="5000"/>
              </a:spcAft>
              <a:buFont typeface="Monotype Sorts" pitchFamily="2" charset="2"/>
              <a:buNone/>
              <a:defRPr/>
            </a:pPr>
            <a:r>
              <a:rPr lang="en-US" sz="3000"/>
              <a:t>     </a:t>
            </a:r>
            <a:r>
              <a:rPr lang="en-US" sz="3000" i="1"/>
              <a:t>Sum</a:t>
            </a:r>
            <a:r>
              <a:rPr lang="en-US" sz="3000"/>
              <a:t>	     </a:t>
            </a:r>
            <a:r>
              <a:rPr lang="en-US" sz="3000" i="1"/>
              <a:t>1.00</a:t>
            </a:r>
            <a:r>
              <a:rPr lang="en-US" sz="3000"/>
              <a:t>	      </a:t>
            </a:r>
            <a:r>
              <a:rPr lang="en-US" sz="3000" i="1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.090		</a:t>
            </a:r>
            <a:endParaRPr lang="en-US" sz="3000" i="1">
              <a:solidFill>
                <a:srgbClr val="38006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30" name="Text Box 21">
            <a:extLst>
              <a:ext uri="{FF2B5EF4-FFF2-40B4-BE49-F238E27FC236}">
                <a16:creationId xmlns:a16="http://schemas.microsoft.com/office/drawing/2014/main" id="{E75A33D0-99ED-46EC-8AAC-4D1D8B06B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819400"/>
            <a:ext cx="1920875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65000"/>
              <a:buFont typeface="Monotype Sorts" pitchFamily="2" charset="2"/>
              <a:buChar char="u"/>
              <a:defRPr sz="3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hi-IN" sz="2800">
                <a:solidFill>
                  <a:srgbClr val="A75151"/>
                </a:solidFill>
              </a:rPr>
              <a:t>The expected return, R, for Stock BW is .09 or 9%</a:t>
            </a:r>
          </a:p>
        </p:txBody>
      </p:sp>
      <p:sp>
        <p:nvSpPr>
          <p:cNvPr id="13331" name="Line 22">
            <a:extLst>
              <a:ext uri="{FF2B5EF4-FFF2-40B4-BE49-F238E27FC236}">
                <a16:creationId xmlns:a16="http://schemas.microsoft.com/office/drawing/2014/main" id="{76DB9474-F3A3-46CA-86BF-F1460EB885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3733800"/>
            <a:ext cx="304800" cy="0"/>
          </a:xfrm>
          <a:prstGeom prst="line">
            <a:avLst/>
          </a:prstGeom>
          <a:noFill/>
          <a:ln w="57150">
            <a:solidFill>
              <a:srgbClr val="A7515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winkles">
  <a:themeElements>
    <a:clrScheme name="">
      <a:dk1>
        <a:srgbClr val="003530"/>
      </a:dk1>
      <a:lt1>
        <a:srgbClr val="FFFFFF"/>
      </a:lt1>
      <a:dk2>
        <a:srgbClr val="114FFB"/>
      </a:dk2>
      <a:lt2>
        <a:srgbClr val="CECECE"/>
      </a:lt2>
      <a:accent1>
        <a:srgbClr val="FAFD00"/>
      </a:accent1>
      <a:accent2>
        <a:srgbClr val="FFA27C"/>
      </a:accent2>
      <a:accent3>
        <a:srgbClr val="FFFFFF"/>
      </a:accent3>
      <a:accent4>
        <a:srgbClr val="002C27"/>
      </a:accent4>
      <a:accent5>
        <a:srgbClr val="FCFEAA"/>
      </a:accent5>
      <a:accent6>
        <a:srgbClr val="E79270"/>
      </a:accent6>
      <a:hlink>
        <a:srgbClr val="E5405D"/>
      </a:hlink>
      <a:folHlink>
        <a:srgbClr val="DADADA"/>
      </a:folHlink>
    </a:clrScheme>
    <a:fontScheme name="twink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winkle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winkle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winkle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winkle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winkl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winkl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winkl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D41064AEDA0843A41CFD5E02EFD959" ma:contentTypeVersion="6" ma:contentTypeDescription="Create a new document." ma:contentTypeScope="" ma:versionID="5460a2daf66115da5888413063bc95e9">
  <xsd:schema xmlns:xsd="http://www.w3.org/2001/XMLSchema" xmlns:xs="http://www.w3.org/2001/XMLSchema" xmlns:p="http://schemas.microsoft.com/office/2006/metadata/properties" xmlns:ns2="3e3b7f3f-4ae4-4333-874b-f215a2f7e271" targetNamespace="http://schemas.microsoft.com/office/2006/metadata/properties" ma:root="true" ma:fieldsID="71ad8ade61c8a96f614c3e60e941b6b1" ns2:_="">
    <xsd:import namespace="3e3b7f3f-4ae4-4333-874b-f215a2f7e2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3b7f3f-4ae4-4333-874b-f215a2f7e2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701BC6-0084-4C0B-94E5-B9677C8610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7C6C21-6CB6-43B4-8EEA-0B705B42AC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3b7f3f-4ae4-4333-874b-f215a2f7e2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d:\msoffice\powerpnt\template\sldshow\twinkles.ppt</Template>
  <TotalTime>290</TotalTime>
  <Pages>43</Pages>
  <Words>2686</Words>
  <Application>Microsoft Office PowerPoint</Application>
  <PresentationFormat>On-screen Show (4:3)</PresentationFormat>
  <Paragraphs>406</Paragraphs>
  <Slides>58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twinkles</vt:lpstr>
      <vt:lpstr>PowerPoint Presentation</vt:lpstr>
      <vt:lpstr>After studying Chapter 5, you should be able to:</vt:lpstr>
      <vt:lpstr>Risk and Return</vt:lpstr>
      <vt:lpstr>Defining Return</vt:lpstr>
      <vt:lpstr>Return Example</vt:lpstr>
      <vt:lpstr>Return Example</vt:lpstr>
      <vt:lpstr>Defining Risk</vt:lpstr>
      <vt:lpstr>Determining Expected Return (Discrete Dist.)</vt:lpstr>
      <vt:lpstr>How to Determine the Expected Return and Standard Deviation</vt:lpstr>
      <vt:lpstr>Determining Standard Deviation (Risk Measure)</vt:lpstr>
      <vt:lpstr>How to Determine the Expected Return and Standard Deviation</vt:lpstr>
      <vt:lpstr>Determining Standard Deviation (Risk Measure)</vt:lpstr>
      <vt:lpstr>Coefficient of Variation</vt:lpstr>
      <vt:lpstr>Discrete vs. Continuous Distributions</vt:lpstr>
      <vt:lpstr>Determining Expected Return (Continuous Dist.)</vt:lpstr>
      <vt:lpstr>Determining Standard Deviation (Risk Measure)</vt:lpstr>
      <vt:lpstr>Continuous Distribution Problem</vt:lpstr>
      <vt:lpstr>PowerPoint Presentation</vt:lpstr>
      <vt:lpstr>PowerPoint Presentation</vt:lpstr>
      <vt:lpstr>PowerPoint Presentation</vt:lpstr>
      <vt:lpstr>Risk Attitudes</vt:lpstr>
      <vt:lpstr>Risk Attitudes</vt:lpstr>
      <vt:lpstr>Risk Attitude Example</vt:lpstr>
      <vt:lpstr>Risk Attitude Example</vt:lpstr>
      <vt:lpstr>Determining Portfolio Expected Return</vt:lpstr>
      <vt:lpstr>Determining Portfolio Standard Deviation</vt:lpstr>
      <vt:lpstr>Tip Slide:  Appendix A</vt:lpstr>
      <vt:lpstr>What is Covariance?</vt:lpstr>
      <vt:lpstr>Correlation Coefficient</vt:lpstr>
      <vt:lpstr>Variance - Covariance Matrix</vt:lpstr>
      <vt:lpstr>Portfolio Risk and Expected Return Example</vt:lpstr>
      <vt:lpstr>Determining Portfolio Expected Return</vt:lpstr>
      <vt:lpstr>Determining Portfolio Standard Deviation</vt:lpstr>
      <vt:lpstr>Determining Portfolio Standard Deviation</vt:lpstr>
      <vt:lpstr>Determining Portfolio Standard Deviation</vt:lpstr>
      <vt:lpstr>Determining Portfolio Standard Deviation</vt:lpstr>
      <vt:lpstr>Determining Portfolio Standard Deviation</vt:lpstr>
      <vt:lpstr>Summary of the Portfolio Return and Risk Calculation</vt:lpstr>
      <vt:lpstr>Diversification and the Correlation Coefficient</vt:lpstr>
      <vt:lpstr>Total Risk = Systematic Risk + Unsystematic Risk</vt:lpstr>
      <vt:lpstr>Total Risk = Systematic Risk + Unsystematic Risk</vt:lpstr>
      <vt:lpstr>Total Risk = Systematic Risk + Unsystematic Risk</vt:lpstr>
      <vt:lpstr>Capital Asset   Pricing Model (CAPM)</vt:lpstr>
      <vt:lpstr>CAPM Assumptions</vt:lpstr>
      <vt:lpstr>Characteristic Line</vt:lpstr>
      <vt:lpstr>Calculating “Beta”  on Your Calculator</vt:lpstr>
      <vt:lpstr>Calculating “Beta”  on Your Calculator</vt:lpstr>
      <vt:lpstr>What is Beta?</vt:lpstr>
      <vt:lpstr>Characteristic Lines  and Different Betas</vt:lpstr>
      <vt:lpstr>Security Market Line</vt:lpstr>
      <vt:lpstr>Security Market Line</vt:lpstr>
      <vt:lpstr>Security Market Line</vt:lpstr>
      <vt:lpstr>Determination of the Required Rate of Return</vt:lpstr>
      <vt:lpstr>BWs Required Rate of Return</vt:lpstr>
      <vt:lpstr>Determination of the Intrinsic Value of BW</vt:lpstr>
      <vt:lpstr>Determination of the Intrinsic Value of BW</vt:lpstr>
      <vt:lpstr>Security Market Line</vt:lpstr>
      <vt:lpstr>Determination of the Required Rate of Return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5 -- Risk and Return</dc:title>
  <dc:subject>Van Horne / Wachowicz Tenth Edition</dc:subject>
  <dc:creator>Gregory A. Kuhlemeyer</dc:creator>
  <cp:keywords/>
  <dc:description/>
  <cp:lastModifiedBy>t_srinivas@blr.amrita.edu</cp:lastModifiedBy>
  <cp:revision>35</cp:revision>
  <cp:lastPrinted>1997-02-01T11:37:06Z</cp:lastPrinted>
  <dcterms:created xsi:type="dcterms:W3CDTF">1997-02-01T12:10:56Z</dcterms:created>
  <dcterms:modified xsi:type="dcterms:W3CDTF">2020-09-03T02:52:48Z</dcterms:modified>
</cp:coreProperties>
</file>