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3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-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13637" y="2523566"/>
            <a:ext cx="9364725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F5674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F5674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405871" y="277368"/>
            <a:ext cx="1414272" cy="423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88952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850642" y="459486"/>
            <a:ext cx="2199640" cy="236220"/>
          </a:xfrm>
          <a:custGeom>
            <a:avLst/>
            <a:gdLst/>
            <a:ahLst/>
            <a:cxnLst/>
            <a:rect l="l" t="t" r="r" b="b"/>
            <a:pathLst>
              <a:path w="2199640" h="236220">
                <a:moveTo>
                  <a:pt x="0" y="236220"/>
                </a:moveTo>
                <a:lnTo>
                  <a:pt x="2199132" y="236220"/>
                </a:lnTo>
                <a:lnTo>
                  <a:pt x="2199132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ln w="35052">
            <a:solidFill>
              <a:srgbClr val="F567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F5674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405871" y="277368"/>
            <a:ext cx="1414272" cy="4236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33446" y="485012"/>
            <a:ext cx="6325107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F5674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7963" y="1442745"/>
            <a:ext cx="10736072" cy="2190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74285" y="1903857"/>
            <a:ext cx="30422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A9D01A"/>
                </a:solidFill>
                <a:latin typeface="Trebuchet MS"/>
                <a:cs typeface="Trebuchet MS"/>
              </a:rPr>
              <a:t>Project</a:t>
            </a:r>
            <a:r>
              <a:rPr sz="3200" b="1" spc="-260" dirty="0">
                <a:solidFill>
                  <a:srgbClr val="A9D01A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A9D01A"/>
                </a:solidFill>
                <a:latin typeface="Trebuchet MS"/>
                <a:cs typeface="Trebuchet MS"/>
              </a:rPr>
              <a:t>Analysis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Pro </a:t>
            </a:r>
            <a:r>
              <a:rPr spc="-50" dirty="0"/>
              <a:t>Forma </a:t>
            </a:r>
            <a:r>
              <a:rPr spc="-5" dirty="0"/>
              <a:t>Income</a:t>
            </a:r>
            <a:r>
              <a:rPr spc="-50" dirty="0"/>
              <a:t> </a:t>
            </a:r>
            <a:r>
              <a:rPr spc="-5" dirty="0"/>
              <a:t>Statement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2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2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2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50642" y="459486"/>
            <a:ext cx="2199640" cy="236220"/>
          </a:xfrm>
          <a:custGeom>
            <a:avLst/>
            <a:gdLst/>
            <a:ahLst/>
            <a:cxnLst/>
            <a:rect l="l" t="t" r="r" b="b"/>
            <a:pathLst>
              <a:path w="2199640" h="236220">
                <a:moveTo>
                  <a:pt x="0" y="236220"/>
                </a:moveTo>
                <a:lnTo>
                  <a:pt x="2199132" y="236220"/>
                </a:lnTo>
                <a:lnTo>
                  <a:pt x="2199132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ln w="35052">
            <a:solidFill>
              <a:srgbClr val="F567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1272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Development </a:t>
            </a:r>
            <a:r>
              <a:rPr spc="-10" dirty="0"/>
              <a:t>cost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10" dirty="0"/>
              <a:t>$5,000?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2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2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2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2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2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2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415" y="243916"/>
            <a:ext cx="54076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Trebuchet MS"/>
                <a:cs typeface="Trebuchet MS"/>
              </a:rPr>
              <a:t>Project </a:t>
            </a:r>
            <a:r>
              <a:rPr sz="3200" b="1" spc="-25" dirty="0">
                <a:solidFill>
                  <a:srgbClr val="FFFFFF"/>
                </a:solidFill>
                <a:latin typeface="Trebuchet MS"/>
                <a:cs typeface="Trebuchet MS"/>
              </a:rPr>
              <a:t>Valuation</a:t>
            </a:r>
            <a:r>
              <a:rPr sz="3200" b="1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rebuchet MS"/>
                <a:cs typeface="Trebuchet MS"/>
              </a:rPr>
              <a:t>Procedure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7963" y="1450975"/>
            <a:ext cx="7137400" cy="4739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buAutoNum type="arabicPeriod"/>
              <a:tabLst>
                <a:tab pos="378460" algn="l"/>
              </a:tabLst>
            </a:pPr>
            <a:r>
              <a:rPr sz="2400" spc="-60" dirty="0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first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estimate </a:t>
            </a:r>
            <a:r>
              <a:rPr sz="2400" spc="-5" dirty="0">
                <a:solidFill>
                  <a:srgbClr val="F5674A"/>
                </a:solidFill>
                <a:latin typeface="Trebuchet MS"/>
                <a:cs typeface="Trebuchet MS"/>
              </a:rPr>
              <a:t>operating income (EBIT)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from a 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pro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forma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income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statement of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  <a:p>
            <a:pPr marL="12700" marR="871219">
              <a:lnSpc>
                <a:spcPct val="120000"/>
              </a:lnSpc>
              <a:spcBef>
                <a:spcPts val="994"/>
              </a:spcBef>
              <a:buAutoNum type="arabicPeriod"/>
              <a:tabLst>
                <a:tab pos="37211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Then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we convert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from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operating income to </a:t>
            </a:r>
            <a:r>
              <a:rPr sz="2400" spc="-5" dirty="0">
                <a:solidFill>
                  <a:srgbClr val="F5674A"/>
                </a:solidFill>
                <a:latin typeface="Trebuchet MS"/>
                <a:cs typeface="Trebuchet MS"/>
              </a:rPr>
              <a:t> operating cash </a:t>
            </a:r>
            <a:r>
              <a:rPr sz="2400" dirty="0">
                <a:solidFill>
                  <a:srgbClr val="F5674A"/>
                </a:solidFill>
                <a:latin typeface="Trebuchet MS"/>
                <a:cs typeface="Trebuchet MS"/>
              </a:rPr>
              <a:t>flow</a:t>
            </a:r>
            <a:r>
              <a:rPr sz="2400" spc="25" dirty="0">
                <a:solidFill>
                  <a:srgbClr val="F5674A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5674A"/>
                </a:solidFill>
                <a:latin typeface="Trebuchet MS"/>
                <a:cs typeface="Trebuchet MS"/>
              </a:rPr>
              <a:t>(OCF)</a:t>
            </a:r>
            <a:endParaRPr sz="2400" dirty="0">
              <a:latin typeface="Trebuchet MS"/>
              <a:cs typeface="Trebuchet MS"/>
            </a:endParaRPr>
          </a:p>
          <a:p>
            <a:pPr marL="377825" indent="-365760">
              <a:lnSpc>
                <a:spcPct val="100000"/>
              </a:lnSpc>
              <a:spcBef>
                <a:spcPts val="1585"/>
              </a:spcBef>
              <a:buAutoNum type="arabicPeriod"/>
              <a:tabLst>
                <a:tab pos="37846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Finally we calculate </a:t>
            </a:r>
            <a:r>
              <a:rPr sz="2400" spc="-5" dirty="0">
                <a:solidFill>
                  <a:srgbClr val="F5674A"/>
                </a:solidFill>
                <a:latin typeface="Trebuchet MS"/>
                <a:cs typeface="Trebuchet MS"/>
              </a:rPr>
              <a:t>total cash</a:t>
            </a:r>
            <a:r>
              <a:rPr sz="2400" spc="50" dirty="0">
                <a:solidFill>
                  <a:srgbClr val="F5674A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5674A"/>
                </a:solidFill>
                <a:latin typeface="Trebuchet MS"/>
                <a:cs typeface="Trebuchet MS"/>
              </a:rPr>
              <a:t>flows</a:t>
            </a:r>
            <a:endParaRPr sz="2400" dirty="0">
              <a:latin typeface="Trebuchet MS"/>
              <a:cs typeface="Trebuchet MS"/>
            </a:endParaRPr>
          </a:p>
          <a:p>
            <a:pPr marL="216535" indent="-204470">
              <a:lnSpc>
                <a:spcPct val="100000"/>
              </a:lnSpc>
              <a:spcBef>
                <a:spcPts val="1575"/>
              </a:spcBef>
              <a:buChar char="-"/>
              <a:tabLst>
                <a:tab pos="21717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Operating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cash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flow</a:t>
            </a:r>
            <a:endParaRPr sz="2400" dirty="0">
              <a:latin typeface="Trebuchet MS"/>
              <a:cs typeface="Trebuchet MS"/>
            </a:endParaRPr>
          </a:p>
          <a:p>
            <a:pPr marL="216535" indent="-204470">
              <a:lnSpc>
                <a:spcPct val="100000"/>
              </a:lnSpc>
              <a:spcBef>
                <a:spcPts val="1570"/>
              </a:spcBef>
              <a:buChar char="-"/>
              <a:tabLst>
                <a:tab pos="21717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Capital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expenditure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(CAPEX)</a:t>
            </a:r>
            <a:endParaRPr sz="2400" dirty="0">
              <a:latin typeface="Trebuchet MS"/>
              <a:cs typeface="Trebuchet MS"/>
            </a:endParaRPr>
          </a:p>
          <a:p>
            <a:pPr marL="216535" indent="-204470">
              <a:lnSpc>
                <a:spcPct val="100000"/>
              </a:lnSpc>
              <a:spcBef>
                <a:spcPts val="1590"/>
              </a:spcBef>
              <a:buChar char="-"/>
              <a:tabLst>
                <a:tab pos="21717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Change in net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working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capital</a:t>
            </a:r>
            <a:endParaRPr sz="2400" dirty="0">
              <a:latin typeface="Trebuchet MS"/>
              <a:cs typeface="Trebuchet MS"/>
            </a:endParaRPr>
          </a:p>
          <a:p>
            <a:pPr marL="216535" indent="-204470">
              <a:lnSpc>
                <a:spcPct val="100000"/>
              </a:lnSpc>
              <a:spcBef>
                <a:spcPts val="1570"/>
              </a:spcBef>
              <a:buChar char="-"/>
              <a:tabLst>
                <a:tab pos="21717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Salvage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value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2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2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2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2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2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2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2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2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2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2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05871" y="277368"/>
              <a:ext cx="1414272" cy="4236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80415" y="243916"/>
            <a:ext cx="55638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Trebuchet MS"/>
                <a:cs typeface="Trebuchet MS"/>
              </a:rPr>
              <a:t>Pro </a:t>
            </a:r>
            <a:r>
              <a:rPr sz="3200" b="1" spc="-25" dirty="0">
                <a:solidFill>
                  <a:srgbClr val="FFFFFF"/>
                </a:solidFill>
                <a:latin typeface="Trebuchet MS"/>
                <a:cs typeface="Trebuchet MS"/>
              </a:rPr>
              <a:t>Forma </a:t>
            </a:r>
            <a:r>
              <a:rPr sz="3200" b="1" dirty="0">
                <a:solidFill>
                  <a:srgbClr val="FFFFFF"/>
                </a:solidFill>
                <a:latin typeface="Trebuchet MS"/>
                <a:cs typeface="Trebuchet MS"/>
              </a:rPr>
              <a:t>Income</a:t>
            </a:r>
            <a:r>
              <a:rPr sz="3200" b="1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rebuchet MS"/>
                <a:cs typeface="Trebuchet MS"/>
              </a:rPr>
              <a:t>Statement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7963" y="1528698"/>
            <a:ext cx="3557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5674A"/>
                </a:solidFill>
                <a:latin typeface="Trebuchet MS"/>
                <a:cs typeface="Trebuchet MS"/>
              </a:rPr>
              <a:t>Stand-alone</a:t>
            </a:r>
            <a:r>
              <a:rPr sz="2800" dirty="0">
                <a:solidFill>
                  <a:srgbClr val="F5674A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5674A"/>
                </a:solidFill>
                <a:latin typeface="Trebuchet MS"/>
                <a:cs typeface="Trebuchet MS"/>
              </a:rPr>
              <a:t>principle!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2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2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2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2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2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415" y="243916"/>
            <a:ext cx="55638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Trebuchet MS"/>
                <a:cs typeface="Trebuchet MS"/>
              </a:rPr>
              <a:t>Pro </a:t>
            </a:r>
            <a:r>
              <a:rPr sz="3200" b="1" spc="-25" dirty="0">
                <a:solidFill>
                  <a:srgbClr val="FFFFFF"/>
                </a:solidFill>
                <a:latin typeface="Trebuchet MS"/>
                <a:cs typeface="Trebuchet MS"/>
              </a:rPr>
              <a:t>Forma </a:t>
            </a:r>
            <a:r>
              <a:rPr sz="3200" b="1" dirty="0">
                <a:solidFill>
                  <a:srgbClr val="FFFFFF"/>
                </a:solidFill>
                <a:latin typeface="Trebuchet MS"/>
                <a:cs typeface="Trebuchet MS"/>
              </a:rPr>
              <a:t>Income</a:t>
            </a:r>
            <a:r>
              <a:rPr sz="3200" b="1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rebuchet MS"/>
                <a:cs typeface="Trebuchet MS"/>
              </a:rPr>
              <a:t>Statement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7963" y="1528698"/>
            <a:ext cx="3557270" cy="159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5674A"/>
                </a:solidFill>
                <a:latin typeface="Trebuchet MS"/>
                <a:cs typeface="Trebuchet MS"/>
              </a:rPr>
              <a:t>Stand-alone</a:t>
            </a:r>
            <a:r>
              <a:rPr sz="2800" dirty="0">
                <a:solidFill>
                  <a:srgbClr val="F5674A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5674A"/>
                </a:solidFill>
                <a:latin typeface="Trebuchet MS"/>
                <a:cs typeface="Trebuchet MS"/>
              </a:rPr>
              <a:t>principle!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Example: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07618" y="3494212"/>
          <a:ext cx="5066665" cy="2798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4690"/>
                <a:gridCol w="1831975"/>
              </a:tblGrid>
              <a:tr h="421431">
                <a:tc>
                  <a:txBody>
                    <a:bodyPr/>
                    <a:lstStyle/>
                    <a:p>
                      <a:pPr marL="9525">
                        <a:lnSpc>
                          <a:spcPts val="2735"/>
                        </a:lnSpc>
                      </a:pPr>
                      <a:r>
                        <a:rPr sz="24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Revenue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2735"/>
                        </a:lnSpc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800.0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488743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Operating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Costs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400.0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8895" marB="0"/>
                </a:tc>
              </a:tr>
              <a:tr h="482826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Depreciation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100.0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95407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EBIT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T w="63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300.0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T w="635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  <a:tr h="482378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400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Taxes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(@25%)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75.0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28020">
                <a:tc>
                  <a:txBody>
                    <a:bodyPr/>
                    <a:lstStyle/>
                    <a:p>
                      <a:pPr marL="9525">
                        <a:lnSpc>
                          <a:spcPts val="2835"/>
                        </a:lnSpc>
                        <a:spcBef>
                          <a:spcPts val="434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Net Income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T w="63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835"/>
                        </a:lnSpc>
                        <a:spcBef>
                          <a:spcPts val="434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225.0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T w="635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415" y="243916"/>
            <a:ext cx="48431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Trebuchet MS"/>
                <a:cs typeface="Trebuchet MS"/>
              </a:rPr>
              <a:t>Annual Depreciation</a:t>
            </a:r>
            <a:r>
              <a:rPr sz="3200" b="1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rebuchet MS"/>
                <a:cs typeface="Trebuchet MS"/>
              </a:rPr>
              <a:t>Cost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7963" y="1442745"/>
            <a:ext cx="6266180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If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we use the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straight-line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depreciation  method,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963" y="4080509"/>
            <a:ext cx="7437120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- Example: 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You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have purchased equipment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for $1,000.  The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project’s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life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5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years.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Salvage value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is  expected to be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zero.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1975" y="3083763"/>
            <a:ext cx="5403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10" dirty="0">
                <a:solidFill>
                  <a:srgbClr val="FFFFFF"/>
                </a:solidFill>
                <a:latin typeface="Georgia"/>
                <a:cs typeface="Georgia"/>
              </a:rPr>
              <a:t>D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250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08885" y="3304794"/>
            <a:ext cx="3726179" cy="20320"/>
          </a:xfrm>
          <a:custGeom>
            <a:avLst/>
            <a:gdLst/>
            <a:ahLst/>
            <a:cxnLst/>
            <a:rect l="l" t="t" r="r" b="b"/>
            <a:pathLst>
              <a:path w="3726179" h="20320">
                <a:moveTo>
                  <a:pt x="3726179" y="0"/>
                </a:moveTo>
                <a:lnTo>
                  <a:pt x="0" y="0"/>
                </a:lnTo>
                <a:lnTo>
                  <a:pt x="0" y="19811"/>
                </a:lnTo>
                <a:lnTo>
                  <a:pt x="3726179" y="19811"/>
                </a:lnTo>
                <a:lnTo>
                  <a:pt x="37261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96439" y="2853944"/>
            <a:ext cx="3752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9100" algn="l"/>
              </a:tabLst>
            </a:pPr>
            <a:r>
              <a:rPr sz="2400" spc="-65" dirty="0">
                <a:solidFill>
                  <a:srgbClr val="FFFFFF"/>
                </a:solidFill>
                <a:latin typeface="Georgia"/>
                <a:cs typeface="Georgia"/>
              </a:rPr>
              <a:t>Initial</a:t>
            </a:r>
            <a:r>
              <a:rPr sz="240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Georgia"/>
                <a:cs typeface="Georgia"/>
              </a:rPr>
              <a:t>value	</a:t>
            </a:r>
            <a:r>
              <a:rPr sz="2400" spc="245" dirty="0">
                <a:solidFill>
                  <a:srgbClr val="FFFFFF"/>
                </a:solidFill>
                <a:latin typeface="Georgia"/>
                <a:cs typeface="Georgia"/>
              </a:rPr>
              <a:t>− </a:t>
            </a:r>
            <a:r>
              <a:rPr sz="2400" spc="-45" dirty="0">
                <a:solidFill>
                  <a:srgbClr val="FFFFFF"/>
                </a:solidFill>
                <a:latin typeface="Georgia"/>
                <a:cs typeface="Georgia"/>
              </a:rPr>
              <a:t>Salvage</a:t>
            </a:r>
            <a:r>
              <a:rPr sz="2400" spc="-40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Georgia"/>
                <a:cs typeface="Georgia"/>
              </a:rPr>
              <a:t>value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5457" y="3287979"/>
            <a:ext cx="21958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solidFill>
                  <a:srgbClr val="FFFFFF"/>
                </a:solidFill>
                <a:latin typeface="Georgia"/>
                <a:cs typeface="Georgia"/>
              </a:rPr>
              <a:t>Number </a:t>
            </a:r>
            <a:r>
              <a:rPr sz="2400" spc="-40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2400" spc="-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years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80869" y="5901944"/>
            <a:ext cx="539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10" dirty="0">
                <a:solidFill>
                  <a:srgbClr val="FFFFFF"/>
                </a:solidFill>
                <a:latin typeface="Georgia"/>
                <a:cs typeface="Georgia"/>
              </a:rPr>
              <a:t>D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245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7779" y="6121908"/>
            <a:ext cx="1574800" cy="20320"/>
          </a:xfrm>
          <a:custGeom>
            <a:avLst/>
            <a:gdLst/>
            <a:ahLst/>
            <a:cxnLst/>
            <a:rect l="l" t="t" r="r" b="b"/>
            <a:pathLst>
              <a:path w="1574800" h="20320">
                <a:moveTo>
                  <a:pt x="1574292" y="0"/>
                </a:moveTo>
                <a:lnTo>
                  <a:pt x="0" y="0"/>
                </a:lnTo>
                <a:lnTo>
                  <a:pt x="0" y="19811"/>
                </a:lnTo>
                <a:lnTo>
                  <a:pt x="1574292" y="19811"/>
                </a:lnTo>
                <a:lnTo>
                  <a:pt x="15742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45332" y="5671820"/>
            <a:ext cx="1599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solidFill>
                  <a:srgbClr val="FFFFFF"/>
                </a:solidFill>
                <a:latin typeface="Georgia"/>
                <a:cs typeface="Georgia"/>
              </a:rPr>
              <a:t>$1,000 </a:t>
            </a:r>
            <a:r>
              <a:rPr sz="2400" spc="245" dirty="0">
                <a:solidFill>
                  <a:srgbClr val="FFFFFF"/>
                </a:solidFill>
                <a:latin typeface="Georgia"/>
                <a:cs typeface="Georgia"/>
              </a:rPr>
              <a:t>−</a:t>
            </a:r>
            <a:r>
              <a:rPr sz="2400" spc="-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204" dirty="0">
                <a:solidFill>
                  <a:srgbClr val="FFFFFF"/>
                </a:solidFill>
                <a:latin typeface="Georgia"/>
                <a:cs typeface="Georgia"/>
              </a:rPr>
              <a:t>$0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48278" y="6106159"/>
            <a:ext cx="19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FFFFFF"/>
                </a:solidFill>
                <a:latin typeface="Georgia"/>
                <a:cs typeface="Georgia"/>
              </a:rPr>
              <a:t>5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03826" y="5901944"/>
            <a:ext cx="998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45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r>
              <a:rPr sz="24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140" dirty="0">
                <a:solidFill>
                  <a:srgbClr val="F5674A"/>
                </a:solidFill>
                <a:latin typeface="Georgia"/>
                <a:cs typeface="Georgia"/>
              </a:rPr>
              <a:t>$200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415" y="243916"/>
            <a:ext cx="37128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sz="320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rebuchet MS"/>
                <a:cs typeface="Trebuchet MS"/>
              </a:rPr>
              <a:t>Description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7963" y="1442745"/>
            <a:ext cx="7382509" cy="4638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2940">
              <a:lnSpc>
                <a:spcPct val="12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Suppose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you are considering the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following 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project: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ct val="120000"/>
              </a:lnSpc>
              <a:spcBef>
                <a:spcPts val="1060"/>
              </a:spcBef>
              <a:buChar char="-"/>
              <a:tabLst>
                <a:tab pos="212725" algn="l"/>
              </a:tabLst>
            </a:pPr>
            <a:r>
              <a:rPr sz="2400" spc="-75" dirty="0">
                <a:solidFill>
                  <a:srgbClr val="FFFFFF"/>
                </a:solidFill>
                <a:latin typeface="Trebuchet MS"/>
                <a:cs typeface="Trebuchet MS"/>
              </a:rPr>
              <a:t>Your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company has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just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developed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bubble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gum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that  enables chewers to “fly”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momentarily</a:t>
            </a:r>
            <a:endParaRPr sz="2400">
              <a:latin typeface="Trebuchet MS"/>
              <a:cs typeface="Trebuchet MS"/>
            </a:endParaRPr>
          </a:p>
          <a:p>
            <a:pPr marL="212090" indent="-200025">
              <a:lnSpc>
                <a:spcPct val="100000"/>
              </a:lnSpc>
              <a:spcBef>
                <a:spcPts val="1585"/>
              </a:spcBef>
              <a:buChar char="-"/>
              <a:tabLst>
                <a:tab pos="212725" algn="l"/>
              </a:tabLst>
            </a:pP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You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have already spent $5,000 developing</a:t>
            </a:r>
            <a:r>
              <a:rPr sz="2400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endParaRPr sz="2400">
              <a:latin typeface="Trebuchet MS"/>
              <a:cs typeface="Trebuchet MS"/>
            </a:endParaRPr>
          </a:p>
          <a:p>
            <a:pPr marL="12700" marR="1090295">
              <a:lnSpc>
                <a:spcPct val="120000"/>
              </a:lnSpc>
              <a:spcBef>
                <a:spcPts val="994"/>
              </a:spcBef>
              <a:buChar char="-"/>
              <a:tabLst>
                <a:tab pos="212725" algn="l"/>
              </a:tabLst>
            </a:pP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You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need to invest $6,500 today to build the 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production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facility</a:t>
            </a:r>
            <a:endParaRPr sz="2400">
              <a:latin typeface="Trebuchet MS"/>
              <a:cs typeface="Trebuchet MS"/>
            </a:endParaRPr>
          </a:p>
          <a:p>
            <a:pPr marL="212090" indent="-200025">
              <a:lnSpc>
                <a:spcPct val="100000"/>
              </a:lnSpc>
              <a:spcBef>
                <a:spcPts val="1575"/>
              </a:spcBef>
              <a:buChar char="-"/>
              <a:tabLst>
                <a:tab pos="212725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project’s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life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years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415" y="243916"/>
            <a:ext cx="37128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sz="320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rebuchet MS"/>
                <a:cs typeface="Trebuchet MS"/>
              </a:rPr>
              <a:t>Description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7963" y="1442745"/>
            <a:ext cx="7044055" cy="4073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5120">
              <a:lnSpc>
                <a:spcPct val="12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Suppose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you are considering the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following 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project:</a:t>
            </a:r>
            <a:endParaRPr sz="2800">
              <a:latin typeface="Trebuchet MS"/>
              <a:cs typeface="Trebuchet MS"/>
            </a:endParaRPr>
          </a:p>
          <a:p>
            <a:pPr marL="12700" marR="539115">
              <a:lnSpc>
                <a:spcPct val="120000"/>
              </a:lnSpc>
              <a:spcBef>
                <a:spcPts val="1060"/>
              </a:spcBef>
              <a:buChar char="-"/>
              <a:tabLst>
                <a:tab pos="212725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production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facility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is depreciated to $500  using the straight-line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method</a:t>
            </a:r>
            <a:endParaRPr sz="2400">
              <a:latin typeface="Trebuchet MS"/>
              <a:cs typeface="Trebuchet MS"/>
            </a:endParaRPr>
          </a:p>
          <a:p>
            <a:pPr marL="212090" indent="-200025">
              <a:lnSpc>
                <a:spcPct val="100000"/>
              </a:lnSpc>
              <a:spcBef>
                <a:spcPts val="1585"/>
              </a:spcBef>
              <a:buChar char="-"/>
              <a:tabLst>
                <a:tab pos="212725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 actual resale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value of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facility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expected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to be $1,000 at the end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Year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2400">
              <a:latin typeface="Trebuchet MS"/>
              <a:cs typeface="Trebuchet MS"/>
            </a:endParaRPr>
          </a:p>
          <a:p>
            <a:pPr marL="12700" marR="84455">
              <a:lnSpc>
                <a:spcPct val="120000"/>
              </a:lnSpc>
              <a:spcBef>
                <a:spcPts val="994"/>
              </a:spcBef>
              <a:buChar char="-"/>
              <a:tabLst>
                <a:tab pos="212725" algn="l"/>
              </a:tabLst>
            </a:pPr>
            <a:r>
              <a:rPr sz="2400" spc="-15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produce this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special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bubble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gums, you have to  give up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another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project worth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$1,000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415" y="243916"/>
            <a:ext cx="37128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sz="320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rebuchet MS"/>
                <a:cs typeface="Trebuchet MS"/>
              </a:rPr>
              <a:t>Description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7963" y="1442745"/>
            <a:ext cx="7327265" cy="4766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08330">
              <a:lnSpc>
                <a:spcPct val="12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Suppose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you are considering the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following 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project:</a:t>
            </a:r>
            <a:endParaRPr sz="2800">
              <a:latin typeface="Trebuchet MS"/>
              <a:cs typeface="Trebuchet MS"/>
            </a:endParaRPr>
          </a:p>
          <a:p>
            <a:pPr marL="12700" marR="611505">
              <a:lnSpc>
                <a:spcPct val="120000"/>
              </a:lnSpc>
              <a:spcBef>
                <a:spcPts val="1060"/>
              </a:spcBef>
              <a:buChar char="-"/>
              <a:tabLst>
                <a:tab pos="21717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In the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first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year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operation 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(Year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1), the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sales 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volume will be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500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packs</a:t>
            </a:r>
            <a:endParaRPr sz="2400">
              <a:latin typeface="Trebuchet MS"/>
              <a:cs typeface="Trebuchet MS"/>
            </a:endParaRPr>
          </a:p>
          <a:p>
            <a:pPr marL="216535" indent="-204470">
              <a:lnSpc>
                <a:spcPct val="100000"/>
              </a:lnSpc>
              <a:spcBef>
                <a:spcPts val="1585"/>
              </a:spcBef>
              <a:buChar char="-"/>
              <a:tabLst>
                <a:tab pos="21717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Sales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volume is expected to grow by 5%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annually</a:t>
            </a:r>
            <a:endParaRPr sz="2400">
              <a:latin typeface="Trebuchet MS"/>
              <a:cs typeface="Trebuchet MS"/>
            </a:endParaRPr>
          </a:p>
          <a:p>
            <a:pPr marL="216535" indent="-204470">
              <a:lnSpc>
                <a:spcPct val="100000"/>
              </a:lnSpc>
              <a:spcBef>
                <a:spcPts val="1575"/>
              </a:spcBef>
              <a:buChar char="-"/>
              <a:tabLst>
                <a:tab pos="21717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Unit price will be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fixed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$15</a:t>
            </a:r>
            <a:endParaRPr sz="2400">
              <a:latin typeface="Trebuchet MS"/>
              <a:cs typeface="Trebuchet MS"/>
            </a:endParaRPr>
          </a:p>
          <a:p>
            <a:pPr marL="216535" indent="-204470">
              <a:lnSpc>
                <a:spcPct val="100000"/>
              </a:lnSpc>
              <a:spcBef>
                <a:spcPts val="1570"/>
              </a:spcBef>
              <a:buChar char="-"/>
              <a:tabLst>
                <a:tab pos="21717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Each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year the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operating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cost will be 60%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revenue</a:t>
            </a:r>
            <a:endParaRPr sz="2400">
              <a:latin typeface="Trebuchet MS"/>
              <a:cs typeface="Trebuchet MS"/>
            </a:endParaRPr>
          </a:p>
          <a:p>
            <a:pPr marL="12700" marR="388620">
              <a:lnSpc>
                <a:spcPct val="120000"/>
              </a:lnSpc>
              <a:spcBef>
                <a:spcPts val="1010"/>
              </a:spcBef>
              <a:buChar char="-"/>
              <a:tabLst>
                <a:tab pos="21717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Each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year the net working capital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requirement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is  15%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revenue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415" y="243916"/>
            <a:ext cx="37128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sz="320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rebuchet MS"/>
                <a:cs typeface="Trebuchet MS"/>
              </a:rPr>
              <a:t>Description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7963" y="1442745"/>
            <a:ext cx="7238365" cy="2190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19430">
              <a:lnSpc>
                <a:spcPct val="12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Suppose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you are considering the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following 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project:</a:t>
            </a:r>
            <a:endParaRPr sz="2800">
              <a:latin typeface="Trebuchet MS"/>
              <a:cs typeface="Trebuchet MS"/>
            </a:endParaRPr>
          </a:p>
          <a:p>
            <a:pPr marL="212090" indent="-200025">
              <a:lnSpc>
                <a:spcPct val="100000"/>
              </a:lnSpc>
              <a:spcBef>
                <a:spcPts val="1635"/>
              </a:spcBef>
              <a:buChar char="-"/>
              <a:tabLst>
                <a:tab pos="212725" algn="l"/>
              </a:tabLst>
            </a:pP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Tax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rate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400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25%</a:t>
            </a:r>
            <a:endParaRPr sz="2400">
              <a:latin typeface="Trebuchet MS"/>
              <a:cs typeface="Trebuchet MS"/>
            </a:endParaRPr>
          </a:p>
          <a:p>
            <a:pPr marL="212090" indent="-200025">
              <a:lnSpc>
                <a:spcPct val="100000"/>
              </a:lnSpc>
              <a:spcBef>
                <a:spcPts val="1585"/>
              </a:spcBef>
              <a:buChar char="-"/>
              <a:tabLst>
                <a:tab pos="212725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appropriate discount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rate of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 project is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20%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D41064AEDA0843A41CFD5E02EFD959" ma:contentTypeVersion="3" ma:contentTypeDescription="Create a new document." ma:contentTypeScope="" ma:versionID="6541bd063cd5390539df93f80cf3defa">
  <xsd:schema xmlns:xsd="http://www.w3.org/2001/XMLSchema" xmlns:xs="http://www.w3.org/2001/XMLSchema" xmlns:p="http://schemas.microsoft.com/office/2006/metadata/properties" xmlns:ns2="3e3b7f3f-4ae4-4333-874b-f215a2f7e271" targetNamespace="http://schemas.microsoft.com/office/2006/metadata/properties" ma:root="true" ma:fieldsID="a478786919b2f52163b3fc3c8f35b131" ns2:_="">
    <xsd:import namespace="3e3b7f3f-4ae4-4333-874b-f215a2f7e2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3b7f3f-4ae4-4333-874b-f215a2f7e2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8E7F62-A7C2-4F2D-9067-F054878892ED}"/>
</file>

<file path=customXml/itemProps2.xml><?xml version="1.0" encoding="utf-8"?>
<ds:datastoreItem xmlns:ds="http://schemas.openxmlformats.org/officeDocument/2006/customXml" ds:itemID="{5A7FE8D2-160E-496E-B27D-E608860E1095}"/>
</file>

<file path=customXml/itemProps3.xml><?xml version="1.0" encoding="utf-8"?>
<ds:datastoreItem xmlns:ds="http://schemas.openxmlformats.org/officeDocument/2006/customXml" ds:itemID="{8C3A9DFD-C588-4883-A704-4D3E965090D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358</Words>
  <Application>Microsoft Office PowerPoint</Application>
  <PresentationFormat>Custom</PresentationFormat>
  <Paragraphs>63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Pro Forma Income Statement</vt:lpstr>
      <vt:lpstr>Project Valuation Procedure</vt:lpstr>
      <vt:lpstr>PowerPoint Presentation</vt:lpstr>
      <vt:lpstr>Pro Forma Income Statement</vt:lpstr>
      <vt:lpstr>Annual Depreciation Cost</vt:lpstr>
      <vt:lpstr>Project Description</vt:lpstr>
      <vt:lpstr>Project Description</vt:lpstr>
      <vt:lpstr>Project Description</vt:lpstr>
      <vt:lpstr>Project Description</vt:lpstr>
      <vt:lpstr>PowerPoint Presentation</vt:lpstr>
      <vt:lpstr>PowerPoint Presentation</vt:lpstr>
      <vt:lpstr>PowerPoint Presentation</vt:lpstr>
      <vt:lpstr>Development cost of $5,000?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</dc:creator>
  <cp:lastModifiedBy>Divya</cp:lastModifiedBy>
  <cp:revision>1</cp:revision>
  <dcterms:created xsi:type="dcterms:W3CDTF">2020-08-27T01:00:10Z</dcterms:created>
  <dcterms:modified xsi:type="dcterms:W3CDTF">2020-08-27T01:07:09Z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2020-08-27T00:00:00Z</vt:filetime>
  </property>
  <property fmtid="{D5CDD505-2E9C-101B-9397-08002B2CF9AE}" pid="5" name="ContentTypeId">
    <vt:lpwstr>0x010100F9D41064AEDA0843A41CFD5E02EFD959</vt:lpwstr>
  </property>
</Properties>
</file>