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74" r:id="rId7"/>
    <p:sldId id="275" r:id="rId8"/>
    <p:sldId id="258" r:id="rId9"/>
    <p:sldId id="276" r:id="rId10"/>
    <p:sldId id="259" r:id="rId11"/>
    <p:sldId id="277" r:id="rId12"/>
    <p:sldId id="260" r:id="rId13"/>
    <p:sldId id="261" r:id="rId14"/>
    <p:sldId id="278" r:id="rId15"/>
    <p:sldId id="279" r:id="rId16"/>
    <p:sldId id="262" r:id="rId17"/>
    <p:sldId id="280" r:id="rId18"/>
    <p:sldId id="281" r:id="rId19"/>
    <p:sldId id="282" r:id="rId20"/>
    <p:sldId id="283" r:id="rId21"/>
    <p:sldId id="284" r:id="rId22"/>
    <p:sldId id="285" r:id="rId23"/>
    <p:sldId id="263" r:id="rId24"/>
    <p:sldId id="286" r:id="rId25"/>
    <p:sldId id="287" r:id="rId26"/>
    <p:sldId id="288" r:id="rId27"/>
    <p:sldId id="289" r:id="rId28"/>
    <p:sldId id="290" r:id="rId29"/>
    <p:sldId id="291" r:id="rId30"/>
    <p:sldId id="264" r:id="rId31"/>
    <p:sldId id="265" r:id="rId32"/>
    <p:sldId id="266" r:id="rId33"/>
    <p:sldId id="267" r:id="rId34"/>
    <p:sldId id="268" r:id="rId35"/>
    <p:sldId id="269" r:id="rId36"/>
    <p:sldId id="270" r:id="rId37"/>
    <p:sldId id="271" r:id="rId38"/>
    <p:sldId id="272" r:id="rId39"/>
    <p:sldId id="273" r:id="rId40"/>
    <p:sldId id="293" r:id="rId41"/>
    <p:sldId id="294" r:id="rId42"/>
    <p:sldId id="29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A1296A-4B68-407C-9EFD-0AD3120B5785}" v="2" dt="2020-09-05T03:53:26.7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 Raghava Machavaram" userId="S::blenu4mee17073@bl.students.amrita.edu::369c9402-86a0-4276-a90e-06157d9c4443" providerId="AD" clId="Web-{F6A1296A-4B68-407C-9EFD-0AD3120B5785}"/>
    <pc:docChg chg="sldOrd">
      <pc:chgData name="Siva Raghava Machavaram" userId="S::blenu4mee17073@bl.students.amrita.edu::369c9402-86a0-4276-a90e-06157d9c4443" providerId="AD" clId="Web-{F6A1296A-4B68-407C-9EFD-0AD3120B5785}" dt="2020-09-05T03:53:26.769" v="1"/>
      <pc:docMkLst>
        <pc:docMk/>
      </pc:docMkLst>
      <pc:sldChg chg="ord">
        <pc:chgData name="Siva Raghava Machavaram" userId="S::blenu4mee17073@bl.students.amrita.edu::369c9402-86a0-4276-a90e-06157d9c4443" providerId="AD" clId="Web-{F6A1296A-4B68-407C-9EFD-0AD3120B5785}" dt="2020-09-05T03:53:26.769" v="1"/>
        <pc:sldMkLst>
          <pc:docMk/>
          <pc:sldMk cId="0" sldId="295"/>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9/4/2020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Working Capital Policy</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of Current Assets</a:t>
            </a:r>
          </a:p>
        </p:txBody>
      </p:sp>
      <p:pic>
        <p:nvPicPr>
          <p:cNvPr id="4098" name="Picture 2"/>
          <p:cNvPicPr>
            <a:picLocks noGrp="1" noChangeAspect="1" noChangeArrowheads="1"/>
          </p:cNvPicPr>
          <p:nvPr>
            <p:ph idx="1"/>
          </p:nvPr>
        </p:nvPicPr>
        <p:blipFill>
          <a:blip r:embed="rId2"/>
          <a:srcRect/>
          <a:stretch>
            <a:fillRect/>
          </a:stretch>
        </p:blipFill>
        <p:spPr bwMode="auto">
          <a:xfrm>
            <a:off x="556668" y="1905000"/>
            <a:ext cx="8437566" cy="411479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of Current Assets</a:t>
            </a:r>
          </a:p>
        </p:txBody>
      </p:sp>
      <p:sp>
        <p:nvSpPr>
          <p:cNvPr id="3" name="Content Placeholder 2"/>
          <p:cNvSpPr>
            <a:spLocks noGrp="1"/>
          </p:cNvSpPr>
          <p:nvPr>
            <p:ph idx="1"/>
          </p:nvPr>
        </p:nvSpPr>
        <p:spPr/>
        <p:txBody>
          <a:bodyPr/>
          <a:lstStyle/>
          <a:p>
            <a:r>
              <a:rPr lang="en-US" b="1" dirty="0"/>
              <a:t>Flexible Policy </a:t>
            </a:r>
            <a:r>
              <a:rPr lang="en-US" dirty="0"/>
              <a:t>( also referred to as a conservative policy)- The investment in current assets is high. This means that the firm maintains a huge balance of  cash and marketable securities, carries large amounts of inventories, and grants generous terms of credit to customers, which lead to a high level of Debtors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of Current Assets</a:t>
            </a:r>
          </a:p>
        </p:txBody>
      </p:sp>
      <p:sp>
        <p:nvSpPr>
          <p:cNvPr id="3" name="Content Placeholder 2"/>
          <p:cNvSpPr>
            <a:spLocks noGrp="1"/>
          </p:cNvSpPr>
          <p:nvPr>
            <p:ph idx="1"/>
          </p:nvPr>
        </p:nvSpPr>
        <p:spPr/>
        <p:txBody>
          <a:bodyPr/>
          <a:lstStyle/>
          <a:p>
            <a:r>
              <a:rPr lang="en-US" b="1" dirty="0"/>
              <a:t>Restrictive Policy ( Aggressive Policy)</a:t>
            </a:r>
            <a:r>
              <a:rPr lang="en-US" dirty="0"/>
              <a:t>, the investment in the current assets is low. This means that the firm keeps a small balance of cash and marketable securities, manages with small amounts of inventories and offers stiff terms of credit which leads to low level of debtors</a:t>
            </a: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Assets Financing Policy </a:t>
            </a:r>
          </a:p>
        </p:txBody>
      </p:sp>
      <p:pic>
        <p:nvPicPr>
          <p:cNvPr id="5122" name="Picture 2"/>
          <p:cNvPicPr>
            <a:picLocks noGrp="1" noChangeAspect="1" noChangeArrowheads="1"/>
          </p:cNvPicPr>
          <p:nvPr>
            <p:ph idx="1"/>
          </p:nvPr>
        </p:nvPicPr>
        <p:blipFill>
          <a:blip r:embed="rId2"/>
          <a:srcRect/>
          <a:stretch>
            <a:fillRect/>
          </a:stretch>
        </p:blipFill>
        <p:spPr bwMode="auto">
          <a:xfrm>
            <a:off x="228600" y="1295400"/>
            <a:ext cx="8673141" cy="51816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Assets Financing Policy </a:t>
            </a:r>
          </a:p>
        </p:txBody>
      </p:sp>
      <p:sp>
        <p:nvSpPr>
          <p:cNvPr id="3" name="Content Placeholder 2"/>
          <p:cNvSpPr>
            <a:spLocks noGrp="1"/>
          </p:cNvSpPr>
          <p:nvPr>
            <p:ph idx="1"/>
          </p:nvPr>
        </p:nvSpPr>
        <p:spPr/>
        <p:txBody>
          <a:bodyPr>
            <a:normAutofit fontScale="85000" lnSpcReduction="10000"/>
          </a:bodyPr>
          <a:lstStyle/>
          <a:p>
            <a:r>
              <a:rPr lang="en-US" dirty="0"/>
              <a:t>What mix of long term capital and short term debt should the firm  employ to support its current assets?</a:t>
            </a:r>
          </a:p>
          <a:p>
            <a:r>
              <a:rPr lang="en-US" dirty="0"/>
              <a:t>Exhibit depicts how total assets and hence the capital requirements change over time for a growing firm.</a:t>
            </a:r>
          </a:p>
          <a:p>
            <a:r>
              <a:rPr lang="en-US" dirty="0"/>
              <a:t>Fixed assets are assumed to grow at a constant rate which reflects the secular rate of  growth in sales.</a:t>
            </a:r>
          </a:p>
          <a:p>
            <a:r>
              <a:rPr lang="en-US" dirty="0"/>
              <a:t>Current assets, too are expected to display the same long term growth; however they exhibit  substantial variation around the trend line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Assets Financing Policy </a:t>
            </a:r>
          </a:p>
        </p:txBody>
      </p:sp>
      <p:sp>
        <p:nvSpPr>
          <p:cNvPr id="3" name="Content Placeholder 2"/>
          <p:cNvSpPr>
            <a:spLocks noGrp="1"/>
          </p:cNvSpPr>
          <p:nvPr>
            <p:ph idx="1"/>
          </p:nvPr>
        </p:nvSpPr>
        <p:spPr/>
        <p:txBody>
          <a:bodyPr/>
          <a:lstStyle/>
          <a:p>
            <a:r>
              <a:rPr lang="en-US" dirty="0"/>
              <a:t>Several strategies are available to a firm for financing its capita requirements.</a:t>
            </a:r>
          </a:p>
          <a:p>
            <a:r>
              <a:rPr lang="en-US" b="1" dirty="0"/>
              <a:t>Strategy A</a:t>
            </a:r>
            <a:r>
              <a:rPr lang="en-US" dirty="0"/>
              <a:t>- Long term financing is used to meet fixed asset requirements as well as peak working capital requirements. When the working capital requirement is less than its peak level, the surplus is invested in liquid assets( Cash and marketable </a:t>
            </a:r>
            <a:r>
              <a:rPr lang="en-US" dirty="0" err="1"/>
              <a:t>securites</a:t>
            </a:r>
            <a:r>
              <a:rPr 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Assets Financing Policy </a:t>
            </a:r>
          </a:p>
        </p:txBody>
      </p:sp>
      <p:sp>
        <p:nvSpPr>
          <p:cNvPr id="3" name="Content Placeholder 2"/>
          <p:cNvSpPr>
            <a:spLocks noGrp="1"/>
          </p:cNvSpPr>
          <p:nvPr>
            <p:ph idx="1"/>
          </p:nvPr>
        </p:nvSpPr>
        <p:spPr/>
        <p:txBody>
          <a:bodyPr/>
          <a:lstStyle/>
          <a:p>
            <a:r>
              <a:rPr lang="en-US" b="1" dirty="0"/>
              <a:t>Strategy B  : </a:t>
            </a:r>
            <a:r>
              <a:rPr lang="en-US" dirty="0"/>
              <a:t>Long term financing is used to meet fixed asset requirements, permanent working capital requirements, and a portion of fluctuating working capital requirements.</a:t>
            </a:r>
          </a:p>
          <a:p>
            <a:r>
              <a:rPr lang="en-US" dirty="0"/>
              <a:t>During seasonal upswings, short term financing is used; during seasonal downswings, surplus is invested in liquid assets.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Assets Financing Policy </a:t>
            </a:r>
          </a:p>
        </p:txBody>
      </p:sp>
      <p:sp>
        <p:nvSpPr>
          <p:cNvPr id="3" name="Content Placeholder 2"/>
          <p:cNvSpPr>
            <a:spLocks noGrp="1"/>
          </p:cNvSpPr>
          <p:nvPr>
            <p:ph idx="1"/>
          </p:nvPr>
        </p:nvSpPr>
        <p:spPr/>
        <p:txBody>
          <a:bodyPr/>
          <a:lstStyle/>
          <a:p>
            <a:r>
              <a:rPr lang="en-US" b="1" dirty="0"/>
              <a:t>Strategy C: </a:t>
            </a:r>
            <a:r>
              <a:rPr lang="en-US" dirty="0"/>
              <a:t>Long term financing is used to meet fixed asset requirements and permanent working capital requirements. Short term financing is used to meet fluctuating working capital requirements.</a:t>
            </a:r>
            <a:endParaRPr 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Matching Principle</a:t>
            </a:r>
          </a:p>
        </p:txBody>
      </p:sp>
      <p:sp>
        <p:nvSpPr>
          <p:cNvPr id="3" name="Content Placeholder 2"/>
          <p:cNvSpPr>
            <a:spLocks noGrp="1"/>
          </p:cNvSpPr>
          <p:nvPr>
            <p:ph idx="1"/>
          </p:nvPr>
        </p:nvSpPr>
        <p:spPr/>
        <p:txBody>
          <a:bodyPr/>
          <a:lstStyle/>
          <a:p>
            <a:r>
              <a:rPr lang="en-US" dirty="0"/>
              <a:t>According to this principle, the maturity of the sources of financing should match the maturity of the assets being financed.</a:t>
            </a:r>
          </a:p>
          <a:p>
            <a:r>
              <a:rPr lang="en-US" dirty="0"/>
              <a:t>This means that the fixed assets  and permanent current assets should be supported by long term sources of finance, whereas fluctuating current assets must be supported by short term sources of finance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Cycle And Cash Cycle</a:t>
            </a:r>
          </a:p>
        </p:txBody>
      </p:sp>
      <p:sp>
        <p:nvSpPr>
          <p:cNvPr id="3" name="Content Placeholder 2"/>
          <p:cNvSpPr>
            <a:spLocks noGrp="1"/>
          </p:cNvSpPr>
          <p:nvPr>
            <p:ph idx="1"/>
          </p:nvPr>
        </p:nvSpPr>
        <p:spPr/>
        <p:txBody>
          <a:bodyPr/>
          <a:lstStyle/>
          <a:p>
            <a:r>
              <a:rPr lang="en-US" dirty="0"/>
              <a:t>The investment in working capital is influenced by the following events in the operating cycle of the firm:</a:t>
            </a:r>
          </a:p>
          <a:p>
            <a:r>
              <a:rPr lang="en-US" dirty="0"/>
              <a:t>Purchase of Raw materials</a:t>
            </a:r>
          </a:p>
          <a:p>
            <a:r>
              <a:rPr lang="en-US" dirty="0"/>
              <a:t>Payment for raw materials</a:t>
            </a:r>
          </a:p>
          <a:p>
            <a:r>
              <a:rPr lang="en-US" dirty="0"/>
              <a:t>Manufacture of goods</a:t>
            </a:r>
          </a:p>
          <a:p>
            <a:r>
              <a:rPr lang="en-US" dirty="0"/>
              <a:t>Sale of finished goods</a:t>
            </a:r>
          </a:p>
          <a:p>
            <a:r>
              <a:rPr lang="en-US" dirty="0"/>
              <a:t>Collection of cash for sales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pPr algn="just"/>
            <a:r>
              <a:rPr lang="en-US" dirty="0"/>
              <a:t>The key difference between long term financial management and working capital management is in terms of the timing of cash. While long term financial decisions like buying capital equipment or issuing debentures involve cash flows over an extended period of time(5 to 15 years or even more), short term financial decisions typically involve cash flows within a year or within the operating cycle of the firm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Cycle And Cash Cycle</a:t>
            </a:r>
          </a:p>
        </p:txBody>
      </p:sp>
      <p:pic>
        <p:nvPicPr>
          <p:cNvPr id="6146" name="Picture 2"/>
          <p:cNvPicPr>
            <a:picLocks noGrp="1" noChangeAspect="1" noChangeArrowheads="1"/>
          </p:cNvPicPr>
          <p:nvPr>
            <p:ph idx="1"/>
          </p:nvPr>
        </p:nvPicPr>
        <p:blipFill>
          <a:blip r:embed="rId2"/>
          <a:srcRect/>
          <a:stretch>
            <a:fillRect/>
          </a:stretch>
        </p:blipFill>
        <p:spPr bwMode="auto">
          <a:xfrm>
            <a:off x="334908" y="1752600"/>
            <a:ext cx="8413628" cy="4190999"/>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Cycle And Cash Cycle</a:t>
            </a:r>
          </a:p>
        </p:txBody>
      </p:sp>
      <p:sp>
        <p:nvSpPr>
          <p:cNvPr id="3" name="Content Placeholder 2"/>
          <p:cNvSpPr>
            <a:spLocks noGrp="1"/>
          </p:cNvSpPr>
          <p:nvPr>
            <p:ph idx="1"/>
          </p:nvPr>
        </p:nvSpPr>
        <p:spPr/>
        <p:txBody>
          <a:bodyPr/>
          <a:lstStyle/>
          <a:p>
            <a:r>
              <a:rPr lang="en-US" dirty="0"/>
              <a:t>The time lag between the purchase of raw materials and the sale of finished goods is the Inventory Period.</a:t>
            </a:r>
          </a:p>
          <a:p>
            <a:r>
              <a:rPr lang="en-US" dirty="0"/>
              <a:t>Customers  pay their bills some time after the sales. The period that elapses between the date of sales and the date of the collection of receivables is the accounts payable period ( Debt Period)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Cycle And Cash Cycle</a:t>
            </a:r>
          </a:p>
        </p:txBody>
      </p:sp>
      <p:sp>
        <p:nvSpPr>
          <p:cNvPr id="3" name="Content Placeholder 2"/>
          <p:cNvSpPr>
            <a:spLocks noGrp="1"/>
          </p:cNvSpPr>
          <p:nvPr>
            <p:ph idx="1"/>
          </p:nvPr>
        </p:nvSpPr>
        <p:spPr/>
        <p:txBody>
          <a:bodyPr>
            <a:normAutofit fontScale="92500" lnSpcReduction="10000"/>
          </a:bodyPr>
          <a:lstStyle/>
          <a:p>
            <a:r>
              <a:rPr lang="en-US" dirty="0"/>
              <a:t>The time that elapses between the purchase of raw materials and collection of cash for sales is referred to as the operating cycle,</a:t>
            </a:r>
          </a:p>
          <a:p>
            <a:r>
              <a:rPr lang="en-US" dirty="0"/>
              <a:t>Whereas the time length between the payment for raw material purchases and the collection of cash for sales is referred to as the cash cycle.</a:t>
            </a:r>
          </a:p>
          <a:p>
            <a:r>
              <a:rPr lang="en-US" dirty="0"/>
              <a:t>The operating cycle is the sum of inventory period and the accounts receivable period, whereas the cash cycle is equal to the operating cycle less the accounts payable period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Cycle And Cash Cycle</a:t>
            </a:r>
          </a:p>
        </p:txBody>
      </p:sp>
      <p:graphicFrame>
        <p:nvGraphicFramePr>
          <p:cNvPr id="4" name="Content Placeholder 3"/>
          <p:cNvGraphicFramePr>
            <a:graphicFrameLocks noGrp="1" noChangeAspect="1"/>
          </p:cNvGraphicFramePr>
          <p:nvPr>
            <p:ph idx="1"/>
          </p:nvPr>
        </p:nvGraphicFramePr>
        <p:xfrm>
          <a:off x="180975" y="2057400"/>
          <a:ext cx="8521700" cy="3505200"/>
        </p:xfrm>
        <a:graphic>
          <a:graphicData uri="http://schemas.openxmlformats.org/presentationml/2006/ole">
            <mc:AlternateContent xmlns:mc="http://schemas.openxmlformats.org/markup-compatibility/2006">
              <mc:Choice xmlns:v="urn:schemas-microsoft-com:vml" Requires="v">
                <p:oleObj spid="_x0000_s1030" name="Equation" r:id="rId3" imgW="3581280" imgH="1473120" progId="Equation.3">
                  <p:embed/>
                </p:oleObj>
              </mc:Choice>
              <mc:Fallback>
                <p:oleObj name="Equation" r:id="rId3" imgW="3581280" imgH="1473120" progId="Equation.3">
                  <p:embed/>
                  <p:pic>
                    <p:nvPicPr>
                      <p:cNvPr id="0"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75" y="2057400"/>
                        <a:ext cx="8521700" cy="350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533400"/>
          <a:ext cx="8229600" cy="293116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9164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370840">
                <a:tc>
                  <a:txBody>
                    <a:bodyPr/>
                    <a:lstStyle/>
                    <a:p>
                      <a:endParaRPr lang="en-US" dirty="0"/>
                    </a:p>
                  </a:txBody>
                  <a:tcPr/>
                </a:tc>
                <a:tc>
                  <a:txBody>
                    <a:bodyPr/>
                    <a:lstStyle/>
                    <a:p>
                      <a:r>
                        <a:rPr lang="en-US" dirty="0"/>
                        <a:t>Profit &amp; Loss</a:t>
                      </a:r>
                    </a:p>
                    <a:p>
                      <a:r>
                        <a:rPr lang="en-US" dirty="0"/>
                        <a:t>Account data</a:t>
                      </a:r>
                    </a:p>
                  </a:txBody>
                  <a:tcPr/>
                </a:tc>
                <a:tc>
                  <a:txBody>
                    <a:bodyPr/>
                    <a:lstStyle/>
                    <a:p>
                      <a:endParaRPr lang="en-US" dirty="0"/>
                    </a:p>
                  </a:txBody>
                  <a:tcPr/>
                </a:tc>
                <a:tc>
                  <a:txBody>
                    <a:bodyPr/>
                    <a:lstStyle/>
                    <a:p>
                      <a:r>
                        <a:rPr lang="en-US" dirty="0"/>
                        <a:t>Balance sheet data</a:t>
                      </a:r>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Sales</a:t>
                      </a:r>
                    </a:p>
                  </a:txBody>
                  <a:tcPr/>
                </a:tc>
                <a:tc>
                  <a:txBody>
                    <a:bodyPr/>
                    <a:lstStyle/>
                    <a:p>
                      <a:r>
                        <a:rPr lang="en-US" dirty="0"/>
                        <a:t>800</a:t>
                      </a:r>
                    </a:p>
                  </a:txBody>
                  <a:tcPr/>
                </a:tc>
                <a:tc>
                  <a:txBody>
                    <a:bodyPr/>
                    <a:lstStyle/>
                    <a:p>
                      <a:endParaRPr lang="en-US" dirty="0"/>
                    </a:p>
                  </a:txBody>
                  <a:tcPr/>
                </a:tc>
                <a:tc>
                  <a:txBody>
                    <a:bodyPr/>
                    <a:lstStyle/>
                    <a:p>
                      <a:r>
                        <a:rPr lang="en-US" dirty="0"/>
                        <a:t>Beg of 1910</a:t>
                      </a:r>
                    </a:p>
                  </a:txBody>
                  <a:tcPr/>
                </a:tc>
                <a:tc>
                  <a:txBody>
                    <a:bodyPr/>
                    <a:lstStyle/>
                    <a:p>
                      <a:r>
                        <a:rPr lang="en-US" dirty="0"/>
                        <a:t>End of 1910</a:t>
                      </a:r>
                    </a:p>
                  </a:txBody>
                  <a:tcPr/>
                </a:tc>
                <a:extLst>
                  <a:ext uri="{0D108BD9-81ED-4DB2-BD59-A6C34878D82A}">
                    <a16:rowId xmlns:a16="http://schemas.microsoft.com/office/drawing/2014/main" val="10001"/>
                  </a:ext>
                </a:extLst>
              </a:tr>
              <a:tr h="370840">
                <a:tc>
                  <a:txBody>
                    <a:bodyPr/>
                    <a:lstStyle/>
                    <a:p>
                      <a:r>
                        <a:rPr lang="en-US" dirty="0"/>
                        <a:t>Cost of Goods Sold</a:t>
                      </a:r>
                    </a:p>
                  </a:txBody>
                  <a:tcPr/>
                </a:tc>
                <a:tc>
                  <a:txBody>
                    <a:bodyPr/>
                    <a:lstStyle/>
                    <a:p>
                      <a:r>
                        <a:rPr lang="en-US" dirty="0"/>
                        <a:t>720</a:t>
                      </a:r>
                    </a:p>
                  </a:txBody>
                  <a:tcPr/>
                </a:tc>
                <a:tc>
                  <a:txBody>
                    <a:bodyPr/>
                    <a:lstStyle/>
                    <a:p>
                      <a:r>
                        <a:rPr lang="en-US" dirty="0"/>
                        <a:t>Inventory</a:t>
                      </a:r>
                    </a:p>
                  </a:txBody>
                  <a:tcPr/>
                </a:tc>
                <a:tc>
                  <a:txBody>
                    <a:bodyPr/>
                    <a:lstStyle/>
                    <a:p>
                      <a:r>
                        <a:rPr lang="en-US" dirty="0"/>
                        <a:t>96</a:t>
                      </a:r>
                    </a:p>
                  </a:txBody>
                  <a:tcPr/>
                </a:tc>
                <a:tc>
                  <a:txBody>
                    <a:bodyPr/>
                    <a:lstStyle/>
                    <a:p>
                      <a:r>
                        <a:rPr lang="en-US" dirty="0"/>
                        <a:t>102</a:t>
                      </a:r>
                    </a:p>
                  </a:txBody>
                  <a:tcPr/>
                </a:tc>
                <a:extLst>
                  <a:ext uri="{0D108BD9-81ED-4DB2-BD59-A6C34878D82A}">
                    <a16:rowId xmlns:a16="http://schemas.microsoft.com/office/drawing/2014/main" val="10002"/>
                  </a:ext>
                </a:extLst>
              </a:tr>
              <a:tr h="370840">
                <a:tc>
                  <a:txBody>
                    <a:bodyPr/>
                    <a:lstStyle/>
                    <a:p>
                      <a:endParaRPr lang="en-US"/>
                    </a:p>
                  </a:txBody>
                  <a:tcPr/>
                </a:tc>
                <a:tc>
                  <a:txBody>
                    <a:bodyPr/>
                    <a:lstStyle/>
                    <a:p>
                      <a:endParaRPr lang="en-US"/>
                    </a:p>
                  </a:txBody>
                  <a:tcPr/>
                </a:tc>
                <a:tc>
                  <a:txBody>
                    <a:bodyPr/>
                    <a:lstStyle/>
                    <a:p>
                      <a:r>
                        <a:rPr lang="en-US" dirty="0"/>
                        <a:t>Accounts receivable</a:t>
                      </a:r>
                    </a:p>
                  </a:txBody>
                  <a:tcPr/>
                </a:tc>
                <a:tc>
                  <a:txBody>
                    <a:bodyPr/>
                    <a:lstStyle/>
                    <a:p>
                      <a:r>
                        <a:rPr lang="en-US" dirty="0"/>
                        <a:t>86</a:t>
                      </a:r>
                    </a:p>
                  </a:txBody>
                  <a:tcPr/>
                </a:tc>
                <a:tc>
                  <a:txBody>
                    <a:bodyPr/>
                    <a:lstStyle/>
                    <a:p>
                      <a:r>
                        <a:rPr lang="en-US" dirty="0"/>
                        <a:t>90</a:t>
                      </a:r>
                    </a:p>
                  </a:txBody>
                  <a:tcPr/>
                </a:tc>
                <a:extLst>
                  <a:ext uri="{0D108BD9-81ED-4DB2-BD59-A6C34878D82A}">
                    <a16:rowId xmlns:a16="http://schemas.microsoft.com/office/drawing/2014/main" val="10003"/>
                  </a:ext>
                </a:extLst>
              </a:tr>
              <a:tr h="370840">
                <a:tc>
                  <a:txBody>
                    <a:bodyPr/>
                    <a:lstStyle/>
                    <a:p>
                      <a:endParaRPr lang="en-US"/>
                    </a:p>
                  </a:txBody>
                  <a:tcPr/>
                </a:tc>
                <a:tc>
                  <a:txBody>
                    <a:bodyPr/>
                    <a:lstStyle/>
                    <a:p>
                      <a:endParaRPr lang="en-US" dirty="0"/>
                    </a:p>
                  </a:txBody>
                  <a:tcPr/>
                </a:tc>
                <a:tc>
                  <a:txBody>
                    <a:bodyPr/>
                    <a:lstStyle/>
                    <a:p>
                      <a:r>
                        <a:rPr lang="en-US" dirty="0"/>
                        <a:t>Accounts Payable</a:t>
                      </a:r>
                    </a:p>
                  </a:txBody>
                  <a:tcPr/>
                </a:tc>
                <a:tc>
                  <a:txBody>
                    <a:bodyPr/>
                    <a:lstStyle/>
                    <a:p>
                      <a:r>
                        <a:rPr lang="en-US" dirty="0"/>
                        <a:t>56</a:t>
                      </a:r>
                    </a:p>
                  </a:txBody>
                  <a:tcPr/>
                </a:tc>
                <a:tc>
                  <a:txBody>
                    <a:bodyPr/>
                    <a:lstStyle/>
                    <a:p>
                      <a:r>
                        <a:rPr lang="en-US" dirty="0"/>
                        <a:t>60</a:t>
                      </a:r>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609600" y="4419600"/>
            <a:ext cx="7626958" cy="1384995"/>
          </a:xfrm>
          <a:prstGeom prst="rect">
            <a:avLst/>
          </a:prstGeom>
          <a:noFill/>
        </p:spPr>
        <p:txBody>
          <a:bodyPr wrap="square" rtlCol="0">
            <a:spAutoFit/>
          </a:bodyPr>
          <a:lstStyle/>
          <a:p>
            <a:r>
              <a:rPr lang="en-US" sz="2800" dirty="0"/>
              <a:t>Exhibit provides the relevant information for Horizon Limited. Based on this</a:t>
            </a:r>
          </a:p>
          <a:p>
            <a:r>
              <a:rPr lang="en-US" sz="2800" dirty="0"/>
              <a:t>Information, we calculate several things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Content Placeholder 3"/>
          <p:cNvGraphicFramePr>
            <a:graphicFrameLocks noGrp="1" noChangeAspect="1"/>
          </p:cNvGraphicFramePr>
          <p:nvPr>
            <p:ph idx="1"/>
          </p:nvPr>
        </p:nvGraphicFramePr>
        <p:xfrm>
          <a:off x="497970" y="685800"/>
          <a:ext cx="8022576" cy="5562600"/>
        </p:xfrm>
        <a:graphic>
          <a:graphicData uri="http://schemas.openxmlformats.org/presentationml/2006/ole">
            <mc:AlternateContent xmlns:mc="http://schemas.openxmlformats.org/markup-compatibility/2006">
              <mc:Choice xmlns:v="urn:schemas-microsoft-com:vml" Requires="v">
                <p:oleObj spid="_x0000_s2054" name="Equation" r:id="rId3" imgW="3974760" imgH="2755800" progId="Equation.3">
                  <p:embed/>
                </p:oleObj>
              </mc:Choice>
              <mc:Fallback>
                <p:oleObj name="Equation" r:id="rId3" imgW="3974760" imgH="2755800" progId="Equation.3">
                  <p:embed/>
                  <p:pic>
                    <p:nvPicPr>
                      <p:cNvPr id="0"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970" y="685800"/>
                        <a:ext cx="8022576" cy="556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Cash Requirement For Working Capital</a:t>
            </a:r>
          </a:p>
        </p:txBody>
      </p:sp>
      <p:sp>
        <p:nvSpPr>
          <p:cNvPr id="3" name="Content Placeholder 2"/>
          <p:cNvSpPr>
            <a:spLocks noGrp="1"/>
          </p:cNvSpPr>
          <p:nvPr>
            <p:ph idx="1"/>
          </p:nvPr>
        </p:nvSpPr>
        <p:spPr/>
        <p:txBody>
          <a:bodyPr/>
          <a:lstStyle/>
          <a:p>
            <a:r>
              <a:rPr lang="en-US" dirty="0"/>
              <a:t>As a financial manager you will be interested in figuring out how much cash you should  arrange to meet the working capital needs of your firm.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293910" y="1066800"/>
            <a:ext cx="8644702" cy="44958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201025" y="838200"/>
            <a:ext cx="8776719" cy="5029199"/>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srcRect/>
          <a:stretch>
            <a:fillRect/>
          </a:stretch>
        </p:blipFill>
        <p:spPr bwMode="auto">
          <a:xfrm>
            <a:off x="-388160" y="762000"/>
            <a:ext cx="9532160" cy="43434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dirty="0"/>
              <a:t>Working capital management is a significant facet of financial management. Its importance stems from two reasons:</a:t>
            </a:r>
          </a:p>
          <a:p>
            <a:pPr>
              <a:buNone/>
            </a:pPr>
            <a:r>
              <a:rPr lang="en-US" dirty="0"/>
              <a:t>    1.Investment in current assets represents a substantial portion of  total investment.</a:t>
            </a:r>
          </a:p>
          <a:p>
            <a:pPr>
              <a:buNone/>
            </a:pPr>
            <a:r>
              <a:rPr lang="en-US" dirty="0"/>
              <a:t>    2.Investment in current assets and the level of current liabilities have to be geared quickly to changes in sales.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rcRect/>
          <a:stretch>
            <a:fillRect/>
          </a:stretch>
        </p:blipFill>
        <p:spPr bwMode="auto">
          <a:xfrm>
            <a:off x="1066800" y="610072"/>
            <a:ext cx="7370002" cy="5638328"/>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srcRect/>
          <a:stretch>
            <a:fillRect/>
          </a:stretch>
        </p:blipFill>
        <p:spPr bwMode="auto">
          <a:xfrm>
            <a:off x="196441" y="609600"/>
            <a:ext cx="8900492" cy="54102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srcRect/>
          <a:stretch>
            <a:fillRect/>
          </a:stretch>
        </p:blipFill>
        <p:spPr bwMode="auto">
          <a:xfrm>
            <a:off x="304800" y="838200"/>
            <a:ext cx="8534400" cy="42672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a:srcRect/>
          <a:stretch>
            <a:fillRect/>
          </a:stretch>
        </p:blipFill>
        <p:spPr bwMode="auto">
          <a:xfrm>
            <a:off x="304800" y="990600"/>
            <a:ext cx="8259517" cy="4058444"/>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a:srcRect/>
          <a:stretch>
            <a:fillRect/>
          </a:stretch>
        </p:blipFill>
        <p:spPr bwMode="auto">
          <a:xfrm>
            <a:off x="685800" y="1981200"/>
            <a:ext cx="7576704" cy="32004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a:srcRect/>
          <a:stretch>
            <a:fillRect/>
          </a:stretch>
        </p:blipFill>
        <p:spPr bwMode="auto">
          <a:xfrm>
            <a:off x="541057" y="685800"/>
            <a:ext cx="7678433" cy="51816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Grp="1" noChangeAspect="1" noChangeArrowheads="1"/>
          </p:cNvPicPr>
          <p:nvPr>
            <p:ph idx="1"/>
          </p:nvPr>
        </p:nvPicPr>
        <p:blipFill>
          <a:blip r:embed="rId2"/>
          <a:srcRect/>
          <a:stretch>
            <a:fillRect/>
          </a:stretch>
        </p:blipFill>
        <p:spPr bwMode="auto">
          <a:xfrm>
            <a:off x="0" y="762000"/>
            <a:ext cx="8731703" cy="2362200"/>
          </a:xfrm>
          <a:prstGeom prst="rect">
            <a:avLst/>
          </a:prstGeom>
          <a:noFill/>
          <a:ln w="9525">
            <a:noFill/>
            <a:miter lim="800000"/>
            <a:headEnd/>
            <a:tailEnd/>
          </a:ln>
          <a:effectLst/>
        </p:spPr>
      </p:pic>
      <p:sp>
        <p:nvSpPr>
          <p:cNvPr id="5" name="TextBox 4"/>
          <p:cNvSpPr txBox="1"/>
          <p:nvPr/>
        </p:nvSpPr>
        <p:spPr>
          <a:xfrm>
            <a:off x="609600" y="3429000"/>
            <a:ext cx="7769050" cy="646331"/>
          </a:xfrm>
          <a:prstGeom prst="rect">
            <a:avLst/>
          </a:prstGeom>
          <a:noFill/>
        </p:spPr>
        <p:txBody>
          <a:bodyPr wrap="none" rtlCol="0">
            <a:spAutoFit/>
          </a:bodyPr>
          <a:lstStyle/>
          <a:p>
            <a:r>
              <a:rPr lang="en-US" dirty="0"/>
              <a:t>WHAT IS THE LENGTH OF THE OPERATING CYCLE? THE CASH CYCLE? ASSUME 365</a:t>
            </a:r>
          </a:p>
          <a:p>
            <a:r>
              <a:rPr lang="en-US" dirty="0"/>
              <a:t>DAYS TO A YEAR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533400" y="1676400"/>
          <a:ext cx="8229600" cy="293116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9164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370840">
                <a:tc>
                  <a:txBody>
                    <a:bodyPr/>
                    <a:lstStyle/>
                    <a:p>
                      <a:endParaRPr lang="en-US" dirty="0"/>
                    </a:p>
                  </a:txBody>
                  <a:tcPr/>
                </a:tc>
                <a:tc>
                  <a:txBody>
                    <a:bodyPr/>
                    <a:lstStyle/>
                    <a:p>
                      <a:r>
                        <a:rPr lang="en-US" dirty="0"/>
                        <a:t>Profit &amp; Loss</a:t>
                      </a:r>
                    </a:p>
                    <a:p>
                      <a:r>
                        <a:rPr lang="en-US" dirty="0"/>
                        <a:t>Account data</a:t>
                      </a:r>
                    </a:p>
                  </a:txBody>
                  <a:tcPr/>
                </a:tc>
                <a:tc>
                  <a:txBody>
                    <a:bodyPr/>
                    <a:lstStyle/>
                    <a:p>
                      <a:endParaRPr lang="en-US" dirty="0"/>
                    </a:p>
                  </a:txBody>
                  <a:tcPr/>
                </a:tc>
                <a:tc>
                  <a:txBody>
                    <a:bodyPr/>
                    <a:lstStyle/>
                    <a:p>
                      <a:r>
                        <a:rPr lang="en-US" dirty="0"/>
                        <a:t>Balance sheet data</a:t>
                      </a:r>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Sales</a:t>
                      </a:r>
                    </a:p>
                  </a:txBody>
                  <a:tcPr/>
                </a:tc>
                <a:tc>
                  <a:txBody>
                    <a:bodyPr/>
                    <a:lstStyle/>
                    <a:p>
                      <a:r>
                        <a:rPr lang="en-US" dirty="0"/>
                        <a:t>500</a:t>
                      </a:r>
                    </a:p>
                  </a:txBody>
                  <a:tcPr/>
                </a:tc>
                <a:tc>
                  <a:txBody>
                    <a:bodyPr/>
                    <a:lstStyle/>
                    <a:p>
                      <a:endParaRPr lang="en-US" dirty="0"/>
                    </a:p>
                  </a:txBody>
                  <a:tcPr/>
                </a:tc>
                <a:tc>
                  <a:txBody>
                    <a:bodyPr/>
                    <a:lstStyle/>
                    <a:p>
                      <a:r>
                        <a:rPr lang="en-US" dirty="0"/>
                        <a:t>Beg of 1910</a:t>
                      </a:r>
                    </a:p>
                  </a:txBody>
                  <a:tcPr/>
                </a:tc>
                <a:tc>
                  <a:txBody>
                    <a:bodyPr/>
                    <a:lstStyle/>
                    <a:p>
                      <a:r>
                        <a:rPr lang="en-US" dirty="0"/>
                        <a:t>End of 1910</a:t>
                      </a:r>
                    </a:p>
                  </a:txBody>
                  <a:tcPr/>
                </a:tc>
                <a:extLst>
                  <a:ext uri="{0D108BD9-81ED-4DB2-BD59-A6C34878D82A}">
                    <a16:rowId xmlns:a16="http://schemas.microsoft.com/office/drawing/2014/main" val="10001"/>
                  </a:ext>
                </a:extLst>
              </a:tr>
              <a:tr h="370840">
                <a:tc>
                  <a:txBody>
                    <a:bodyPr/>
                    <a:lstStyle/>
                    <a:p>
                      <a:r>
                        <a:rPr lang="en-US" dirty="0"/>
                        <a:t>Cost of Goods Sold</a:t>
                      </a:r>
                    </a:p>
                  </a:txBody>
                  <a:tcPr/>
                </a:tc>
                <a:tc>
                  <a:txBody>
                    <a:bodyPr/>
                    <a:lstStyle/>
                    <a:p>
                      <a:r>
                        <a:rPr lang="en-US" dirty="0"/>
                        <a:t>360</a:t>
                      </a:r>
                    </a:p>
                  </a:txBody>
                  <a:tcPr/>
                </a:tc>
                <a:tc>
                  <a:txBody>
                    <a:bodyPr/>
                    <a:lstStyle/>
                    <a:p>
                      <a:r>
                        <a:rPr lang="en-US" dirty="0"/>
                        <a:t>Inventory</a:t>
                      </a:r>
                    </a:p>
                  </a:txBody>
                  <a:tcPr/>
                </a:tc>
                <a:tc>
                  <a:txBody>
                    <a:bodyPr/>
                    <a:lstStyle/>
                    <a:p>
                      <a:r>
                        <a:rPr lang="en-US" dirty="0"/>
                        <a:t>60</a:t>
                      </a:r>
                    </a:p>
                  </a:txBody>
                  <a:tcPr/>
                </a:tc>
                <a:tc>
                  <a:txBody>
                    <a:bodyPr/>
                    <a:lstStyle/>
                    <a:p>
                      <a:r>
                        <a:rPr lang="en-US" dirty="0"/>
                        <a:t>64</a:t>
                      </a:r>
                    </a:p>
                  </a:txBody>
                  <a:tcPr/>
                </a:tc>
                <a:extLst>
                  <a:ext uri="{0D108BD9-81ED-4DB2-BD59-A6C34878D82A}">
                    <a16:rowId xmlns:a16="http://schemas.microsoft.com/office/drawing/2014/main" val="10002"/>
                  </a:ext>
                </a:extLst>
              </a:tr>
              <a:tr h="370840">
                <a:tc>
                  <a:txBody>
                    <a:bodyPr/>
                    <a:lstStyle/>
                    <a:p>
                      <a:endParaRPr lang="en-US"/>
                    </a:p>
                  </a:txBody>
                  <a:tcPr/>
                </a:tc>
                <a:tc>
                  <a:txBody>
                    <a:bodyPr/>
                    <a:lstStyle/>
                    <a:p>
                      <a:endParaRPr lang="en-US"/>
                    </a:p>
                  </a:txBody>
                  <a:tcPr/>
                </a:tc>
                <a:tc>
                  <a:txBody>
                    <a:bodyPr/>
                    <a:lstStyle/>
                    <a:p>
                      <a:r>
                        <a:rPr lang="en-US" dirty="0"/>
                        <a:t>Accounts receivable</a:t>
                      </a:r>
                    </a:p>
                  </a:txBody>
                  <a:tcPr/>
                </a:tc>
                <a:tc>
                  <a:txBody>
                    <a:bodyPr/>
                    <a:lstStyle/>
                    <a:p>
                      <a:r>
                        <a:rPr lang="en-US" dirty="0"/>
                        <a:t>80</a:t>
                      </a:r>
                    </a:p>
                  </a:txBody>
                  <a:tcPr/>
                </a:tc>
                <a:tc>
                  <a:txBody>
                    <a:bodyPr/>
                    <a:lstStyle/>
                    <a:p>
                      <a:r>
                        <a:rPr lang="en-US" dirty="0"/>
                        <a:t>88</a:t>
                      </a:r>
                    </a:p>
                  </a:txBody>
                  <a:tcPr/>
                </a:tc>
                <a:extLst>
                  <a:ext uri="{0D108BD9-81ED-4DB2-BD59-A6C34878D82A}">
                    <a16:rowId xmlns:a16="http://schemas.microsoft.com/office/drawing/2014/main" val="10003"/>
                  </a:ext>
                </a:extLst>
              </a:tr>
              <a:tr h="370840">
                <a:tc>
                  <a:txBody>
                    <a:bodyPr/>
                    <a:lstStyle/>
                    <a:p>
                      <a:endParaRPr lang="en-US"/>
                    </a:p>
                  </a:txBody>
                  <a:tcPr/>
                </a:tc>
                <a:tc>
                  <a:txBody>
                    <a:bodyPr/>
                    <a:lstStyle/>
                    <a:p>
                      <a:endParaRPr lang="en-US" dirty="0"/>
                    </a:p>
                  </a:txBody>
                  <a:tcPr/>
                </a:tc>
                <a:tc>
                  <a:txBody>
                    <a:bodyPr/>
                    <a:lstStyle/>
                    <a:p>
                      <a:r>
                        <a:rPr lang="en-US" dirty="0"/>
                        <a:t>Accounts Payable</a:t>
                      </a:r>
                    </a:p>
                  </a:txBody>
                  <a:tcPr/>
                </a:tc>
                <a:tc>
                  <a:txBody>
                    <a:bodyPr/>
                    <a:lstStyle/>
                    <a:p>
                      <a:r>
                        <a:rPr lang="en-US" dirty="0"/>
                        <a:t>40</a:t>
                      </a:r>
                    </a:p>
                  </a:txBody>
                  <a:tcPr/>
                </a:tc>
                <a:tc>
                  <a:txBody>
                    <a:bodyPr/>
                    <a:lstStyle/>
                    <a:p>
                      <a:r>
                        <a:rPr lang="en-US" dirty="0"/>
                        <a:t>46</a:t>
                      </a:r>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609600" y="4419600"/>
            <a:ext cx="7626958" cy="523220"/>
          </a:xfrm>
          <a:prstGeom prst="rect">
            <a:avLst/>
          </a:prstGeom>
          <a:noFill/>
        </p:spPr>
        <p:txBody>
          <a:bodyPr wrap="square" rtlCol="0">
            <a:spAutoFit/>
          </a:bodyPr>
          <a:lstStyle/>
          <a:p>
            <a:r>
              <a:rPr lang="en-US" sz="2800" dirty="0"/>
              <a:t> </a:t>
            </a:r>
          </a:p>
        </p:txBody>
      </p:sp>
      <p:sp>
        <p:nvSpPr>
          <p:cNvPr id="4" name="TextBox 3"/>
          <p:cNvSpPr txBox="1"/>
          <p:nvPr/>
        </p:nvSpPr>
        <p:spPr>
          <a:xfrm>
            <a:off x="609600" y="838200"/>
            <a:ext cx="7230377" cy="369332"/>
          </a:xfrm>
          <a:prstGeom prst="rect">
            <a:avLst/>
          </a:prstGeom>
          <a:noFill/>
        </p:spPr>
        <p:txBody>
          <a:bodyPr wrap="none" rtlCol="0">
            <a:spAutoFit/>
          </a:bodyPr>
          <a:lstStyle/>
          <a:p>
            <a:r>
              <a:rPr lang="en-US" dirty="0"/>
              <a:t>PROB: THE RELEVANT INFORMATION FOR ZENITH LIMITED IS GIVEN BELOW</a:t>
            </a:r>
          </a:p>
        </p:txBody>
      </p:sp>
      <p:sp>
        <p:nvSpPr>
          <p:cNvPr id="7" name="TextBox 6"/>
          <p:cNvSpPr txBox="1"/>
          <p:nvPr/>
        </p:nvSpPr>
        <p:spPr>
          <a:xfrm>
            <a:off x="762000" y="5410200"/>
            <a:ext cx="6350393" cy="369332"/>
          </a:xfrm>
          <a:prstGeom prst="rect">
            <a:avLst/>
          </a:prstGeom>
          <a:noFill/>
        </p:spPr>
        <p:txBody>
          <a:bodyPr wrap="none" rtlCol="0">
            <a:spAutoFit/>
          </a:bodyPr>
          <a:lstStyle/>
          <a:p>
            <a:r>
              <a:rPr lang="en-US" dirty="0"/>
              <a:t>WHAT IS THE LENGTH OF THE OPERATING CYCLE?THE CASH CYCLE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533400" y="1676400"/>
          <a:ext cx="8229600" cy="293116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9164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370840">
                <a:tc>
                  <a:txBody>
                    <a:bodyPr/>
                    <a:lstStyle/>
                    <a:p>
                      <a:endParaRPr lang="en-US" dirty="0"/>
                    </a:p>
                  </a:txBody>
                  <a:tcPr/>
                </a:tc>
                <a:tc>
                  <a:txBody>
                    <a:bodyPr/>
                    <a:lstStyle/>
                    <a:p>
                      <a:r>
                        <a:rPr lang="en-US" dirty="0"/>
                        <a:t>Profit &amp; Loss</a:t>
                      </a:r>
                    </a:p>
                    <a:p>
                      <a:r>
                        <a:rPr lang="en-US" dirty="0"/>
                        <a:t>Account data</a:t>
                      </a:r>
                    </a:p>
                  </a:txBody>
                  <a:tcPr/>
                </a:tc>
                <a:tc>
                  <a:txBody>
                    <a:bodyPr/>
                    <a:lstStyle/>
                    <a:p>
                      <a:endParaRPr lang="en-US" dirty="0"/>
                    </a:p>
                  </a:txBody>
                  <a:tcPr/>
                </a:tc>
                <a:tc>
                  <a:txBody>
                    <a:bodyPr/>
                    <a:lstStyle/>
                    <a:p>
                      <a:r>
                        <a:rPr lang="en-US" dirty="0"/>
                        <a:t>Balance sheet data</a:t>
                      </a:r>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Sales</a:t>
                      </a:r>
                    </a:p>
                  </a:txBody>
                  <a:tcPr/>
                </a:tc>
                <a:tc>
                  <a:txBody>
                    <a:bodyPr/>
                    <a:lstStyle/>
                    <a:p>
                      <a:r>
                        <a:rPr lang="en-US" dirty="0"/>
                        <a:t>1000</a:t>
                      </a:r>
                    </a:p>
                  </a:txBody>
                  <a:tcPr/>
                </a:tc>
                <a:tc>
                  <a:txBody>
                    <a:bodyPr/>
                    <a:lstStyle/>
                    <a:p>
                      <a:endParaRPr lang="en-US" dirty="0"/>
                    </a:p>
                  </a:txBody>
                  <a:tcPr/>
                </a:tc>
                <a:tc>
                  <a:txBody>
                    <a:bodyPr/>
                    <a:lstStyle/>
                    <a:p>
                      <a:r>
                        <a:rPr lang="en-US" dirty="0"/>
                        <a:t>Beg of 1910</a:t>
                      </a:r>
                    </a:p>
                  </a:txBody>
                  <a:tcPr/>
                </a:tc>
                <a:tc>
                  <a:txBody>
                    <a:bodyPr/>
                    <a:lstStyle/>
                    <a:p>
                      <a:r>
                        <a:rPr lang="en-US" dirty="0"/>
                        <a:t>End of 1910</a:t>
                      </a:r>
                    </a:p>
                  </a:txBody>
                  <a:tcPr/>
                </a:tc>
                <a:extLst>
                  <a:ext uri="{0D108BD9-81ED-4DB2-BD59-A6C34878D82A}">
                    <a16:rowId xmlns:a16="http://schemas.microsoft.com/office/drawing/2014/main" val="10001"/>
                  </a:ext>
                </a:extLst>
              </a:tr>
              <a:tr h="370840">
                <a:tc>
                  <a:txBody>
                    <a:bodyPr/>
                    <a:lstStyle/>
                    <a:p>
                      <a:r>
                        <a:rPr lang="en-US" dirty="0"/>
                        <a:t>Cost of Goods Sold</a:t>
                      </a:r>
                    </a:p>
                  </a:txBody>
                  <a:tcPr/>
                </a:tc>
                <a:tc>
                  <a:txBody>
                    <a:bodyPr/>
                    <a:lstStyle/>
                    <a:p>
                      <a:r>
                        <a:rPr lang="en-US" dirty="0"/>
                        <a:t>750</a:t>
                      </a:r>
                    </a:p>
                  </a:txBody>
                  <a:tcPr/>
                </a:tc>
                <a:tc>
                  <a:txBody>
                    <a:bodyPr/>
                    <a:lstStyle/>
                    <a:p>
                      <a:r>
                        <a:rPr lang="en-US" dirty="0"/>
                        <a:t>Inventory</a:t>
                      </a:r>
                    </a:p>
                  </a:txBody>
                  <a:tcPr/>
                </a:tc>
                <a:tc>
                  <a:txBody>
                    <a:bodyPr/>
                    <a:lstStyle/>
                    <a:p>
                      <a:r>
                        <a:rPr lang="en-US" dirty="0"/>
                        <a:t>110</a:t>
                      </a:r>
                    </a:p>
                  </a:txBody>
                  <a:tcPr/>
                </a:tc>
                <a:tc>
                  <a:txBody>
                    <a:bodyPr/>
                    <a:lstStyle/>
                    <a:p>
                      <a:r>
                        <a:rPr lang="en-US" dirty="0"/>
                        <a:t>120</a:t>
                      </a:r>
                    </a:p>
                  </a:txBody>
                  <a:tcPr/>
                </a:tc>
                <a:extLst>
                  <a:ext uri="{0D108BD9-81ED-4DB2-BD59-A6C34878D82A}">
                    <a16:rowId xmlns:a16="http://schemas.microsoft.com/office/drawing/2014/main" val="10002"/>
                  </a:ext>
                </a:extLst>
              </a:tr>
              <a:tr h="370840">
                <a:tc>
                  <a:txBody>
                    <a:bodyPr/>
                    <a:lstStyle/>
                    <a:p>
                      <a:endParaRPr lang="en-US"/>
                    </a:p>
                  </a:txBody>
                  <a:tcPr/>
                </a:tc>
                <a:tc>
                  <a:txBody>
                    <a:bodyPr/>
                    <a:lstStyle/>
                    <a:p>
                      <a:endParaRPr lang="en-US"/>
                    </a:p>
                  </a:txBody>
                  <a:tcPr/>
                </a:tc>
                <a:tc>
                  <a:txBody>
                    <a:bodyPr/>
                    <a:lstStyle/>
                    <a:p>
                      <a:r>
                        <a:rPr lang="en-US" dirty="0"/>
                        <a:t>Accounts receivable</a:t>
                      </a:r>
                    </a:p>
                  </a:txBody>
                  <a:tcPr/>
                </a:tc>
                <a:tc>
                  <a:txBody>
                    <a:bodyPr/>
                    <a:lstStyle/>
                    <a:p>
                      <a:r>
                        <a:rPr lang="en-US" dirty="0"/>
                        <a:t>140</a:t>
                      </a:r>
                    </a:p>
                  </a:txBody>
                  <a:tcPr/>
                </a:tc>
                <a:tc>
                  <a:txBody>
                    <a:bodyPr/>
                    <a:lstStyle/>
                    <a:p>
                      <a:r>
                        <a:rPr lang="en-US" dirty="0"/>
                        <a:t>150</a:t>
                      </a:r>
                    </a:p>
                  </a:txBody>
                  <a:tcPr/>
                </a:tc>
                <a:extLst>
                  <a:ext uri="{0D108BD9-81ED-4DB2-BD59-A6C34878D82A}">
                    <a16:rowId xmlns:a16="http://schemas.microsoft.com/office/drawing/2014/main" val="10003"/>
                  </a:ext>
                </a:extLst>
              </a:tr>
              <a:tr h="370840">
                <a:tc>
                  <a:txBody>
                    <a:bodyPr/>
                    <a:lstStyle/>
                    <a:p>
                      <a:endParaRPr lang="en-US"/>
                    </a:p>
                  </a:txBody>
                  <a:tcPr/>
                </a:tc>
                <a:tc>
                  <a:txBody>
                    <a:bodyPr/>
                    <a:lstStyle/>
                    <a:p>
                      <a:endParaRPr lang="en-US" dirty="0"/>
                    </a:p>
                  </a:txBody>
                  <a:tcPr/>
                </a:tc>
                <a:tc>
                  <a:txBody>
                    <a:bodyPr/>
                    <a:lstStyle/>
                    <a:p>
                      <a:r>
                        <a:rPr lang="en-US" dirty="0"/>
                        <a:t>Accounts Payable</a:t>
                      </a:r>
                    </a:p>
                  </a:txBody>
                  <a:tcPr/>
                </a:tc>
                <a:tc>
                  <a:txBody>
                    <a:bodyPr/>
                    <a:lstStyle/>
                    <a:p>
                      <a:r>
                        <a:rPr lang="en-US" dirty="0"/>
                        <a:t>60</a:t>
                      </a:r>
                    </a:p>
                  </a:txBody>
                  <a:tcPr/>
                </a:tc>
                <a:tc>
                  <a:txBody>
                    <a:bodyPr/>
                    <a:lstStyle/>
                    <a:p>
                      <a:r>
                        <a:rPr lang="en-US" dirty="0"/>
                        <a:t>66</a:t>
                      </a:r>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609600" y="4419600"/>
            <a:ext cx="7626958" cy="523220"/>
          </a:xfrm>
          <a:prstGeom prst="rect">
            <a:avLst/>
          </a:prstGeom>
          <a:noFill/>
        </p:spPr>
        <p:txBody>
          <a:bodyPr wrap="square" rtlCol="0">
            <a:spAutoFit/>
          </a:bodyPr>
          <a:lstStyle/>
          <a:p>
            <a:r>
              <a:rPr lang="en-US" sz="2800" dirty="0"/>
              <a:t> </a:t>
            </a:r>
          </a:p>
        </p:txBody>
      </p:sp>
      <p:sp>
        <p:nvSpPr>
          <p:cNvPr id="4" name="TextBox 3"/>
          <p:cNvSpPr txBox="1"/>
          <p:nvPr/>
        </p:nvSpPr>
        <p:spPr>
          <a:xfrm>
            <a:off x="609600" y="838200"/>
            <a:ext cx="7031605" cy="369332"/>
          </a:xfrm>
          <a:prstGeom prst="rect">
            <a:avLst/>
          </a:prstGeom>
          <a:noFill/>
        </p:spPr>
        <p:txBody>
          <a:bodyPr wrap="none" rtlCol="0">
            <a:spAutoFit/>
          </a:bodyPr>
          <a:lstStyle/>
          <a:p>
            <a:r>
              <a:rPr lang="en-US" dirty="0"/>
              <a:t>PROB: THE RELEVANT INFORMATION FOR APEX LIMITED IS GIVEN BELOW</a:t>
            </a:r>
          </a:p>
        </p:txBody>
      </p:sp>
      <p:sp>
        <p:nvSpPr>
          <p:cNvPr id="7" name="TextBox 6"/>
          <p:cNvSpPr txBox="1"/>
          <p:nvPr/>
        </p:nvSpPr>
        <p:spPr>
          <a:xfrm>
            <a:off x="762000" y="5410200"/>
            <a:ext cx="6350393" cy="369332"/>
          </a:xfrm>
          <a:prstGeom prst="rect">
            <a:avLst/>
          </a:prstGeom>
          <a:noFill/>
        </p:spPr>
        <p:txBody>
          <a:bodyPr wrap="none" rtlCol="0">
            <a:spAutoFit/>
          </a:bodyPr>
          <a:lstStyle/>
          <a:p>
            <a:r>
              <a:rPr lang="en-US" dirty="0"/>
              <a:t>WHAT IS THE LENGTH OF THE OPERATING CYCLE?THE CASH CYCLE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609600"/>
            <a:ext cx="5421677" cy="369332"/>
          </a:xfrm>
          <a:prstGeom prst="rect">
            <a:avLst/>
          </a:prstGeom>
          <a:noFill/>
        </p:spPr>
        <p:txBody>
          <a:bodyPr wrap="none" rtlCol="0">
            <a:spAutoFit/>
          </a:bodyPr>
          <a:lstStyle/>
          <a:p>
            <a:r>
              <a:rPr lang="en-US" dirty="0"/>
              <a:t>THE FOLLOWING ANNUAL FIGURES RELATED TO XYZ CO.</a:t>
            </a:r>
          </a:p>
        </p:txBody>
      </p:sp>
      <p:sp>
        <p:nvSpPr>
          <p:cNvPr id="6" name="TextBox 5"/>
          <p:cNvSpPr txBox="1"/>
          <p:nvPr/>
        </p:nvSpPr>
        <p:spPr>
          <a:xfrm>
            <a:off x="457200" y="5105400"/>
            <a:ext cx="8700330" cy="1477328"/>
          </a:xfrm>
          <a:prstGeom prst="rect">
            <a:avLst/>
          </a:prstGeom>
          <a:noFill/>
        </p:spPr>
        <p:txBody>
          <a:bodyPr wrap="none" rtlCol="0">
            <a:spAutoFit/>
          </a:bodyPr>
          <a:lstStyle/>
          <a:p>
            <a:r>
              <a:rPr lang="en-US" dirty="0"/>
              <a:t>THE COMPANY SELLS ITS PRODUCTS ON GROSS PROFIT OF 25 PERCENT COUNTING </a:t>
            </a:r>
          </a:p>
          <a:p>
            <a:r>
              <a:rPr lang="en-US" dirty="0"/>
              <a:t>DEPRECIATION AS  A PART OF THE COST OF PRODUCTION. IT KEEPS ONE MONTHS STOCK</a:t>
            </a:r>
          </a:p>
          <a:p>
            <a:r>
              <a:rPr lang="en-US" dirty="0"/>
              <a:t>OF RAW MATERIALS AND FINISHED GOODS AND A CASH BALANCE OF </a:t>
            </a:r>
            <a:r>
              <a:rPr lang="en-US"/>
              <a:t>Rs 200,000</a:t>
            </a:r>
            <a:endParaRPr lang="en-US" dirty="0"/>
          </a:p>
          <a:p>
            <a:r>
              <a:rPr lang="en-US" dirty="0"/>
              <a:t>ASSUMIN A 20 % SAFETY MARGIN, WORK OUT WORKING CAPITAL REQUIREMENTS OF THE </a:t>
            </a:r>
          </a:p>
          <a:p>
            <a:r>
              <a:rPr lang="en-US" dirty="0"/>
              <a:t>COMPANY ON CASH COST BASIS.</a:t>
            </a:r>
          </a:p>
        </p:txBody>
      </p:sp>
      <p:sp>
        <p:nvSpPr>
          <p:cNvPr id="7" name="Content Placeholder 6"/>
          <p:cNvSpPr>
            <a:spLocks noGrp="1"/>
          </p:cNvSpPr>
          <p:nvPr>
            <p:ph idx="1"/>
          </p:nvPr>
        </p:nvSpPr>
        <p:spPr>
          <a:xfrm>
            <a:off x="457200" y="1371601"/>
            <a:ext cx="8229600" cy="2895600"/>
          </a:xfrm>
        </p:spPr>
        <p:txBody>
          <a:bodyPr/>
          <a:lstStyle/>
          <a:p>
            <a:endParaRPr lang="en-US" dirty="0"/>
          </a:p>
        </p:txBody>
      </p:sp>
      <p:graphicFrame>
        <p:nvGraphicFramePr>
          <p:cNvPr id="8" name="Content Placeholder 3"/>
          <p:cNvGraphicFramePr>
            <a:graphicFrameLocks/>
          </p:cNvGraphicFramePr>
          <p:nvPr/>
        </p:nvGraphicFramePr>
        <p:xfrm>
          <a:off x="381000" y="1371600"/>
          <a:ext cx="8229600" cy="3423920"/>
        </p:xfrm>
        <a:graphic>
          <a:graphicData uri="http://schemas.openxmlformats.org/drawingml/2006/table">
            <a:tbl>
              <a:tblPr firstRow="1" bandRow="1">
                <a:tableStyleId>{5C22544A-7EE6-4342-B048-85BDC9FD1C3A}</a:tableStyleId>
              </a:tblPr>
              <a:tblGrid>
                <a:gridCol w="67056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370840">
                <a:tc>
                  <a:txBody>
                    <a:bodyPr/>
                    <a:lstStyle/>
                    <a:p>
                      <a:endParaRPr lang="en-US" sz="2400" dirty="0"/>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r>
                        <a:rPr lang="en-US" dirty="0"/>
                        <a:t>Sales  ( at two months credit)</a:t>
                      </a:r>
                    </a:p>
                  </a:txBody>
                  <a:tcPr/>
                </a:tc>
                <a:tc>
                  <a:txBody>
                    <a:bodyPr/>
                    <a:lstStyle/>
                    <a:p>
                      <a:r>
                        <a:rPr lang="en-US" dirty="0"/>
                        <a:t>7200,000</a:t>
                      </a:r>
                    </a:p>
                  </a:txBody>
                  <a:tcPr/>
                </a:tc>
                <a:extLst>
                  <a:ext uri="{0D108BD9-81ED-4DB2-BD59-A6C34878D82A}">
                    <a16:rowId xmlns:a16="http://schemas.microsoft.com/office/drawing/2014/main" val="10001"/>
                  </a:ext>
                </a:extLst>
              </a:tr>
              <a:tr h="370840">
                <a:tc>
                  <a:txBody>
                    <a:bodyPr/>
                    <a:lstStyle/>
                    <a:p>
                      <a:r>
                        <a:rPr lang="en-US" dirty="0"/>
                        <a:t>Materials consumed ( Suppliers extend two months credit)</a:t>
                      </a:r>
                    </a:p>
                  </a:txBody>
                  <a:tcPr/>
                </a:tc>
                <a:tc>
                  <a:txBody>
                    <a:bodyPr/>
                    <a:lstStyle/>
                    <a:p>
                      <a:r>
                        <a:rPr lang="en-US" dirty="0"/>
                        <a:t>1800,000</a:t>
                      </a:r>
                    </a:p>
                  </a:txBody>
                  <a:tcPr/>
                </a:tc>
                <a:extLst>
                  <a:ext uri="{0D108BD9-81ED-4DB2-BD59-A6C34878D82A}">
                    <a16:rowId xmlns:a16="http://schemas.microsoft.com/office/drawing/2014/main" val="10002"/>
                  </a:ext>
                </a:extLst>
              </a:tr>
              <a:tr h="370840">
                <a:tc>
                  <a:txBody>
                    <a:bodyPr/>
                    <a:lstStyle/>
                    <a:p>
                      <a:r>
                        <a:rPr lang="en-US" dirty="0"/>
                        <a:t>Wages paid ( monthly</a:t>
                      </a:r>
                      <a:r>
                        <a:rPr lang="en-US" baseline="0" dirty="0"/>
                        <a:t> in arrear)</a:t>
                      </a:r>
                      <a:endParaRPr lang="en-US" dirty="0"/>
                    </a:p>
                  </a:txBody>
                  <a:tcPr/>
                </a:tc>
                <a:tc>
                  <a:txBody>
                    <a:bodyPr/>
                    <a:lstStyle/>
                    <a:p>
                      <a:r>
                        <a:rPr lang="en-US" dirty="0"/>
                        <a:t>1440,000</a:t>
                      </a:r>
                    </a:p>
                  </a:txBody>
                  <a:tcPr/>
                </a:tc>
                <a:extLst>
                  <a:ext uri="{0D108BD9-81ED-4DB2-BD59-A6C34878D82A}">
                    <a16:rowId xmlns:a16="http://schemas.microsoft.com/office/drawing/2014/main" val="10003"/>
                  </a:ext>
                </a:extLst>
              </a:tr>
              <a:tr h="370840">
                <a:tc>
                  <a:txBody>
                    <a:bodyPr/>
                    <a:lstStyle/>
                    <a:p>
                      <a:r>
                        <a:rPr lang="en-US" dirty="0"/>
                        <a:t>Manufacturing Expenses outstanding at the end of the year</a:t>
                      </a:r>
                    </a:p>
                  </a:txBody>
                  <a:tcPr/>
                </a:tc>
                <a:tc>
                  <a:txBody>
                    <a:bodyPr/>
                    <a:lstStyle/>
                    <a:p>
                      <a:r>
                        <a:rPr lang="en-US" dirty="0"/>
                        <a:t>160,000</a:t>
                      </a:r>
                    </a:p>
                  </a:txBody>
                  <a:tcPr/>
                </a:tc>
                <a:extLst>
                  <a:ext uri="{0D108BD9-81ED-4DB2-BD59-A6C34878D82A}">
                    <a16:rowId xmlns:a16="http://schemas.microsoft.com/office/drawing/2014/main" val="10004"/>
                  </a:ext>
                </a:extLst>
              </a:tr>
              <a:tr h="370840">
                <a:tc>
                  <a:txBody>
                    <a:bodyPr/>
                    <a:lstStyle/>
                    <a:p>
                      <a:r>
                        <a:rPr lang="en-US" dirty="0"/>
                        <a:t>Total Administrative expenses paid as incurred</a:t>
                      </a:r>
                    </a:p>
                  </a:txBody>
                  <a:tcPr/>
                </a:tc>
                <a:tc>
                  <a:txBody>
                    <a:bodyPr/>
                    <a:lstStyle/>
                    <a:p>
                      <a:r>
                        <a:rPr lang="en-US" dirty="0"/>
                        <a:t>480,000</a:t>
                      </a:r>
                    </a:p>
                  </a:txBody>
                  <a:tcPr/>
                </a:tc>
                <a:extLst>
                  <a:ext uri="{0D108BD9-81ED-4DB2-BD59-A6C34878D82A}">
                    <a16:rowId xmlns:a16="http://schemas.microsoft.com/office/drawing/2014/main" val="10005"/>
                  </a:ext>
                </a:extLst>
              </a:tr>
              <a:tr h="370840">
                <a:tc>
                  <a:txBody>
                    <a:bodyPr/>
                    <a:lstStyle/>
                    <a:p>
                      <a:r>
                        <a:rPr lang="en-US" dirty="0"/>
                        <a:t>Sales promotion expenses, paid quarterly in advance</a:t>
                      </a:r>
                    </a:p>
                  </a:txBody>
                  <a:tcPr/>
                </a:tc>
                <a:tc>
                  <a:txBody>
                    <a:bodyPr/>
                    <a:lstStyle/>
                    <a:p>
                      <a:r>
                        <a:rPr lang="en-US" dirty="0"/>
                        <a:t>240,000</a:t>
                      </a:r>
                    </a:p>
                  </a:txBody>
                  <a:tcPr/>
                </a:tc>
                <a:extLst>
                  <a:ext uri="{0D108BD9-81ED-4DB2-BD59-A6C34878D82A}">
                    <a16:rowId xmlns:a16="http://schemas.microsoft.com/office/drawing/2014/main" val="10006"/>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7"/>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a:t>Arranging short term financing, negotiating favorable credit terms, controlling the movement of cash, administering accounts receivables, and monitoring the investment in inventories consume a great deal of time of financial managers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current Assets</a:t>
            </a:r>
          </a:p>
        </p:txBody>
      </p:sp>
      <p:pic>
        <p:nvPicPr>
          <p:cNvPr id="1026" name="Picture 2"/>
          <p:cNvPicPr>
            <a:picLocks noGrp="1" noChangeAspect="1" noChangeArrowheads="1"/>
          </p:cNvPicPr>
          <p:nvPr>
            <p:ph idx="1"/>
          </p:nvPr>
        </p:nvPicPr>
        <p:blipFill>
          <a:blip r:embed="rId2"/>
          <a:srcRect/>
          <a:stretch>
            <a:fillRect/>
          </a:stretch>
        </p:blipFill>
        <p:spPr bwMode="auto">
          <a:xfrm>
            <a:off x="662855" y="1524000"/>
            <a:ext cx="7895223" cy="47244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current Assets</a:t>
            </a:r>
          </a:p>
        </p:txBody>
      </p:sp>
      <p:sp>
        <p:nvSpPr>
          <p:cNvPr id="3" name="Content Placeholder 2"/>
          <p:cNvSpPr>
            <a:spLocks noGrp="1"/>
          </p:cNvSpPr>
          <p:nvPr>
            <p:ph idx="1"/>
          </p:nvPr>
        </p:nvSpPr>
        <p:spPr/>
        <p:txBody>
          <a:bodyPr>
            <a:normAutofit lnSpcReduction="10000"/>
          </a:bodyPr>
          <a:lstStyle/>
          <a:p>
            <a:r>
              <a:rPr lang="en-US" dirty="0"/>
              <a:t>While managing working capital, bear in mind two characteristics of current assets</a:t>
            </a:r>
          </a:p>
          <a:p>
            <a:r>
              <a:rPr lang="en-US" dirty="0"/>
              <a:t>i) Short life span ii) Swift transformation into other asset forms.</a:t>
            </a:r>
          </a:p>
          <a:p>
            <a:r>
              <a:rPr lang="en-US" dirty="0"/>
              <a:t>Current assets have  a short term life span. Cash balances may be held idle for a week or two. Accounts receivables may have a life span of 30 to 60 days, and Inventories may be held for 1 to 60 days.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current Assets</a:t>
            </a:r>
          </a:p>
        </p:txBody>
      </p:sp>
      <p:pic>
        <p:nvPicPr>
          <p:cNvPr id="2050" name="Picture 2"/>
          <p:cNvPicPr>
            <a:picLocks noGrp="1" noChangeAspect="1" noChangeArrowheads="1"/>
          </p:cNvPicPr>
          <p:nvPr>
            <p:ph idx="1"/>
          </p:nvPr>
        </p:nvPicPr>
        <p:blipFill>
          <a:blip r:embed="rId2"/>
          <a:srcRect/>
          <a:stretch>
            <a:fillRect/>
          </a:stretch>
        </p:blipFill>
        <p:spPr bwMode="auto">
          <a:xfrm>
            <a:off x="739630" y="1752600"/>
            <a:ext cx="7566170" cy="416687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Factors Influencing Working Capital Requirements</a:t>
            </a:r>
          </a:p>
        </p:txBody>
      </p:sp>
      <p:sp>
        <p:nvSpPr>
          <p:cNvPr id="3" name="Content Placeholder 2"/>
          <p:cNvSpPr>
            <a:spLocks noGrp="1"/>
          </p:cNvSpPr>
          <p:nvPr>
            <p:ph idx="1"/>
          </p:nvPr>
        </p:nvSpPr>
        <p:spPr/>
        <p:txBody>
          <a:bodyPr/>
          <a:lstStyle/>
          <a:p>
            <a:r>
              <a:rPr lang="en-US" dirty="0"/>
              <a:t>The working capital needs of a firm are influenced by numerous factors. The important ones are.</a:t>
            </a:r>
          </a:p>
          <a:p>
            <a:r>
              <a:rPr lang="en-US" dirty="0"/>
              <a:t>1) Nature of business</a:t>
            </a:r>
          </a:p>
          <a:p>
            <a:r>
              <a:rPr lang="en-US" dirty="0"/>
              <a:t>2) Seasonality of operations</a:t>
            </a:r>
          </a:p>
          <a:p>
            <a:r>
              <a:rPr lang="en-US" dirty="0"/>
              <a:t>3) Production policy</a:t>
            </a:r>
          </a:p>
          <a:p>
            <a:r>
              <a:rPr lang="en-US" dirty="0"/>
              <a:t>4) Market conditions</a:t>
            </a:r>
          </a:p>
          <a:p>
            <a:r>
              <a:rPr lang="en-US" dirty="0"/>
              <a:t>5) Conditions of supply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Factors Influencing Working Capital Requirements</a:t>
            </a:r>
          </a:p>
        </p:txBody>
      </p:sp>
      <p:pic>
        <p:nvPicPr>
          <p:cNvPr id="3074" name="Picture 2"/>
          <p:cNvPicPr>
            <a:picLocks noGrp="1" noChangeAspect="1" noChangeArrowheads="1"/>
          </p:cNvPicPr>
          <p:nvPr>
            <p:ph idx="1"/>
          </p:nvPr>
        </p:nvPicPr>
        <p:blipFill>
          <a:blip r:embed="rId2"/>
          <a:srcRect/>
          <a:stretch>
            <a:fillRect/>
          </a:stretch>
        </p:blipFill>
        <p:spPr bwMode="auto">
          <a:xfrm>
            <a:off x="457200" y="2209800"/>
            <a:ext cx="8153400" cy="295050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9D41064AEDA0843A41CFD5E02EFD959" ma:contentTypeVersion="6" ma:contentTypeDescription="Create a new document." ma:contentTypeScope="" ma:versionID="5460a2daf66115da5888413063bc95e9">
  <xsd:schema xmlns:xsd="http://www.w3.org/2001/XMLSchema" xmlns:xs="http://www.w3.org/2001/XMLSchema" xmlns:p="http://schemas.microsoft.com/office/2006/metadata/properties" xmlns:ns2="3e3b7f3f-4ae4-4333-874b-f215a2f7e271" targetNamespace="http://schemas.microsoft.com/office/2006/metadata/properties" ma:root="true" ma:fieldsID="71ad8ade61c8a96f614c3e60e941b6b1" ns2:_="">
    <xsd:import namespace="3e3b7f3f-4ae4-4333-874b-f215a2f7e27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3b7f3f-4ae4-4333-874b-f215a2f7e2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42AE8C-428B-4CE0-B01D-79CA5ABB09E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CC9195D-66A4-4426-AE54-59C06BF05A47}"/>
</file>

<file path=customXml/itemProps3.xml><?xml version="1.0" encoding="utf-8"?>
<ds:datastoreItem xmlns:ds="http://schemas.openxmlformats.org/officeDocument/2006/customXml" ds:itemID="{8F208127-733E-4D95-85F9-AD619DA72E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333</TotalTime>
  <Words>1239</Words>
  <Application>Microsoft Office PowerPoint</Application>
  <PresentationFormat>On-screen Show (4:3)</PresentationFormat>
  <Paragraphs>143</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Working Capital Policy</vt:lpstr>
      <vt:lpstr>Introduction</vt:lpstr>
      <vt:lpstr>PowerPoint Presentation</vt:lpstr>
      <vt:lpstr>PowerPoint Presentation</vt:lpstr>
      <vt:lpstr>Characteristics of current Assets</vt:lpstr>
      <vt:lpstr>Characteristics of current Assets</vt:lpstr>
      <vt:lpstr>Characteristics of current Assets</vt:lpstr>
      <vt:lpstr>Factors Influencing Working Capital Requirements</vt:lpstr>
      <vt:lpstr>Factors Influencing Working Capital Requirements</vt:lpstr>
      <vt:lpstr>Level of Current Assets</vt:lpstr>
      <vt:lpstr>Level of Current Assets</vt:lpstr>
      <vt:lpstr>Level of Current Assets</vt:lpstr>
      <vt:lpstr>Current Assets Financing Policy </vt:lpstr>
      <vt:lpstr>Current Assets Financing Policy </vt:lpstr>
      <vt:lpstr>Current Assets Financing Policy </vt:lpstr>
      <vt:lpstr>Current Assets Financing Policy </vt:lpstr>
      <vt:lpstr>Current Assets Financing Policy </vt:lpstr>
      <vt:lpstr>The Matching Principle</vt:lpstr>
      <vt:lpstr>Operating Cycle And Cash Cycle</vt:lpstr>
      <vt:lpstr>Operating Cycle And Cash Cycle</vt:lpstr>
      <vt:lpstr>Operating Cycle And Cash Cycle</vt:lpstr>
      <vt:lpstr>Operating Cycle And Cash Cycle</vt:lpstr>
      <vt:lpstr>Operating Cycle And Cash Cycle</vt:lpstr>
      <vt:lpstr>PowerPoint Presentation</vt:lpstr>
      <vt:lpstr>PowerPoint Presentation</vt:lpstr>
      <vt:lpstr>Cash Requirement For Working Capital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Capital Policy</dc:title>
  <dc:creator/>
  <cp:lastModifiedBy>Divya</cp:lastModifiedBy>
  <cp:revision>79</cp:revision>
  <dcterms:created xsi:type="dcterms:W3CDTF">2006-08-16T00:00:00Z</dcterms:created>
  <dcterms:modified xsi:type="dcterms:W3CDTF">2020-09-05T03:53:29Z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0x010100F9D41064AEDA0843A41CFD5E02EFD959</vt:lpwstr>
  </property>
</Properties>
</file>