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sldIdLst>
    <p:sldId id="256" r:id="rId5"/>
    <p:sldId id="257" r:id="rId6"/>
    <p:sldId id="258" r:id="rId7"/>
    <p:sldId id="272"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3" r:id="rId22"/>
    <p:sldId id="274" r:id="rId23"/>
    <p:sldId id="275" r:id="rId24"/>
    <p:sldId id="276" r:id="rId25"/>
    <p:sldId id="277" r:id="rId26"/>
    <p:sldId id="278" r:id="rId27"/>
    <p:sldId id="279" r:id="rId28"/>
    <p:sldId id="280" r:id="rId29"/>
    <p:sldId id="282" r:id="rId30"/>
    <p:sldId id="281" r:id="rId31"/>
    <p:sldId id="283" r:id="rId32"/>
    <p:sldId id="284" r:id="rId33"/>
    <p:sldId id="285" r:id="rId34"/>
    <p:sldId id="28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002846-9877-4426-E218-186CED9D037E}" v="25" dt="2020-09-11T05:37:39.7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Divya Sharma S.G." userId="S::sg_divya@blr.amrita.edu::74ed4411-1df2-4799-8a50-640a77fe483c" providerId="AD" clId="Web-{51002846-9877-4426-E218-186CED9D037E}"/>
    <pc:docChg chg="delSld modSld">
      <pc:chgData name="Ms. Divya Sharma S.G." userId="S::sg_divya@blr.amrita.edu::74ed4411-1df2-4799-8a50-640a77fe483c" providerId="AD" clId="Web-{51002846-9877-4426-E218-186CED9D037E}" dt="2020-09-11T05:37:39.738" v="24"/>
      <pc:docMkLst>
        <pc:docMk/>
      </pc:docMkLst>
      <pc:sldChg chg="addSp modSp">
        <pc:chgData name="Ms. Divya Sharma S.G." userId="S::sg_divya@blr.amrita.edu::74ed4411-1df2-4799-8a50-640a77fe483c" providerId="AD" clId="Web-{51002846-9877-4426-E218-186CED9D037E}" dt="2020-09-11T05:34:11.798" v="1" actId="1076"/>
        <pc:sldMkLst>
          <pc:docMk/>
          <pc:sldMk cId="3005488099" sldId="283"/>
        </pc:sldMkLst>
        <pc:spChg chg="add">
          <ac:chgData name="Ms. Divya Sharma S.G." userId="S::sg_divya@blr.amrita.edu::74ed4411-1df2-4799-8a50-640a77fe483c" providerId="AD" clId="Web-{51002846-9877-4426-E218-186CED9D037E}" dt="2020-09-11T05:34:10.235" v="0"/>
          <ac:spMkLst>
            <pc:docMk/>
            <pc:sldMk cId="3005488099" sldId="283"/>
            <ac:spMk id="2" creationId="{EBB8A452-6A43-4998-92FF-AACEE5F074E2}"/>
          </ac:spMkLst>
        </pc:spChg>
        <pc:picChg chg="mod">
          <ac:chgData name="Ms. Divya Sharma S.G." userId="S::sg_divya@blr.amrita.edu::74ed4411-1df2-4799-8a50-640a77fe483c" providerId="AD" clId="Web-{51002846-9877-4426-E218-186CED9D037E}" dt="2020-09-11T05:34:11.798" v="1" actId="1076"/>
          <ac:picMkLst>
            <pc:docMk/>
            <pc:sldMk cId="3005488099" sldId="283"/>
            <ac:picMk id="9" creationId="{00000000-0000-0000-0000-000000000000}"/>
          </ac:picMkLst>
        </pc:picChg>
      </pc:sldChg>
      <pc:sldChg chg="modSp">
        <pc:chgData name="Ms. Divya Sharma S.G." userId="S::sg_divya@blr.amrita.edu::74ed4411-1df2-4799-8a50-640a77fe483c" providerId="AD" clId="Web-{51002846-9877-4426-E218-186CED9D037E}" dt="2020-09-11T05:36:05.174" v="18" actId="20577"/>
        <pc:sldMkLst>
          <pc:docMk/>
          <pc:sldMk cId="3342687924" sldId="286"/>
        </pc:sldMkLst>
        <pc:spChg chg="mod">
          <ac:chgData name="Ms. Divya Sharma S.G." userId="S::sg_divya@blr.amrita.edu::74ed4411-1df2-4799-8a50-640a77fe483c" providerId="AD" clId="Web-{51002846-9877-4426-E218-186CED9D037E}" dt="2020-09-11T05:36:05.174" v="18" actId="20577"/>
          <ac:spMkLst>
            <pc:docMk/>
            <pc:sldMk cId="3342687924" sldId="286"/>
            <ac:spMk id="3" creationId="{00000000-0000-0000-0000-000000000000}"/>
          </ac:spMkLst>
        </pc:spChg>
      </pc:sldChg>
      <pc:sldChg chg="modSp del">
        <pc:chgData name="Ms. Divya Sharma S.G." userId="S::sg_divya@blr.amrita.edu::74ed4411-1df2-4799-8a50-640a77fe483c" providerId="AD" clId="Web-{51002846-9877-4426-E218-186CED9D037E}" dt="2020-09-11T05:37:39.738" v="24"/>
        <pc:sldMkLst>
          <pc:docMk/>
          <pc:sldMk cId="2117454036" sldId="287"/>
        </pc:sldMkLst>
        <pc:spChg chg="mod">
          <ac:chgData name="Ms. Divya Sharma S.G." userId="S::sg_divya@blr.amrita.edu::74ed4411-1df2-4799-8a50-640a77fe483c" providerId="AD" clId="Web-{51002846-9877-4426-E218-186CED9D037E}" dt="2020-09-11T05:37:38.097" v="22" actId="20577"/>
          <ac:spMkLst>
            <pc:docMk/>
            <pc:sldMk cId="2117454036" sldId="287"/>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A94421-CBCE-452F-83BE-58AC08AF5669}" type="datetimeFigureOut">
              <a:rPr lang="en-US" smtClean="0"/>
              <a:t>9/10/2020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B62E9-B9F8-4599-967D-F9F878BB97D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E218C95-CBAA-4031-A171-B9E01B13ABBC}" type="slidenum">
              <a:rPr lang="en-US"/>
              <a:pPr/>
              <a:t>18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18E626CC-C230-4BAC-854B-88D29DE16B56}" type="slidenum">
              <a:rPr lang="en-US"/>
              <a:pPr/>
              <a:t>19</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53C72489-DBFC-478B-B908-76FDD26F8CBA}" type="slidenum">
              <a:rPr lang="en-US"/>
              <a:pPr/>
              <a:t>20</a:t>
            </a:fld>
            <a:endParaRPr lang="en-US"/>
          </a:p>
        </p:txBody>
      </p:sp>
      <p:sp>
        <p:nvSpPr>
          <p:cNvPr id="53251" name="Rectangle 2"/>
          <p:cNvSpPr>
            <a:spLocks noGrp="1" noRot="1" noChangeAspect="1" noChangeArrowheads="1" noTextEdit="1"/>
          </p:cNvSpPr>
          <p:nvPr>
            <p:ph type="sldImg"/>
          </p:nvPr>
        </p:nvSpPr>
        <p:spPr>
          <a:ln/>
        </p:spPr>
      </p:sp>
      <p:sp>
        <p:nvSpPr>
          <p:cNvPr id="53252" name="Rectangle 4"/>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56BA695-8286-4A29-8568-B3B2A8AA58EE}" type="slidenum">
              <a:rPr lang="en-US"/>
              <a:pPr/>
              <a:t>21</a:t>
            </a:fld>
            <a:endParaRPr lang="en-US"/>
          </a:p>
        </p:txBody>
      </p:sp>
      <p:sp>
        <p:nvSpPr>
          <p:cNvPr id="54275" name="Rectangle 2"/>
          <p:cNvSpPr>
            <a:spLocks noGrp="1" noRot="1" noChangeAspect="1" noChangeArrowheads="1" noTextEdit="1"/>
          </p:cNvSpPr>
          <p:nvPr>
            <p:ph type="sldImg"/>
          </p:nvPr>
        </p:nvSpPr>
        <p:spPr>
          <a:ln/>
        </p:spPr>
      </p:sp>
      <p:sp>
        <p:nvSpPr>
          <p:cNvPr id="54276" name="Rectangle 4"/>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E88AA32-329F-414D-A340-24292DBAC1F0}" type="slidenum">
              <a:rPr lang="en-US"/>
              <a:pPr/>
              <a:t>22</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277F4C1-62F0-44B2-A17B-D6F14E620F04}" type="slidenum">
              <a:rPr lang="en-US"/>
              <a:pPr/>
              <a:t>23</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277F4C1-62F0-44B2-A17B-D6F14E620F04}" type="slidenum">
              <a:rPr lang="en-US"/>
              <a:pPr/>
              <a:t>26</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C73AC0-1002-4383-8A78-E46CA7D3A94B}" type="datetimeFigureOut">
              <a:rPr lang="en-US" smtClean="0"/>
              <a:pPr/>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DA5BD-B78B-49DB-B8F9-7679450BC8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C73AC0-1002-4383-8A78-E46CA7D3A94B}" type="datetimeFigureOut">
              <a:rPr lang="en-US" smtClean="0"/>
              <a:pPr/>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DA5BD-B78B-49DB-B8F9-7679450BC8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C73AC0-1002-4383-8A78-E46CA7D3A94B}" type="datetimeFigureOut">
              <a:rPr lang="en-US" smtClean="0"/>
              <a:pPr/>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DA5BD-B78B-49DB-B8F9-7679450BC8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C73AC0-1002-4383-8A78-E46CA7D3A94B}" type="datetimeFigureOut">
              <a:rPr lang="en-US" smtClean="0"/>
              <a:pPr/>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DA5BD-B78B-49DB-B8F9-7679450BC8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C73AC0-1002-4383-8A78-E46CA7D3A94B}" type="datetimeFigureOut">
              <a:rPr lang="en-US" smtClean="0"/>
              <a:pPr/>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DA5BD-B78B-49DB-B8F9-7679450BC8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C73AC0-1002-4383-8A78-E46CA7D3A94B}" type="datetimeFigureOut">
              <a:rPr lang="en-US" smtClean="0"/>
              <a:pPr/>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DA5BD-B78B-49DB-B8F9-7679450BC8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C73AC0-1002-4383-8A78-E46CA7D3A94B}" type="datetimeFigureOut">
              <a:rPr lang="en-US" smtClean="0"/>
              <a:pPr/>
              <a:t>9/10/2020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9DA5BD-B78B-49DB-B8F9-7679450BC8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C73AC0-1002-4383-8A78-E46CA7D3A94B}" type="datetimeFigureOut">
              <a:rPr lang="en-US" smtClean="0"/>
              <a:pPr/>
              <a:t>9/10/2020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9DA5BD-B78B-49DB-B8F9-7679450BC8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C73AC0-1002-4383-8A78-E46CA7D3A94B}" type="datetimeFigureOut">
              <a:rPr lang="en-US" smtClean="0"/>
              <a:pPr/>
              <a:t>9/10/2020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9DA5BD-B78B-49DB-B8F9-7679450BC8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C73AC0-1002-4383-8A78-E46CA7D3A94B}" type="datetimeFigureOut">
              <a:rPr lang="en-US" smtClean="0"/>
              <a:pPr/>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DA5BD-B78B-49DB-B8F9-7679450BC8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C73AC0-1002-4383-8A78-E46CA7D3A94B}" type="datetimeFigureOut">
              <a:rPr lang="en-US" smtClean="0"/>
              <a:pPr/>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DA5BD-B78B-49DB-B8F9-7679450BC8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73AC0-1002-4383-8A78-E46CA7D3A94B}" type="datetimeFigureOut">
              <a:rPr lang="en-US" smtClean="0"/>
              <a:pPr/>
              <a:t>9/10/2020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9DA5BD-B78B-49DB-B8F9-7679450BC86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Cash Management Model </a:t>
            </a:r>
          </a:p>
        </p:txBody>
      </p:sp>
      <p:sp>
        <p:nvSpPr>
          <p:cNvPr id="4" name="Subtitle 3"/>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r>
              <a:rPr lang="en-US" dirty="0"/>
              <a:t>M. H. Miller and Daniel Orr’s Stochastic Model</a:t>
            </a:r>
          </a:p>
        </p:txBody>
      </p:sp>
      <p:sp>
        <p:nvSpPr>
          <p:cNvPr id="3" name="Content Placeholder 2"/>
          <p:cNvSpPr>
            <a:spLocks noGrp="1"/>
          </p:cNvSpPr>
          <p:nvPr>
            <p:ph idx="1"/>
          </p:nvPr>
        </p:nvSpPr>
        <p:spPr/>
        <p:txBody>
          <a:bodyPr>
            <a:normAutofit lnSpcReduction="10000"/>
          </a:bodyPr>
          <a:lstStyle/>
          <a:p>
            <a:pPr>
              <a:buNone/>
            </a:pPr>
            <a:r>
              <a:rPr lang="en-US" sz="3600" b="1" i="1" u="sng" dirty="0"/>
              <a:t>Description</a:t>
            </a:r>
          </a:p>
          <a:p>
            <a:r>
              <a:rPr lang="en-US" sz="4200" dirty="0"/>
              <a:t>As per the Miller and Orr model of cash management the companies let their cash balance move within two limits</a:t>
            </a:r>
          </a:p>
          <a:p>
            <a:pPr marL="742950" indent="-742950">
              <a:buFont typeface="+mj-lt"/>
              <a:buAutoNum type="alphaLcParenR"/>
            </a:pPr>
            <a:r>
              <a:rPr lang="en-US" sz="4200" dirty="0"/>
              <a:t>Upper Control limit </a:t>
            </a:r>
          </a:p>
          <a:p>
            <a:pPr marL="742950" indent="-742950">
              <a:buFont typeface="+mj-lt"/>
              <a:buAutoNum type="alphaLcParenR"/>
            </a:pPr>
            <a:r>
              <a:rPr lang="en-US" sz="4200" dirty="0"/>
              <a:t>Lower Control Limit</a:t>
            </a:r>
          </a:p>
          <a:p>
            <a:pPr marL="742950" indent="-742950">
              <a:buNone/>
            </a:pPr>
            <a:endParaRPr lang="en-US" sz="4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fontScale="90000"/>
          </a:bodyPr>
          <a:lstStyle/>
          <a:p>
            <a:r>
              <a:rPr lang="en-US" dirty="0"/>
              <a:t>M. H. Miller and Daniel Orr’s Stochastic Model</a:t>
            </a:r>
          </a:p>
        </p:txBody>
      </p:sp>
      <p:sp>
        <p:nvSpPr>
          <p:cNvPr id="60" name="Content Placeholder 59"/>
          <p:cNvSpPr txBox="1">
            <a:spLocks noGrp="1"/>
          </p:cNvSpPr>
          <p:nvPr>
            <p:ph idx="1"/>
          </p:nvPr>
        </p:nvSpPr>
        <p:spPr>
          <a:xfrm>
            <a:off x="152400" y="1219200"/>
            <a:ext cx="8763000" cy="646331"/>
          </a:xfrm>
          <a:prstGeom prst="rect">
            <a:avLst/>
          </a:prstGeom>
          <a:noFill/>
        </p:spPr>
        <p:txBody>
          <a:bodyPr wrap="square" rtlCol="0">
            <a:spAutoFit/>
          </a:bodyPr>
          <a:lstStyle/>
          <a:p>
            <a:pPr>
              <a:buNone/>
            </a:pPr>
            <a:r>
              <a:rPr lang="en-US" sz="3600" b="1" i="1" u="sng" dirty="0"/>
              <a:t>Miller – Orr Cash Management Model</a:t>
            </a:r>
          </a:p>
        </p:txBody>
      </p:sp>
      <p:cxnSp>
        <p:nvCxnSpPr>
          <p:cNvPr id="5" name="Straight Connector 4"/>
          <p:cNvCxnSpPr/>
          <p:nvPr/>
        </p:nvCxnSpPr>
        <p:spPr>
          <a:xfrm rot="5400000">
            <a:off x="-456406" y="3961606"/>
            <a:ext cx="3200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5562600"/>
            <a:ext cx="7162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43000" y="3886200"/>
            <a:ext cx="6934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43000" y="2667000"/>
            <a:ext cx="6934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4648200" y="2667000"/>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618494" y="2665708"/>
            <a:ext cx="29706" cy="1220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4649492" y="3533614"/>
            <a:ext cx="2278250" cy="2033262"/>
          </a:xfrm>
          <a:custGeom>
            <a:avLst/>
            <a:gdLst>
              <a:gd name="connsiteX0" fmla="*/ 0 w 2278250"/>
              <a:gd name="connsiteY0" fmla="*/ 356461 h 2033262"/>
              <a:gd name="connsiteX1" fmla="*/ 30996 w 2278250"/>
              <a:gd name="connsiteY1" fmla="*/ 309966 h 2033262"/>
              <a:gd name="connsiteX2" fmla="*/ 123986 w 2278250"/>
              <a:gd name="connsiteY2" fmla="*/ 278969 h 2033262"/>
              <a:gd name="connsiteX3" fmla="*/ 247972 w 2278250"/>
              <a:gd name="connsiteY3" fmla="*/ 201478 h 2033262"/>
              <a:gd name="connsiteX4" fmla="*/ 294467 w 2278250"/>
              <a:gd name="connsiteY4" fmla="*/ 185979 h 2033262"/>
              <a:gd name="connsiteX5" fmla="*/ 325464 w 2278250"/>
              <a:gd name="connsiteY5" fmla="*/ 232474 h 2033262"/>
              <a:gd name="connsiteX6" fmla="*/ 480447 w 2278250"/>
              <a:gd name="connsiteY6" fmla="*/ 247972 h 2033262"/>
              <a:gd name="connsiteX7" fmla="*/ 542440 w 2278250"/>
              <a:gd name="connsiteY7" fmla="*/ 154983 h 2033262"/>
              <a:gd name="connsiteX8" fmla="*/ 588935 w 2278250"/>
              <a:gd name="connsiteY8" fmla="*/ 61993 h 2033262"/>
              <a:gd name="connsiteX9" fmla="*/ 681925 w 2278250"/>
              <a:gd name="connsiteY9" fmla="*/ 0 h 2033262"/>
              <a:gd name="connsiteX10" fmla="*/ 867905 w 2278250"/>
              <a:gd name="connsiteY10" fmla="*/ 15498 h 2033262"/>
              <a:gd name="connsiteX11" fmla="*/ 960894 w 2278250"/>
              <a:gd name="connsiteY11" fmla="*/ 61993 h 2033262"/>
              <a:gd name="connsiteX12" fmla="*/ 1007389 w 2278250"/>
              <a:gd name="connsiteY12" fmla="*/ 77491 h 2033262"/>
              <a:gd name="connsiteX13" fmla="*/ 1022888 w 2278250"/>
              <a:gd name="connsiteY13" fmla="*/ 170481 h 2033262"/>
              <a:gd name="connsiteX14" fmla="*/ 1131376 w 2278250"/>
              <a:gd name="connsiteY14" fmla="*/ 154983 h 2033262"/>
              <a:gd name="connsiteX15" fmla="*/ 1224366 w 2278250"/>
              <a:gd name="connsiteY15" fmla="*/ 77491 h 2033262"/>
              <a:gd name="connsiteX16" fmla="*/ 1332854 w 2278250"/>
              <a:gd name="connsiteY16" fmla="*/ 46494 h 2033262"/>
              <a:gd name="connsiteX17" fmla="*/ 1425844 w 2278250"/>
              <a:gd name="connsiteY17" fmla="*/ 0 h 2033262"/>
              <a:gd name="connsiteX18" fmla="*/ 1441342 w 2278250"/>
              <a:gd name="connsiteY18" fmla="*/ 46494 h 2033262"/>
              <a:gd name="connsiteX19" fmla="*/ 1456840 w 2278250"/>
              <a:gd name="connsiteY19" fmla="*/ 123986 h 2033262"/>
              <a:gd name="connsiteX20" fmla="*/ 1503335 w 2278250"/>
              <a:gd name="connsiteY20" fmla="*/ 139484 h 2033262"/>
              <a:gd name="connsiteX21" fmla="*/ 1534332 w 2278250"/>
              <a:gd name="connsiteY21" fmla="*/ 232474 h 2033262"/>
              <a:gd name="connsiteX22" fmla="*/ 1549830 w 2278250"/>
              <a:gd name="connsiteY22" fmla="*/ 309966 h 2033262"/>
              <a:gd name="connsiteX23" fmla="*/ 1580827 w 2278250"/>
              <a:gd name="connsiteY23" fmla="*/ 402955 h 2033262"/>
              <a:gd name="connsiteX24" fmla="*/ 1627322 w 2278250"/>
              <a:gd name="connsiteY24" fmla="*/ 433952 h 2033262"/>
              <a:gd name="connsiteX25" fmla="*/ 1673816 w 2278250"/>
              <a:gd name="connsiteY25" fmla="*/ 573437 h 2033262"/>
              <a:gd name="connsiteX26" fmla="*/ 1689315 w 2278250"/>
              <a:gd name="connsiteY26" fmla="*/ 619932 h 2033262"/>
              <a:gd name="connsiteX27" fmla="*/ 1704813 w 2278250"/>
              <a:gd name="connsiteY27" fmla="*/ 681925 h 2033262"/>
              <a:gd name="connsiteX28" fmla="*/ 1735810 w 2278250"/>
              <a:gd name="connsiteY28" fmla="*/ 774915 h 2033262"/>
              <a:gd name="connsiteX29" fmla="*/ 1828800 w 2278250"/>
              <a:gd name="connsiteY29" fmla="*/ 836908 h 2033262"/>
              <a:gd name="connsiteX30" fmla="*/ 1844298 w 2278250"/>
              <a:gd name="connsiteY30" fmla="*/ 914400 h 2033262"/>
              <a:gd name="connsiteX31" fmla="*/ 1859796 w 2278250"/>
              <a:gd name="connsiteY31" fmla="*/ 1069383 h 2033262"/>
              <a:gd name="connsiteX32" fmla="*/ 1906291 w 2278250"/>
              <a:gd name="connsiteY32" fmla="*/ 1084881 h 2033262"/>
              <a:gd name="connsiteX33" fmla="*/ 1937288 w 2278250"/>
              <a:gd name="connsiteY33" fmla="*/ 1177871 h 2033262"/>
              <a:gd name="connsiteX34" fmla="*/ 1952786 w 2278250"/>
              <a:gd name="connsiteY34" fmla="*/ 1317355 h 2033262"/>
              <a:gd name="connsiteX35" fmla="*/ 2045776 w 2278250"/>
              <a:gd name="connsiteY35" fmla="*/ 1348352 h 2033262"/>
              <a:gd name="connsiteX36" fmla="*/ 2030277 w 2278250"/>
              <a:gd name="connsiteY36" fmla="*/ 1549830 h 2033262"/>
              <a:gd name="connsiteX37" fmla="*/ 2045776 w 2278250"/>
              <a:gd name="connsiteY37" fmla="*/ 1627322 h 2033262"/>
              <a:gd name="connsiteX38" fmla="*/ 2123267 w 2278250"/>
              <a:gd name="connsiteY38" fmla="*/ 1766806 h 2033262"/>
              <a:gd name="connsiteX39" fmla="*/ 2169762 w 2278250"/>
              <a:gd name="connsiteY39" fmla="*/ 1797803 h 2033262"/>
              <a:gd name="connsiteX40" fmla="*/ 2185261 w 2278250"/>
              <a:gd name="connsiteY40" fmla="*/ 1844298 h 2033262"/>
              <a:gd name="connsiteX41" fmla="*/ 2200759 w 2278250"/>
              <a:gd name="connsiteY41" fmla="*/ 1906291 h 2033262"/>
              <a:gd name="connsiteX42" fmla="*/ 2231755 w 2278250"/>
              <a:gd name="connsiteY42" fmla="*/ 1952786 h 2033262"/>
              <a:gd name="connsiteX43" fmla="*/ 2278250 w 2278250"/>
              <a:gd name="connsiteY43" fmla="*/ 2030278 h 203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278250" h="2033262">
                <a:moveTo>
                  <a:pt x="0" y="356461"/>
                </a:moveTo>
                <a:cubicBezTo>
                  <a:pt x="10332" y="340963"/>
                  <a:pt x="15201" y="319838"/>
                  <a:pt x="30996" y="309966"/>
                </a:cubicBezTo>
                <a:cubicBezTo>
                  <a:pt x="58703" y="292649"/>
                  <a:pt x="123986" y="278969"/>
                  <a:pt x="123986" y="278969"/>
                </a:cubicBezTo>
                <a:cubicBezTo>
                  <a:pt x="173107" y="205288"/>
                  <a:pt x="137312" y="238365"/>
                  <a:pt x="247972" y="201478"/>
                </a:cubicBezTo>
                <a:lnTo>
                  <a:pt x="294467" y="185979"/>
                </a:lnTo>
                <a:cubicBezTo>
                  <a:pt x="304799" y="201477"/>
                  <a:pt x="312293" y="219303"/>
                  <a:pt x="325464" y="232474"/>
                </a:cubicBezTo>
                <a:cubicBezTo>
                  <a:pt x="379928" y="286938"/>
                  <a:pt x="397499" y="259822"/>
                  <a:pt x="480447" y="247972"/>
                </a:cubicBezTo>
                <a:cubicBezTo>
                  <a:pt x="501111" y="216976"/>
                  <a:pt x="530659" y="190324"/>
                  <a:pt x="542440" y="154983"/>
                </a:cubicBezTo>
                <a:cubicBezTo>
                  <a:pt x="553495" y="121820"/>
                  <a:pt x="560660" y="86734"/>
                  <a:pt x="588935" y="61993"/>
                </a:cubicBezTo>
                <a:cubicBezTo>
                  <a:pt x="616971" y="37462"/>
                  <a:pt x="681925" y="0"/>
                  <a:pt x="681925" y="0"/>
                </a:cubicBezTo>
                <a:cubicBezTo>
                  <a:pt x="743918" y="5166"/>
                  <a:pt x="806242" y="7277"/>
                  <a:pt x="867905" y="15498"/>
                </a:cubicBezTo>
                <a:cubicBezTo>
                  <a:pt x="921029" y="22581"/>
                  <a:pt x="913396" y="38244"/>
                  <a:pt x="960894" y="61993"/>
                </a:cubicBezTo>
                <a:cubicBezTo>
                  <a:pt x="975506" y="69299"/>
                  <a:pt x="991891" y="72325"/>
                  <a:pt x="1007389" y="77491"/>
                </a:cubicBezTo>
                <a:cubicBezTo>
                  <a:pt x="1012555" y="108488"/>
                  <a:pt x="996240" y="153826"/>
                  <a:pt x="1022888" y="170481"/>
                </a:cubicBezTo>
                <a:cubicBezTo>
                  <a:pt x="1053865" y="189842"/>
                  <a:pt x="1096387" y="165480"/>
                  <a:pt x="1131376" y="154983"/>
                </a:cubicBezTo>
                <a:cubicBezTo>
                  <a:pt x="1177472" y="141154"/>
                  <a:pt x="1186628" y="102649"/>
                  <a:pt x="1224366" y="77491"/>
                </a:cubicBezTo>
                <a:cubicBezTo>
                  <a:pt x="1238298" y="68203"/>
                  <a:pt x="1323816" y="49076"/>
                  <a:pt x="1332854" y="46494"/>
                </a:cubicBezTo>
                <a:cubicBezTo>
                  <a:pt x="1389001" y="30452"/>
                  <a:pt x="1374899" y="33962"/>
                  <a:pt x="1425844" y="0"/>
                </a:cubicBezTo>
                <a:cubicBezTo>
                  <a:pt x="1431010" y="15498"/>
                  <a:pt x="1437380" y="30645"/>
                  <a:pt x="1441342" y="46494"/>
                </a:cubicBezTo>
                <a:cubicBezTo>
                  <a:pt x="1447731" y="72050"/>
                  <a:pt x="1442228" y="102068"/>
                  <a:pt x="1456840" y="123986"/>
                </a:cubicBezTo>
                <a:cubicBezTo>
                  <a:pt x="1465902" y="137579"/>
                  <a:pt x="1487837" y="134318"/>
                  <a:pt x="1503335" y="139484"/>
                </a:cubicBezTo>
                <a:cubicBezTo>
                  <a:pt x="1513667" y="170481"/>
                  <a:pt x="1527924" y="200435"/>
                  <a:pt x="1534332" y="232474"/>
                </a:cubicBezTo>
                <a:cubicBezTo>
                  <a:pt x="1539498" y="258305"/>
                  <a:pt x="1542899" y="284552"/>
                  <a:pt x="1549830" y="309966"/>
                </a:cubicBezTo>
                <a:cubicBezTo>
                  <a:pt x="1558427" y="341488"/>
                  <a:pt x="1553641" y="384831"/>
                  <a:pt x="1580827" y="402955"/>
                </a:cubicBezTo>
                <a:lnTo>
                  <a:pt x="1627322" y="433952"/>
                </a:lnTo>
                <a:lnTo>
                  <a:pt x="1673816" y="573437"/>
                </a:lnTo>
                <a:cubicBezTo>
                  <a:pt x="1678982" y="588935"/>
                  <a:pt x="1685353" y="604083"/>
                  <a:pt x="1689315" y="619932"/>
                </a:cubicBezTo>
                <a:cubicBezTo>
                  <a:pt x="1694481" y="640596"/>
                  <a:pt x="1698692" y="661523"/>
                  <a:pt x="1704813" y="681925"/>
                </a:cubicBezTo>
                <a:cubicBezTo>
                  <a:pt x="1714202" y="713220"/>
                  <a:pt x="1708624" y="756791"/>
                  <a:pt x="1735810" y="774915"/>
                </a:cubicBezTo>
                <a:lnTo>
                  <a:pt x="1828800" y="836908"/>
                </a:lnTo>
                <a:cubicBezTo>
                  <a:pt x="1833966" y="862739"/>
                  <a:pt x="1840817" y="888289"/>
                  <a:pt x="1844298" y="914400"/>
                </a:cubicBezTo>
                <a:cubicBezTo>
                  <a:pt x="1851160" y="965863"/>
                  <a:pt x="1842053" y="1020590"/>
                  <a:pt x="1859796" y="1069383"/>
                </a:cubicBezTo>
                <a:cubicBezTo>
                  <a:pt x="1865379" y="1084736"/>
                  <a:pt x="1890793" y="1079715"/>
                  <a:pt x="1906291" y="1084881"/>
                </a:cubicBezTo>
                <a:cubicBezTo>
                  <a:pt x="1916623" y="1115878"/>
                  <a:pt x="1933680" y="1145397"/>
                  <a:pt x="1937288" y="1177871"/>
                </a:cubicBezTo>
                <a:cubicBezTo>
                  <a:pt x="1942454" y="1224366"/>
                  <a:pt x="1927671" y="1277888"/>
                  <a:pt x="1952786" y="1317355"/>
                </a:cubicBezTo>
                <a:cubicBezTo>
                  <a:pt x="1970328" y="1344920"/>
                  <a:pt x="2045776" y="1348352"/>
                  <a:pt x="2045776" y="1348352"/>
                </a:cubicBezTo>
                <a:cubicBezTo>
                  <a:pt x="2040610" y="1415511"/>
                  <a:pt x="2030277" y="1482472"/>
                  <a:pt x="2030277" y="1549830"/>
                </a:cubicBezTo>
                <a:cubicBezTo>
                  <a:pt x="2030277" y="1576172"/>
                  <a:pt x="2039387" y="1601766"/>
                  <a:pt x="2045776" y="1627322"/>
                </a:cubicBezTo>
                <a:cubicBezTo>
                  <a:pt x="2057082" y="1672544"/>
                  <a:pt x="2088635" y="1743718"/>
                  <a:pt x="2123267" y="1766806"/>
                </a:cubicBezTo>
                <a:lnTo>
                  <a:pt x="2169762" y="1797803"/>
                </a:lnTo>
                <a:cubicBezTo>
                  <a:pt x="2174928" y="1813301"/>
                  <a:pt x="2180773" y="1828590"/>
                  <a:pt x="2185261" y="1844298"/>
                </a:cubicBezTo>
                <a:cubicBezTo>
                  <a:pt x="2191113" y="1864779"/>
                  <a:pt x="2192369" y="1886713"/>
                  <a:pt x="2200759" y="1906291"/>
                </a:cubicBezTo>
                <a:cubicBezTo>
                  <a:pt x="2208096" y="1923412"/>
                  <a:pt x="2223425" y="1936126"/>
                  <a:pt x="2231755" y="1952786"/>
                </a:cubicBezTo>
                <a:cubicBezTo>
                  <a:pt x="2271993" y="2033262"/>
                  <a:pt x="2217709" y="1969735"/>
                  <a:pt x="2278250" y="2030278"/>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stCxn id="24" idx="43"/>
          </p:cNvCxnSpPr>
          <p:nvPr/>
        </p:nvCxnSpPr>
        <p:spPr>
          <a:xfrm flipV="1">
            <a:off x="6927742" y="3886200"/>
            <a:ext cx="6458" cy="1677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6927742" y="2681207"/>
            <a:ext cx="883404" cy="1208868"/>
          </a:xfrm>
          <a:custGeom>
            <a:avLst/>
            <a:gdLst>
              <a:gd name="connsiteX0" fmla="*/ 0 w 883404"/>
              <a:gd name="connsiteY0" fmla="*/ 1208868 h 1208868"/>
              <a:gd name="connsiteX1" fmla="*/ 30997 w 883404"/>
              <a:gd name="connsiteY1" fmla="*/ 1115878 h 1208868"/>
              <a:gd name="connsiteX2" fmla="*/ 46495 w 883404"/>
              <a:gd name="connsiteY2" fmla="*/ 1069383 h 1208868"/>
              <a:gd name="connsiteX3" fmla="*/ 139485 w 883404"/>
              <a:gd name="connsiteY3" fmla="*/ 1007390 h 1208868"/>
              <a:gd name="connsiteX4" fmla="*/ 278970 w 883404"/>
              <a:gd name="connsiteY4" fmla="*/ 976393 h 1208868"/>
              <a:gd name="connsiteX5" fmla="*/ 325465 w 883404"/>
              <a:gd name="connsiteY5" fmla="*/ 945396 h 1208868"/>
              <a:gd name="connsiteX6" fmla="*/ 387458 w 883404"/>
              <a:gd name="connsiteY6" fmla="*/ 852407 h 1208868"/>
              <a:gd name="connsiteX7" fmla="*/ 402956 w 883404"/>
              <a:gd name="connsiteY7" fmla="*/ 805912 h 1208868"/>
              <a:gd name="connsiteX8" fmla="*/ 464950 w 883404"/>
              <a:gd name="connsiteY8" fmla="*/ 712922 h 1208868"/>
              <a:gd name="connsiteX9" fmla="*/ 495946 w 883404"/>
              <a:gd name="connsiteY9" fmla="*/ 666427 h 1208868"/>
              <a:gd name="connsiteX10" fmla="*/ 526943 w 883404"/>
              <a:gd name="connsiteY10" fmla="*/ 604434 h 1208868"/>
              <a:gd name="connsiteX11" fmla="*/ 619933 w 883404"/>
              <a:gd name="connsiteY11" fmla="*/ 511444 h 1208868"/>
              <a:gd name="connsiteX12" fmla="*/ 666427 w 883404"/>
              <a:gd name="connsiteY12" fmla="*/ 371959 h 1208868"/>
              <a:gd name="connsiteX13" fmla="*/ 681926 w 883404"/>
              <a:gd name="connsiteY13" fmla="*/ 325464 h 1208868"/>
              <a:gd name="connsiteX14" fmla="*/ 743919 w 883404"/>
              <a:gd name="connsiteY14" fmla="*/ 170481 h 1208868"/>
              <a:gd name="connsiteX15" fmla="*/ 790414 w 883404"/>
              <a:gd name="connsiteY15" fmla="*/ 154983 h 1208868"/>
              <a:gd name="connsiteX16" fmla="*/ 852407 w 883404"/>
              <a:gd name="connsiteY16" fmla="*/ 61993 h 1208868"/>
              <a:gd name="connsiteX17" fmla="*/ 883404 w 883404"/>
              <a:gd name="connsiteY17" fmla="*/ 0 h 120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3404" h="1208868">
                <a:moveTo>
                  <a:pt x="0" y="1208868"/>
                </a:moveTo>
                <a:lnTo>
                  <a:pt x="30997" y="1115878"/>
                </a:lnTo>
                <a:cubicBezTo>
                  <a:pt x="36163" y="1100380"/>
                  <a:pt x="32902" y="1078445"/>
                  <a:pt x="46495" y="1069383"/>
                </a:cubicBezTo>
                <a:cubicBezTo>
                  <a:pt x="77492" y="1048719"/>
                  <a:pt x="102955" y="1014696"/>
                  <a:pt x="139485" y="1007390"/>
                </a:cubicBezTo>
                <a:cubicBezTo>
                  <a:pt x="237864" y="987714"/>
                  <a:pt x="191421" y="998280"/>
                  <a:pt x="278970" y="976393"/>
                </a:cubicBezTo>
                <a:cubicBezTo>
                  <a:pt x="294468" y="966061"/>
                  <a:pt x="313199" y="959414"/>
                  <a:pt x="325465" y="945396"/>
                </a:cubicBezTo>
                <a:cubicBezTo>
                  <a:pt x="349996" y="917360"/>
                  <a:pt x="387458" y="852407"/>
                  <a:pt x="387458" y="852407"/>
                </a:cubicBezTo>
                <a:cubicBezTo>
                  <a:pt x="392624" y="836909"/>
                  <a:pt x="395022" y="820193"/>
                  <a:pt x="402956" y="805912"/>
                </a:cubicBezTo>
                <a:cubicBezTo>
                  <a:pt x="421048" y="773347"/>
                  <a:pt x="444285" y="743919"/>
                  <a:pt x="464950" y="712922"/>
                </a:cubicBezTo>
                <a:cubicBezTo>
                  <a:pt x="475282" y="697424"/>
                  <a:pt x="487616" y="683087"/>
                  <a:pt x="495946" y="666427"/>
                </a:cubicBezTo>
                <a:cubicBezTo>
                  <a:pt x="506278" y="645763"/>
                  <a:pt x="512510" y="622475"/>
                  <a:pt x="526943" y="604434"/>
                </a:cubicBezTo>
                <a:cubicBezTo>
                  <a:pt x="554327" y="570204"/>
                  <a:pt x="619933" y="511444"/>
                  <a:pt x="619933" y="511444"/>
                </a:cubicBezTo>
                <a:lnTo>
                  <a:pt x="666427" y="371959"/>
                </a:lnTo>
                <a:lnTo>
                  <a:pt x="681926" y="325464"/>
                </a:lnTo>
                <a:cubicBezTo>
                  <a:pt x="695702" y="215255"/>
                  <a:pt x="664572" y="210154"/>
                  <a:pt x="743919" y="170481"/>
                </a:cubicBezTo>
                <a:cubicBezTo>
                  <a:pt x="758531" y="163175"/>
                  <a:pt x="774916" y="160149"/>
                  <a:pt x="790414" y="154983"/>
                </a:cubicBezTo>
                <a:cubicBezTo>
                  <a:pt x="811078" y="123986"/>
                  <a:pt x="840627" y="97335"/>
                  <a:pt x="852407" y="61993"/>
                </a:cubicBezTo>
                <a:cubicBezTo>
                  <a:pt x="870215" y="8567"/>
                  <a:pt x="856353" y="27049"/>
                  <a:pt x="883404"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3124200" y="2362200"/>
            <a:ext cx="4343400" cy="369332"/>
          </a:xfrm>
          <a:prstGeom prst="rect">
            <a:avLst/>
          </a:prstGeom>
          <a:noFill/>
        </p:spPr>
        <p:txBody>
          <a:bodyPr wrap="square" rtlCol="0">
            <a:spAutoFit/>
          </a:bodyPr>
          <a:lstStyle/>
          <a:p>
            <a:r>
              <a:rPr lang="en-US" dirty="0"/>
              <a:t>Upper Control Limit : Buy Security</a:t>
            </a:r>
          </a:p>
        </p:txBody>
      </p:sp>
      <p:sp>
        <p:nvSpPr>
          <p:cNvPr id="34" name="Freeform 33"/>
          <p:cNvSpPr/>
          <p:nvPr/>
        </p:nvSpPr>
        <p:spPr>
          <a:xfrm>
            <a:off x="1146875" y="2681207"/>
            <a:ext cx="3456122" cy="1646057"/>
          </a:xfrm>
          <a:custGeom>
            <a:avLst/>
            <a:gdLst>
              <a:gd name="connsiteX0" fmla="*/ 0 w 3456122"/>
              <a:gd name="connsiteY0" fmla="*/ 1224366 h 1646057"/>
              <a:gd name="connsiteX1" fmla="*/ 92989 w 3456122"/>
              <a:gd name="connsiteY1" fmla="*/ 1208868 h 1646057"/>
              <a:gd name="connsiteX2" fmla="*/ 154983 w 3456122"/>
              <a:gd name="connsiteY2" fmla="*/ 1193369 h 1646057"/>
              <a:gd name="connsiteX3" fmla="*/ 340962 w 3456122"/>
              <a:gd name="connsiteY3" fmla="*/ 1162373 h 1646057"/>
              <a:gd name="connsiteX4" fmla="*/ 387457 w 3456122"/>
              <a:gd name="connsiteY4" fmla="*/ 1131376 h 1646057"/>
              <a:gd name="connsiteX5" fmla="*/ 495945 w 3456122"/>
              <a:gd name="connsiteY5" fmla="*/ 1007390 h 1646057"/>
              <a:gd name="connsiteX6" fmla="*/ 588935 w 3456122"/>
              <a:gd name="connsiteY6" fmla="*/ 976393 h 1646057"/>
              <a:gd name="connsiteX7" fmla="*/ 650928 w 3456122"/>
              <a:gd name="connsiteY7" fmla="*/ 1053885 h 1646057"/>
              <a:gd name="connsiteX8" fmla="*/ 759417 w 3456122"/>
              <a:gd name="connsiteY8" fmla="*/ 1100379 h 1646057"/>
              <a:gd name="connsiteX9" fmla="*/ 852406 w 3456122"/>
              <a:gd name="connsiteY9" fmla="*/ 1084881 h 1646057"/>
              <a:gd name="connsiteX10" fmla="*/ 898901 w 3456122"/>
              <a:gd name="connsiteY10" fmla="*/ 991891 h 1646057"/>
              <a:gd name="connsiteX11" fmla="*/ 976393 w 3456122"/>
              <a:gd name="connsiteY11" fmla="*/ 914400 h 1646057"/>
              <a:gd name="connsiteX12" fmla="*/ 1069383 w 3456122"/>
              <a:gd name="connsiteY12" fmla="*/ 852407 h 1646057"/>
              <a:gd name="connsiteX13" fmla="*/ 1177871 w 3456122"/>
              <a:gd name="connsiteY13" fmla="*/ 867905 h 1646057"/>
              <a:gd name="connsiteX14" fmla="*/ 1224366 w 3456122"/>
              <a:gd name="connsiteY14" fmla="*/ 991891 h 1646057"/>
              <a:gd name="connsiteX15" fmla="*/ 1239864 w 3456122"/>
              <a:gd name="connsiteY15" fmla="*/ 1084881 h 1646057"/>
              <a:gd name="connsiteX16" fmla="*/ 1255362 w 3456122"/>
              <a:gd name="connsiteY16" fmla="*/ 1131376 h 1646057"/>
              <a:gd name="connsiteX17" fmla="*/ 1270861 w 3456122"/>
              <a:gd name="connsiteY17" fmla="*/ 1193369 h 1646057"/>
              <a:gd name="connsiteX18" fmla="*/ 1286359 w 3456122"/>
              <a:gd name="connsiteY18" fmla="*/ 1270861 h 1646057"/>
              <a:gd name="connsiteX19" fmla="*/ 1301857 w 3456122"/>
              <a:gd name="connsiteY19" fmla="*/ 1317356 h 1646057"/>
              <a:gd name="connsiteX20" fmla="*/ 1394847 w 3456122"/>
              <a:gd name="connsiteY20" fmla="*/ 1410346 h 1646057"/>
              <a:gd name="connsiteX21" fmla="*/ 1425844 w 3456122"/>
              <a:gd name="connsiteY21" fmla="*/ 1503335 h 1646057"/>
              <a:gd name="connsiteX22" fmla="*/ 1487837 w 3456122"/>
              <a:gd name="connsiteY22" fmla="*/ 1596325 h 1646057"/>
              <a:gd name="connsiteX23" fmla="*/ 1534332 w 3456122"/>
              <a:gd name="connsiteY23" fmla="*/ 1611824 h 1646057"/>
              <a:gd name="connsiteX24" fmla="*/ 1813301 w 3456122"/>
              <a:gd name="connsiteY24" fmla="*/ 1596325 h 1646057"/>
              <a:gd name="connsiteX25" fmla="*/ 1828800 w 3456122"/>
              <a:gd name="connsiteY25" fmla="*/ 1425844 h 1646057"/>
              <a:gd name="connsiteX26" fmla="*/ 1859796 w 3456122"/>
              <a:gd name="connsiteY26" fmla="*/ 1379349 h 1646057"/>
              <a:gd name="connsiteX27" fmla="*/ 1983783 w 3456122"/>
              <a:gd name="connsiteY27" fmla="*/ 1332854 h 1646057"/>
              <a:gd name="connsiteX28" fmla="*/ 2030278 w 3456122"/>
              <a:gd name="connsiteY28" fmla="*/ 1239864 h 1646057"/>
              <a:gd name="connsiteX29" fmla="*/ 2107769 w 3456122"/>
              <a:gd name="connsiteY29" fmla="*/ 1146874 h 1646057"/>
              <a:gd name="connsiteX30" fmla="*/ 2138766 w 3456122"/>
              <a:gd name="connsiteY30" fmla="*/ 1100379 h 1646057"/>
              <a:gd name="connsiteX31" fmla="*/ 2154264 w 3456122"/>
              <a:gd name="connsiteY31" fmla="*/ 836908 h 1646057"/>
              <a:gd name="connsiteX32" fmla="*/ 2293749 w 3456122"/>
              <a:gd name="connsiteY32" fmla="*/ 759417 h 1646057"/>
              <a:gd name="connsiteX33" fmla="*/ 2479728 w 3456122"/>
              <a:gd name="connsiteY33" fmla="*/ 712922 h 1646057"/>
              <a:gd name="connsiteX34" fmla="*/ 2526223 w 3456122"/>
              <a:gd name="connsiteY34" fmla="*/ 681925 h 1646057"/>
              <a:gd name="connsiteX35" fmla="*/ 2588217 w 3456122"/>
              <a:gd name="connsiteY35" fmla="*/ 666427 h 1646057"/>
              <a:gd name="connsiteX36" fmla="*/ 2634711 w 3456122"/>
              <a:gd name="connsiteY36" fmla="*/ 650929 h 1646057"/>
              <a:gd name="connsiteX37" fmla="*/ 2712203 w 3456122"/>
              <a:gd name="connsiteY37" fmla="*/ 542440 h 1646057"/>
              <a:gd name="connsiteX38" fmla="*/ 2758698 w 3456122"/>
              <a:gd name="connsiteY38" fmla="*/ 526942 h 1646057"/>
              <a:gd name="connsiteX39" fmla="*/ 2805193 w 3456122"/>
              <a:gd name="connsiteY39" fmla="*/ 495946 h 1646057"/>
              <a:gd name="connsiteX40" fmla="*/ 2975674 w 3456122"/>
              <a:gd name="connsiteY40" fmla="*/ 464949 h 1646057"/>
              <a:gd name="connsiteX41" fmla="*/ 3099661 w 3456122"/>
              <a:gd name="connsiteY41" fmla="*/ 356461 h 1646057"/>
              <a:gd name="connsiteX42" fmla="*/ 3192650 w 3456122"/>
              <a:gd name="connsiteY42" fmla="*/ 325464 h 1646057"/>
              <a:gd name="connsiteX43" fmla="*/ 3208149 w 3456122"/>
              <a:gd name="connsiteY43" fmla="*/ 278969 h 1646057"/>
              <a:gd name="connsiteX44" fmla="*/ 3301139 w 3456122"/>
              <a:gd name="connsiteY44" fmla="*/ 216976 h 1646057"/>
              <a:gd name="connsiteX45" fmla="*/ 3363132 w 3456122"/>
              <a:gd name="connsiteY45" fmla="*/ 123986 h 1646057"/>
              <a:gd name="connsiteX46" fmla="*/ 3425125 w 3456122"/>
              <a:gd name="connsiteY46" fmla="*/ 30996 h 1646057"/>
              <a:gd name="connsiteX47" fmla="*/ 3456122 w 3456122"/>
              <a:gd name="connsiteY47" fmla="*/ 0 h 164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456122" h="1646057">
                <a:moveTo>
                  <a:pt x="0" y="1224366"/>
                </a:moveTo>
                <a:cubicBezTo>
                  <a:pt x="30996" y="1219200"/>
                  <a:pt x="62175" y="1215031"/>
                  <a:pt x="92989" y="1208868"/>
                </a:cubicBezTo>
                <a:cubicBezTo>
                  <a:pt x="113876" y="1204691"/>
                  <a:pt x="133972" y="1196871"/>
                  <a:pt x="154983" y="1193369"/>
                </a:cubicBezTo>
                <a:cubicBezTo>
                  <a:pt x="372677" y="1157086"/>
                  <a:pt x="201448" y="1197251"/>
                  <a:pt x="340962" y="1162373"/>
                </a:cubicBezTo>
                <a:cubicBezTo>
                  <a:pt x="356460" y="1152041"/>
                  <a:pt x="375191" y="1145394"/>
                  <a:pt x="387457" y="1131376"/>
                </a:cubicBezTo>
                <a:cubicBezTo>
                  <a:pt x="447456" y="1062805"/>
                  <a:pt x="424616" y="1039092"/>
                  <a:pt x="495945" y="1007390"/>
                </a:cubicBezTo>
                <a:cubicBezTo>
                  <a:pt x="525802" y="994120"/>
                  <a:pt x="588935" y="976393"/>
                  <a:pt x="588935" y="976393"/>
                </a:cubicBezTo>
                <a:cubicBezTo>
                  <a:pt x="722186" y="1065228"/>
                  <a:pt x="565372" y="946940"/>
                  <a:pt x="650928" y="1053885"/>
                </a:cubicBezTo>
                <a:cubicBezTo>
                  <a:pt x="677685" y="1087331"/>
                  <a:pt x="722192" y="1091073"/>
                  <a:pt x="759417" y="1100379"/>
                </a:cubicBezTo>
                <a:cubicBezTo>
                  <a:pt x="790413" y="1095213"/>
                  <a:pt x="824300" y="1098934"/>
                  <a:pt x="852406" y="1084881"/>
                </a:cubicBezTo>
                <a:cubicBezTo>
                  <a:pt x="882018" y="1070075"/>
                  <a:pt x="886675" y="1016342"/>
                  <a:pt x="898901" y="991891"/>
                </a:cubicBezTo>
                <a:cubicBezTo>
                  <a:pt x="931374" y="926945"/>
                  <a:pt x="923256" y="958681"/>
                  <a:pt x="976393" y="914400"/>
                </a:cubicBezTo>
                <a:cubicBezTo>
                  <a:pt x="1053790" y="849903"/>
                  <a:pt x="987672" y="879643"/>
                  <a:pt x="1069383" y="852407"/>
                </a:cubicBezTo>
                <a:cubicBezTo>
                  <a:pt x="1105546" y="857573"/>
                  <a:pt x="1144490" y="853069"/>
                  <a:pt x="1177871" y="867905"/>
                </a:cubicBezTo>
                <a:cubicBezTo>
                  <a:pt x="1212616" y="883347"/>
                  <a:pt x="1220576" y="971047"/>
                  <a:pt x="1224366" y="991891"/>
                </a:cubicBezTo>
                <a:cubicBezTo>
                  <a:pt x="1229987" y="1022808"/>
                  <a:pt x="1233047" y="1054205"/>
                  <a:pt x="1239864" y="1084881"/>
                </a:cubicBezTo>
                <a:cubicBezTo>
                  <a:pt x="1243408" y="1100829"/>
                  <a:pt x="1250874" y="1115668"/>
                  <a:pt x="1255362" y="1131376"/>
                </a:cubicBezTo>
                <a:cubicBezTo>
                  <a:pt x="1261214" y="1151857"/>
                  <a:pt x="1266240" y="1172576"/>
                  <a:pt x="1270861" y="1193369"/>
                </a:cubicBezTo>
                <a:cubicBezTo>
                  <a:pt x="1276575" y="1219084"/>
                  <a:pt x="1279970" y="1245305"/>
                  <a:pt x="1286359" y="1270861"/>
                </a:cubicBezTo>
                <a:cubicBezTo>
                  <a:pt x="1290321" y="1286710"/>
                  <a:pt x="1291827" y="1304461"/>
                  <a:pt x="1301857" y="1317356"/>
                </a:cubicBezTo>
                <a:cubicBezTo>
                  <a:pt x="1328770" y="1351958"/>
                  <a:pt x="1394847" y="1410346"/>
                  <a:pt x="1394847" y="1410346"/>
                </a:cubicBezTo>
                <a:lnTo>
                  <a:pt x="1425844" y="1503335"/>
                </a:lnTo>
                <a:cubicBezTo>
                  <a:pt x="1442093" y="1552082"/>
                  <a:pt x="1438081" y="1563154"/>
                  <a:pt x="1487837" y="1596325"/>
                </a:cubicBezTo>
                <a:cubicBezTo>
                  <a:pt x="1501430" y="1605387"/>
                  <a:pt x="1518834" y="1606658"/>
                  <a:pt x="1534332" y="1611824"/>
                </a:cubicBezTo>
                <a:cubicBezTo>
                  <a:pt x="1627322" y="1606658"/>
                  <a:pt x="1734558" y="1646057"/>
                  <a:pt x="1813301" y="1596325"/>
                </a:cubicBezTo>
                <a:cubicBezTo>
                  <a:pt x="1861546" y="1565855"/>
                  <a:pt x="1816844" y="1481639"/>
                  <a:pt x="1828800" y="1425844"/>
                </a:cubicBezTo>
                <a:cubicBezTo>
                  <a:pt x="1832703" y="1407631"/>
                  <a:pt x="1846625" y="1392520"/>
                  <a:pt x="1859796" y="1379349"/>
                </a:cubicBezTo>
                <a:cubicBezTo>
                  <a:pt x="1899704" y="1339441"/>
                  <a:pt x="1928338" y="1343943"/>
                  <a:pt x="1983783" y="1332854"/>
                </a:cubicBezTo>
                <a:cubicBezTo>
                  <a:pt x="2072613" y="1199607"/>
                  <a:pt x="1966112" y="1368195"/>
                  <a:pt x="2030278" y="1239864"/>
                </a:cubicBezTo>
                <a:cubicBezTo>
                  <a:pt x="2059139" y="1182143"/>
                  <a:pt x="2064922" y="1198290"/>
                  <a:pt x="2107769" y="1146874"/>
                </a:cubicBezTo>
                <a:cubicBezTo>
                  <a:pt x="2119694" y="1132565"/>
                  <a:pt x="2128434" y="1115877"/>
                  <a:pt x="2138766" y="1100379"/>
                </a:cubicBezTo>
                <a:cubicBezTo>
                  <a:pt x="2143932" y="1012555"/>
                  <a:pt x="2126444" y="920369"/>
                  <a:pt x="2154264" y="836908"/>
                </a:cubicBezTo>
                <a:cubicBezTo>
                  <a:pt x="2167587" y="796939"/>
                  <a:pt x="2252810" y="773063"/>
                  <a:pt x="2293749" y="759417"/>
                </a:cubicBezTo>
                <a:cubicBezTo>
                  <a:pt x="2400138" y="688490"/>
                  <a:pt x="2269065" y="765588"/>
                  <a:pt x="2479728" y="712922"/>
                </a:cubicBezTo>
                <a:cubicBezTo>
                  <a:pt x="2497799" y="708404"/>
                  <a:pt x="2509102" y="689262"/>
                  <a:pt x="2526223" y="681925"/>
                </a:cubicBezTo>
                <a:cubicBezTo>
                  <a:pt x="2545801" y="673534"/>
                  <a:pt x="2567736" y="672279"/>
                  <a:pt x="2588217" y="666427"/>
                </a:cubicBezTo>
                <a:cubicBezTo>
                  <a:pt x="2603925" y="661939"/>
                  <a:pt x="2619213" y="656095"/>
                  <a:pt x="2634711" y="650929"/>
                </a:cubicBezTo>
                <a:cubicBezTo>
                  <a:pt x="2648845" y="629729"/>
                  <a:pt x="2697787" y="554453"/>
                  <a:pt x="2712203" y="542440"/>
                </a:cubicBezTo>
                <a:cubicBezTo>
                  <a:pt x="2724753" y="531982"/>
                  <a:pt x="2744086" y="534248"/>
                  <a:pt x="2758698" y="526942"/>
                </a:cubicBezTo>
                <a:cubicBezTo>
                  <a:pt x="2775358" y="518612"/>
                  <a:pt x="2788533" y="504276"/>
                  <a:pt x="2805193" y="495946"/>
                </a:cubicBezTo>
                <a:cubicBezTo>
                  <a:pt x="2852979" y="472053"/>
                  <a:pt x="2932924" y="470293"/>
                  <a:pt x="2975674" y="464949"/>
                </a:cubicBezTo>
                <a:cubicBezTo>
                  <a:pt x="3011837" y="410705"/>
                  <a:pt x="3022169" y="382292"/>
                  <a:pt x="3099661" y="356461"/>
                </a:cubicBezTo>
                <a:lnTo>
                  <a:pt x="3192650" y="325464"/>
                </a:lnTo>
                <a:cubicBezTo>
                  <a:pt x="3197816" y="309966"/>
                  <a:pt x="3196597" y="290521"/>
                  <a:pt x="3208149" y="278969"/>
                </a:cubicBezTo>
                <a:cubicBezTo>
                  <a:pt x="3234491" y="252627"/>
                  <a:pt x="3301139" y="216976"/>
                  <a:pt x="3301139" y="216976"/>
                </a:cubicBezTo>
                <a:lnTo>
                  <a:pt x="3363132" y="123986"/>
                </a:lnTo>
                <a:cubicBezTo>
                  <a:pt x="3363135" y="123981"/>
                  <a:pt x="3425121" y="31000"/>
                  <a:pt x="3425125" y="30996"/>
                </a:cubicBezTo>
                <a:lnTo>
                  <a:pt x="3456122" y="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1143000" y="2743200"/>
            <a:ext cx="3124200" cy="646331"/>
          </a:xfrm>
          <a:prstGeom prst="rect">
            <a:avLst/>
          </a:prstGeom>
          <a:noFill/>
        </p:spPr>
        <p:txBody>
          <a:bodyPr wrap="square" rtlCol="0">
            <a:spAutoFit/>
          </a:bodyPr>
          <a:lstStyle/>
          <a:p>
            <a:r>
              <a:rPr lang="en-US" dirty="0"/>
              <a:t>Curve representing Cash Balance</a:t>
            </a:r>
          </a:p>
        </p:txBody>
      </p:sp>
      <p:cxnSp>
        <p:nvCxnSpPr>
          <p:cNvPr id="37" name="Straight Arrow Connector 36"/>
          <p:cNvCxnSpPr>
            <a:endCxn id="34" idx="31"/>
          </p:cNvCxnSpPr>
          <p:nvPr/>
        </p:nvCxnSpPr>
        <p:spPr>
          <a:xfrm>
            <a:off x="1981200" y="3276600"/>
            <a:ext cx="1319939" cy="241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105400" y="2743200"/>
            <a:ext cx="2743200" cy="369332"/>
          </a:xfrm>
          <a:prstGeom prst="rect">
            <a:avLst/>
          </a:prstGeom>
          <a:noFill/>
        </p:spPr>
        <p:txBody>
          <a:bodyPr wrap="square" rtlCol="0">
            <a:spAutoFit/>
          </a:bodyPr>
          <a:lstStyle/>
          <a:p>
            <a:r>
              <a:rPr lang="en-US" dirty="0"/>
              <a:t>Purchase Market Security</a:t>
            </a:r>
          </a:p>
        </p:txBody>
      </p:sp>
      <p:cxnSp>
        <p:nvCxnSpPr>
          <p:cNvPr id="51" name="Straight Arrow Connector 50"/>
          <p:cNvCxnSpPr/>
          <p:nvPr/>
        </p:nvCxnSpPr>
        <p:spPr>
          <a:xfrm rot="10800000">
            <a:off x="4648200" y="2895600"/>
            <a:ext cx="457200" cy="322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010400" y="4800600"/>
            <a:ext cx="1752600" cy="646331"/>
          </a:xfrm>
          <a:prstGeom prst="rect">
            <a:avLst/>
          </a:prstGeom>
          <a:noFill/>
        </p:spPr>
        <p:txBody>
          <a:bodyPr wrap="square" rtlCol="0">
            <a:spAutoFit/>
          </a:bodyPr>
          <a:lstStyle/>
          <a:p>
            <a:r>
              <a:rPr lang="en-US" dirty="0"/>
              <a:t>Sale of market security</a:t>
            </a:r>
          </a:p>
        </p:txBody>
      </p:sp>
      <p:cxnSp>
        <p:nvCxnSpPr>
          <p:cNvPr id="57" name="Straight Arrow Connector 56"/>
          <p:cNvCxnSpPr/>
          <p:nvPr/>
        </p:nvCxnSpPr>
        <p:spPr>
          <a:xfrm rot="10800000">
            <a:off x="6934200" y="4876800"/>
            <a:ext cx="1524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153400" y="3581400"/>
            <a:ext cx="990600" cy="646331"/>
          </a:xfrm>
          <a:prstGeom prst="rect">
            <a:avLst/>
          </a:prstGeom>
          <a:noFill/>
        </p:spPr>
        <p:txBody>
          <a:bodyPr wrap="square" rtlCol="0">
            <a:spAutoFit/>
          </a:bodyPr>
          <a:lstStyle/>
          <a:p>
            <a:r>
              <a:rPr lang="en-US" dirty="0"/>
              <a:t>Return Point</a:t>
            </a:r>
          </a:p>
        </p:txBody>
      </p:sp>
      <p:sp>
        <p:nvSpPr>
          <p:cNvPr id="59" name="TextBox 58"/>
          <p:cNvSpPr txBox="1"/>
          <p:nvPr/>
        </p:nvSpPr>
        <p:spPr>
          <a:xfrm>
            <a:off x="3200400" y="5562600"/>
            <a:ext cx="4343400" cy="369332"/>
          </a:xfrm>
          <a:prstGeom prst="rect">
            <a:avLst/>
          </a:prstGeom>
          <a:noFill/>
        </p:spPr>
        <p:txBody>
          <a:bodyPr wrap="square" rtlCol="0">
            <a:spAutoFit/>
          </a:bodyPr>
          <a:lstStyle/>
          <a:p>
            <a:r>
              <a:rPr lang="en-US" dirty="0"/>
              <a:t>Lower Control Limit : Buy Security</a:t>
            </a:r>
          </a:p>
        </p:txBody>
      </p:sp>
      <p:sp>
        <p:nvSpPr>
          <p:cNvPr id="61" name="TextBox 60"/>
          <p:cNvSpPr txBox="1"/>
          <p:nvPr/>
        </p:nvSpPr>
        <p:spPr>
          <a:xfrm>
            <a:off x="228600" y="2133600"/>
            <a:ext cx="914400" cy="369332"/>
          </a:xfrm>
          <a:prstGeom prst="rect">
            <a:avLst/>
          </a:prstGeom>
          <a:noFill/>
        </p:spPr>
        <p:txBody>
          <a:bodyPr wrap="square" rtlCol="0">
            <a:spAutoFit/>
          </a:bodyPr>
          <a:lstStyle/>
          <a:p>
            <a:r>
              <a:rPr lang="en-US" dirty="0"/>
              <a:t>Cash</a:t>
            </a:r>
          </a:p>
        </p:txBody>
      </p:sp>
      <p:cxnSp>
        <p:nvCxnSpPr>
          <p:cNvPr id="63" name="Straight Arrow Connector 62"/>
          <p:cNvCxnSpPr>
            <a:endCxn id="61" idx="3"/>
          </p:cNvCxnSpPr>
          <p:nvPr/>
        </p:nvCxnSpPr>
        <p:spPr>
          <a:xfrm rot="5400000" flipH="1" flipV="1">
            <a:off x="1082933" y="2378333"/>
            <a:ext cx="12013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305800" y="5562600"/>
            <a:ext cx="76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flipH="1">
            <a:off x="914400" y="2514600"/>
            <a:ext cx="113611" cy="369332"/>
          </a:xfrm>
          <a:prstGeom prst="rect">
            <a:avLst/>
          </a:prstGeom>
          <a:noFill/>
        </p:spPr>
        <p:txBody>
          <a:bodyPr wrap="square" rtlCol="0">
            <a:spAutoFit/>
          </a:bodyPr>
          <a:lstStyle/>
          <a:p>
            <a:r>
              <a:rPr lang="en-US" dirty="0"/>
              <a:t>h</a:t>
            </a:r>
          </a:p>
        </p:txBody>
      </p:sp>
      <p:sp>
        <p:nvSpPr>
          <p:cNvPr id="67" name="TextBox 66"/>
          <p:cNvSpPr txBox="1"/>
          <p:nvPr/>
        </p:nvSpPr>
        <p:spPr>
          <a:xfrm flipH="1">
            <a:off x="914400" y="3733800"/>
            <a:ext cx="113611" cy="369332"/>
          </a:xfrm>
          <a:prstGeom prst="rect">
            <a:avLst/>
          </a:prstGeom>
          <a:noFill/>
        </p:spPr>
        <p:txBody>
          <a:bodyPr wrap="square" rtlCol="0">
            <a:spAutoFit/>
          </a:bodyPr>
          <a:lstStyle/>
          <a:p>
            <a:r>
              <a:rPr lang="en-US" dirty="0"/>
              <a:t>Z</a:t>
            </a:r>
          </a:p>
        </p:txBody>
      </p:sp>
      <p:sp>
        <p:nvSpPr>
          <p:cNvPr id="68" name="TextBox 67"/>
          <p:cNvSpPr txBox="1"/>
          <p:nvPr/>
        </p:nvSpPr>
        <p:spPr>
          <a:xfrm flipH="1">
            <a:off x="914400" y="5334000"/>
            <a:ext cx="113611" cy="369332"/>
          </a:xfrm>
          <a:prstGeom prst="rect">
            <a:avLst/>
          </a:prstGeom>
          <a:noFill/>
        </p:spPr>
        <p:txBody>
          <a:bodyPr wrap="square" rtlCol="0">
            <a:spAutoFit/>
          </a:bodyPr>
          <a:lstStyle/>
          <a:p>
            <a:r>
              <a:rPr lang="en-US" dirty="0"/>
              <a:t>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 H. Miller and Daniel Orr’s Stochastic Model</a:t>
            </a:r>
          </a:p>
        </p:txBody>
      </p:sp>
      <p:sp>
        <p:nvSpPr>
          <p:cNvPr id="3" name="Content Placeholder 2"/>
          <p:cNvSpPr>
            <a:spLocks noGrp="1"/>
          </p:cNvSpPr>
          <p:nvPr>
            <p:ph idx="1"/>
          </p:nvPr>
        </p:nvSpPr>
        <p:spPr/>
        <p:txBody>
          <a:bodyPr>
            <a:normAutofit lnSpcReduction="10000"/>
          </a:bodyPr>
          <a:lstStyle/>
          <a:p>
            <a:pPr>
              <a:buNone/>
            </a:pPr>
            <a:r>
              <a:rPr lang="en-US" b="1" i="1" u="sng" dirty="0"/>
              <a:t>Explanation For the Diagram</a:t>
            </a:r>
          </a:p>
          <a:p>
            <a:r>
              <a:rPr lang="en-US" dirty="0"/>
              <a:t>Along with a return point when the cash balance touches the upper Control limit (h), the marketable security is purchased to the extend till it reaches normal cash balance (Z)</a:t>
            </a:r>
          </a:p>
          <a:p>
            <a:r>
              <a:rPr lang="en-US" dirty="0"/>
              <a:t>In the same manner when the cash balance touches lower limit (o), the firm Will Sell the Marketable security to the extent till it reaches normal cash Balance (Z)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 H. Miller and Daniel Orr’s Stochastic Model</a:t>
            </a:r>
          </a:p>
        </p:txBody>
      </p:sp>
      <p:sp>
        <p:nvSpPr>
          <p:cNvPr id="3" name="Content Placeholder 2"/>
          <p:cNvSpPr>
            <a:spLocks noGrp="1"/>
          </p:cNvSpPr>
          <p:nvPr>
            <p:ph idx="1"/>
          </p:nvPr>
        </p:nvSpPr>
        <p:spPr>
          <a:xfrm>
            <a:off x="304800" y="1600200"/>
            <a:ext cx="8839200" cy="4525963"/>
          </a:xfrm>
        </p:spPr>
        <p:txBody>
          <a:bodyPr>
            <a:normAutofit fontScale="92500"/>
          </a:bodyPr>
          <a:lstStyle/>
          <a:p>
            <a:pPr algn="ctr">
              <a:buNone/>
            </a:pPr>
            <a:r>
              <a:rPr lang="en-US" b="1" i="1" u="sng" dirty="0"/>
              <a:t>Computation of Miller – Orr Model of Cash Management </a:t>
            </a:r>
          </a:p>
          <a:p>
            <a:pPr>
              <a:buNone/>
            </a:pPr>
            <a:endParaRPr lang="en-US" b="1" i="1" u="sng" dirty="0"/>
          </a:p>
          <a:p>
            <a:pPr>
              <a:buNone/>
            </a:pPr>
            <a:r>
              <a:rPr lang="en-US" dirty="0"/>
              <a:t>Spread (Z)= (</a:t>
            </a:r>
            <a:r>
              <a:rPr lang="en-US" sz="2600" dirty="0"/>
              <a:t>3/4 * Transaction cost *Variance of Cash Flow</a:t>
            </a:r>
            <a:r>
              <a:rPr lang="en-US" dirty="0"/>
              <a:t>)</a:t>
            </a:r>
          </a:p>
          <a:p>
            <a:pPr algn="ctr">
              <a:buNone/>
            </a:pPr>
            <a:endParaRPr lang="en-US" b="1" i="1" u="sng" dirty="0"/>
          </a:p>
          <a:p>
            <a:pPr>
              <a:buNone/>
            </a:pPr>
            <a:r>
              <a:rPr lang="en-US" dirty="0"/>
              <a:t>Return Point = Lower limit + Spread (Z)</a:t>
            </a:r>
          </a:p>
          <a:p>
            <a:pPr>
              <a:buNone/>
            </a:pPr>
            <a:endParaRPr lang="en-US" dirty="0"/>
          </a:p>
          <a:p>
            <a:pPr>
              <a:buNone/>
            </a:pPr>
            <a:r>
              <a:rPr lang="en-US" dirty="0"/>
              <a:t>Variance of  Cash Flow = (Standard Deviation) or (     )</a:t>
            </a:r>
          </a:p>
          <a:p>
            <a:pPr algn="ctr">
              <a:buNone/>
            </a:pPr>
            <a:endParaRPr lang="en-US" b="1" i="1" u="sng" dirty="0"/>
          </a:p>
          <a:p>
            <a:pPr algn="ctr">
              <a:buNone/>
            </a:pPr>
            <a:endParaRPr lang="en-US" b="1" i="1" u="sng" dirty="0"/>
          </a:p>
        </p:txBody>
      </p:sp>
      <p:sp>
        <p:nvSpPr>
          <p:cNvPr id="4" name="TextBox 3"/>
          <p:cNvSpPr txBox="1"/>
          <p:nvPr/>
        </p:nvSpPr>
        <p:spPr>
          <a:xfrm>
            <a:off x="8610600" y="3048000"/>
            <a:ext cx="533400" cy="369332"/>
          </a:xfrm>
          <a:prstGeom prst="rect">
            <a:avLst/>
          </a:prstGeom>
          <a:noFill/>
        </p:spPr>
        <p:txBody>
          <a:bodyPr wrap="square" rtlCol="0">
            <a:spAutoFit/>
          </a:bodyPr>
          <a:lstStyle/>
          <a:p>
            <a:r>
              <a:rPr lang="en-US" dirty="0"/>
              <a:t>1/3</a:t>
            </a:r>
          </a:p>
        </p:txBody>
      </p:sp>
      <p:cxnSp>
        <p:nvCxnSpPr>
          <p:cNvPr id="6" name="Straight Connector 5"/>
          <p:cNvCxnSpPr/>
          <p:nvPr/>
        </p:nvCxnSpPr>
        <p:spPr>
          <a:xfrm>
            <a:off x="3276600" y="3733800"/>
            <a:ext cx="5257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876800" y="3657600"/>
            <a:ext cx="2057400" cy="492443"/>
          </a:xfrm>
          <a:prstGeom prst="rect">
            <a:avLst/>
          </a:prstGeom>
          <a:noFill/>
        </p:spPr>
        <p:txBody>
          <a:bodyPr wrap="square" rtlCol="0">
            <a:spAutoFit/>
          </a:bodyPr>
          <a:lstStyle/>
          <a:p>
            <a:r>
              <a:rPr lang="en-US" sz="2600" dirty="0"/>
              <a:t>Interest Rate</a:t>
            </a:r>
          </a:p>
        </p:txBody>
      </p:sp>
      <p:cxnSp>
        <p:nvCxnSpPr>
          <p:cNvPr id="9" name="Straight Connector 8"/>
          <p:cNvCxnSpPr/>
          <p:nvPr/>
        </p:nvCxnSpPr>
        <p:spPr>
          <a:xfrm>
            <a:off x="5181600" y="4953000"/>
            <a:ext cx="1447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638800" y="4876800"/>
            <a:ext cx="457200" cy="492443"/>
          </a:xfrm>
          <a:prstGeom prst="rect">
            <a:avLst/>
          </a:prstGeom>
          <a:noFill/>
        </p:spPr>
        <p:txBody>
          <a:bodyPr wrap="square" rtlCol="0">
            <a:spAutoFit/>
          </a:bodyPr>
          <a:lstStyle/>
          <a:p>
            <a:r>
              <a:rPr lang="en-US" sz="2600" dirty="0"/>
              <a:t>3</a:t>
            </a:r>
          </a:p>
        </p:txBody>
      </p:sp>
      <p:sp>
        <p:nvSpPr>
          <p:cNvPr id="12" name="Oval 11"/>
          <p:cNvSpPr/>
          <p:nvPr/>
        </p:nvSpPr>
        <p:spPr>
          <a:xfrm>
            <a:off x="8077200" y="55626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a:stCxn id="12" idx="0"/>
          </p:cNvCxnSpPr>
          <p:nvPr/>
        </p:nvCxnSpPr>
        <p:spPr>
          <a:xfrm rot="5400000" flipH="1" flipV="1">
            <a:off x="8305800" y="5410200"/>
            <a:ext cx="1588"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382000" y="5105400"/>
            <a:ext cx="457200" cy="492443"/>
          </a:xfrm>
          <a:prstGeom prst="rect">
            <a:avLst/>
          </a:prstGeom>
          <a:noFill/>
        </p:spPr>
        <p:txBody>
          <a:bodyPr wrap="square" rtlCol="0">
            <a:spAutoFit/>
          </a:bodyPr>
          <a:lstStyle/>
          <a:p>
            <a:r>
              <a:rPr lang="en-US" sz="2600" dirty="0"/>
              <a:t>2</a:t>
            </a:r>
          </a:p>
        </p:txBody>
      </p:sp>
      <p:sp>
        <p:nvSpPr>
          <p:cNvPr id="17" name="TextBox 16"/>
          <p:cNvSpPr txBox="1"/>
          <p:nvPr/>
        </p:nvSpPr>
        <p:spPr>
          <a:xfrm>
            <a:off x="7315200" y="5105400"/>
            <a:ext cx="457200" cy="492443"/>
          </a:xfrm>
          <a:prstGeom prst="rect">
            <a:avLst/>
          </a:prstGeom>
          <a:noFill/>
        </p:spPr>
        <p:txBody>
          <a:bodyPr wrap="square" rtlCol="0">
            <a:spAutoFit/>
          </a:bodyPr>
          <a:lstStyle/>
          <a:p>
            <a:r>
              <a:rPr lang="en-US" sz="2600" dirty="0"/>
              <a:t>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 H. Miller and Daniel Orr’s Stochastic Model</a:t>
            </a:r>
          </a:p>
        </p:txBody>
      </p:sp>
      <p:sp>
        <p:nvSpPr>
          <p:cNvPr id="3" name="Content Placeholder 2"/>
          <p:cNvSpPr>
            <a:spLocks noGrp="1"/>
          </p:cNvSpPr>
          <p:nvPr>
            <p:ph idx="1"/>
          </p:nvPr>
        </p:nvSpPr>
        <p:spPr/>
        <p:txBody>
          <a:bodyPr/>
          <a:lstStyle/>
          <a:p>
            <a:pPr>
              <a:buNone/>
            </a:pPr>
            <a:r>
              <a:rPr lang="en-US" sz="3600" b="1" i="1" u="sng" dirty="0"/>
              <a:t>Benefits</a:t>
            </a:r>
          </a:p>
          <a:p>
            <a:pPr>
              <a:lnSpc>
                <a:spcPct val="200000"/>
              </a:lnSpc>
            </a:pPr>
            <a:r>
              <a:rPr lang="en-US" dirty="0"/>
              <a:t> Allows for net cash flow in a random fashion.</a:t>
            </a:r>
          </a:p>
          <a:p>
            <a:r>
              <a:rPr lang="en-US" dirty="0"/>
              <a:t> transfer can take place at any time and are instantaneous with a fixed transfer cost.</a:t>
            </a:r>
          </a:p>
          <a:p>
            <a:r>
              <a:rPr lang="en-US" dirty="0"/>
              <a:t>Produce control limit can be used as basis for balance management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 H. Miller and Daniel Orr’s Stochastic Model</a:t>
            </a:r>
          </a:p>
        </p:txBody>
      </p:sp>
      <p:sp>
        <p:nvSpPr>
          <p:cNvPr id="3" name="Content Placeholder 2"/>
          <p:cNvSpPr>
            <a:spLocks noGrp="1"/>
          </p:cNvSpPr>
          <p:nvPr>
            <p:ph idx="1"/>
          </p:nvPr>
        </p:nvSpPr>
        <p:spPr/>
        <p:txBody>
          <a:bodyPr>
            <a:normAutofit/>
          </a:bodyPr>
          <a:lstStyle/>
          <a:p>
            <a:pPr>
              <a:buNone/>
            </a:pPr>
            <a:r>
              <a:rPr lang="en-US" sz="3600" b="1" i="1" u="sng" dirty="0"/>
              <a:t>Limitations</a:t>
            </a:r>
          </a:p>
          <a:p>
            <a:r>
              <a:rPr lang="en-US" sz="3600" dirty="0"/>
              <a:t>May prove difficult to calculate. </a:t>
            </a:r>
          </a:p>
          <a:p>
            <a:r>
              <a:rPr lang="en-US" sz="3600" dirty="0"/>
              <a:t>Monitoring needs to be calculated for the organizations benefits becomes a tedious Work.</a:t>
            </a:r>
          </a:p>
          <a:p>
            <a:pPr>
              <a:buNone/>
            </a:pPr>
            <a:endParaRPr lang="en-US" sz="3600" b="1" i="1" u="sn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 H. Miller and Daniel Orr’s Stochastic Model</a:t>
            </a:r>
          </a:p>
        </p:txBody>
      </p:sp>
      <p:sp>
        <p:nvSpPr>
          <p:cNvPr id="3" name="Content Placeholder 2"/>
          <p:cNvSpPr>
            <a:spLocks noGrp="1"/>
          </p:cNvSpPr>
          <p:nvPr>
            <p:ph idx="1"/>
          </p:nvPr>
        </p:nvSpPr>
        <p:spPr/>
        <p:txBody>
          <a:bodyPr>
            <a:normAutofit fontScale="92500"/>
          </a:bodyPr>
          <a:lstStyle/>
          <a:p>
            <a:pPr>
              <a:buNone/>
            </a:pPr>
            <a:r>
              <a:rPr lang="en-US" sz="3600" b="1" i="1" u="sng" dirty="0"/>
              <a:t>Application</a:t>
            </a:r>
          </a:p>
          <a:p>
            <a:r>
              <a:rPr lang="en-US" sz="3600" dirty="0"/>
              <a:t>Finding out the approximate prices at which the salable securities could be sold or bought </a:t>
            </a:r>
          </a:p>
          <a:p>
            <a:r>
              <a:rPr lang="en-US" sz="3600" dirty="0"/>
              <a:t>Deciding the minimum possible levels of desired cash balance </a:t>
            </a:r>
          </a:p>
          <a:p>
            <a:r>
              <a:rPr lang="en-US" sz="3600" dirty="0"/>
              <a:t>Checking the rate of interest </a:t>
            </a:r>
          </a:p>
          <a:p>
            <a:r>
              <a:rPr lang="en-US" sz="3600" dirty="0"/>
              <a:t>Calculating the SD (Standard Deviation) of regular cash flows </a:t>
            </a:r>
          </a:p>
          <a:p>
            <a:pPr>
              <a:buNone/>
            </a:pPr>
            <a:endParaRPr lang="en-US" sz="3600" b="1" i="1" u="sng"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 H. Miller and Daniel Orr’s Stochastic Model</a:t>
            </a:r>
          </a:p>
        </p:txBody>
      </p:sp>
      <p:sp>
        <p:nvSpPr>
          <p:cNvPr id="3" name="Content Placeholder 2"/>
          <p:cNvSpPr>
            <a:spLocks noGrp="1"/>
          </p:cNvSpPr>
          <p:nvPr>
            <p:ph idx="1"/>
          </p:nvPr>
        </p:nvSpPr>
        <p:spPr/>
        <p:txBody>
          <a:bodyPr/>
          <a:lstStyle/>
          <a:p>
            <a:pPr>
              <a:buNone/>
            </a:pPr>
            <a:r>
              <a:rPr lang="en-US" sz="3600" b="1" u="sng" dirty="0"/>
              <a:t>Evaluation of the Model</a:t>
            </a:r>
          </a:p>
          <a:p>
            <a:r>
              <a:rPr lang="en-US" dirty="0"/>
              <a:t>This Stochastic model can be employed even in extreme uncertainty </a:t>
            </a:r>
          </a:p>
          <a:p>
            <a:r>
              <a:rPr lang="en-US" dirty="0"/>
              <a:t>When the cash flow fluctuate violently in short period it will give optimal result </a:t>
            </a:r>
          </a:p>
          <a:p>
            <a:r>
              <a:rPr lang="en-US" dirty="0"/>
              <a:t>Finance Manager can apply this model in highly unpredictable situation</a:t>
            </a:r>
          </a:p>
          <a:p>
            <a:pPr>
              <a:buNone/>
            </a:pPr>
            <a:r>
              <a:rPr lang="en-US"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228600"/>
            <a:ext cx="7772400" cy="1143000"/>
          </a:xfrm>
          <a:noFill/>
        </p:spPr>
        <p:txBody>
          <a:bodyPr lIns="90488" tIns="44450" rIns="90488" bIns="44450"/>
          <a:lstStyle/>
          <a:p>
            <a:pPr eaLnBrk="1" hangingPunct="1"/>
            <a:r>
              <a:rPr lang="en-US"/>
              <a:t>The Miller - Orr Model</a:t>
            </a:r>
          </a:p>
        </p:txBody>
      </p:sp>
      <p:sp>
        <p:nvSpPr>
          <p:cNvPr id="16387" name="Rectangle 3"/>
          <p:cNvSpPr>
            <a:spLocks noGrp="1" noChangeArrowheads="1"/>
          </p:cNvSpPr>
          <p:nvPr>
            <p:ph type="body" idx="1"/>
          </p:nvPr>
        </p:nvSpPr>
        <p:spPr>
          <a:xfrm>
            <a:off x="685800" y="1676400"/>
            <a:ext cx="7772400" cy="4114800"/>
          </a:xfrm>
          <a:noFill/>
        </p:spPr>
        <p:txBody>
          <a:bodyPr lIns="90488" tIns="44450" rIns="90488" bIns="44450"/>
          <a:lstStyle/>
          <a:p>
            <a:pPr eaLnBrk="1" hangingPunct="1">
              <a:lnSpc>
                <a:spcPct val="90000"/>
              </a:lnSpc>
            </a:pPr>
            <a:r>
              <a:rPr lang="en-US" sz="2800"/>
              <a:t>The Miller-Orr Model provides a formula for determining the optimum cash balance (Z), the point at which to sell securities to raise cash (lower limit L) and when to invest excess cash by buying securities and lowering cash holdings (upper limit H).</a:t>
            </a:r>
          </a:p>
          <a:p>
            <a:pPr eaLnBrk="1" hangingPunct="1">
              <a:lnSpc>
                <a:spcPct val="90000"/>
              </a:lnSpc>
            </a:pPr>
            <a:r>
              <a:rPr lang="en-US" sz="2800"/>
              <a:t>Depends on: </a:t>
            </a:r>
          </a:p>
          <a:p>
            <a:pPr lvl="1" eaLnBrk="1" hangingPunct="1">
              <a:lnSpc>
                <a:spcPct val="90000"/>
              </a:lnSpc>
            </a:pPr>
            <a:r>
              <a:rPr lang="en-US" sz="2400"/>
              <a:t>transaction costs of buying or selling securities</a:t>
            </a:r>
          </a:p>
          <a:p>
            <a:pPr lvl="1" eaLnBrk="1" hangingPunct="1">
              <a:lnSpc>
                <a:spcPct val="90000"/>
              </a:lnSpc>
            </a:pPr>
            <a:r>
              <a:rPr lang="en-US" sz="2400"/>
              <a:t>variability of daily cash (incorporates uncertainty)</a:t>
            </a:r>
          </a:p>
          <a:p>
            <a:pPr lvl="1" eaLnBrk="1" hangingPunct="1">
              <a:lnSpc>
                <a:spcPct val="90000"/>
              </a:lnSpc>
            </a:pPr>
            <a:r>
              <a:rPr lang="en-US" sz="2400"/>
              <a:t>return on short-term investments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149350" y="2063750"/>
            <a:ext cx="7073900" cy="3721100"/>
          </a:xfrm>
          <a:prstGeom prst="rect">
            <a:avLst/>
          </a:prstGeom>
          <a:solidFill>
            <a:schemeClr val="accent1"/>
          </a:solidFill>
          <a:ln w="12700">
            <a:solidFill>
              <a:schemeClr val="tx1"/>
            </a:solidFill>
            <a:miter lim="800000"/>
            <a:headEnd/>
            <a:tailEnd/>
          </a:ln>
        </p:spPr>
        <p:txBody>
          <a:bodyPr wrap="none" anchor="ctr"/>
          <a:lstStyle/>
          <a:p>
            <a:pPr algn="ctr" eaLnBrk="0" hangingPunct="0"/>
            <a:endParaRPr lang="en-US"/>
          </a:p>
        </p:txBody>
      </p:sp>
      <p:sp>
        <p:nvSpPr>
          <p:cNvPr id="17411" name="Rectangle 3"/>
          <p:cNvSpPr>
            <a:spLocks noChangeArrowheads="1"/>
          </p:cNvSpPr>
          <p:nvPr/>
        </p:nvSpPr>
        <p:spPr bwMode="auto">
          <a:xfrm>
            <a:off x="3740150" y="5943600"/>
            <a:ext cx="2822575" cy="454025"/>
          </a:xfrm>
          <a:prstGeom prst="rect">
            <a:avLst/>
          </a:prstGeom>
          <a:noFill/>
          <a:ln w="12700">
            <a:noFill/>
            <a:miter lim="800000"/>
            <a:headEnd/>
            <a:tailEnd/>
          </a:ln>
        </p:spPr>
        <p:txBody>
          <a:bodyPr wrap="none" lIns="90488" tIns="44450" rIns="90488" bIns="44450">
            <a:spAutoFit/>
          </a:bodyPr>
          <a:lstStyle/>
          <a:p>
            <a:pPr algn="ctr" eaLnBrk="0" hangingPunct="0"/>
            <a:r>
              <a:rPr lang="en-US" b="1">
                <a:latin typeface="Arial" charset="0"/>
              </a:rPr>
              <a:t>Days of the Month</a:t>
            </a:r>
          </a:p>
        </p:txBody>
      </p:sp>
      <p:sp>
        <p:nvSpPr>
          <p:cNvPr id="17412" name="Rectangle 4"/>
          <p:cNvSpPr>
            <a:spLocks noChangeArrowheads="1"/>
          </p:cNvSpPr>
          <p:nvPr/>
        </p:nvSpPr>
        <p:spPr bwMode="auto">
          <a:xfrm rot="-5460000">
            <a:off x="-1362075" y="3398838"/>
            <a:ext cx="4244975" cy="454025"/>
          </a:xfrm>
          <a:prstGeom prst="rect">
            <a:avLst/>
          </a:prstGeom>
          <a:noFill/>
          <a:ln w="12700">
            <a:noFill/>
            <a:miter lim="800000"/>
            <a:headEnd/>
            <a:tailEnd/>
          </a:ln>
        </p:spPr>
        <p:txBody>
          <a:bodyPr wrap="none" lIns="90488" tIns="44450" rIns="90488" bIns="44450">
            <a:spAutoFit/>
          </a:bodyPr>
          <a:lstStyle/>
          <a:p>
            <a:pPr eaLnBrk="0" hangingPunct="0"/>
            <a:r>
              <a:rPr lang="en-US" b="1">
                <a:latin typeface="Arial" charset="0"/>
              </a:rPr>
              <a:t>Dollars in the Cash Account</a:t>
            </a:r>
          </a:p>
        </p:txBody>
      </p:sp>
      <p:sp>
        <p:nvSpPr>
          <p:cNvPr id="17413" name="Line 5"/>
          <p:cNvSpPr>
            <a:spLocks noChangeShapeType="1"/>
          </p:cNvSpPr>
          <p:nvPr/>
        </p:nvSpPr>
        <p:spPr bwMode="auto">
          <a:xfrm>
            <a:off x="1219200" y="5029200"/>
            <a:ext cx="7086600" cy="0"/>
          </a:xfrm>
          <a:prstGeom prst="line">
            <a:avLst/>
          </a:prstGeom>
          <a:noFill/>
          <a:ln w="57150" cap="rnd">
            <a:solidFill>
              <a:schemeClr val="tx1"/>
            </a:solidFill>
            <a:prstDash val="sysDot"/>
            <a:round/>
            <a:headEnd type="none" w="sm" len="sm"/>
            <a:tailEnd type="none" w="sm" len="sm"/>
          </a:ln>
        </p:spPr>
        <p:txBody>
          <a:bodyPr wrap="none" anchor="ctr"/>
          <a:lstStyle/>
          <a:p>
            <a:endParaRPr lang="en-US"/>
          </a:p>
        </p:txBody>
      </p:sp>
      <p:sp>
        <p:nvSpPr>
          <p:cNvPr id="17414" name="Line 6"/>
          <p:cNvSpPr>
            <a:spLocks noChangeShapeType="1"/>
          </p:cNvSpPr>
          <p:nvPr/>
        </p:nvSpPr>
        <p:spPr bwMode="auto">
          <a:xfrm>
            <a:off x="1219200" y="2743200"/>
            <a:ext cx="7086600" cy="0"/>
          </a:xfrm>
          <a:prstGeom prst="line">
            <a:avLst/>
          </a:prstGeom>
          <a:noFill/>
          <a:ln w="57150" cap="rnd">
            <a:solidFill>
              <a:schemeClr val="tx1"/>
            </a:solidFill>
            <a:prstDash val="sysDot"/>
            <a:round/>
            <a:headEnd type="none" w="sm" len="sm"/>
            <a:tailEnd type="none" w="sm" len="sm"/>
          </a:ln>
        </p:spPr>
        <p:txBody>
          <a:bodyPr wrap="none" anchor="ctr"/>
          <a:lstStyle/>
          <a:p>
            <a:endParaRPr lang="en-US"/>
          </a:p>
        </p:txBody>
      </p:sp>
      <p:sp>
        <p:nvSpPr>
          <p:cNvPr id="17415" name="Line 7"/>
          <p:cNvSpPr>
            <a:spLocks noChangeShapeType="1"/>
          </p:cNvSpPr>
          <p:nvPr/>
        </p:nvSpPr>
        <p:spPr bwMode="auto">
          <a:xfrm>
            <a:off x="1143000" y="4191000"/>
            <a:ext cx="7086600" cy="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17416" name="Freeform 8"/>
          <p:cNvSpPr>
            <a:spLocks/>
          </p:cNvSpPr>
          <p:nvPr/>
        </p:nvSpPr>
        <p:spPr bwMode="auto">
          <a:xfrm>
            <a:off x="1143000" y="2743200"/>
            <a:ext cx="7010400" cy="2286000"/>
          </a:xfrm>
          <a:custGeom>
            <a:avLst/>
            <a:gdLst>
              <a:gd name="T0" fmla="*/ 0 w 4416"/>
              <a:gd name="T1" fmla="*/ 1104 h 1440"/>
              <a:gd name="T2" fmla="*/ 144 w 4416"/>
              <a:gd name="T3" fmla="*/ 1248 h 1440"/>
              <a:gd name="T4" fmla="*/ 336 w 4416"/>
              <a:gd name="T5" fmla="*/ 576 h 1440"/>
              <a:gd name="T6" fmla="*/ 672 w 4416"/>
              <a:gd name="T7" fmla="*/ 1200 h 1440"/>
              <a:gd name="T8" fmla="*/ 1680 w 4416"/>
              <a:gd name="T9" fmla="*/ 288 h 1440"/>
              <a:gd name="T10" fmla="*/ 2304 w 4416"/>
              <a:gd name="T11" fmla="*/ 1440 h 1440"/>
              <a:gd name="T12" fmla="*/ 2304 w 4416"/>
              <a:gd name="T13" fmla="*/ 912 h 1440"/>
              <a:gd name="T14" fmla="*/ 2496 w 4416"/>
              <a:gd name="T15" fmla="*/ 1104 h 1440"/>
              <a:gd name="T16" fmla="*/ 2928 w 4416"/>
              <a:gd name="T17" fmla="*/ 0 h 1440"/>
              <a:gd name="T18" fmla="*/ 2928 w 4416"/>
              <a:gd name="T19" fmla="*/ 912 h 1440"/>
              <a:gd name="T20" fmla="*/ 3168 w 4416"/>
              <a:gd name="T21" fmla="*/ 672 h 1440"/>
              <a:gd name="T22" fmla="*/ 3408 w 4416"/>
              <a:gd name="T23" fmla="*/ 1152 h 1440"/>
              <a:gd name="T24" fmla="*/ 3552 w 4416"/>
              <a:gd name="T25" fmla="*/ 816 h 1440"/>
              <a:gd name="T26" fmla="*/ 3792 w 4416"/>
              <a:gd name="T27" fmla="*/ 1152 h 1440"/>
              <a:gd name="T28" fmla="*/ 4128 w 4416"/>
              <a:gd name="T29" fmla="*/ 528 h 1440"/>
              <a:gd name="T30" fmla="*/ 4320 w 4416"/>
              <a:gd name="T31" fmla="*/ 1104 h 1440"/>
              <a:gd name="T32" fmla="*/ 4416 w 4416"/>
              <a:gd name="T33" fmla="*/ 912 h 14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16"/>
              <a:gd name="T52" fmla="*/ 0 h 1440"/>
              <a:gd name="T53" fmla="*/ 4416 w 4416"/>
              <a:gd name="T54" fmla="*/ 1440 h 14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16" h="1440">
                <a:moveTo>
                  <a:pt x="0" y="1104"/>
                </a:moveTo>
                <a:lnTo>
                  <a:pt x="144" y="1248"/>
                </a:lnTo>
                <a:lnTo>
                  <a:pt x="336" y="576"/>
                </a:lnTo>
                <a:lnTo>
                  <a:pt x="672" y="1200"/>
                </a:lnTo>
                <a:lnTo>
                  <a:pt x="1680" y="288"/>
                </a:lnTo>
                <a:lnTo>
                  <a:pt x="2304" y="1440"/>
                </a:lnTo>
                <a:lnTo>
                  <a:pt x="2304" y="912"/>
                </a:lnTo>
                <a:lnTo>
                  <a:pt x="2496" y="1104"/>
                </a:lnTo>
                <a:lnTo>
                  <a:pt x="2928" y="0"/>
                </a:lnTo>
                <a:lnTo>
                  <a:pt x="2928" y="912"/>
                </a:lnTo>
                <a:lnTo>
                  <a:pt x="3168" y="672"/>
                </a:lnTo>
                <a:lnTo>
                  <a:pt x="3408" y="1152"/>
                </a:lnTo>
                <a:lnTo>
                  <a:pt x="3552" y="816"/>
                </a:lnTo>
                <a:lnTo>
                  <a:pt x="3792" y="1152"/>
                </a:lnTo>
                <a:lnTo>
                  <a:pt x="4128" y="528"/>
                </a:lnTo>
                <a:lnTo>
                  <a:pt x="4320" y="1104"/>
                </a:lnTo>
                <a:lnTo>
                  <a:pt x="4416" y="912"/>
                </a:lnTo>
              </a:path>
            </a:pathLst>
          </a:custGeom>
          <a:noFill/>
          <a:ln w="38100">
            <a:solidFill>
              <a:schemeClr val="bg1"/>
            </a:solidFill>
            <a:round/>
            <a:headEnd type="none" w="sm" len="sm"/>
            <a:tailEnd type="none" w="sm" len="sm"/>
          </a:ln>
        </p:spPr>
        <p:txBody>
          <a:bodyPr wrap="none" anchor="ctr"/>
          <a:lstStyle/>
          <a:p>
            <a:endParaRPr lang="en-US"/>
          </a:p>
        </p:txBody>
      </p:sp>
      <p:sp>
        <p:nvSpPr>
          <p:cNvPr id="17417" name="Rectangle 9"/>
          <p:cNvSpPr>
            <a:spLocks noGrp="1" noChangeArrowheads="1"/>
          </p:cNvSpPr>
          <p:nvPr>
            <p:ph type="title"/>
          </p:nvPr>
        </p:nvSpPr>
        <p:spPr>
          <a:noFill/>
        </p:spPr>
        <p:txBody>
          <a:bodyPr lIns="92075" tIns="46038" rIns="92075" bIns="46038" anchor="b"/>
          <a:lstStyle/>
          <a:p>
            <a:pPr eaLnBrk="1" hangingPunct="1"/>
            <a:r>
              <a:rPr lang="en-US"/>
              <a:t>The Miller - Orr Model</a:t>
            </a:r>
          </a:p>
        </p:txBody>
      </p:sp>
      <p:sp>
        <p:nvSpPr>
          <p:cNvPr id="17418" name="Text Box 10"/>
          <p:cNvSpPr txBox="1">
            <a:spLocks noChangeArrowheads="1"/>
          </p:cNvSpPr>
          <p:nvPr/>
        </p:nvSpPr>
        <p:spPr bwMode="auto">
          <a:xfrm>
            <a:off x="1355725" y="5070475"/>
            <a:ext cx="1733550" cy="457200"/>
          </a:xfrm>
          <a:prstGeom prst="rect">
            <a:avLst/>
          </a:prstGeom>
          <a:noFill/>
          <a:ln w="12700">
            <a:noFill/>
            <a:miter lim="800000"/>
            <a:headEnd type="none" w="sm" len="sm"/>
            <a:tailEnd type="none" w="sm" len="sm"/>
          </a:ln>
        </p:spPr>
        <p:txBody>
          <a:bodyPr wrap="none">
            <a:spAutoFit/>
          </a:bodyPr>
          <a:lstStyle/>
          <a:p>
            <a:pPr eaLnBrk="0" hangingPunct="0"/>
            <a:r>
              <a:rPr lang="en-US" b="1" i="1"/>
              <a:t>Lower Limit</a:t>
            </a:r>
          </a:p>
        </p:txBody>
      </p:sp>
      <p:sp>
        <p:nvSpPr>
          <p:cNvPr id="17419" name="Text Box 11"/>
          <p:cNvSpPr txBox="1">
            <a:spLocks noChangeArrowheads="1"/>
          </p:cNvSpPr>
          <p:nvPr/>
        </p:nvSpPr>
        <p:spPr bwMode="auto">
          <a:xfrm>
            <a:off x="1355725" y="2251075"/>
            <a:ext cx="1716088" cy="457200"/>
          </a:xfrm>
          <a:prstGeom prst="rect">
            <a:avLst/>
          </a:prstGeom>
          <a:noFill/>
          <a:ln w="12700">
            <a:noFill/>
            <a:miter lim="800000"/>
            <a:headEnd type="none" w="sm" len="sm"/>
            <a:tailEnd type="none" w="sm" len="sm"/>
          </a:ln>
        </p:spPr>
        <p:txBody>
          <a:bodyPr wrap="none">
            <a:spAutoFit/>
          </a:bodyPr>
          <a:lstStyle/>
          <a:p>
            <a:pPr eaLnBrk="0" hangingPunct="0"/>
            <a:r>
              <a:rPr lang="en-US" b="1" i="1"/>
              <a:t>Upper Limit</a:t>
            </a:r>
          </a:p>
        </p:txBody>
      </p:sp>
      <p:sp>
        <p:nvSpPr>
          <p:cNvPr id="17420" name="Text Box 12"/>
          <p:cNvSpPr txBox="1">
            <a:spLocks noChangeArrowheads="1"/>
          </p:cNvSpPr>
          <p:nvPr/>
        </p:nvSpPr>
        <p:spPr bwMode="auto">
          <a:xfrm>
            <a:off x="8305800" y="3962400"/>
            <a:ext cx="401638" cy="519113"/>
          </a:xfrm>
          <a:prstGeom prst="rect">
            <a:avLst/>
          </a:prstGeom>
          <a:noFill/>
          <a:ln w="12700">
            <a:noFill/>
            <a:miter lim="800000"/>
            <a:headEnd type="none" w="sm" len="sm"/>
            <a:tailEnd type="none" w="sm" len="sm"/>
          </a:ln>
        </p:spPr>
        <p:txBody>
          <a:bodyPr wrap="none">
            <a:spAutoFit/>
          </a:bodyPr>
          <a:lstStyle/>
          <a:p>
            <a:pPr eaLnBrk="0" hangingPunct="0"/>
            <a:r>
              <a:rPr lang="en-US" sz="2800" b="1" i="1"/>
              <a:t>Z</a:t>
            </a:r>
          </a:p>
        </p:txBody>
      </p:sp>
      <p:sp>
        <p:nvSpPr>
          <p:cNvPr id="17421" name="Oval 13"/>
          <p:cNvSpPr>
            <a:spLocks noChangeArrowheads="1"/>
          </p:cNvSpPr>
          <p:nvPr/>
        </p:nvSpPr>
        <p:spPr bwMode="auto">
          <a:xfrm>
            <a:off x="4648200" y="4876800"/>
            <a:ext cx="304800" cy="228600"/>
          </a:xfrm>
          <a:prstGeom prst="ellipse">
            <a:avLst/>
          </a:prstGeom>
          <a:noFill/>
          <a:ln w="38100">
            <a:solidFill>
              <a:schemeClr val="accent2"/>
            </a:solidFill>
            <a:round/>
            <a:headEnd type="none" w="sm" len="sm"/>
            <a:tailEnd type="none" w="sm" len="sm"/>
          </a:ln>
        </p:spPr>
        <p:txBody>
          <a:bodyPr wrap="none" anchor="ctr"/>
          <a:lstStyle/>
          <a:p>
            <a:endParaRPr lang="en-US"/>
          </a:p>
        </p:txBody>
      </p:sp>
      <p:sp>
        <p:nvSpPr>
          <p:cNvPr id="17422" name="Oval 14"/>
          <p:cNvSpPr>
            <a:spLocks noChangeArrowheads="1"/>
          </p:cNvSpPr>
          <p:nvPr/>
        </p:nvSpPr>
        <p:spPr bwMode="auto">
          <a:xfrm>
            <a:off x="5638800" y="2667000"/>
            <a:ext cx="304800" cy="228600"/>
          </a:xfrm>
          <a:prstGeom prst="ellipse">
            <a:avLst/>
          </a:prstGeom>
          <a:noFill/>
          <a:ln w="38100">
            <a:solidFill>
              <a:schemeClr val="accent2"/>
            </a:solidFill>
            <a:round/>
            <a:headEnd type="none" w="sm" len="sm"/>
            <a:tailEnd type="none" w="sm" len="sm"/>
          </a:ln>
        </p:spPr>
        <p:txBody>
          <a:bodyPr wrap="none" anchor="ctr"/>
          <a:lstStyle/>
          <a:p>
            <a:endParaRPr lang="en-US"/>
          </a:p>
        </p:txBody>
      </p:sp>
      <p:sp>
        <p:nvSpPr>
          <p:cNvPr id="17423" name="Text Box 15"/>
          <p:cNvSpPr txBox="1">
            <a:spLocks noChangeArrowheads="1"/>
          </p:cNvSpPr>
          <p:nvPr/>
        </p:nvSpPr>
        <p:spPr bwMode="auto">
          <a:xfrm>
            <a:off x="3962400" y="5105400"/>
            <a:ext cx="1970088" cy="457200"/>
          </a:xfrm>
          <a:prstGeom prst="rect">
            <a:avLst/>
          </a:prstGeom>
          <a:noFill/>
          <a:ln w="12700">
            <a:noFill/>
            <a:miter lim="800000"/>
            <a:headEnd type="none" w="sm" len="sm"/>
            <a:tailEnd type="none" w="sm" len="sm"/>
          </a:ln>
        </p:spPr>
        <p:txBody>
          <a:bodyPr wrap="none">
            <a:spAutoFit/>
          </a:bodyPr>
          <a:lstStyle/>
          <a:p>
            <a:pPr eaLnBrk="0" hangingPunct="0"/>
            <a:r>
              <a:rPr lang="en-US" b="1" i="1">
                <a:solidFill>
                  <a:schemeClr val="accent2"/>
                </a:solidFill>
              </a:rPr>
              <a:t>Sell Securities</a:t>
            </a:r>
          </a:p>
        </p:txBody>
      </p:sp>
      <p:sp>
        <p:nvSpPr>
          <p:cNvPr id="17424" name="Text Box 16"/>
          <p:cNvSpPr txBox="1">
            <a:spLocks noChangeArrowheads="1"/>
          </p:cNvSpPr>
          <p:nvPr/>
        </p:nvSpPr>
        <p:spPr bwMode="auto">
          <a:xfrm>
            <a:off x="4876800" y="2209800"/>
            <a:ext cx="2005013" cy="457200"/>
          </a:xfrm>
          <a:prstGeom prst="rect">
            <a:avLst/>
          </a:prstGeom>
          <a:noFill/>
          <a:ln w="12700">
            <a:noFill/>
            <a:miter lim="800000"/>
            <a:headEnd type="none" w="sm" len="sm"/>
            <a:tailEnd type="none" w="sm" len="sm"/>
          </a:ln>
        </p:spPr>
        <p:txBody>
          <a:bodyPr wrap="none">
            <a:spAutoFit/>
          </a:bodyPr>
          <a:lstStyle/>
          <a:p>
            <a:pPr eaLnBrk="0" hangingPunct="0"/>
            <a:r>
              <a:rPr lang="en-US" b="1" i="1">
                <a:solidFill>
                  <a:schemeClr val="accent2"/>
                </a:solidFill>
              </a:rPr>
              <a:t>Buy Securities</a:t>
            </a:r>
          </a:p>
        </p:txBody>
      </p:sp>
      <p:sp>
        <p:nvSpPr>
          <p:cNvPr id="17425" name="Text Box 17"/>
          <p:cNvSpPr txBox="1">
            <a:spLocks noChangeArrowheads="1"/>
          </p:cNvSpPr>
          <p:nvPr/>
        </p:nvSpPr>
        <p:spPr bwMode="auto">
          <a:xfrm>
            <a:off x="8229600" y="2514600"/>
            <a:ext cx="460375" cy="519113"/>
          </a:xfrm>
          <a:prstGeom prst="rect">
            <a:avLst/>
          </a:prstGeom>
          <a:noFill/>
          <a:ln w="12700">
            <a:noFill/>
            <a:miter lim="800000"/>
            <a:headEnd type="none" w="sm" len="sm"/>
            <a:tailEnd type="none" w="sm" len="sm"/>
          </a:ln>
        </p:spPr>
        <p:txBody>
          <a:bodyPr wrap="none">
            <a:spAutoFit/>
          </a:bodyPr>
          <a:lstStyle/>
          <a:p>
            <a:pPr eaLnBrk="0" hangingPunct="0"/>
            <a:r>
              <a:rPr lang="en-US" sz="2800" b="1" i="1"/>
              <a:t>H</a:t>
            </a:r>
          </a:p>
        </p:txBody>
      </p:sp>
      <p:sp>
        <p:nvSpPr>
          <p:cNvPr id="17426" name="Text Box 18"/>
          <p:cNvSpPr txBox="1">
            <a:spLocks noChangeArrowheads="1"/>
          </p:cNvSpPr>
          <p:nvPr/>
        </p:nvSpPr>
        <p:spPr bwMode="auto">
          <a:xfrm>
            <a:off x="8305800" y="4724400"/>
            <a:ext cx="401638" cy="519113"/>
          </a:xfrm>
          <a:prstGeom prst="rect">
            <a:avLst/>
          </a:prstGeom>
          <a:noFill/>
          <a:ln w="12700">
            <a:noFill/>
            <a:miter lim="800000"/>
            <a:headEnd type="none" w="sm" len="sm"/>
            <a:tailEnd type="none" w="sm" len="sm"/>
          </a:ln>
        </p:spPr>
        <p:txBody>
          <a:bodyPr wrap="none">
            <a:spAutoFit/>
          </a:bodyPr>
          <a:lstStyle/>
          <a:p>
            <a:pPr eaLnBrk="0" hangingPunct="0"/>
            <a:r>
              <a:rPr lang="en-US" sz="2800" b="1" i="1"/>
              <a:t>L</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Cash Management Model</a:t>
            </a:r>
          </a:p>
        </p:txBody>
      </p:sp>
      <p:sp>
        <p:nvSpPr>
          <p:cNvPr id="3" name="Content Placeholder 2"/>
          <p:cNvSpPr>
            <a:spLocks noGrp="1"/>
          </p:cNvSpPr>
          <p:nvPr>
            <p:ph idx="1"/>
          </p:nvPr>
        </p:nvSpPr>
        <p:spPr/>
        <p:txBody>
          <a:bodyPr/>
          <a:lstStyle/>
          <a:p>
            <a:r>
              <a:rPr lang="en-US" dirty="0"/>
              <a:t>A  number of mathematical model have been to develop to determined the optimal cash balance.</a:t>
            </a:r>
          </a:p>
          <a:p>
            <a:r>
              <a:rPr lang="en-US" dirty="0"/>
              <a:t>Two of such model are as follow;</a:t>
            </a:r>
          </a:p>
          <a:p>
            <a:pPr marL="514350" indent="-49213">
              <a:buFont typeface="+mj-lt"/>
              <a:buAutoNum type="alphaLcParenR"/>
              <a:tabLst>
                <a:tab pos="573088" algn="l"/>
              </a:tabLst>
            </a:pPr>
            <a:r>
              <a:rPr lang="en-US" dirty="0"/>
              <a:t> William J. </a:t>
            </a:r>
            <a:r>
              <a:rPr lang="en-US" dirty="0" err="1"/>
              <a:t>Baumol's</a:t>
            </a:r>
            <a:r>
              <a:rPr lang="en-US" dirty="0"/>
              <a:t> inventory model </a:t>
            </a:r>
          </a:p>
          <a:p>
            <a:pPr marL="855663" indent="-390525">
              <a:buFont typeface="+mj-lt"/>
              <a:buAutoNum type="alphaLcParenR"/>
              <a:tabLst>
                <a:tab pos="744538" algn="l"/>
              </a:tabLst>
            </a:pPr>
            <a:r>
              <a:rPr lang="en-US" dirty="0"/>
              <a:t>M. H. Miller and Daniel Orr’s Stochastic          model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457200"/>
            <a:ext cx="7772400" cy="1143000"/>
          </a:xfrm>
          <a:noFill/>
        </p:spPr>
        <p:txBody>
          <a:bodyPr lIns="90488" tIns="44450" rIns="90488" bIns="44450">
            <a:normAutofit fontScale="90000"/>
          </a:bodyPr>
          <a:lstStyle/>
          <a:p>
            <a:pPr eaLnBrk="1" hangingPunct="1"/>
            <a:r>
              <a:rPr lang="en-US"/>
              <a:t>The Miller-Orr Model</a:t>
            </a:r>
            <a:br>
              <a:rPr lang="en-US"/>
            </a:br>
            <a:r>
              <a:rPr lang="en-US"/>
              <a:t>	- Target Cash Balance (Z)</a:t>
            </a:r>
          </a:p>
        </p:txBody>
      </p:sp>
      <p:sp>
        <p:nvSpPr>
          <p:cNvPr id="18435" name="Rectangle 3"/>
          <p:cNvSpPr>
            <a:spLocks noChangeArrowheads="1"/>
          </p:cNvSpPr>
          <p:nvPr/>
        </p:nvSpPr>
        <p:spPr bwMode="auto">
          <a:xfrm>
            <a:off x="3789363" y="2479675"/>
            <a:ext cx="2124075" cy="1063625"/>
          </a:xfrm>
          <a:prstGeom prst="rect">
            <a:avLst/>
          </a:prstGeom>
          <a:noFill/>
          <a:ln w="12700">
            <a:noFill/>
            <a:miter lim="800000"/>
            <a:headEnd/>
            <a:tailEnd/>
          </a:ln>
        </p:spPr>
        <p:txBody>
          <a:bodyPr wrap="none" lIns="90488" tIns="44450" rIns="90488" bIns="44450">
            <a:spAutoFit/>
          </a:bodyPr>
          <a:lstStyle/>
          <a:p>
            <a:pPr eaLnBrk="0" hangingPunct="0"/>
            <a:r>
              <a:rPr lang="en-US" sz="3200" b="1" u="sng">
                <a:latin typeface="Arial" charset="0"/>
              </a:rPr>
              <a:t>3 x TC x V</a:t>
            </a:r>
            <a:endParaRPr lang="en-US" sz="3200" b="1">
              <a:latin typeface="Arial" charset="0"/>
            </a:endParaRPr>
          </a:p>
          <a:p>
            <a:pPr eaLnBrk="0" hangingPunct="0"/>
            <a:r>
              <a:rPr lang="en-US" sz="3200" b="1">
                <a:latin typeface="Arial" charset="0"/>
              </a:rPr>
              <a:t>    4 x r</a:t>
            </a:r>
          </a:p>
        </p:txBody>
      </p:sp>
      <p:sp>
        <p:nvSpPr>
          <p:cNvPr id="18436" name="Rectangle 4"/>
          <p:cNvSpPr>
            <a:spLocks noChangeArrowheads="1"/>
          </p:cNvSpPr>
          <p:nvPr/>
        </p:nvSpPr>
        <p:spPr bwMode="auto">
          <a:xfrm>
            <a:off x="2417763" y="2708275"/>
            <a:ext cx="4437062" cy="576263"/>
          </a:xfrm>
          <a:prstGeom prst="rect">
            <a:avLst/>
          </a:prstGeom>
          <a:noFill/>
          <a:ln w="12700">
            <a:noFill/>
            <a:miter lim="800000"/>
            <a:headEnd/>
            <a:tailEnd/>
          </a:ln>
        </p:spPr>
        <p:txBody>
          <a:bodyPr wrap="none" lIns="90488" tIns="44450" rIns="90488" bIns="44450">
            <a:spAutoFit/>
          </a:bodyPr>
          <a:lstStyle/>
          <a:p>
            <a:pPr eaLnBrk="0" hangingPunct="0"/>
            <a:r>
              <a:rPr lang="en-US" sz="3200" b="1">
                <a:latin typeface="Arial" charset="0"/>
              </a:rPr>
              <a:t>Z = 				+ L</a:t>
            </a:r>
          </a:p>
        </p:txBody>
      </p:sp>
      <p:sp>
        <p:nvSpPr>
          <p:cNvPr id="18437" name="Freeform 5"/>
          <p:cNvSpPr>
            <a:spLocks/>
          </p:cNvSpPr>
          <p:nvPr/>
        </p:nvSpPr>
        <p:spPr bwMode="auto">
          <a:xfrm>
            <a:off x="3352800" y="2438400"/>
            <a:ext cx="2592388" cy="992188"/>
          </a:xfrm>
          <a:custGeom>
            <a:avLst/>
            <a:gdLst>
              <a:gd name="T0" fmla="*/ 0 w 1633"/>
              <a:gd name="T1" fmla="*/ 384 h 625"/>
              <a:gd name="T2" fmla="*/ 96 w 1633"/>
              <a:gd name="T3" fmla="*/ 336 h 625"/>
              <a:gd name="T4" fmla="*/ 192 w 1633"/>
              <a:gd name="T5" fmla="*/ 624 h 625"/>
              <a:gd name="T6" fmla="*/ 288 w 1633"/>
              <a:gd name="T7" fmla="*/ 0 h 625"/>
              <a:gd name="T8" fmla="*/ 1632 w 1633"/>
              <a:gd name="T9" fmla="*/ 0 h 625"/>
              <a:gd name="T10" fmla="*/ 0 60000 65536"/>
              <a:gd name="T11" fmla="*/ 0 60000 65536"/>
              <a:gd name="T12" fmla="*/ 0 60000 65536"/>
              <a:gd name="T13" fmla="*/ 0 60000 65536"/>
              <a:gd name="T14" fmla="*/ 0 60000 65536"/>
              <a:gd name="T15" fmla="*/ 0 w 1633"/>
              <a:gd name="T16" fmla="*/ 0 h 625"/>
              <a:gd name="T17" fmla="*/ 1633 w 1633"/>
              <a:gd name="T18" fmla="*/ 625 h 625"/>
            </a:gdLst>
            <a:ahLst/>
            <a:cxnLst>
              <a:cxn ang="T10">
                <a:pos x="T0" y="T1"/>
              </a:cxn>
              <a:cxn ang="T11">
                <a:pos x="T2" y="T3"/>
              </a:cxn>
              <a:cxn ang="T12">
                <a:pos x="T4" y="T5"/>
              </a:cxn>
              <a:cxn ang="T13">
                <a:pos x="T6" y="T7"/>
              </a:cxn>
              <a:cxn ang="T14">
                <a:pos x="T8" y="T9"/>
              </a:cxn>
            </a:cxnLst>
            <a:rect l="T15" t="T16" r="T17" b="T18"/>
            <a:pathLst>
              <a:path w="1633" h="625">
                <a:moveTo>
                  <a:pt x="0" y="384"/>
                </a:moveTo>
                <a:lnTo>
                  <a:pt x="96" y="336"/>
                </a:lnTo>
                <a:lnTo>
                  <a:pt x="192" y="624"/>
                </a:lnTo>
                <a:lnTo>
                  <a:pt x="288" y="0"/>
                </a:lnTo>
                <a:lnTo>
                  <a:pt x="1632" y="0"/>
                </a:lnTo>
              </a:path>
            </a:pathLst>
          </a:custGeom>
          <a:noFill/>
          <a:ln w="12700" cap="rnd">
            <a:solidFill>
              <a:schemeClr val="tx1"/>
            </a:solidFill>
            <a:round/>
            <a:headEnd/>
            <a:tailEnd/>
          </a:ln>
        </p:spPr>
        <p:txBody>
          <a:bodyPr/>
          <a:lstStyle/>
          <a:p>
            <a:endParaRPr lang="en-US"/>
          </a:p>
        </p:txBody>
      </p:sp>
      <p:sp>
        <p:nvSpPr>
          <p:cNvPr id="18438" name="Rectangle 6"/>
          <p:cNvSpPr>
            <a:spLocks noChangeArrowheads="1"/>
          </p:cNvSpPr>
          <p:nvPr/>
        </p:nvSpPr>
        <p:spPr bwMode="auto">
          <a:xfrm>
            <a:off x="3332163" y="2341563"/>
            <a:ext cx="350837" cy="454025"/>
          </a:xfrm>
          <a:prstGeom prst="rect">
            <a:avLst/>
          </a:prstGeom>
          <a:noFill/>
          <a:ln w="12700">
            <a:noFill/>
            <a:miter lim="800000"/>
            <a:headEnd/>
            <a:tailEnd/>
          </a:ln>
        </p:spPr>
        <p:txBody>
          <a:bodyPr wrap="none" lIns="90488" tIns="44450" rIns="90488" bIns="44450">
            <a:spAutoFit/>
          </a:bodyPr>
          <a:lstStyle/>
          <a:p>
            <a:pPr eaLnBrk="0" hangingPunct="0"/>
            <a:r>
              <a:rPr lang="en-US" b="1">
                <a:latin typeface="Arial" charset="0"/>
              </a:rPr>
              <a:t>3</a:t>
            </a:r>
          </a:p>
        </p:txBody>
      </p:sp>
      <p:sp>
        <p:nvSpPr>
          <p:cNvPr id="18439" name="Rectangle 7"/>
          <p:cNvSpPr>
            <a:spLocks noChangeArrowheads="1"/>
          </p:cNvSpPr>
          <p:nvPr/>
        </p:nvSpPr>
        <p:spPr bwMode="auto">
          <a:xfrm>
            <a:off x="1350963" y="3819525"/>
            <a:ext cx="7132637" cy="2651125"/>
          </a:xfrm>
          <a:prstGeom prst="rect">
            <a:avLst/>
          </a:prstGeom>
          <a:noFill/>
          <a:ln w="12700">
            <a:noFill/>
            <a:miter lim="800000"/>
            <a:headEnd/>
            <a:tailEnd/>
          </a:ln>
        </p:spPr>
        <p:txBody>
          <a:bodyPr wrap="none" lIns="90488" tIns="44450" rIns="90488" bIns="44450">
            <a:spAutoFit/>
          </a:bodyPr>
          <a:lstStyle/>
          <a:p>
            <a:pPr eaLnBrk="0" hangingPunct="0"/>
            <a:r>
              <a:rPr lang="en-US" sz="2800" b="1">
                <a:latin typeface="Arial" charset="0"/>
              </a:rPr>
              <a:t>where:  TC = transaction cost of buying</a:t>
            </a:r>
          </a:p>
          <a:p>
            <a:pPr eaLnBrk="0" hangingPunct="0"/>
            <a:r>
              <a:rPr lang="en-US" sz="2800" b="1">
                <a:latin typeface="Arial" charset="0"/>
              </a:rPr>
              <a:t>		    or selling securities</a:t>
            </a:r>
          </a:p>
          <a:p>
            <a:pPr eaLnBrk="0" hangingPunct="0"/>
            <a:r>
              <a:rPr lang="en-US" sz="2800" b="1">
                <a:latin typeface="Arial" charset="0"/>
              </a:rPr>
              <a:t>	     V   = variance of daily cash flows</a:t>
            </a:r>
          </a:p>
          <a:p>
            <a:pPr eaLnBrk="0" hangingPunct="0"/>
            <a:r>
              <a:rPr lang="en-US" sz="2800" b="1">
                <a:latin typeface="Arial" charset="0"/>
              </a:rPr>
              <a:t>	     r    = daily return on short-term </a:t>
            </a:r>
          </a:p>
          <a:p>
            <a:pPr eaLnBrk="0" hangingPunct="0"/>
            <a:r>
              <a:rPr lang="en-US" sz="2800" b="1">
                <a:latin typeface="Arial" charset="0"/>
              </a:rPr>
              <a:t>		    investments</a:t>
            </a:r>
          </a:p>
          <a:p>
            <a:pPr eaLnBrk="0" hangingPunct="0"/>
            <a:r>
              <a:rPr lang="en-US" sz="2800" b="1">
                <a:latin typeface="Arial" charset="0"/>
              </a:rPr>
              <a:t>	     L   = minimum cash requirement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609600" y="1524000"/>
            <a:ext cx="7772400" cy="2590800"/>
          </a:xfrm>
          <a:noFill/>
        </p:spPr>
        <p:txBody>
          <a:bodyPr lIns="90488" tIns="44450" rIns="90488" bIns="44450"/>
          <a:lstStyle/>
          <a:p>
            <a:pPr eaLnBrk="1" hangingPunct="1">
              <a:lnSpc>
                <a:spcPct val="90000"/>
              </a:lnSpc>
            </a:pPr>
            <a:r>
              <a:rPr lang="en-US" sz="2800"/>
              <a:t>Example:  Suppose that short-term securities yield 5% per year and it costs the organization $50 each time it buys or sells securities (TC). The daily variance of cash flows is $1000 (V) and your bank requires $1,000 minimum checking account balance (L).*</a:t>
            </a:r>
          </a:p>
        </p:txBody>
      </p:sp>
      <p:sp>
        <p:nvSpPr>
          <p:cNvPr id="19459" name="Rectangle 3"/>
          <p:cNvSpPr>
            <a:spLocks noGrp="1" noChangeArrowheads="1"/>
          </p:cNvSpPr>
          <p:nvPr>
            <p:ph type="title"/>
          </p:nvPr>
        </p:nvSpPr>
        <p:spPr>
          <a:xfrm>
            <a:off x="762000" y="228600"/>
            <a:ext cx="7772400" cy="1143000"/>
          </a:xfrm>
          <a:noFill/>
        </p:spPr>
        <p:txBody>
          <a:bodyPr lIns="90488" tIns="44450" rIns="90488" bIns="44450">
            <a:normAutofit fontScale="90000"/>
          </a:bodyPr>
          <a:lstStyle/>
          <a:p>
            <a:pPr eaLnBrk="1" hangingPunct="1"/>
            <a:r>
              <a:rPr lang="en-US"/>
              <a:t>The Miller-Orr Model</a:t>
            </a:r>
            <a:br>
              <a:rPr lang="en-US"/>
            </a:br>
            <a:r>
              <a:rPr lang="en-US"/>
              <a:t>	- Target Cash Balance (Z)</a:t>
            </a:r>
          </a:p>
        </p:txBody>
      </p:sp>
      <p:sp>
        <p:nvSpPr>
          <p:cNvPr id="19460" name="Rectangle 4"/>
          <p:cNvSpPr>
            <a:spLocks noChangeArrowheads="1"/>
          </p:cNvSpPr>
          <p:nvPr/>
        </p:nvSpPr>
        <p:spPr bwMode="auto">
          <a:xfrm>
            <a:off x="3789363" y="4475163"/>
            <a:ext cx="2044700" cy="819150"/>
          </a:xfrm>
          <a:prstGeom prst="rect">
            <a:avLst/>
          </a:prstGeom>
          <a:noFill/>
          <a:ln w="12700">
            <a:noFill/>
            <a:miter lim="800000"/>
            <a:headEnd/>
            <a:tailEnd/>
          </a:ln>
        </p:spPr>
        <p:txBody>
          <a:bodyPr wrap="none" lIns="90488" tIns="44450" rIns="90488" bIns="44450">
            <a:spAutoFit/>
          </a:bodyPr>
          <a:lstStyle/>
          <a:p>
            <a:pPr eaLnBrk="0" hangingPunct="0"/>
            <a:r>
              <a:rPr lang="en-US" b="1" u="sng">
                <a:latin typeface="Arial" charset="0"/>
              </a:rPr>
              <a:t>3 x 50 x 1000</a:t>
            </a:r>
            <a:endParaRPr lang="en-US" b="1">
              <a:latin typeface="Arial" charset="0"/>
            </a:endParaRPr>
          </a:p>
          <a:p>
            <a:pPr eaLnBrk="0" hangingPunct="0"/>
            <a:r>
              <a:rPr lang="en-US" b="1">
                <a:latin typeface="Arial" charset="0"/>
              </a:rPr>
              <a:t>    4 x .05/360</a:t>
            </a:r>
          </a:p>
        </p:txBody>
      </p:sp>
      <p:sp>
        <p:nvSpPr>
          <p:cNvPr id="19461" name="Rectangle 5"/>
          <p:cNvSpPr>
            <a:spLocks noChangeArrowheads="1"/>
          </p:cNvSpPr>
          <p:nvPr/>
        </p:nvSpPr>
        <p:spPr bwMode="auto">
          <a:xfrm>
            <a:off x="2438400" y="4495800"/>
            <a:ext cx="5770563" cy="1550988"/>
          </a:xfrm>
          <a:prstGeom prst="rect">
            <a:avLst/>
          </a:prstGeom>
          <a:noFill/>
          <a:ln w="12700">
            <a:noFill/>
            <a:miter lim="800000"/>
            <a:headEnd/>
            <a:tailEnd/>
          </a:ln>
        </p:spPr>
        <p:txBody>
          <a:bodyPr wrap="none" lIns="90488" tIns="44450" rIns="90488" bIns="44450">
            <a:spAutoFit/>
          </a:bodyPr>
          <a:lstStyle/>
          <a:p>
            <a:pPr eaLnBrk="0" hangingPunct="0"/>
            <a:r>
              <a:rPr lang="en-US" sz="3200" b="1">
                <a:latin typeface="Arial" charset="0"/>
              </a:rPr>
              <a:t>Z = 				   + $1,000</a:t>
            </a:r>
          </a:p>
          <a:p>
            <a:pPr eaLnBrk="0" hangingPunct="0"/>
            <a:endParaRPr lang="en-US" sz="3200" b="1">
              <a:latin typeface="Arial" charset="0"/>
            </a:endParaRPr>
          </a:p>
          <a:p>
            <a:pPr eaLnBrk="0" hangingPunct="0"/>
            <a:r>
              <a:rPr lang="en-US" sz="3200" b="1">
                <a:latin typeface="Arial" charset="0"/>
              </a:rPr>
              <a:t>   =  $3,000 + $1,000 = $4,000</a:t>
            </a:r>
          </a:p>
        </p:txBody>
      </p:sp>
      <p:sp>
        <p:nvSpPr>
          <p:cNvPr id="19462" name="Freeform 6"/>
          <p:cNvSpPr>
            <a:spLocks/>
          </p:cNvSpPr>
          <p:nvPr/>
        </p:nvSpPr>
        <p:spPr bwMode="auto">
          <a:xfrm>
            <a:off x="3352800" y="4343400"/>
            <a:ext cx="2592388" cy="992188"/>
          </a:xfrm>
          <a:custGeom>
            <a:avLst/>
            <a:gdLst>
              <a:gd name="T0" fmla="*/ 0 w 1633"/>
              <a:gd name="T1" fmla="*/ 384 h 625"/>
              <a:gd name="T2" fmla="*/ 96 w 1633"/>
              <a:gd name="T3" fmla="*/ 336 h 625"/>
              <a:gd name="T4" fmla="*/ 192 w 1633"/>
              <a:gd name="T5" fmla="*/ 624 h 625"/>
              <a:gd name="T6" fmla="*/ 288 w 1633"/>
              <a:gd name="T7" fmla="*/ 0 h 625"/>
              <a:gd name="T8" fmla="*/ 1632 w 1633"/>
              <a:gd name="T9" fmla="*/ 0 h 625"/>
              <a:gd name="T10" fmla="*/ 0 60000 65536"/>
              <a:gd name="T11" fmla="*/ 0 60000 65536"/>
              <a:gd name="T12" fmla="*/ 0 60000 65536"/>
              <a:gd name="T13" fmla="*/ 0 60000 65536"/>
              <a:gd name="T14" fmla="*/ 0 60000 65536"/>
              <a:gd name="T15" fmla="*/ 0 w 1633"/>
              <a:gd name="T16" fmla="*/ 0 h 625"/>
              <a:gd name="T17" fmla="*/ 1633 w 1633"/>
              <a:gd name="T18" fmla="*/ 625 h 625"/>
            </a:gdLst>
            <a:ahLst/>
            <a:cxnLst>
              <a:cxn ang="T10">
                <a:pos x="T0" y="T1"/>
              </a:cxn>
              <a:cxn ang="T11">
                <a:pos x="T2" y="T3"/>
              </a:cxn>
              <a:cxn ang="T12">
                <a:pos x="T4" y="T5"/>
              </a:cxn>
              <a:cxn ang="T13">
                <a:pos x="T6" y="T7"/>
              </a:cxn>
              <a:cxn ang="T14">
                <a:pos x="T8" y="T9"/>
              </a:cxn>
            </a:cxnLst>
            <a:rect l="T15" t="T16" r="T17" b="T18"/>
            <a:pathLst>
              <a:path w="1633" h="625">
                <a:moveTo>
                  <a:pt x="0" y="384"/>
                </a:moveTo>
                <a:lnTo>
                  <a:pt x="96" y="336"/>
                </a:lnTo>
                <a:lnTo>
                  <a:pt x="192" y="624"/>
                </a:lnTo>
                <a:lnTo>
                  <a:pt x="288" y="0"/>
                </a:lnTo>
                <a:lnTo>
                  <a:pt x="1632" y="0"/>
                </a:lnTo>
              </a:path>
            </a:pathLst>
          </a:custGeom>
          <a:noFill/>
          <a:ln w="12700" cap="rnd">
            <a:solidFill>
              <a:schemeClr val="tx1"/>
            </a:solidFill>
            <a:round/>
            <a:headEnd/>
            <a:tailEnd/>
          </a:ln>
        </p:spPr>
        <p:txBody>
          <a:bodyPr/>
          <a:lstStyle/>
          <a:p>
            <a:endParaRPr lang="en-US"/>
          </a:p>
        </p:txBody>
      </p:sp>
      <p:sp>
        <p:nvSpPr>
          <p:cNvPr id="19463" name="Rectangle 7"/>
          <p:cNvSpPr>
            <a:spLocks noChangeArrowheads="1"/>
          </p:cNvSpPr>
          <p:nvPr/>
        </p:nvSpPr>
        <p:spPr bwMode="auto">
          <a:xfrm>
            <a:off x="3332163" y="4246563"/>
            <a:ext cx="350837" cy="454025"/>
          </a:xfrm>
          <a:prstGeom prst="rect">
            <a:avLst/>
          </a:prstGeom>
          <a:noFill/>
          <a:ln w="12700">
            <a:noFill/>
            <a:miter lim="800000"/>
            <a:headEnd/>
            <a:tailEnd/>
          </a:ln>
        </p:spPr>
        <p:txBody>
          <a:bodyPr wrap="none" lIns="90488" tIns="44450" rIns="90488" bIns="44450">
            <a:spAutoFit/>
          </a:bodyPr>
          <a:lstStyle/>
          <a:p>
            <a:pPr eaLnBrk="0" hangingPunct="0"/>
            <a:r>
              <a:rPr lang="en-US" b="1">
                <a:latin typeface="Arial" charset="0"/>
              </a:rPr>
              <a:t>3</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lIns="90488" tIns="44450" rIns="90488" bIns="44450">
            <a:normAutofit fontScale="90000"/>
          </a:bodyPr>
          <a:lstStyle/>
          <a:p>
            <a:pPr eaLnBrk="1" hangingPunct="1"/>
            <a:r>
              <a:rPr lang="en-US"/>
              <a:t>The Miller-Orr Model</a:t>
            </a:r>
            <a:br>
              <a:rPr lang="en-US"/>
            </a:br>
            <a:r>
              <a:rPr lang="en-US"/>
              <a:t>	- Upper Limit</a:t>
            </a:r>
          </a:p>
        </p:txBody>
      </p:sp>
      <p:sp>
        <p:nvSpPr>
          <p:cNvPr id="20483" name="Rectangle 3"/>
          <p:cNvSpPr>
            <a:spLocks noGrp="1" noChangeArrowheads="1"/>
          </p:cNvSpPr>
          <p:nvPr>
            <p:ph type="body" idx="1"/>
          </p:nvPr>
        </p:nvSpPr>
        <p:spPr>
          <a:noFill/>
        </p:spPr>
        <p:txBody>
          <a:bodyPr lIns="90488" tIns="44450" rIns="90488" bIns="44450"/>
          <a:lstStyle/>
          <a:p>
            <a:pPr eaLnBrk="1" hangingPunct="1"/>
            <a:r>
              <a:rPr lang="en-US"/>
              <a:t>The upper limit for the cash account (H) is determined by the equation:</a:t>
            </a:r>
            <a:br>
              <a:rPr lang="en-US"/>
            </a:br>
            <a:r>
              <a:rPr lang="en-US"/>
              <a:t>	</a:t>
            </a:r>
            <a:r>
              <a:rPr lang="en-US">
                <a:solidFill>
                  <a:schemeClr val="tx2"/>
                </a:solidFill>
              </a:rPr>
              <a:t>H = 3Z  -  2L</a:t>
            </a:r>
            <a:br>
              <a:rPr lang="en-US"/>
            </a:br>
            <a:r>
              <a:rPr lang="en-US"/>
              <a:t>	where:</a:t>
            </a:r>
            <a:br>
              <a:rPr lang="en-US"/>
            </a:br>
            <a:r>
              <a:rPr lang="en-US"/>
              <a:t>	Z = Target cash balance</a:t>
            </a:r>
            <a:br>
              <a:rPr lang="en-US"/>
            </a:br>
            <a:r>
              <a:rPr lang="en-US"/>
              <a:t>	L = Lower limit</a:t>
            </a:r>
          </a:p>
          <a:p>
            <a:pPr eaLnBrk="1" hangingPunct="1"/>
            <a:r>
              <a:rPr lang="en-US"/>
              <a:t>In the previous example:</a:t>
            </a:r>
            <a:br>
              <a:rPr lang="en-US"/>
            </a:br>
            <a:r>
              <a:rPr lang="en-US"/>
              <a:t>	H = 3 ($4,000) - 2($1,000) = </a:t>
            </a:r>
            <a:r>
              <a:rPr lang="en-US">
                <a:solidFill>
                  <a:schemeClr val="tx2"/>
                </a:solidFill>
              </a:rPr>
              <a:t>$10,000</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149350" y="2063750"/>
            <a:ext cx="7073900" cy="3721100"/>
          </a:xfrm>
          <a:prstGeom prst="rect">
            <a:avLst/>
          </a:prstGeom>
          <a:solidFill>
            <a:schemeClr val="accent1"/>
          </a:solidFill>
          <a:ln w="12700">
            <a:solidFill>
              <a:schemeClr val="tx1"/>
            </a:solidFill>
            <a:miter lim="800000"/>
            <a:headEnd/>
            <a:tailEnd/>
          </a:ln>
        </p:spPr>
        <p:txBody>
          <a:bodyPr wrap="none" anchor="ctr"/>
          <a:lstStyle/>
          <a:p>
            <a:pPr algn="ctr" eaLnBrk="0" hangingPunct="0"/>
            <a:endParaRPr lang="en-US"/>
          </a:p>
        </p:txBody>
      </p:sp>
      <p:sp>
        <p:nvSpPr>
          <p:cNvPr id="21507" name="Rectangle 3"/>
          <p:cNvSpPr>
            <a:spLocks noChangeArrowheads="1"/>
          </p:cNvSpPr>
          <p:nvPr/>
        </p:nvSpPr>
        <p:spPr bwMode="auto">
          <a:xfrm>
            <a:off x="3740150" y="5943600"/>
            <a:ext cx="2822575" cy="454025"/>
          </a:xfrm>
          <a:prstGeom prst="rect">
            <a:avLst/>
          </a:prstGeom>
          <a:noFill/>
          <a:ln w="12700">
            <a:noFill/>
            <a:miter lim="800000"/>
            <a:headEnd/>
            <a:tailEnd/>
          </a:ln>
        </p:spPr>
        <p:txBody>
          <a:bodyPr wrap="none" lIns="90488" tIns="44450" rIns="90488" bIns="44450">
            <a:spAutoFit/>
          </a:bodyPr>
          <a:lstStyle/>
          <a:p>
            <a:pPr algn="ctr" eaLnBrk="0" hangingPunct="0"/>
            <a:r>
              <a:rPr lang="en-US" b="1">
                <a:latin typeface="Arial" charset="0"/>
              </a:rPr>
              <a:t>Days of the Month</a:t>
            </a:r>
          </a:p>
        </p:txBody>
      </p:sp>
      <p:sp>
        <p:nvSpPr>
          <p:cNvPr id="21508" name="Rectangle 4"/>
          <p:cNvSpPr>
            <a:spLocks noChangeArrowheads="1"/>
          </p:cNvSpPr>
          <p:nvPr/>
        </p:nvSpPr>
        <p:spPr bwMode="auto">
          <a:xfrm rot="-5460000">
            <a:off x="-1362075" y="3395663"/>
            <a:ext cx="4244975" cy="454025"/>
          </a:xfrm>
          <a:prstGeom prst="rect">
            <a:avLst/>
          </a:prstGeom>
          <a:noFill/>
          <a:ln w="12700">
            <a:noFill/>
            <a:miter lim="800000"/>
            <a:headEnd/>
            <a:tailEnd/>
          </a:ln>
        </p:spPr>
        <p:txBody>
          <a:bodyPr wrap="none" lIns="90488" tIns="44450" rIns="90488" bIns="44450">
            <a:spAutoFit/>
          </a:bodyPr>
          <a:lstStyle/>
          <a:p>
            <a:pPr eaLnBrk="0" hangingPunct="0"/>
            <a:r>
              <a:rPr lang="en-US" b="1" dirty="0">
                <a:latin typeface="Arial" charset="0"/>
              </a:rPr>
              <a:t>Dollars in the Cash Account</a:t>
            </a:r>
          </a:p>
        </p:txBody>
      </p:sp>
      <p:sp>
        <p:nvSpPr>
          <p:cNvPr id="21509" name="Line 5"/>
          <p:cNvSpPr>
            <a:spLocks noChangeShapeType="1"/>
          </p:cNvSpPr>
          <p:nvPr/>
        </p:nvSpPr>
        <p:spPr bwMode="auto">
          <a:xfrm>
            <a:off x="1219200" y="5029200"/>
            <a:ext cx="7086600" cy="0"/>
          </a:xfrm>
          <a:prstGeom prst="line">
            <a:avLst/>
          </a:prstGeom>
          <a:noFill/>
          <a:ln w="57150" cap="rnd">
            <a:solidFill>
              <a:schemeClr val="tx1"/>
            </a:solidFill>
            <a:prstDash val="sysDot"/>
            <a:round/>
            <a:headEnd type="none" w="sm" len="sm"/>
            <a:tailEnd type="none" w="sm" len="sm"/>
          </a:ln>
        </p:spPr>
        <p:txBody>
          <a:bodyPr wrap="none" anchor="ctr"/>
          <a:lstStyle/>
          <a:p>
            <a:endParaRPr lang="en-US"/>
          </a:p>
        </p:txBody>
      </p:sp>
      <p:sp>
        <p:nvSpPr>
          <p:cNvPr id="21510" name="Line 6"/>
          <p:cNvSpPr>
            <a:spLocks noChangeShapeType="1"/>
          </p:cNvSpPr>
          <p:nvPr/>
        </p:nvSpPr>
        <p:spPr bwMode="auto">
          <a:xfrm>
            <a:off x="1219200" y="2743200"/>
            <a:ext cx="7086600" cy="0"/>
          </a:xfrm>
          <a:prstGeom prst="line">
            <a:avLst/>
          </a:prstGeom>
          <a:noFill/>
          <a:ln w="57150" cap="rnd">
            <a:solidFill>
              <a:schemeClr val="tx1"/>
            </a:solidFill>
            <a:prstDash val="sysDot"/>
            <a:round/>
            <a:headEnd type="none" w="sm" len="sm"/>
            <a:tailEnd type="none" w="sm" len="sm"/>
          </a:ln>
        </p:spPr>
        <p:txBody>
          <a:bodyPr wrap="none" anchor="ctr"/>
          <a:lstStyle/>
          <a:p>
            <a:endParaRPr lang="en-US"/>
          </a:p>
        </p:txBody>
      </p:sp>
      <p:sp>
        <p:nvSpPr>
          <p:cNvPr id="21511" name="Line 7"/>
          <p:cNvSpPr>
            <a:spLocks noChangeShapeType="1"/>
          </p:cNvSpPr>
          <p:nvPr/>
        </p:nvSpPr>
        <p:spPr bwMode="auto">
          <a:xfrm>
            <a:off x="1143000" y="4191000"/>
            <a:ext cx="7086600" cy="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21512" name="Freeform 8"/>
          <p:cNvSpPr>
            <a:spLocks/>
          </p:cNvSpPr>
          <p:nvPr/>
        </p:nvSpPr>
        <p:spPr bwMode="auto">
          <a:xfrm>
            <a:off x="1143000" y="2743200"/>
            <a:ext cx="7010400" cy="2286000"/>
          </a:xfrm>
          <a:custGeom>
            <a:avLst/>
            <a:gdLst>
              <a:gd name="T0" fmla="*/ 0 w 4416"/>
              <a:gd name="T1" fmla="*/ 1104 h 1440"/>
              <a:gd name="T2" fmla="*/ 144 w 4416"/>
              <a:gd name="T3" fmla="*/ 1248 h 1440"/>
              <a:gd name="T4" fmla="*/ 336 w 4416"/>
              <a:gd name="T5" fmla="*/ 576 h 1440"/>
              <a:gd name="T6" fmla="*/ 672 w 4416"/>
              <a:gd name="T7" fmla="*/ 1200 h 1440"/>
              <a:gd name="T8" fmla="*/ 1680 w 4416"/>
              <a:gd name="T9" fmla="*/ 288 h 1440"/>
              <a:gd name="T10" fmla="*/ 2304 w 4416"/>
              <a:gd name="T11" fmla="*/ 1440 h 1440"/>
              <a:gd name="T12" fmla="*/ 2304 w 4416"/>
              <a:gd name="T13" fmla="*/ 912 h 1440"/>
              <a:gd name="T14" fmla="*/ 2496 w 4416"/>
              <a:gd name="T15" fmla="*/ 1104 h 1440"/>
              <a:gd name="T16" fmla="*/ 2928 w 4416"/>
              <a:gd name="T17" fmla="*/ 0 h 1440"/>
              <a:gd name="T18" fmla="*/ 2928 w 4416"/>
              <a:gd name="T19" fmla="*/ 912 h 1440"/>
              <a:gd name="T20" fmla="*/ 3168 w 4416"/>
              <a:gd name="T21" fmla="*/ 672 h 1440"/>
              <a:gd name="T22" fmla="*/ 3408 w 4416"/>
              <a:gd name="T23" fmla="*/ 1152 h 1440"/>
              <a:gd name="T24" fmla="*/ 3552 w 4416"/>
              <a:gd name="T25" fmla="*/ 816 h 1440"/>
              <a:gd name="T26" fmla="*/ 3792 w 4416"/>
              <a:gd name="T27" fmla="*/ 1152 h 1440"/>
              <a:gd name="T28" fmla="*/ 4128 w 4416"/>
              <a:gd name="T29" fmla="*/ 528 h 1440"/>
              <a:gd name="T30" fmla="*/ 4320 w 4416"/>
              <a:gd name="T31" fmla="*/ 1104 h 1440"/>
              <a:gd name="T32" fmla="*/ 4416 w 4416"/>
              <a:gd name="T33" fmla="*/ 912 h 14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16"/>
              <a:gd name="T52" fmla="*/ 0 h 1440"/>
              <a:gd name="T53" fmla="*/ 4416 w 4416"/>
              <a:gd name="T54" fmla="*/ 1440 h 14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16" h="1440">
                <a:moveTo>
                  <a:pt x="0" y="1104"/>
                </a:moveTo>
                <a:lnTo>
                  <a:pt x="144" y="1248"/>
                </a:lnTo>
                <a:lnTo>
                  <a:pt x="336" y="576"/>
                </a:lnTo>
                <a:lnTo>
                  <a:pt x="672" y="1200"/>
                </a:lnTo>
                <a:lnTo>
                  <a:pt x="1680" y="288"/>
                </a:lnTo>
                <a:lnTo>
                  <a:pt x="2304" y="1440"/>
                </a:lnTo>
                <a:lnTo>
                  <a:pt x="2304" y="912"/>
                </a:lnTo>
                <a:lnTo>
                  <a:pt x="2496" y="1104"/>
                </a:lnTo>
                <a:lnTo>
                  <a:pt x="2928" y="0"/>
                </a:lnTo>
                <a:lnTo>
                  <a:pt x="2928" y="912"/>
                </a:lnTo>
                <a:lnTo>
                  <a:pt x="3168" y="672"/>
                </a:lnTo>
                <a:lnTo>
                  <a:pt x="3408" y="1152"/>
                </a:lnTo>
                <a:lnTo>
                  <a:pt x="3552" y="816"/>
                </a:lnTo>
                <a:lnTo>
                  <a:pt x="3792" y="1152"/>
                </a:lnTo>
                <a:lnTo>
                  <a:pt x="4128" y="528"/>
                </a:lnTo>
                <a:lnTo>
                  <a:pt x="4320" y="1104"/>
                </a:lnTo>
                <a:lnTo>
                  <a:pt x="4416" y="912"/>
                </a:lnTo>
              </a:path>
            </a:pathLst>
          </a:custGeom>
          <a:noFill/>
          <a:ln w="38100">
            <a:solidFill>
              <a:schemeClr val="bg1"/>
            </a:solidFill>
            <a:round/>
            <a:headEnd type="none" w="sm" len="sm"/>
            <a:tailEnd type="none" w="sm" len="sm"/>
          </a:ln>
        </p:spPr>
        <p:txBody>
          <a:bodyPr wrap="none" anchor="ctr"/>
          <a:lstStyle/>
          <a:p>
            <a:endParaRPr lang="en-US"/>
          </a:p>
        </p:txBody>
      </p:sp>
      <p:sp>
        <p:nvSpPr>
          <p:cNvPr id="21513" name="Rectangle 9"/>
          <p:cNvSpPr>
            <a:spLocks noGrp="1" noChangeArrowheads="1"/>
          </p:cNvSpPr>
          <p:nvPr>
            <p:ph type="title"/>
          </p:nvPr>
        </p:nvSpPr>
        <p:spPr>
          <a:noFill/>
        </p:spPr>
        <p:txBody>
          <a:bodyPr lIns="92075" tIns="46038" rIns="92075" bIns="46038" anchor="b"/>
          <a:lstStyle/>
          <a:p>
            <a:pPr eaLnBrk="1" hangingPunct="1"/>
            <a:r>
              <a:rPr lang="en-US"/>
              <a:t>The Miller - Orr Model</a:t>
            </a:r>
          </a:p>
        </p:txBody>
      </p:sp>
      <p:sp>
        <p:nvSpPr>
          <p:cNvPr id="21514" name="Text Box 10"/>
          <p:cNvSpPr txBox="1">
            <a:spLocks noChangeArrowheads="1"/>
          </p:cNvSpPr>
          <p:nvPr/>
        </p:nvSpPr>
        <p:spPr bwMode="auto">
          <a:xfrm>
            <a:off x="1355725" y="5070475"/>
            <a:ext cx="1733550" cy="457200"/>
          </a:xfrm>
          <a:prstGeom prst="rect">
            <a:avLst/>
          </a:prstGeom>
          <a:noFill/>
          <a:ln w="12700">
            <a:noFill/>
            <a:miter lim="800000"/>
            <a:headEnd type="none" w="sm" len="sm"/>
            <a:tailEnd type="none" w="sm" len="sm"/>
          </a:ln>
        </p:spPr>
        <p:txBody>
          <a:bodyPr wrap="none">
            <a:spAutoFit/>
          </a:bodyPr>
          <a:lstStyle/>
          <a:p>
            <a:pPr eaLnBrk="0" hangingPunct="0"/>
            <a:r>
              <a:rPr lang="en-US" b="1" i="1"/>
              <a:t>Lower Limit</a:t>
            </a:r>
          </a:p>
        </p:txBody>
      </p:sp>
      <p:sp>
        <p:nvSpPr>
          <p:cNvPr id="21515" name="Text Box 11"/>
          <p:cNvSpPr txBox="1">
            <a:spLocks noChangeArrowheads="1"/>
          </p:cNvSpPr>
          <p:nvPr/>
        </p:nvSpPr>
        <p:spPr bwMode="auto">
          <a:xfrm>
            <a:off x="1355725" y="2251075"/>
            <a:ext cx="1716088" cy="457200"/>
          </a:xfrm>
          <a:prstGeom prst="rect">
            <a:avLst/>
          </a:prstGeom>
          <a:noFill/>
          <a:ln w="12700">
            <a:noFill/>
            <a:miter lim="800000"/>
            <a:headEnd type="none" w="sm" len="sm"/>
            <a:tailEnd type="none" w="sm" len="sm"/>
          </a:ln>
        </p:spPr>
        <p:txBody>
          <a:bodyPr wrap="none">
            <a:spAutoFit/>
          </a:bodyPr>
          <a:lstStyle/>
          <a:p>
            <a:pPr eaLnBrk="0" hangingPunct="0"/>
            <a:r>
              <a:rPr lang="en-US" b="1" i="1"/>
              <a:t>Upper Limit</a:t>
            </a:r>
          </a:p>
        </p:txBody>
      </p:sp>
      <p:sp>
        <p:nvSpPr>
          <p:cNvPr id="21516" name="Text Box 12"/>
          <p:cNvSpPr txBox="1">
            <a:spLocks noChangeArrowheads="1"/>
          </p:cNvSpPr>
          <p:nvPr/>
        </p:nvSpPr>
        <p:spPr bwMode="auto">
          <a:xfrm>
            <a:off x="8305800" y="4062413"/>
            <a:ext cx="819150" cy="396875"/>
          </a:xfrm>
          <a:prstGeom prst="rect">
            <a:avLst/>
          </a:prstGeom>
          <a:noFill/>
          <a:ln w="12700">
            <a:noFill/>
            <a:miter lim="800000"/>
            <a:headEnd type="none" w="sm" len="sm"/>
            <a:tailEnd type="none" w="sm" len="sm"/>
          </a:ln>
        </p:spPr>
        <p:txBody>
          <a:bodyPr wrap="none">
            <a:spAutoFit/>
          </a:bodyPr>
          <a:lstStyle/>
          <a:p>
            <a:pPr eaLnBrk="0" hangingPunct="0"/>
            <a:r>
              <a:rPr lang="en-US" sz="2000" b="1" i="1"/>
              <a:t>$4000</a:t>
            </a:r>
          </a:p>
        </p:txBody>
      </p:sp>
      <p:sp>
        <p:nvSpPr>
          <p:cNvPr id="21517" name="Oval 13"/>
          <p:cNvSpPr>
            <a:spLocks noChangeArrowheads="1"/>
          </p:cNvSpPr>
          <p:nvPr/>
        </p:nvSpPr>
        <p:spPr bwMode="auto">
          <a:xfrm>
            <a:off x="4648200" y="4876800"/>
            <a:ext cx="304800" cy="228600"/>
          </a:xfrm>
          <a:prstGeom prst="ellipse">
            <a:avLst/>
          </a:prstGeom>
          <a:noFill/>
          <a:ln w="38100">
            <a:solidFill>
              <a:schemeClr val="accent2"/>
            </a:solidFill>
            <a:round/>
            <a:headEnd type="none" w="sm" len="sm"/>
            <a:tailEnd type="none" w="sm" len="sm"/>
          </a:ln>
        </p:spPr>
        <p:txBody>
          <a:bodyPr wrap="none" anchor="ctr"/>
          <a:lstStyle/>
          <a:p>
            <a:endParaRPr lang="en-US"/>
          </a:p>
        </p:txBody>
      </p:sp>
      <p:sp>
        <p:nvSpPr>
          <p:cNvPr id="21518" name="Oval 14"/>
          <p:cNvSpPr>
            <a:spLocks noChangeArrowheads="1"/>
          </p:cNvSpPr>
          <p:nvPr/>
        </p:nvSpPr>
        <p:spPr bwMode="auto">
          <a:xfrm>
            <a:off x="5638800" y="2667000"/>
            <a:ext cx="304800" cy="228600"/>
          </a:xfrm>
          <a:prstGeom prst="ellipse">
            <a:avLst/>
          </a:prstGeom>
          <a:noFill/>
          <a:ln w="38100">
            <a:solidFill>
              <a:schemeClr val="accent2"/>
            </a:solidFill>
            <a:round/>
            <a:headEnd type="none" w="sm" len="sm"/>
            <a:tailEnd type="none" w="sm" len="sm"/>
          </a:ln>
        </p:spPr>
        <p:txBody>
          <a:bodyPr wrap="none" anchor="ctr"/>
          <a:lstStyle/>
          <a:p>
            <a:endParaRPr lang="en-US"/>
          </a:p>
        </p:txBody>
      </p:sp>
      <p:sp>
        <p:nvSpPr>
          <p:cNvPr id="21519" name="Text Box 15"/>
          <p:cNvSpPr txBox="1">
            <a:spLocks noChangeArrowheads="1"/>
          </p:cNvSpPr>
          <p:nvPr/>
        </p:nvSpPr>
        <p:spPr bwMode="auto">
          <a:xfrm>
            <a:off x="3962400" y="5105400"/>
            <a:ext cx="1970088" cy="457200"/>
          </a:xfrm>
          <a:prstGeom prst="rect">
            <a:avLst/>
          </a:prstGeom>
          <a:noFill/>
          <a:ln w="12700">
            <a:noFill/>
            <a:miter lim="800000"/>
            <a:headEnd type="none" w="sm" len="sm"/>
            <a:tailEnd type="none" w="sm" len="sm"/>
          </a:ln>
        </p:spPr>
        <p:txBody>
          <a:bodyPr wrap="none">
            <a:spAutoFit/>
          </a:bodyPr>
          <a:lstStyle/>
          <a:p>
            <a:pPr eaLnBrk="0" hangingPunct="0"/>
            <a:r>
              <a:rPr lang="en-US" b="1" i="1">
                <a:solidFill>
                  <a:schemeClr val="accent2"/>
                </a:solidFill>
              </a:rPr>
              <a:t>Sell Securities</a:t>
            </a:r>
          </a:p>
        </p:txBody>
      </p:sp>
      <p:sp>
        <p:nvSpPr>
          <p:cNvPr id="21520" name="Text Box 16"/>
          <p:cNvSpPr txBox="1">
            <a:spLocks noChangeArrowheads="1"/>
          </p:cNvSpPr>
          <p:nvPr/>
        </p:nvSpPr>
        <p:spPr bwMode="auto">
          <a:xfrm>
            <a:off x="4876800" y="2209800"/>
            <a:ext cx="2005013" cy="457200"/>
          </a:xfrm>
          <a:prstGeom prst="rect">
            <a:avLst/>
          </a:prstGeom>
          <a:noFill/>
          <a:ln w="12700">
            <a:noFill/>
            <a:miter lim="800000"/>
            <a:headEnd type="none" w="sm" len="sm"/>
            <a:tailEnd type="none" w="sm" len="sm"/>
          </a:ln>
        </p:spPr>
        <p:txBody>
          <a:bodyPr wrap="none">
            <a:spAutoFit/>
          </a:bodyPr>
          <a:lstStyle/>
          <a:p>
            <a:pPr eaLnBrk="0" hangingPunct="0"/>
            <a:r>
              <a:rPr lang="en-US" b="1" i="1">
                <a:solidFill>
                  <a:schemeClr val="accent2"/>
                </a:solidFill>
              </a:rPr>
              <a:t>Buy Securities</a:t>
            </a:r>
          </a:p>
        </p:txBody>
      </p:sp>
      <p:sp>
        <p:nvSpPr>
          <p:cNvPr id="21521" name="Text Box 17"/>
          <p:cNvSpPr txBox="1">
            <a:spLocks noChangeArrowheads="1"/>
          </p:cNvSpPr>
          <p:nvPr/>
        </p:nvSpPr>
        <p:spPr bwMode="auto">
          <a:xfrm>
            <a:off x="8229600" y="2614613"/>
            <a:ext cx="1009650" cy="396875"/>
          </a:xfrm>
          <a:prstGeom prst="rect">
            <a:avLst/>
          </a:prstGeom>
          <a:noFill/>
          <a:ln w="12700">
            <a:noFill/>
            <a:miter lim="800000"/>
            <a:headEnd type="none" w="sm" len="sm"/>
            <a:tailEnd type="none" w="sm" len="sm"/>
          </a:ln>
        </p:spPr>
        <p:txBody>
          <a:bodyPr wrap="none">
            <a:spAutoFit/>
          </a:bodyPr>
          <a:lstStyle/>
          <a:p>
            <a:pPr eaLnBrk="0" hangingPunct="0"/>
            <a:r>
              <a:rPr lang="en-US" sz="2000" b="1" i="1"/>
              <a:t>$10,000</a:t>
            </a:r>
          </a:p>
        </p:txBody>
      </p:sp>
      <p:sp>
        <p:nvSpPr>
          <p:cNvPr id="21522" name="Text Box 18"/>
          <p:cNvSpPr txBox="1">
            <a:spLocks noChangeArrowheads="1"/>
          </p:cNvSpPr>
          <p:nvPr/>
        </p:nvSpPr>
        <p:spPr bwMode="auto">
          <a:xfrm>
            <a:off x="8305800" y="4824413"/>
            <a:ext cx="819150" cy="396875"/>
          </a:xfrm>
          <a:prstGeom prst="rect">
            <a:avLst/>
          </a:prstGeom>
          <a:noFill/>
          <a:ln w="12700">
            <a:noFill/>
            <a:miter lim="800000"/>
            <a:headEnd type="none" w="sm" len="sm"/>
            <a:tailEnd type="none" w="sm" len="sm"/>
          </a:ln>
        </p:spPr>
        <p:txBody>
          <a:bodyPr>
            <a:spAutoFit/>
          </a:bodyPr>
          <a:lstStyle/>
          <a:p>
            <a:pPr eaLnBrk="0" hangingPunct="0"/>
            <a:r>
              <a:rPr lang="en-US" sz="2000" b="1" i="1"/>
              <a:t>$1000</a:t>
            </a:r>
            <a:endParaRPr lang="en-US" sz="2800" b="1" i="1"/>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a:t>
            </a:r>
          </a:p>
        </p:txBody>
      </p:sp>
      <p:sp>
        <p:nvSpPr>
          <p:cNvPr id="3" name="Content Placeholder 2"/>
          <p:cNvSpPr>
            <a:spLocks noGrp="1"/>
          </p:cNvSpPr>
          <p:nvPr>
            <p:ph idx="1"/>
          </p:nvPr>
        </p:nvSpPr>
        <p:spPr/>
        <p:txBody>
          <a:bodyPr>
            <a:normAutofit fontScale="85000" lnSpcReduction="20000"/>
          </a:bodyPr>
          <a:lstStyle/>
          <a:p>
            <a:r>
              <a:rPr lang="en-US" dirty="0"/>
              <a:t>Beta Limited provides the following information about its liquidity.</a:t>
            </a:r>
          </a:p>
          <a:p>
            <a:r>
              <a:rPr lang="en-US" dirty="0"/>
              <a:t>The annual yield available on marketable securities is 12 percent. On a daily basis the yield ,I, using a 360 day year, works out to</a:t>
            </a:r>
          </a:p>
          <a:p>
            <a:r>
              <a:rPr lang="en-US" dirty="0"/>
              <a:t>12/360= 0.00033 or 0.0333 percent.</a:t>
            </a:r>
          </a:p>
          <a:p>
            <a:r>
              <a:rPr lang="en-US" dirty="0"/>
              <a:t>The fixed cost of effecting a marketable securities transaction, b is Rs 1600.</a:t>
            </a:r>
          </a:p>
          <a:p>
            <a:r>
              <a:rPr lang="en-US" dirty="0"/>
              <a:t>The standard deviation, </a:t>
            </a:r>
            <a:r>
              <a:rPr lang="el-GR" dirty="0">
                <a:latin typeface="GreekS"/>
                <a:cs typeface="GreekS"/>
              </a:rPr>
              <a:t>σ</a:t>
            </a:r>
            <a:r>
              <a:rPr lang="en-US" dirty="0">
                <a:latin typeface="GreekS"/>
                <a:cs typeface="GreekS"/>
              </a:rPr>
              <a:t>,</a:t>
            </a:r>
            <a:r>
              <a:rPr lang="en-US" dirty="0">
                <a:latin typeface="Times New Roman" pitchFamily="18" charset="0"/>
                <a:cs typeface="Times New Roman" pitchFamily="18" charset="0"/>
              </a:rPr>
              <a:t> of the change in daily cash balance is Rs 5000.</a:t>
            </a:r>
          </a:p>
          <a:p>
            <a:r>
              <a:rPr lang="en-US" dirty="0">
                <a:latin typeface="Times New Roman" pitchFamily="18" charset="0"/>
                <a:cs typeface="Times New Roman" pitchFamily="18" charset="0"/>
              </a:rPr>
              <a:t>The management of Beta would like to maintain a minimum cash balance of Rs. 50000</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graphicFrame>
        <p:nvGraphicFramePr>
          <p:cNvPr id="4" name="Content Placeholder 3"/>
          <p:cNvGraphicFramePr>
            <a:graphicFrameLocks noGrp="1" noChangeAspect="1"/>
          </p:cNvGraphicFramePr>
          <p:nvPr>
            <p:ph idx="1"/>
          </p:nvPr>
        </p:nvGraphicFramePr>
        <p:xfrm>
          <a:off x="990600" y="1600200"/>
          <a:ext cx="6898914" cy="2141538"/>
        </p:xfrm>
        <a:graphic>
          <a:graphicData uri="http://schemas.openxmlformats.org/presentationml/2006/ole">
            <mc:AlternateContent xmlns:mc="http://schemas.openxmlformats.org/markup-compatibility/2006">
              <mc:Choice xmlns:v="urn:schemas-microsoft-com:vml" Requires="v">
                <p:oleObj spid="_x0000_s1046" name="Equation" r:id="rId3" imgW="2946240" imgH="914400" progId="Equation.3">
                  <p:embed/>
                </p:oleObj>
              </mc:Choice>
              <mc:Fallback>
                <p:oleObj name="Equation" r:id="rId3" imgW="2946240" imgH="914400" progId="Equation.3">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600200"/>
                        <a:ext cx="6898914" cy="214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149350" y="2063750"/>
            <a:ext cx="7073900" cy="3721100"/>
          </a:xfrm>
          <a:prstGeom prst="rect">
            <a:avLst/>
          </a:prstGeom>
          <a:solidFill>
            <a:schemeClr val="accent1"/>
          </a:solidFill>
          <a:ln w="12700">
            <a:solidFill>
              <a:schemeClr val="tx1"/>
            </a:solidFill>
            <a:miter lim="800000"/>
            <a:headEnd/>
            <a:tailEnd/>
          </a:ln>
        </p:spPr>
        <p:txBody>
          <a:bodyPr wrap="none" anchor="ctr"/>
          <a:lstStyle/>
          <a:p>
            <a:pPr algn="ctr" eaLnBrk="0" hangingPunct="0"/>
            <a:endParaRPr lang="en-US"/>
          </a:p>
        </p:txBody>
      </p:sp>
      <p:sp>
        <p:nvSpPr>
          <p:cNvPr id="21507" name="Rectangle 3"/>
          <p:cNvSpPr>
            <a:spLocks noChangeArrowheads="1"/>
          </p:cNvSpPr>
          <p:nvPr/>
        </p:nvSpPr>
        <p:spPr bwMode="auto">
          <a:xfrm>
            <a:off x="3740150" y="5943600"/>
            <a:ext cx="2822575" cy="454025"/>
          </a:xfrm>
          <a:prstGeom prst="rect">
            <a:avLst/>
          </a:prstGeom>
          <a:noFill/>
          <a:ln w="12700">
            <a:noFill/>
            <a:miter lim="800000"/>
            <a:headEnd/>
            <a:tailEnd/>
          </a:ln>
        </p:spPr>
        <p:txBody>
          <a:bodyPr wrap="none" lIns="90488" tIns="44450" rIns="90488" bIns="44450">
            <a:spAutoFit/>
          </a:bodyPr>
          <a:lstStyle/>
          <a:p>
            <a:pPr algn="ctr" eaLnBrk="0" hangingPunct="0"/>
            <a:r>
              <a:rPr lang="en-US" b="1">
                <a:latin typeface="Arial" charset="0"/>
              </a:rPr>
              <a:t>Days of the Month</a:t>
            </a:r>
          </a:p>
        </p:txBody>
      </p:sp>
      <p:sp>
        <p:nvSpPr>
          <p:cNvPr id="21508" name="Rectangle 4"/>
          <p:cNvSpPr>
            <a:spLocks noChangeArrowheads="1"/>
          </p:cNvSpPr>
          <p:nvPr/>
        </p:nvSpPr>
        <p:spPr bwMode="auto">
          <a:xfrm rot="-5460000">
            <a:off x="-955314" y="3439292"/>
            <a:ext cx="3431453" cy="366767"/>
          </a:xfrm>
          <a:prstGeom prst="rect">
            <a:avLst/>
          </a:prstGeom>
          <a:noFill/>
          <a:ln w="12700">
            <a:noFill/>
            <a:miter lim="800000"/>
            <a:headEnd/>
            <a:tailEnd/>
          </a:ln>
        </p:spPr>
        <p:txBody>
          <a:bodyPr wrap="none" lIns="90488" tIns="44450" rIns="90488" bIns="44450">
            <a:spAutoFit/>
          </a:bodyPr>
          <a:lstStyle/>
          <a:p>
            <a:pPr eaLnBrk="0" hangingPunct="0"/>
            <a:r>
              <a:rPr lang="en-US" b="1" dirty="0">
                <a:latin typeface="Arial" charset="0"/>
              </a:rPr>
              <a:t>Rupees in the Cash Account</a:t>
            </a:r>
          </a:p>
        </p:txBody>
      </p:sp>
      <p:sp>
        <p:nvSpPr>
          <p:cNvPr id="21509" name="Line 5"/>
          <p:cNvSpPr>
            <a:spLocks noChangeShapeType="1"/>
          </p:cNvSpPr>
          <p:nvPr/>
        </p:nvSpPr>
        <p:spPr bwMode="auto">
          <a:xfrm>
            <a:off x="1219200" y="5029200"/>
            <a:ext cx="7086600" cy="0"/>
          </a:xfrm>
          <a:prstGeom prst="line">
            <a:avLst/>
          </a:prstGeom>
          <a:noFill/>
          <a:ln w="57150" cap="rnd">
            <a:solidFill>
              <a:schemeClr val="tx1"/>
            </a:solidFill>
            <a:prstDash val="sysDot"/>
            <a:round/>
            <a:headEnd type="none" w="sm" len="sm"/>
            <a:tailEnd type="none" w="sm" len="sm"/>
          </a:ln>
        </p:spPr>
        <p:txBody>
          <a:bodyPr wrap="none" anchor="ctr"/>
          <a:lstStyle/>
          <a:p>
            <a:endParaRPr lang="en-US"/>
          </a:p>
        </p:txBody>
      </p:sp>
      <p:sp>
        <p:nvSpPr>
          <p:cNvPr id="21510" name="Line 6"/>
          <p:cNvSpPr>
            <a:spLocks noChangeShapeType="1"/>
          </p:cNvSpPr>
          <p:nvPr/>
        </p:nvSpPr>
        <p:spPr bwMode="auto">
          <a:xfrm>
            <a:off x="1219200" y="2743200"/>
            <a:ext cx="7086600" cy="0"/>
          </a:xfrm>
          <a:prstGeom prst="line">
            <a:avLst/>
          </a:prstGeom>
          <a:noFill/>
          <a:ln w="57150" cap="rnd">
            <a:solidFill>
              <a:schemeClr val="tx1"/>
            </a:solidFill>
            <a:prstDash val="sysDot"/>
            <a:round/>
            <a:headEnd type="none" w="sm" len="sm"/>
            <a:tailEnd type="none" w="sm" len="sm"/>
          </a:ln>
        </p:spPr>
        <p:txBody>
          <a:bodyPr wrap="none" anchor="ctr"/>
          <a:lstStyle/>
          <a:p>
            <a:endParaRPr lang="en-US"/>
          </a:p>
        </p:txBody>
      </p:sp>
      <p:sp>
        <p:nvSpPr>
          <p:cNvPr id="21511" name="Line 7"/>
          <p:cNvSpPr>
            <a:spLocks noChangeShapeType="1"/>
          </p:cNvSpPr>
          <p:nvPr/>
        </p:nvSpPr>
        <p:spPr bwMode="auto">
          <a:xfrm>
            <a:off x="1143000" y="4191000"/>
            <a:ext cx="7086600" cy="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21512" name="Freeform 8"/>
          <p:cNvSpPr>
            <a:spLocks/>
          </p:cNvSpPr>
          <p:nvPr/>
        </p:nvSpPr>
        <p:spPr bwMode="auto">
          <a:xfrm>
            <a:off x="1143000" y="2743200"/>
            <a:ext cx="7010400" cy="2286000"/>
          </a:xfrm>
          <a:custGeom>
            <a:avLst/>
            <a:gdLst>
              <a:gd name="T0" fmla="*/ 0 w 4416"/>
              <a:gd name="T1" fmla="*/ 1104 h 1440"/>
              <a:gd name="T2" fmla="*/ 144 w 4416"/>
              <a:gd name="T3" fmla="*/ 1248 h 1440"/>
              <a:gd name="T4" fmla="*/ 336 w 4416"/>
              <a:gd name="T5" fmla="*/ 576 h 1440"/>
              <a:gd name="T6" fmla="*/ 672 w 4416"/>
              <a:gd name="T7" fmla="*/ 1200 h 1440"/>
              <a:gd name="T8" fmla="*/ 1680 w 4416"/>
              <a:gd name="T9" fmla="*/ 288 h 1440"/>
              <a:gd name="T10" fmla="*/ 2304 w 4416"/>
              <a:gd name="T11" fmla="*/ 1440 h 1440"/>
              <a:gd name="T12" fmla="*/ 2304 w 4416"/>
              <a:gd name="T13" fmla="*/ 912 h 1440"/>
              <a:gd name="T14" fmla="*/ 2496 w 4416"/>
              <a:gd name="T15" fmla="*/ 1104 h 1440"/>
              <a:gd name="T16" fmla="*/ 2928 w 4416"/>
              <a:gd name="T17" fmla="*/ 0 h 1440"/>
              <a:gd name="T18" fmla="*/ 2928 w 4416"/>
              <a:gd name="T19" fmla="*/ 912 h 1440"/>
              <a:gd name="T20" fmla="*/ 3168 w 4416"/>
              <a:gd name="T21" fmla="*/ 672 h 1440"/>
              <a:gd name="T22" fmla="*/ 3408 w 4416"/>
              <a:gd name="T23" fmla="*/ 1152 h 1440"/>
              <a:gd name="T24" fmla="*/ 3552 w 4416"/>
              <a:gd name="T25" fmla="*/ 816 h 1440"/>
              <a:gd name="T26" fmla="*/ 3792 w 4416"/>
              <a:gd name="T27" fmla="*/ 1152 h 1440"/>
              <a:gd name="T28" fmla="*/ 4128 w 4416"/>
              <a:gd name="T29" fmla="*/ 528 h 1440"/>
              <a:gd name="T30" fmla="*/ 4320 w 4416"/>
              <a:gd name="T31" fmla="*/ 1104 h 1440"/>
              <a:gd name="T32" fmla="*/ 4416 w 4416"/>
              <a:gd name="T33" fmla="*/ 912 h 14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16"/>
              <a:gd name="T52" fmla="*/ 0 h 1440"/>
              <a:gd name="T53" fmla="*/ 4416 w 4416"/>
              <a:gd name="T54" fmla="*/ 1440 h 14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16" h="1440">
                <a:moveTo>
                  <a:pt x="0" y="1104"/>
                </a:moveTo>
                <a:lnTo>
                  <a:pt x="144" y="1248"/>
                </a:lnTo>
                <a:lnTo>
                  <a:pt x="336" y="576"/>
                </a:lnTo>
                <a:lnTo>
                  <a:pt x="672" y="1200"/>
                </a:lnTo>
                <a:lnTo>
                  <a:pt x="1680" y="288"/>
                </a:lnTo>
                <a:lnTo>
                  <a:pt x="2304" y="1440"/>
                </a:lnTo>
                <a:lnTo>
                  <a:pt x="2304" y="912"/>
                </a:lnTo>
                <a:lnTo>
                  <a:pt x="2496" y="1104"/>
                </a:lnTo>
                <a:lnTo>
                  <a:pt x="2928" y="0"/>
                </a:lnTo>
                <a:lnTo>
                  <a:pt x="2928" y="912"/>
                </a:lnTo>
                <a:lnTo>
                  <a:pt x="3168" y="672"/>
                </a:lnTo>
                <a:lnTo>
                  <a:pt x="3408" y="1152"/>
                </a:lnTo>
                <a:lnTo>
                  <a:pt x="3552" y="816"/>
                </a:lnTo>
                <a:lnTo>
                  <a:pt x="3792" y="1152"/>
                </a:lnTo>
                <a:lnTo>
                  <a:pt x="4128" y="528"/>
                </a:lnTo>
                <a:lnTo>
                  <a:pt x="4320" y="1104"/>
                </a:lnTo>
                <a:lnTo>
                  <a:pt x="4416" y="912"/>
                </a:lnTo>
              </a:path>
            </a:pathLst>
          </a:custGeom>
          <a:noFill/>
          <a:ln w="38100">
            <a:solidFill>
              <a:schemeClr val="bg1"/>
            </a:solidFill>
            <a:round/>
            <a:headEnd type="none" w="sm" len="sm"/>
            <a:tailEnd type="none" w="sm" len="sm"/>
          </a:ln>
        </p:spPr>
        <p:txBody>
          <a:bodyPr wrap="none" anchor="ctr"/>
          <a:lstStyle/>
          <a:p>
            <a:endParaRPr lang="en-US"/>
          </a:p>
        </p:txBody>
      </p:sp>
      <p:sp>
        <p:nvSpPr>
          <p:cNvPr id="21513" name="Rectangle 9"/>
          <p:cNvSpPr>
            <a:spLocks noGrp="1" noChangeArrowheads="1"/>
          </p:cNvSpPr>
          <p:nvPr>
            <p:ph type="title"/>
          </p:nvPr>
        </p:nvSpPr>
        <p:spPr>
          <a:noFill/>
        </p:spPr>
        <p:txBody>
          <a:bodyPr lIns="92075" tIns="46038" rIns="92075" bIns="46038" anchor="b"/>
          <a:lstStyle/>
          <a:p>
            <a:pPr eaLnBrk="1" hangingPunct="1"/>
            <a:r>
              <a:rPr lang="en-US"/>
              <a:t>The Miller - Orr Model</a:t>
            </a:r>
          </a:p>
        </p:txBody>
      </p:sp>
      <p:sp>
        <p:nvSpPr>
          <p:cNvPr id="21514" name="Text Box 10"/>
          <p:cNvSpPr txBox="1">
            <a:spLocks noChangeArrowheads="1"/>
          </p:cNvSpPr>
          <p:nvPr/>
        </p:nvSpPr>
        <p:spPr bwMode="auto">
          <a:xfrm>
            <a:off x="1355725" y="5070475"/>
            <a:ext cx="1733550" cy="457200"/>
          </a:xfrm>
          <a:prstGeom prst="rect">
            <a:avLst/>
          </a:prstGeom>
          <a:noFill/>
          <a:ln w="12700">
            <a:noFill/>
            <a:miter lim="800000"/>
            <a:headEnd type="none" w="sm" len="sm"/>
            <a:tailEnd type="none" w="sm" len="sm"/>
          </a:ln>
        </p:spPr>
        <p:txBody>
          <a:bodyPr wrap="none">
            <a:spAutoFit/>
          </a:bodyPr>
          <a:lstStyle/>
          <a:p>
            <a:pPr eaLnBrk="0" hangingPunct="0"/>
            <a:r>
              <a:rPr lang="en-US" b="1" i="1"/>
              <a:t>Lower Limit</a:t>
            </a:r>
          </a:p>
        </p:txBody>
      </p:sp>
      <p:sp>
        <p:nvSpPr>
          <p:cNvPr id="21515" name="Text Box 11"/>
          <p:cNvSpPr txBox="1">
            <a:spLocks noChangeArrowheads="1"/>
          </p:cNvSpPr>
          <p:nvPr/>
        </p:nvSpPr>
        <p:spPr bwMode="auto">
          <a:xfrm>
            <a:off x="1355725" y="2251075"/>
            <a:ext cx="1716088" cy="457200"/>
          </a:xfrm>
          <a:prstGeom prst="rect">
            <a:avLst/>
          </a:prstGeom>
          <a:noFill/>
          <a:ln w="12700">
            <a:noFill/>
            <a:miter lim="800000"/>
            <a:headEnd type="none" w="sm" len="sm"/>
            <a:tailEnd type="none" w="sm" len="sm"/>
          </a:ln>
        </p:spPr>
        <p:txBody>
          <a:bodyPr wrap="none">
            <a:spAutoFit/>
          </a:bodyPr>
          <a:lstStyle/>
          <a:p>
            <a:pPr eaLnBrk="0" hangingPunct="0"/>
            <a:r>
              <a:rPr lang="en-US" b="1" i="1"/>
              <a:t>Upper Limit</a:t>
            </a:r>
          </a:p>
        </p:txBody>
      </p:sp>
      <p:sp>
        <p:nvSpPr>
          <p:cNvPr id="21516" name="Text Box 12"/>
          <p:cNvSpPr txBox="1">
            <a:spLocks noChangeArrowheads="1"/>
          </p:cNvSpPr>
          <p:nvPr/>
        </p:nvSpPr>
        <p:spPr bwMode="auto">
          <a:xfrm>
            <a:off x="8305800" y="4062413"/>
            <a:ext cx="1032655" cy="400110"/>
          </a:xfrm>
          <a:prstGeom prst="rect">
            <a:avLst/>
          </a:prstGeom>
          <a:noFill/>
          <a:ln w="12700">
            <a:noFill/>
            <a:miter lim="800000"/>
            <a:headEnd type="none" w="sm" len="sm"/>
            <a:tailEnd type="none" w="sm" len="sm"/>
          </a:ln>
        </p:spPr>
        <p:txBody>
          <a:bodyPr wrap="none">
            <a:spAutoFit/>
          </a:bodyPr>
          <a:lstStyle/>
          <a:p>
            <a:pPr eaLnBrk="0" hangingPunct="0"/>
            <a:r>
              <a:rPr lang="en-US" sz="2000" b="1" i="1" dirty="0"/>
              <a:t>94962.5</a:t>
            </a:r>
          </a:p>
        </p:txBody>
      </p:sp>
      <p:sp>
        <p:nvSpPr>
          <p:cNvPr id="21517" name="Oval 13"/>
          <p:cNvSpPr>
            <a:spLocks noChangeArrowheads="1"/>
          </p:cNvSpPr>
          <p:nvPr/>
        </p:nvSpPr>
        <p:spPr bwMode="auto">
          <a:xfrm>
            <a:off x="4648200" y="4876800"/>
            <a:ext cx="304800" cy="228600"/>
          </a:xfrm>
          <a:prstGeom prst="ellipse">
            <a:avLst/>
          </a:prstGeom>
          <a:noFill/>
          <a:ln w="38100">
            <a:solidFill>
              <a:schemeClr val="accent2"/>
            </a:solidFill>
            <a:round/>
            <a:headEnd type="none" w="sm" len="sm"/>
            <a:tailEnd type="none" w="sm" len="sm"/>
          </a:ln>
        </p:spPr>
        <p:txBody>
          <a:bodyPr wrap="none" anchor="ctr"/>
          <a:lstStyle/>
          <a:p>
            <a:endParaRPr lang="en-US"/>
          </a:p>
        </p:txBody>
      </p:sp>
      <p:sp>
        <p:nvSpPr>
          <p:cNvPr id="21518" name="Oval 14"/>
          <p:cNvSpPr>
            <a:spLocks noChangeArrowheads="1"/>
          </p:cNvSpPr>
          <p:nvPr/>
        </p:nvSpPr>
        <p:spPr bwMode="auto">
          <a:xfrm>
            <a:off x="5638800" y="2667000"/>
            <a:ext cx="304800" cy="228600"/>
          </a:xfrm>
          <a:prstGeom prst="ellipse">
            <a:avLst/>
          </a:prstGeom>
          <a:noFill/>
          <a:ln w="38100">
            <a:solidFill>
              <a:schemeClr val="accent2"/>
            </a:solidFill>
            <a:round/>
            <a:headEnd type="none" w="sm" len="sm"/>
            <a:tailEnd type="none" w="sm" len="sm"/>
          </a:ln>
        </p:spPr>
        <p:txBody>
          <a:bodyPr wrap="none" anchor="ctr"/>
          <a:lstStyle/>
          <a:p>
            <a:endParaRPr lang="en-US"/>
          </a:p>
        </p:txBody>
      </p:sp>
      <p:sp>
        <p:nvSpPr>
          <p:cNvPr id="21519" name="Text Box 15"/>
          <p:cNvSpPr txBox="1">
            <a:spLocks noChangeArrowheads="1"/>
          </p:cNvSpPr>
          <p:nvPr/>
        </p:nvSpPr>
        <p:spPr bwMode="auto">
          <a:xfrm>
            <a:off x="3962400" y="5105400"/>
            <a:ext cx="1970088" cy="457200"/>
          </a:xfrm>
          <a:prstGeom prst="rect">
            <a:avLst/>
          </a:prstGeom>
          <a:noFill/>
          <a:ln w="12700">
            <a:noFill/>
            <a:miter lim="800000"/>
            <a:headEnd type="none" w="sm" len="sm"/>
            <a:tailEnd type="none" w="sm" len="sm"/>
          </a:ln>
        </p:spPr>
        <p:txBody>
          <a:bodyPr wrap="none">
            <a:spAutoFit/>
          </a:bodyPr>
          <a:lstStyle/>
          <a:p>
            <a:pPr eaLnBrk="0" hangingPunct="0"/>
            <a:r>
              <a:rPr lang="en-US" b="1" i="1">
                <a:solidFill>
                  <a:schemeClr val="accent2"/>
                </a:solidFill>
              </a:rPr>
              <a:t>Sell Securities</a:t>
            </a:r>
          </a:p>
        </p:txBody>
      </p:sp>
      <p:sp>
        <p:nvSpPr>
          <p:cNvPr id="21520" name="Text Box 16"/>
          <p:cNvSpPr txBox="1">
            <a:spLocks noChangeArrowheads="1"/>
          </p:cNvSpPr>
          <p:nvPr/>
        </p:nvSpPr>
        <p:spPr bwMode="auto">
          <a:xfrm>
            <a:off x="4876800" y="2209800"/>
            <a:ext cx="2005013" cy="457200"/>
          </a:xfrm>
          <a:prstGeom prst="rect">
            <a:avLst/>
          </a:prstGeom>
          <a:noFill/>
          <a:ln w="12700">
            <a:noFill/>
            <a:miter lim="800000"/>
            <a:headEnd type="none" w="sm" len="sm"/>
            <a:tailEnd type="none" w="sm" len="sm"/>
          </a:ln>
        </p:spPr>
        <p:txBody>
          <a:bodyPr wrap="none">
            <a:spAutoFit/>
          </a:bodyPr>
          <a:lstStyle/>
          <a:p>
            <a:pPr eaLnBrk="0" hangingPunct="0"/>
            <a:r>
              <a:rPr lang="en-US" b="1" i="1">
                <a:solidFill>
                  <a:schemeClr val="accent2"/>
                </a:solidFill>
              </a:rPr>
              <a:t>Buy Securities</a:t>
            </a:r>
          </a:p>
        </p:txBody>
      </p:sp>
      <p:sp>
        <p:nvSpPr>
          <p:cNvPr id="21521" name="Text Box 17"/>
          <p:cNvSpPr txBox="1">
            <a:spLocks noChangeArrowheads="1"/>
          </p:cNvSpPr>
          <p:nvPr/>
        </p:nvSpPr>
        <p:spPr bwMode="auto">
          <a:xfrm>
            <a:off x="8229600" y="2614613"/>
            <a:ext cx="1162498" cy="400110"/>
          </a:xfrm>
          <a:prstGeom prst="rect">
            <a:avLst/>
          </a:prstGeom>
          <a:noFill/>
          <a:ln w="12700">
            <a:noFill/>
            <a:miter lim="800000"/>
            <a:headEnd type="none" w="sm" len="sm"/>
            <a:tailEnd type="none" w="sm" len="sm"/>
          </a:ln>
        </p:spPr>
        <p:txBody>
          <a:bodyPr wrap="none">
            <a:spAutoFit/>
          </a:bodyPr>
          <a:lstStyle/>
          <a:p>
            <a:pPr eaLnBrk="0" hangingPunct="0"/>
            <a:r>
              <a:rPr lang="en-US" sz="2000" b="1" i="1" dirty="0"/>
              <a:t>184887.5</a:t>
            </a:r>
          </a:p>
        </p:txBody>
      </p:sp>
      <p:sp>
        <p:nvSpPr>
          <p:cNvPr id="21522" name="Text Box 18"/>
          <p:cNvSpPr txBox="1">
            <a:spLocks noChangeArrowheads="1"/>
          </p:cNvSpPr>
          <p:nvPr/>
        </p:nvSpPr>
        <p:spPr bwMode="auto">
          <a:xfrm>
            <a:off x="8305800" y="4824413"/>
            <a:ext cx="1066800" cy="830997"/>
          </a:xfrm>
          <a:prstGeom prst="rect">
            <a:avLst/>
          </a:prstGeom>
          <a:noFill/>
          <a:ln w="12700">
            <a:noFill/>
            <a:miter lim="800000"/>
            <a:headEnd type="none" w="sm" len="sm"/>
            <a:tailEnd type="none" w="sm" len="sm"/>
          </a:ln>
        </p:spPr>
        <p:txBody>
          <a:bodyPr wrap="square">
            <a:spAutoFit/>
          </a:bodyPr>
          <a:lstStyle/>
          <a:p>
            <a:pPr eaLnBrk="0" hangingPunct="0"/>
            <a:r>
              <a:rPr lang="en-US" sz="2000" b="1" i="1" dirty="0"/>
              <a:t>50000</a:t>
            </a:r>
          </a:p>
          <a:p>
            <a:pPr eaLnBrk="0" hangingPunct="0"/>
            <a:endParaRPr lang="en-US" sz="2800" b="1" i="1"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Question 1: </a:t>
            </a:r>
            <a:r>
              <a:rPr lang="en-US" dirty="0"/>
              <a:t>Find out the optimum cash balance using </a:t>
            </a:r>
            <a:r>
              <a:rPr lang="en-US" dirty="0" err="1"/>
              <a:t>Baumol's</a:t>
            </a:r>
            <a:r>
              <a:rPr lang="en-US" dirty="0"/>
              <a:t> Model</a:t>
            </a:r>
          </a:p>
          <a:p>
            <a:r>
              <a:rPr lang="en-US" dirty="0"/>
              <a:t>          Annual cash needed                      Rs.48,00,000</a:t>
            </a:r>
          </a:p>
          <a:p>
            <a:r>
              <a:rPr lang="en-US" dirty="0"/>
              <a:t>          Transaction cost                          Rs.90 per conversion</a:t>
            </a:r>
          </a:p>
          <a:p>
            <a:r>
              <a:rPr lang="en-US" dirty="0"/>
              <a:t>          Interest rate                               9%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153400" cy="2031325"/>
          </a:xfrm>
          <a:prstGeom prst="rect">
            <a:avLst/>
          </a:prstGeom>
        </p:spPr>
        <p:txBody>
          <a:bodyPr wrap="square">
            <a:spAutoFit/>
          </a:bodyPr>
          <a:lstStyle/>
          <a:p>
            <a:r>
              <a:rPr lang="en-US" b="1" dirty="0">
                <a:solidFill>
                  <a:srgbClr val="000000"/>
                </a:solidFill>
                <a:latin typeface="verdana" panose="020B0604030504040204" pitchFamily="34" charset="0"/>
              </a:rPr>
              <a:t>As per </a:t>
            </a:r>
            <a:r>
              <a:rPr lang="en-US" b="1" dirty="0" err="1">
                <a:solidFill>
                  <a:srgbClr val="000000"/>
                </a:solidFill>
                <a:latin typeface="verdana" panose="020B0604030504040204" pitchFamily="34" charset="0"/>
              </a:rPr>
              <a:t>Baumol's</a:t>
            </a:r>
            <a:r>
              <a:rPr lang="en-US" b="1" dirty="0">
                <a:solidFill>
                  <a:srgbClr val="000000"/>
                </a:solidFill>
                <a:latin typeface="verdana" panose="020B0604030504040204" pitchFamily="34" charset="0"/>
              </a:rPr>
              <a:t> Model</a:t>
            </a:r>
            <a:endParaRPr lang="en-US" dirty="0">
              <a:solidFill>
                <a:srgbClr val="000000"/>
              </a:solidFill>
              <a:latin typeface="Helvetica" panose="020B0604020202020204" pitchFamily="34" charset="0"/>
            </a:endParaRPr>
          </a:p>
          <a:p>
            <a:r>
              <a:rPr lang="en-US" dirty="0">
                <a:solidFill>
                  <a:srgbClr val="000000"/>
                </a:solidFill>
                <a:latin typeface="verdana" panose="020B0604030504040204" pitchFamily="34" charset="0"/>
              </a:rPr>
              <a:t>C = Cash required each time to restore balance to minimum cash</a:t>
            </a:r>
            <a:endParaRPr lang="en-US" dirty="0">
              <a:solidFill>
                <a:srgbClr val="000000"/>
              </a:solidFill>
              <a:latin typeface="Helvetica" panose="020B0604020202020204" pitchFamily="34" charset="0"/>
            </a:endParaRPr>
          </a:p>
          <a:p>
            <a:r>
              <a:rPr lang="en-US" dirty="0">
                <a:solidFill>
                  <a:srgbClr val="000000"/>
                </a:solidFill>
                <a:latin typeface="Helvetica" panose="020B0604020202020204" pitchFamily="34" charset="0"/>
              </a:rPr>
              <a:t> </a:t>
            </a:r>
          </a:p>
          <a:p>
            <a:r>
              <a:rPr lang="en-US" dirty="0">
                <a:solidFill>
                  <a:srgbClr val="000000"/>
                </a:solidFill>
                <a:latin typeface="verdana" panose="020B0604030504040204" pitchFamily="34" charset="0"/>
              </a:rPr>
              <a:t>F= Total cash required during the year = Rs.48,00,000</a:t>
            </a:r>
            <a:endParaRPr lang="en-US" dirty="0">
              <a:solidFill>
                <a:srgbClr val="000000"/>
              </a:solidFill>
              <a:latin typeface="Helvetica" panose="020B0604020202020204" pitchFamily="34" charset="0"/>
            </a:endParaRPr>
          </a:p>
          <a:p>
            <a:r>
              <a:rPr lang="en-US" dirty="0">
                <a:solidFill>
                  <a:srgbClr val="000000"/>
                </a:solidFill>
                <a:latin typeface="verdana" panose="020B0604030504040204" pitchFamily="34" charset="0"/>
              </a:rPr>
              <a:t>T= Cost of each transaction between cash and marketable securities =Rs.90</a:t>
            </a:r>
            <a:endParaRPr lang="en-US" dirty="0">
              <a:solidFill>
                <a:srgbClr val="000000"/>
              </a:solidFill>
              <a:latin typeface="Helvetica" panose="020B0604020202020204" pitchFamily="34" charset="0"/>
            </a:endParaRPr>
          </a:p>
          <a:p>
            <a:r>
              <a:rPr lang="en-US" dirty="0">
                <a:solidFill>
                  <a:srgbClr val="000000"/>
                </a:solidFill>
                <a:latin typeface="verdana" panose="020B0604030504040204" pitchFamily="34" charset="0"/>
              </a:rPr>
              <a:t>r = Rate of interest on marketable securities = 9%</a:t>
            </a:r>
            <a:endParaRPr lang="en-US" b="0" i="0" u="none" strike="noStrike" dirty="0">
              <a:solidFill>
                <a:srgbClr val="000000"/>
              </a:solidFill>
              <a:effectLst/>
              <a:latin typeface="Helvetica" panose="020B0604020202020204" pitchFamily="34" charset="0"/>
            </a:endParaRPr>
          </a:p>
        </p:txBody>
      </p:sp>
      <p:pic>
        <p:nvPicPr>
          <p:cNvPr id="9" name="Picture 8"/>
          <p:cNvPicPr>
            <a:picLocks noChangeAspect="1"/>
          </p:cNvPicPr>
          <p:nvPr/>
        </p:nvPicPr>
        <p:blipFill>
          <a:blip r:embed="rId2"/>
          <a:stretch>
            <a:fillRect/>
          </a:stretch>
        </p:blipFill>
        <p:spPr>
          <a:xfrm>
            <a:off x="2743200" y="3412548"/>
            <a:ext cx="3581400" cy="695325"/>
          </a:xfrm>
          <a:prstGeom prst="rect">
            <a:avLst/>
          </a:prstGeom>
        </p:spPr>
      </p:pic>
      <p:sp>
        <p:nvSpPr>
          <p:cNvPr id="2" name="TextBox 1">
            <a:extLst>
              <a:ext uri="{FF2B5EF4-FFF2-40B4-BE49-F238E27FC236}">
                <a16:creationId xmlns:a16="http://schemas.microsoft.com/office/drawing/2014/main" id="{EBB8A452-6A43-4998-92FF-AACEE5F074E2}"/>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005488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47" y="1524000"/>
            <a:ext cx="9131505" cy="3809999"/>
          </a:xfrm>
          <a:prstGeom prst="rect">
            <a:avLst/>
          </a:prstGeom>
        </p:spPr>
      </p:pic>
    </p:spTree>
    <p:extLst>
      <p:ext uri="{BB962C8B-B14F-4D97-AF65-F5344CB8AC3E}">
        <p14:creationId xmlns:p14="http://schemas.microsoft.com/office/powerpoint/2010/main" val="4132634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William J. </a:t>
            </a:r>
            <a:r>
              <a:rPr lang="en-US" dirty="0" err="1"/>
              <a:t>Baumol's</a:t>
            </a:r>
            <a:r>
              <a:rPr lang="en-US" dirty="0"/>
              <a:t> Inventory model</a:t>
            </a:r>
          </a:p>
        </p:txBody>
      </p:sp>
      <p:sp>
        <p:nvSpPr>
          <p:cNvPr id="3" name="Content Placeholder 2"/>
          <p:cNvSpPr>
            <a:spLocks noGrp="1"/>
          </p:cNvSpPr>
          <p:nvPr>
            <p:ph idx="1"/>
          </p:nvPr>
        </p:nvSpPr>
        <p:spPr/>
        <p:txBody>
          <a:bodyPr/>
          <a:lstStyle/>
          <a:p>
            <a:pPr marL="0" indent="0">
              <a:buNone/>
            </a:pPr>
            <a:r>
              <a:rPr lang="en-US" b="1" dirty="0" err="1"/>
              <a:t>Baumol’s</a:t>
            </a:r>
            <a:r>
              <a:rPr lang="en-US" b="1" dirty="0"/>
              <a:t> model of cash management-</a:t>
            </a:r>
            <a:r>
              <a:rPr lang="en-US" dirty="0"/>
              <a:t> </a:t>
            </a:r>
          </a:p>
          <a:p>
            <a:pPr marL="231775" indent="-231775" algn="just"/>
            <a:r>
              <a:rPr lang="en-US" dirty="0"/>
              <a:t>Trades off between opportunity cost or carrying cost or holding cost &amp; the transaction cost. As such firm attempts to minimize the sum of the holding cash &amp; the cost of converting marketable securities in to cash.</a:t>
            </a:r>
          </a:p>
          <a:p>
            <a:pPr marL="279400" indent="-279400" algn="just"/>
            <a:r>
              <a:rPr lang="en-US" dirty="0"/>
              <a:t>Helps in determining a firm's optimum cash balance under certainty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2339" y="914400"/>
            <a:ext cx="8685696" cy="4953000"/>
          </a:xfrm>
          <a:prstGeom prst="rect">
            <a:avLst/>
          </a:prstGeom>
        </p:spPr>
      </p:pic>
    </p:spTree>
    <p:extLst>
      <p:ext uri="{BB962C8B-B14F-4D97-AF65-F5344CB8AC3E}">
        <p14:creationId xmlns:p14="http://schemas.microsoft.com/office/powerpoint/2010/main" val="2697917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fontScale="70000" lnSpcReduction="20000"/>
          </a:bodyPr>
          <a:lstStyle/>
          <a:p>
            <a:r>
              <a:rPr lang="en-US" dirty="0"/>
              <a:t>SUMS ON CASH MANAGEMENT MODEL Baumol Model Numerical Example 1: Highway Limited requires INR 15 lakh for the next year. The conversion cost of marketable securities is INR30/- per transaction. The Marketable Securities earn @ 8% p.a. what is the Optimum Level of Cash Holding for the company as per the Baumol Model? What will be total cost of cash management if the company follows that optimum level of cash holding? </a:t>
            </a:r>
          </a:p>
          <a:p>
            <a:r>
              <a:rPr lang="en-US" dirty="0"/>
              <a:t>Solution : </a:t>
            </a:r>
          </a:p>
          <a:p>
            <a:r>
              <a:rPr lang="en-US" dirty="0"/>
              <a:t>T = 15,oo,ooo; b = 30; </a:t>
            </a:r>
            <a:r>
              <a:rPr lang="en-US" dirty="0" err="1"/>
              <a:t>i</a:t>
            </a:r>
            <a:r>
              <a:rPr lang="en-US" dirty="0"/>
              <a:t> = 8% = 0.08</a:t>
            </a:r>
            <a:endParaRPr lang="en-US" dirty="0">
              <a:cs typeface="Calibri"/>
            </a:endParaRPr>
          </a:p>
          <a:p>
            <a:r>
              <a:rPr lang="en-US" dirty="0"/>
              <a:t> Hence C = X 30 X = 33,541/- </a:t>
            </a:r>
            <a:endParaRPr lang="en-US"/>
          </a:p>
          <a:p>
            <a:r>
              <a:rPr lang="en-US" dirty="0"/>
              <a:t>Cost of Conversion = X 30 = 45 X 30 = 1350/- </a:t>
            </a:r>
            <a:endParaRPr lang="en-US"/>
          </a:p>
          <a:p>
            <a:r>
              <a:rPr lang="en-US" dirty="0"/>
              <a:t>Holding Cost = 33,541/2 X 0.08 = 1342/- </a:t>
            </a:r>
            <a:endParaRPr lang="en-US"/>
          </a:p>
          <a:p>
            <a:r>
              <a:rPr lang="en-US" dirty="0"/>
              <a:t>Total Cost = 1,350/- + 1,342/- = 2,692/-</a:t>
            </a:r>
            <a:endParaRPr lang="en-US">
              <a:cs typeface="Calibri"/>
            </a:endParaRPr>
          </a:p>
        </p:txBody>
      </p:sp>
    </p:spTree>
    <p:extLst>
      <p:ext uri="{BB962C8B-B14F-4D97-AF65-F5344CB8AC3E}">
        <p14:creationId xmlns:p14="http://schemas.microsoft.com/office/powerpoint/2010/main" val="3342687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William J. </a:t>
            </a:r>
            <a:r>
              <a:rPr lang="en-US" dirty="0" err="1"/>
              <a:t>Baumol's</a:t>
            </a:r>
            <a:r>
              <a:rPr lang="en-US" dirty="0"/>
              <a:t> Inventory model</a:t>
            </a:r>
          </a:p>
        </p:txBody>
      </p:sp>
      <p:sp>
        <p:nvSpPr>
          <p:cNvPr id="3" name="Content Placeholder 2"/>
          <p:cNvSpPr>
            <a:spLocks noGrp="1"/>
          </p:cNvSpPr>
          <p:nvPr>
            <p:ph idx="1"/>
          </p:nvPr>
        </p:nvSpPr>
        <p:spPr>
          <a:xfrm>
            <a:off x="457200" y="1600200"/>
            <a:ext cx="8229600" cy="4876800"/>
          </a:xfrm>
        </p:spPr>
        <p:txBody>
          <a:bodyPr/>
          <a:lstStyle/>
          <a:p>
            <a:endParaRPr lang="en-US" dirty="0"/>
          </a:p>
        </p:txBody>
      </p:sp>
      <p:cxnSp>
        <p:nvCxnSpPr>
          <p:cNvPr id="5" name="Straight Connector 4"/>
          <p:cNvCxnSpPr/>
          <p:nvPr/>
        </p:nvCxnSpPr>
        <p:spPr>
          <a:xfrm rot="5400000">
            <a:off x="152400" y="3810000"/>
            <a:ext cx="2895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600200" y="5257800"/>
            <a:ext cx="624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1562100" y="2400300"/>
            <a:ext cx="76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600200" y="3962400"/>
            <a:ext cx="25146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p:cNvSpPr/>
          <p:nvPr/>
        </p:nvSpPr>
        <p:spPr>
          <a:xfrm rot="8661980">
            <a:off x="1271780" y="-2151680"/>
            <a:ext cx="5410200" cy="62484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chemeClr val="tx1"/>
                </a:solidFill>
              </a:ln>
            </a:endParaRPr>
          </a:p>
        </p:txBody>
      </p:sp>
      <p:sp>
        <p:nvSpPr>
          <p:cNvPr id="18" name="Arc 17"/>
          <p:cNvSpPr/>
          <p:nvPr/>
        </p:nvSpPr>
        <p:spPr>
          <a:xfrm rot="10203803">
            <a:off x="1737189" y="-952853"/>
            <a:ext cx="6858000" cy="60960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p:nvPr/>
        </p:nvCxnSpPr>
        <p:spPr>
          <a:xfrm flipV="1">
            <a:off x="1600200" y="3276600"/>
            <a:ext cx="5791200" cy="1981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953000" y="3124200"/>
            <a:ext cx="1371600" cy="400110"/>
          </a:xfrm>
          <a:prstGeom prst="rect">
            <a:avLst/>
          </a:prstGeom>
          <a:noFill/>
        </p:spPr>
        <p:txBody>
          <a:bodyPr wrap="square" rtlCol="0">
            <a:spAutoFit/>
          </a:bodyPr>
          <a:lstStyle/>
          <a:p>
            <a:r>
              <a:rPr lang="en-US" sz="2000" dirty="0"/>
              <a:t>Total Cost</a:t>
            </a:r>
          </a:p>
        </p:txBody>
      </p:sp>
      <p:sp>
        <p:nvSpPr>
          <p:cNvPr id="28" name="TextBox 27"/>
          <p:cNvSpPr txBox="1"/>
          <p:nvPr/>
        </p:nvSpPr>
        <p:spPr>
          <a:xfrm>
            <a:off x="6477000" y="2895600"/>
            <a:ext cx="1828800" cy="369332"/>
          </a:xfrm>
          <a:prstGeom prst="rect">
            <a:avLst/>
          </a:prstGeom>
          <a:noFill/>
        </p:spPr>
        <p:txBody>
          <a:bodyPr wrap="square" rtlCol="0">
            <a:spAutoFit/>
          </a:bodyPr>
          <a:lstStyle/>
          <a:p>
            <a:r>
              <a:rPr lang="en-US" dirty="0"/>
              <a:t>Opportunity Cost </a:t>
            </a:r>
          </a:p>
        </p:txBody>
      </p:sp>
      <p:sp>
        <p:nvSpPr>
          <p:cNvPr id="29" name="TextBox 28"/>
          <p:cNvSpPr txBox="1"/>
          <p:nvPr/>
        </p:nvSpPr>
        <p:spPr>
          <a:xfrm>
            <a:off x="5181600" y="4648200"/>
            <a:ext cx="2667000" cy="369332"/>
          </a:xfrm>
          <a:prstGeom prst="rect">
            <a:avLst/>
          </a:prstGeom>
          <a:noFill/>
        </p:spPr>
        <p:txBody>
          <a:bodyPr wrap="square" rtlCol="0">
            <a:spAutoFit/>
          </a:bodyPr>
          <a:lstStyle/>
          <a:p>
            <a:r>
              <a:rPr lang="en-US" dirty="0"/>
              <a:t>Transaction Cost</a:t>
            </a:r>
          </a:p>
        </p:txBody>
      </p:sp>
      <p:sp>
        <p:nvSpPr>
          <p:cNvPr id="30" name="TextBox 29"/>
          <p:cNvSpPr txBox="1"/>
          <p:nvPr/>
        </p:nvSpPr>
        <p:spPr>
          <a:xfrm>
            <a:off x="2286000" y="5334000"/>
            <a:ext cx="3657600" cy="369332"/>
          </a:xfrm>
          <a:prstGeom prst="rect">
            <a:avLst/>
          </a:prstGeom>
          <a:noFill/>
        </p:spPr>
        <p:txBody>
          <a:bodyPr wrap="square" rtlCol="0">
            <a:spAutoFit/>
          </a:bodyPr>
          <a:lstStyle/>
          <a:p>
            <a:r>
              <a:rPr lang="en-US" dirty="0"/>
              <a:t>Optimum Cash Balance</a:t>
            </a:r>
          </a:p>
        </p:txBody>
      </p:sp>
      <p:sp>
        <p:nvSpPr>
          <p:cNvPr id="31" name="TextBox 30"/>
          <p:cNvSpPr txBox="1"/>
          <p:nvPr/>
        </p:nvSpPr>
        <p:spPr>
          <a:xfrm>
            <a:off x="1143000" y="5715000"/>
            <a:ext cx="7543800" cy="400110"/>
          </a:xfrm>
          <a:prstGeom prst="rect">
            <a:avLst/>
          </a:prstGeom>
          <a:noFill/>
        </p:spPr>
        <p:txBody>
          <a:bodyPr wrap="square" rtlCol="0">
            <a:spAutoFit/>
          </a:bodyPr>
          <a:lstStyle/>
          <a:p>
            <a:r>
              <a:rPr lang="en-US" sz="2000" dirty="0"/>
              <a:t>(</a:t>
            </a:r>
            <a:r>
              <a:rPr lang="en-US" sz="2000" dirty="0" err="1"/>
              <a:t>Baumol’s</a:t>
            </a:r>
            <a:r>
              <a:rPr lang="en-US" sz="2000" dirty="0"/>
              <a:t> Model : Tradeoff Between Holding cost and transaction cost)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a:t>William J. </a:t>
            </a:r>
            <a:r>
              <a:rPr lang="en-US" dirty="0" err="1"/>
              <a:t>Baumol's</a:t>
            </a:r>
            <a:r>
              <a:rPr lang="en-US" dirty="0"/>
              <a:t> Inventory model</a:t>
            </a:r>
          </a:p>
        </p:txBody>
      </p:sp>
      <p:sp>
        <p:nvSpPr>
          <p:cNvPr id="3" name="Content Placeholder 2"/>
          <p:cNvSpPr>
            <a:spLocks noGrp="1"/>
          </p:cNvSpPr>
          <p:nvPr>
            <p:ph idx="1"/>
          </p:nvPr>
        </p:nvSpPr>
        <p:spPr/>
        <p:txBody>
          <a:bodyPr>
            <a:normAutofit/>
          </a:bodyPr>
          <a:lstStyle/>
          <a:p>
            <a:pPr>
              <a:buNone/>
            </a:pPr>
            <a:r>
              <a:rPr lang="en-US" sz="3600" b="1" i="1" u="sng" dirty="0"/>
              <a:t>Assumptions</a:t>
            </a:r>
          </a:p>
          <a:p>
            <a:r>
              <a:rPr lang="en-US" dirty="0"/>
              <a:t>Cash needs of the firm is known with certainty</a:t>
            </a:r>
          </a:p>
          <a:p>
            <a:r>
              <a:rPr lang="en-US" dirty="0"/>
              <a:t>Cash Disbursement over a period of time is known with certainty </a:t>
            </a:r>
          </a:p>
          <a:p>
            <a:r>
              <a:rPr lang="en-US" dirty="0"/>
              <a:t>Opportunity cost of holding cash is known and remains constant</a:t>
            </a:r>
          </a:p>
          <a:p>
            <a:r>
              <a:rPr lang="en-US" dirty="0"/>
              <a:t>Transaction cost of converting securities into cash is known and remains constant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William J. </a:t>
            </a:r>
            <a:r>
              <a:rPr lang="en-US" dirty="0" err="1"/>
              <a:t>Baumol's</a:t>
            </a:r>
            <a:r>
              <a:rPr lang="en-US" dirty="0"/>
              <a:t> Inventory model</a:t>
            </a:r>
          </a:p>
        </p:txBody>
      </p:sp>
      <p:sp>
        <p:nvSpPr>
          <p:cNvPr id="3" name="Content Placeholder 2"/>
          <p:cNvSpPr>
            <a:spLocks noGrp="1"/>
          </p:cNvSpPr>
          <p:nvPr>
            <p:ph idx="1"/>
          </p:nvPr>
        </p:nvSpPr>
        <p:spPr>
          <a:xfrm>
            <a:off x="457200" y="1447800"/>
            <a:ext cx="8229600" cy="4678363"/>
          </a:xfrm>
        </p:spPr>
        <p:txBody>
          <a:bodyPr>
            <a:normAutofit fontScale="92500" lnSpcReduction="20000"/>
          </a:bodyPr>
          <a:lstStyle/>
          <a:p>
            <a:pPr algn="ctr">
              <a:buNone/>
            </a:pPr>
            <a:r>
              <a:rPr lang="en-US" sz="3600" b="1" u="sng" dirty="0"/>
              <a:t>Algebraic representation of William J. </a:t>
            </a:r>
            <a:r>
              <a:rPr lang="en-US" sz="3600" b="1" u="sng" dirty="0" err="1"/>
              <a:t>Baumol's</a:t>
            </a:r>
            <a:r>
              <a:rPr lang="en-US" sz="3600" b="1" u="sng" dirty="0"/>
              <a:t> Inventory model</a:t>
            </a:r>
          </a:p>
          <a:p>
            <a:pPr algn="ctr">
              <a:buNone/>
            </a:pPr>
            <a:endParaRPr lang="en-US" sz="3600" b="1" u="sng" dirty="0"/>
          </a:p>
          <a:p>
            <a:pPr algn="ctr">
              <a:buNone/>
            </a:pPr>
            <a:r>
              <a:rPr lang="en-US" sz="3600" b="1" dirty="0"/>
              <a:t>C =   2A*F</a:t>
            </a:r>
          </a:p>
          <a:p>
            <a:pPr>
              <a:buNone/>
            </a:pPr>
            <a:endParaRPr lang="en-US" sz="3600" b="1" dirty="0"/>
          </a:p>
          <a:p>
            <a:pPr>
              <a:buNone/>
            </a:pPr>
            <a:r>
              <a:rPr lang="en-US" sz="3600" b="1" dirty="0"/>
              <a:t>C = </a:t>
            </a:r>
            <a:r>
              <a:rPr lang="en-US" sz="3600" dirty="0"/>
              <a:t>Optimum Balance</a:t>
            </a:r>
          </a:p>
          <a:p>
            <a:pPr>
              <a:buNone/>
            </a:pPr>
            <a:r>
              <a:rPr lang="en-US" sz="3600" b="1" dirty="0"/>
              <a:t>A =  </a:t>
            </a:r>
            <a:r>
              <a:rPr lang="en-US" sz="3600" dirty="0"/>
              <a:t>Annual Cash Distribution</a:t>
            </a:r>
          </a:p>
          <a:p>
            <a:pPr marL="279400" indent="-279400">
              <a:buNone/>
            </a:pPr>
            <a:r>
              <a:rPr lang="en-US" sz="3600" b="1" dirty="0"/>
              <a:t>F  = </a:t>
            </a:r>
            <a:r>
              <a:rPr lang="en-US" sz="3600" dirty="0"/>
              <a:t>Fixed Cost Per Transaction</a:t>
            </a:r>
          </a:p>
          <a:p>
            <a:pPr>
              <a:buNone/>
            </a:pPr>
            <a:r>
              <a:rPr lang="en-US" sz="3600" b="1" dirty="0"/>
              <a:t>O = </a:t>
            </a:r>
            <a:r>
              <a:rPr lang="en-US" sz="3600" dirty="0"/>
              <a:t>Opportunity Cost Of Holding</a:t>
            </a:r>
          </a:p>
          <a:p>
            <a:pPr>
              <a:buNone/>
            </a:pPr>
            <a:endParaRPr lang="en-US" sz="3600" b="1" dirty="0"/>
          </a:p>
        </p:txBody>
      </p:sp>
      <p:cxnSp>
        <p:nvCxnSpPr>
          <p:cNvPr id="10" name="Elbow Connector 9"/>
          <p:cNvCxnSpPr/>
          <p:nvPr/>
        </p:nvCxnSpPr>
        <p:spPr>
          <a:xfrm flipV="1">
            <a:off x="4114800" y="2743200"/>
            <a:ext cx="685800" cy="457200"/>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0600" y="274320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572000" y="3276600"/>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24400" y="3048000"/>
            <a:ext cx="533400" cy="707886"/>
          </a:xfrm>
          <a:prstGeom prst="rect">
            <a:avLst/>
          </a:prstGeom>
          <a:noFill/>
        </p:spPr>
        <p:txBody>
          <a:bodyPr wrap="square" rtlCol="0">
            <a:spAutoFit/>
          </a:bodyPr>
          <a:lstStyle/>
          <a:p>
            <a:r>
              <a:rPr lang="en-US" sz="4000" b="1" dirty="0"/>
              <a:t>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t>William J. </a:t>
            </a:r>
            <a:r>
              <a:rPr lang="en-US" dirty="0" err="1"/>
              <a:t>Baumol's</a:t>
            </a:r>
            <a:r>
              <a:rPr lang="en-US" dirty="0"/>
              <a:t> Inventory model</a:t>
            </a:r>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a:buNone/>
            </a:pPr>
            <a:r>
              <a:rPr lang="en-US" sz="3600" b="1" i="1" u="sng" dirty="0"/>
              <a:t>Uses</a:t>
            </a:r>
          </a:p>
          <a:p>
            <a:pPr marL="0" indent="0" algn="just">
              <a:buNone/>
            </a:pPr>
            <a:r>
              <a:rPr lang="en-US" sz="3600" dirty="0"/>
              <a:t>The </a:t>
            </a:r>
            <a:r>
              <a:rPr lang="en-US" sz="3600" b="1" dirty="0" err="1"/>
              <a:t>Baumol’s</a:t>
            </a:r>
            <a:r>
              <a:rPr lang="en-US" sz="3600" b="1" dirty="0"/>
              <a:t> model</a:t>
            </a:r>
            <a:r>
              <a:rPr lang="en-US" sz="3600" dirty="0"/>
              <a:t> enables companies to find out their desirable level of cash balance under certainty. The </a:t>
            </a:r>
            <a:r>
              <a:rPr lang="en-US" sz="3600" b="1" dirty="0" err="1"/>
              <a:t>Baumol’s</a:t>
            </a:r>
            <a:r>
              <a:rPr lang="en-US" sz="3600" b="1" dirty="0"/>
              <a:t> model of cash management</a:t>
            </a:r>
            <a:r>
              <a:rPr lang="en-US" sz="3600" dirty="0"/>
              <a:t> theory relies on the tradeoff between the liquidity provided by holding money (the ability to carry out transactions) and the interest foregone by holding one's assets in the form of non-interest bearing money. The key variables of the demand for money are then the nominal interest rate, the level of real income which corresponds to the amount of desired transactions and to a fixed cost of transferring one's wealth between liquid money and interest bearing assets</a:t>
            </a:r>
            <a:endParaRPr lang="en-US" sz="3600" b="1" i="1"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fontScale="90000"/>
          </a:bodyPr>
          <a:lstStyle/>
          <a:p>
            <a:r>
              <a:rPr lang="en-US" dirty="0"/>
              <a:t>William J. </a:t>
            </a:r>
            <a:r>
              <a:rPr lang="en-US" dirty="0" err="1"/>
              <a:t>Baumol's</a:t>
            </a:r>
            <a:r>
              <a:rPr lang="en-US" dirty="0"/>
              <a:t> Inventory model</a:t>
            </a:r>
          </a:p>
        </p:txBody>
      </p:sp>
      <p:sp>
        <p:nvSpPr>
          <p:cNvPr id="3" name="Content Placeholder 2"/>
          <p:cNvSpPr>
            <a:spLocks noGrp="1"/>
          </p:cNvSpPr>
          <p:nvPr>
            <p:ph idx="1"/>
          </p:nvPr>
        </p:nvSpPr>
        <p:spPr>
          <a:xfrm>
            <a:off x="457200" y="1219200"/>
            <a:ext cx="8229600" cy="4906963"/>
          </a:xfrm>
        </p:spPr>
        <p:txBody>
          <a:bodyPr>
            <a:normAutofit lnSpcReduction="10000"/>
          </a:bodyPr>
          <a:lstStyle/>
          <a:p>
            <a:pPr>
              <a:buNone/>
            </a:pPr>
            <a:r>
              <a:rPr lang="en-US" sz="3600" b="1" i="1" u="sng" dirty="0"/>
              <a:t>Evaluation of the model </a:t>
            </a:r>
          </a:p>
          <a:p>
            <a:r>
              <a:rPr lang="en-US" dirty="0"/>
              <a:t>Helpful in determining optimum level of  Cash holding </a:t>
            </a:r>
          </a:p>
          <a:p>
            <a:r>
              <a:rPr lang="en-US" dirty="0"/>
              <a:t>Facilitates the finance manager to minimize Carrying cost and Maintain Cash</a:t>
            </a:r>
          </a:p>
          <a:p>
            <a:r>
              <a:rPr lang="en-US" dirty="0"/>
              <a:t>Indicates idle cash Balance Gainful employment </a:t>
            </a:r>
          </a:p>
          <a:p>
            <a:r>
              <a:rPr lang="en-US" dirty="0"/>
              <a:t>Applicable only in a situation of certainty in other words this model is deterministic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 H. Miller and Daniel Orr’s Stochastic Model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b="1" i="1" u="sng" dirty="0"/>
              <a:t>Overview</a:t>
            </a:r>
          </a:p>
          <a:p>
            <a:pPr marL="279400" indent="-279400">
              <a:tabLst>
                <a:tab pos="279400" algn="l"/>
                <a:tab pos="465138" algn="l"/>
                <a:tab pos="511175" algn="l"/>
              </a:tabLst>
            </a:pPr>
            <a:r>
              <a:rPr lang="en-US" dirty="0"/>
              <a:t>The </a:t>
            </a:r>
            <a:r>
              <a:rPr lang="en-US" b="1" dirty="0"/>
              <a:t>Miller and Orr model of cash management</a:t>
            </a:r>
            <a:r>
              <a:rPr lang="en-US" dirty="0"/>
              <a:t> is one of the various cash management models in operation. It is an important cash management model as well. It </a:t>
            </a:r>
            <a:r>
              <a:rPr lang="en-US" b="1" dirty="0"/>
              <a:t>helps</a:t>
            </a:r>
            <a:r>
              <a:rPr lang="en-US" dirty="0"/>
              <a:t> the present day </a:t>
            </a:r>
            <a:r>
              <a:rPr lang="en-US" b="1" dirty="0"/>
              <a:t>companies to manage </a:t>
            </a:r>
            <a:r>
              <a:rPr lang="en-US" dirty="0"/>
              <a:t>their </a:t>
            </a:r>
            <a:r>
              <a:rPr lang="en-US" b="1" dirty="0"/>
              <a:t>cash</a:t>
            </a:r>
            <a:r>
              <a:rPr lang="en-US" dirty="0"/>
              <a:t> </a:t>
            </a:r>
            <a:r>
              <a:rPr lang="en-US" b="1" dirty="0"/>
              <a:t>while taking into consideration the fluctuations in daily cash flow.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9D41064AEDA0843A41CFD5E02EFD959" ma:contentTypeVersion="6" ma:contentTypeDescription="Create a new document." ma:contentTypeScope="" ma:versionID="5460a2daf66115da5888413063bc95e9">
  <xsd:schema xmlns:xsd="http://www.w3.org/2001/XMLSchema" xmlns:xs="http://www.w3.org/2001/XMLSchema" xmlns:p="http://schemas.microsoft.com/office/2006/metadata/properties" xmlns:ns2="3e3b7f3f-4ae4-4333-874b-f215a2f7e271" targetNamespace="http://schemas.microsoft.com/office/2006/metadata/properties" ma:root="true" ma:fieldsID="71ad8ade61c8a96f614c3e60e941b6b1" ns2:_="">
    <xsd:import namespace="3e3b7f3f-4ae4-4333-874b-f215a2f7e2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3b7f3f-4ae4-4333-874b-f215a2f7e2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154E87-C5BB-4744-9F4D-6CAA658FDED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7F981D8-3D01-48E6-A6F9-9B14FA3A3551}">
  <ds:schemaRefs>
    <ds:schemaRef ds:uri="http://schemas.microsoft.com/sharepoint/v3/contenttype/forms"/>
  </ds:schemaRefs>
</ds:datastoreItem>
</file>

<file path=customXml/itemProps3.xml><?xml version="1.0" encoding="utf-8"?>
<ds:datastoreItem xmlns:ds="http://schemas.openxmlformats.org/officeDocument/2006/customXml" ds:itemID="{AE6506F5-4BC4-4B4B-B36D-8BC331F5B5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3b7f3f-4ae4-4333-874b-f215a2f7e2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195</TotalTime>
  <Words>1854</Words>
  <Application>Microsoft Office PowerPoint</Application>
  <PresentationFormat>On-screen Show (4:3)</PresentationFormat>
  <Paragraphs>184</Paragraphs>
  <Slides>31</Slides>
  <Notes>7</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Cash Management Model </vt:lpstr>
      <vt:lpstr>Cash Management Model</vt:lpstr>
      <vt:lpstr>William J. Baumol's Inventory model</vt:lpstr>
      <vt:lpstr>William J. Baumol's Inventory model</vt:lpstr>
      <vt:lpstr>William J. Baumol's Inventory model</vt:lpstr>
      <vt:lpstr>William J. Baumol's Inventory model</vt:lpstr>
      <vt:lpstr>William J. Baumol's Inventory model</vt:lpstr>
      <vt:lpstr>William J. Baumol's Inventory model</vt:lpstr>
      <vt:lpstr>M. H. Miller and Daniel Orr’s Stochastic Model  </vt:lpstr>
      <vt:lpstr>M. H. Miller and Daniel Orr’s Stochastic Model</vt:lpstr>
      <vt:lpstr>M. H. Miller and Daniel Orr’s Stochastic Model</vt:lpstr>
      <vt:lpstr>M. H. Miller and Daniel Orr’s Stochastic Model</vt:lpstr>
      <vt:lpstr>M. H. Miller and Daniel Orr’s Stochastic Model</vt:lpstr>
      <vt:lpstr>M. H. Miller and Daniel Orr’s Stochastic Model</vt:lpstr>
      <vt:lpstr>M. H. Miller and Daniel Orr’s Stochastic Model</vt:lpstr>
      <vt:lpstr>M. H. Miller and Daniel Orr’s Stochastic Model</vt:lpstr>
      <vt:lpstr>M. H. Miller and Daniel Orr’s Stochastic Model</vt:lpstr>
      <vt:lpstr>The Miller - Orr Model</vt:lpstr>
      <vt:lpstr>The Miller - Orr Model</vt:lpstr>
      <vt:lpstr>The Miller-Orr Model  - Target Cash Balance (Z)</vt:lpstr>
      <vt:lpstr>The Miller-Orr Model  - Target Cash Balance (Z)</vt:lpstr>
      <vt:lpstr>The Miller-Orr Model  - Upper Limit</vt:lpstr>
      <vt:lpstr>The Miller - Orr Model</vt:lpstr>
      <vt:lpstr>Illustration</vt:lpstr>
      <vt:lpstr>solution</vt:lpstr>
      <vt:lpstr>The Miller - Orr Model</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Cash Management Model </dc:title>
  <dc:creator>Dell</dc:creator>
  <cp:lastModifiedBy>Ms. Divya Sharma S.G.</cp:lastModifiedBy>
  <cp:revision>27</cp:revision>
  <dcterms:created xsi:type="dcterms:W3CDTF">2013-02-27T05:56:03Z</dcterms:created>
  <dcterms:modified xsi:type="dcterms:W3CDTF">2020-09-11T05:37:42Z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0x010100F9D41064AEDA0843A41CFD5E02EFD959</vt:lpwstr>
  </property>
</Properties>
</file>