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DCCD5C-4BF5-491D-A3C2-89147769F782}" v="6" dt="2023-04-17T17:47:09.2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45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27E22-47A6-F606-E477-C3B7AB09BA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DB596B6-DB80-5860-C9DA-BCD0817664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00C252-7168-4CC8-0A75-F354E6BBCA59}"/>
              </a:ext>
            </a:extLst>
          </p:cNvPr>
          <p:cNvSpPr>
            <a:spLocks noGrp="1"/>
          </p:cNvSpPr>
          <p:nvPr>
            <p:ph type="dt" sz="half" idx="10"/>
          </p:nvPr>
        </p:nvSpPr>
        <p:spPr/>
        <p:txBody>
          <a:bodyPr/>
          <a:lstStyle/>
          <a:p>
            <a:fld id="{F74F6CDF-21F6-4D71-8B25-60F007827DD5}" type="datetimeFigureOut">
              <a:rPr lang="en-IN" smtClean="0"/>
              <a:t>24-04-2023</a:t>
            </a:fld>
            <a:endParaRPr lang="en-IN"/>
          </a:p>
        </p:txBody>
      </p:sp>
      <p:sp>
        <p:nvSpPr>
          <p:cNvPr id="5" name="Footer Placeholder 4">
            <a:extLst>
              <a:ext uri="{FF2B5EF4-FFF2-40B4-BE49-F238E27FC236}">
                <a16:creationId xmlns:a16="http://schemas.microsoft.com/office/drawing/2014/main" id="{D837421D-6002-6B72-69D8-566EAC21DF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87B5FC-2141-B7CF-7898-E29BCE6B38FB}"/>
              </a:ext>
            </a:extLst>
          </p:cNvPr>
          <p:cNvSpPr>
            <a:spLocks noGrp="1"/>
          </p:cNvSpPr>
          <p:nvPr>
            <p:ph type="sldNum" sz="quarter" idx="12"/>
          </p:nvPr>
        </p:nvSpPr>
        <p:spPr/>
        <p:txBody>
          <a:bodyPr/>
          <a:lstStyle/>
          <a:p>
            <a:fld id="{2C354100-BF59-45DC-928C-87F2E7B22E3F}" type="slidenum">
              <a:rPr lang="en-IN" smtClean="0"/>
              <a:t>‹#›</a:t>
            </a:fld>
            <a:endParaRPr lang="en-IN"/>
          </a:p>
        </p:txBody>
      </p:sp>
    </p:spTree>
    <p:extLst>
      <p:ext uri="{BB962C8B-B14F-4D97-AF65-F5344CB8AC3E}">
        <p14:creationId xmlns:p14="http://schemas.microsoft.com/office/powerpoint/2010/main" val="1343324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1909D-CD81-4611-FB02-612F759165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8EE97F-3F02-6E18-C77F-2E7F13978D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6D4A57-3B11-CB31-6A82-9531A3EC9379}"/>
              </a:ext>
            </a:extLst>
          </p:cNvPr>
          <p:cNvSpPr>
            <a:spLocks noGrp="1"/>
          </p:cNvSpPr>
          <p:nvPr>
            <p:ph type="dt" sz="half" idx="10"/>
          </p:nvPr>
        </p:nvSpPr>
        <p:spPr/>
        <p:txBody>
          <a:bodyPr/>
          <a:lstStyle/>
          <a:p>
            <a:fld id="{F74F6CDF-21F6-4D71-8B25-60F007827DD5}" type="datetimeFigureOut">
              <a:rPr lang="en-IN" smtClean="0"/>
              <a:t>24-04-2023</a:t>
            </a:fld>
            <a:endParaRPr lang="en-IN"/>
          </a:p>
        </p:txBody>
      </p:sp>
      <p:sp>
        <p:nvSpPr>
          <p:cNvPr id="5" name="Footer Placeholder 4">
            <a:extLst>
              <a:ext uri="{FF2B5EF4-FFF2-40B4-BE49-F238E27FC236}">
                <a16:creationId xmlns:a16="http://schemas.microsoft.com/office/drawing/2014/main" id="{534B140C-4CEE-C846-C28F-83D8BF5CDE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CC2899-B3D5-DFB9-7C4E-8E02B9653762}"/>
              </a:ext>
            </a:extLst>
          </p:cNvPr>
          <p:cNvSpPr>
            <a:spLocks noGrp="1"/>
          </p:cNvSpPr>
          <p:nvPr>
            <p:ph type="sldNum" sz="quarter" idx="12"/>
          </p:nvPr>
        </p:nvSpPr>
        <p:spPr/>
        <p:txBody>
          <a:bodyPr/>
          <a:lstStyle/>
          <a:p>
            <a:fld id="{2C354100-BF59-45DC-928C-87F2E7B22E3F}" type="slidenum">
              <a:rPr lang="en-IN" smtClean="0"/>
              <a:t>‹#›</a:t>
            </a:fld>
            <a:endParaRPr lang="en-IN"/>
          </a:p>
        </p:txBody>
      </p:sp>
    </p:spTree>
    <p:extLst>
      <p:ext uri="{BB962C8B-B14F-4D97-AF65-F5344CB8AC3E}">
        <p14:creationId xmlns:p14="http://schemas.microsoft.com/office/powerpoint/2010/main" val="1527693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55B7F9-1EA4-64EB-C4B8-A6B8B8D212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EF96DF-5BE2-A1C5-15B6-C37806F464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E247AC-2CAC-263D-B42B-4FF7FC5D2FA0}"/>
              </a:ext>
            </a:extLst>
          </p:cNvPr>
          <p:cNvSpPr>
            <a:spLocks noGrp="1"/>
          </p:cNvSpPr>
          <p:nvPr>
            <p:ph type="dt" sz="half" idx="10"/>
          </p:nvPr>
        </p:nvSpPr>
        <p:spPr/>
        <p:txBody>
          <a:bodyPr/>
          <a:lstStyle/>
          <a:p>
            <a:fld id="{F74F6CDF-21F6-4D71-8B25-60F007827DD5}" type="datetimeFigureOut">
              <a:rPr lang="en-IN" smtClean="0"/>
              <a:t>24-04-2023</a:t>
            </a:fld>
            <a:endParaRPr lang="en-IN"/>
          </a:p>
        </p:txBody>
      </p:sp>
      <p:sp>
        <p:nvSpPr>
          <p:cNvPr id="5" name="Footer Placeholder 4">
            <a:extLst>
              <a:ext uri="{FF2B5EF4-FFF2-40B4-BE49-F238E27FC236}">
                <a16:creationId xmlns:a16="http://schemas.microsoft.com/office/drawing/2014/main" id="{AAFDBD60-8214-3042-7DA1-445DE5DE6B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B76B7-E28B-26EE-BF3C-D0BD1E0F6386}"/>
              </a:ext>
            </a:extLst>
          </p:cNvPr>
          <p:cNvSpPr>
            <a:spLocks noGrp="1"/>
          </p:cNvSpPr>
          <p:nvPr>
            <p:ph type="sldNum" sz="quarter" idx="12"/>
          </p:nvPr>
        </p:nvSpPr>
        <p:spPr/>
        <p:txBody>
          <a:bodyPr/>
          <a:lstStyle/>
          <a:p>
            <a:fld id="{2C354100-BF59-45DC-928C-87F2E7B22E3F}" type="slidenum">
              <a:rPr lang="en-IN" smtClean="0"/>
              <a:t>‹#›</a:t>
            </a:fld>
            <a:endParaRPr lang="en-IN"/>
          </a:p>
        </p:txBody>
      </p:sp>
    </p:spTree>
    <p:extLst>
      <p:ext uri="{BB962C8B-B14F-4D97-AF65-F5344CB8AC3E}">
        <p14:creationId xmlns:p14="http://schemas.microsoft.com/office/powerpoint/2010/main" val="3387813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D12CA-00AA-FB0F-637B-F412618F88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F262EF-6DC0-8A66-B905-394C8AC384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FB565B-4C25-5BDA-8310-4C1A238E9D67}"/>
              </a:ext>
            </a:extLst>
          </p:cNvPr>
          <p:cNvSpPr>
            <a:spLocks noGrp="1"/>
          </p:cNvSpPr>
          <p:nvPr>
            <p:ph type="dt" sz="half" idx="10"/>
          </p:nvPr>
        </p:nvSpPr>
        <p:spPr/>
        <p:txBody>
          <a:bodyPr/>
          <a:lstStyle/>
          <a:p>
            <a:fld id="{F74F6CDF-21F6-4D71-8B25-60F007827DD5}" type="datetimeFigureOut">
              <a:rPr lang="en-IN" smtClean="0"/>
              <a:t>24-04-2023</a:t>
            </a:fld>
            <a:endParaRPr lang="en-IN"/>
          </a:p>
        </p:txBody>
      </p:sp>
      <p:sp>
        <p:nvSpPr>
          <p:cNvPr id="5" name="Footer Placeholder 4">
            <a:extLst>
              <a:ext uri="{FF2B5EF4-FFF2-40B4-BE49-F238E27FC236}">
                <a16:creationId xmlns:a16="http://schemas.microsoft.com/office/drawing/2014/main" id="{F3391A44-4E2C-B23C-2C90-51E1626F94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080C16-F0BA-2A02-9125-B1D93951BF05}"/>
              </a:ext>
            </a:extLst>
          </p:cNvPr>
          <p:cNvSpPr>
            <a:spLocks noGrp="1"/>
          </p:cNvSpPr>
          <p:nvPr>
            <p:ph type="sldNum" sz="quarter" idx="12"/>
          </p:nvPr>
        </p:nvSpPr>
        <p:spPr/>
        <p:txBody>
          <a:bodyPr/>
          <a:lstStyle/>
          <a:p>
            <a:fld id="{2C354100-BF59-45DC-928C-87F2E7B22E3F}" type="slidenum">
              <a:rPr lang="en-IN" smtClean="0"/>
              <a:t>‹#›</a:t>
            </a:fld>
            <a:endParaRPr lang="en-IN"/>
          </a:p>
        </p:txBody>
      </p:sp>
    </p:spTree>
    <p:extLst>
      <p:ext uri="{BB962C8B-B14F-4D97-AF65-F5344CB8AC3E}">
        <p14:creationId xmlns:p14="http://schemas.microsoft.com/office/powerpoint/2010/main" val="3854912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5C11B-1006-297B-A6B8-059734E94F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D75C801-A79F-30F3-9E4F-71CC04EC5A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93773F-A111-CC06-10CF-D80917738157}"/>
              </a:ext>
            </a:extLst>
          </p:cNvPr>
          <p:cNvSpPr>
            <a:spLocks noGrp="1"/>
          </p:cNvSpPr>
          <p:nvPr>
            <p:ph type="dt" sz="half" idx="10"/>
          </p:nvPr>
        </p:nvSpPr>
        <p:spPr/>
        <p:txBody>
          <a:bodyPr/>
          <a:lstStyle/>
          <a:p>
            <a:fld id="{F74F6CDF-21F6-4D71-8B25-60F007827DD5}" type="datetimeFigureOut">
              <a:rPr lang="en-IN" smtClean="0"/>
              <a:t>24-04-2023</a:t>
            </a:fld>
            <a:endParaRPr lang="en-IN"/>
          </a:p>
        </p:txBody>
      </p:sp>
      <p:sp>
        <p:nvSpPr>
          <p:cNvPr id="5" name="Footer Placeholder 4">
            <a:extLst>
              <a:ext uri="{FF2B5EF4-FFF2-40B4-BE49-F238E27FC236}">
                <a16:creationId xmlns:a16="http://schemas.microsoft.com/office/drawing/2014/main" id="{724EB23F-E165-1A6D-2776-8C992C4385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384ED2-E035-173C-724E-1A38BB1005DB}"/>
              </a:ext>
            </a:extLst>
          </p:cNvPr>
          <p:cNvSpPr>
            <a:spLocks noGrp="1"/>
          </p:cNvSpPr>
          <p:nvPr>
            <p:ph type="sldNum" sz="quarter" idx="12"/>
          </p:nvPr>
        </p:nvSpPr>
        <p:spPr/>
        <p:txBody>
          <a:bodyPr/>
          <a:lstStyle/>
          <a:p>
            <a:fld id="{2C354100-BF59-45DC-928C-87F2E7B22E3F}" type="slidenum">
              <a:rPr lang="en-IN" smtClean="0"/>
              <a:t>‹#›</a:t>
            </a:fld>
            <a:endParaRPr lang="en-IN"/>
          </a:p>
        </p:txBody>
      </p:sp>
    </p:spTree>
    <p:extLst>
      <p:ext uri="{BB962C8B-B14F-4D97-AF65-F5344CB8AC3E}">
        <p14:creationId xmlns:p14="http://schemas.microsoft.com/office/powerpoint/2010/main" val="2104972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FE9E5-686D-33AF-E723-89E107D4B2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59B56A-8125-4500-1786-1477F2C35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0FC5F7-79C1-AF0B-D55C-5042130CE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6905063-F413-A26F-7CAA-AD99F0BD728C}"/>
              </a:ext>
            </a:extLst>
          </p:cNvPr>
          <p:cNvSpPr>
            <a:spLocks noGrp="1"/>
          </p:cNvSpPr>
          <p:nvPr>
            <p:ph type="dt" sz="half" idx="10"/>
          </p:nvPr>
        </p:nvSpPr>
        <p:spPr/>
        <p:txBody>
          <a:bodyPr/>
          <a:lstStyle/>
          <a:p>
            <a:fld id="{F74F6CDF-21F6-4D71-8B25-60F007827DD5}" type="datetimeFigureOut">
              <a:rPr lang="en-IN" smtClean="0"/>
              <a:t>24-04-2023</a:t>
            </a:fld>
            <a:endParaRPr lang="en-IN"/>
          </a:p>
        </p:txBody>
      </p:sp>
      <p:sp>
        <p:nvSpPr>
          <p:cNvPr id="6" name="Footer Placeholder 5">
            <a:extLst>
              <a:ext uri="{FF2B5EF4-FFF2-40B4-BE49-F238E27FC236}">
                <a16:creationId xmlns:a16="http://schemas.microsoft.com/office/drawing/2014/main" id="{E0B5BC79-1A1D-24CB-6E61-88ADA19317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6F6C36-CADA-0186-9B2A-B12180373E9B}"/>
              </a:ext>
            </a:extLst>
          </p:cNvPr>
          <p:cNvSpPr>
            <a:spLocks noGrp="1"/>
          </p:cNvSpPr>
          <p:nvPr>
            <p:ph type="sldNum" sz="quarter" idx="12"/>
          </p:nvPr>
        </p:nvSpPr>
        <p:spPr/>
        <p:txBody>
          <a:bodyPr/>
          <a:lstStyle/>
          <a:p>
            <a:fld id="{2C354100-BF59-45DC-928C-87F2E7B22E3F}" type="slidenum">
              <a:rPr lang="en-IN" smtClean="0"/>
              <a:t>‹#›</a:t>
            </a:fld>
            <a:endParaRPr lang="en-IN"/>
          </a:p>
        </p:txBody>
      </p:sp>
    </p:spTree>
    <p:extLst>
      <p:ext uri="{BB962C8B-B14F-4D97-AF65-F5344CB8AC3E}">
        <p14:creationId xmlns:p14="http://schemas.microsoft.com/office/powerpoint/2010/main" val="3584213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48345-2131-00ED-A94D-08A426E198B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247CD8-D424-CAC8-044F-5F9AFABF4C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88A373-00AD-F935-AEBF-8638A40FE5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8247F66-9809-49E9-306B-C530ECB88B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B96AF6-25AF-41FB-0228-FD10D98994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D48485-F197-6DA8-9F84-66488F12C749}"/>
              </a:ext>
            </a:extLst>
          </p:cNvPr>
          <p:cNvSpPr>
            <a:spLocks noGrp="1"/>
          </p:cNvSpPr>
          <p:nvPr>
            <p:ph type="dt" sz="half" idx="10"/>
          </p:nvPr>
        </p:nvSpPr>
        <p:spPr/>
        <p:txBody>
          <a:bodyPr/>
          <a:lstStyle/>
          <a:p>
            <a:fld id="{F74F6CDF-21F6-4D71-8B25-60F007827DD5}" type="datetimeFigureOut">
              <a:rPr lang="en-IN" smtClean="0"/>
              <a:t>24-04-2023</a:t>
            </a:fld>
            <a:endParaRPr lang="en-IN"/>
          </a:p>
        </p:txBody>
      </p:sp>
      <p:sp>
        <p:nvSpPr>
          <p:cNvPr id="8" name="Footer Placeholder 7">
            <a:extLst>
              <a:ext uri="{FF2B5EF4-FFF2-40B4-BE49-F238E27FC236}">
                <a16:creationId xmlns:a16="http://schemas.microsoft.com/office/drawing/2014/main" id="{D7470337-B7D4-ABEB-7C91-9831456AB5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D77413-7FD9-91C6-03B8-57ACE009F596}"/>
              </a:ext>
            </a:extLst>
          </p:cNvPr>
          <p:cNvSpPr>
            <a:spLocks noGrp="1"/>
          </p:cNvSpPr>
          <p:nvPr>
            <p:ph type="sldNum" sz="quarter" idx="12"/>
          </p:nvPr>
        </p:nvSpPr>
        <p:spPr/>
        <p:txBody>
          <a:bodyPr/>
          <a:lstStyle/>
          <a:p>
            <a:fld id="{2C354100-BF59-45DC-928C-87F2E7B22E3F}" type="slidenum">
              <a:rPr lang="en-IN" smtClean="0"/>
              <a:t>‹#›</a:t>
            </a:fld>
            <a:endParaRPr lang="en-IN"/>
          </a:p>
        </p:txBody>
      </p:sp>
    </p:spTree>
    <p:extLst>
      <p:ext uri="{BB962C8B-B14F-4D97-AF65-F5344CB8AC3E}">
        <p14:creationId xmlns:p14="http://schemas.microsoft.com/office/powerpoint/2010/main" val="3599960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BC561-4C05-93C4-221F-EE8AD3F25C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7BB4EC3-E624-0DD3-6B31-08147B92032A}"/>
              </a:ext>
            </a:extLst>
          </p:cNvPr>
          <p:cNvSpPr>
            <a:spLocks noGrp="1"/>
          </p:cNvSpPr>
          <p:nvPr>
            <p:ph type="dt" sz="half" idx="10"/>
          </p:nvPr>
        </p:nvSpPr>
        <p:spPr/>
        <p:txBody>
          <a:bodyPr/>
          <a:lstStyle/>
          <a:p>
            <a:fld id="{F74F6CDF-21F6-4D71-8B25-60F007827DD5}" type="datetimeFigureOut">
              <a:rPr lang="en-IN" smtClean="0"/>
              <a:t>24-04-2023</a:t>
            </a:fld>
            <a:endParaRPr lang="en-IN"/>
          </a:p>
        </p:txBody>
      </p:sp>
      <p:sp>
        <p:nvSpPr>
          <p:cNvPr id="4" name="Footer Placeholder 3">
            <a:extLst>
              <a:ext uri="{FF2B5EF4-FFF2-40B4-BE49-F238E27FC236}">
                <a16:creationId xmlns:a16="http://schemas.microsoft.com/office/drawing/2014/main" id="{C323417D-3219-6F18-02D1-B6CD9BEF402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518E96B-502F-8DE9-DBE5-88FF733E889A}"/>
              </a:ext>
            </a:extLst>
          </p:cNvPr>
          <p:cNvSpPr>
            <a:spLocks noGrp="1"/>
          </p:cNvSpPr>
          <p:nvPr>
            <p:ph type="sldNum" sz="quarter" idx="12"/>
          </p:nvPr>
        </p:nvSpPr>
        <p:spPr/>
        <p:txBody>
          <a:bodyPr/>
          <a:lstStyle/>
          <a:p>
            <a:fld id="{2C354100-BF59-45DC-928C-87F2E7B22E3F}" type="slidenum">
              <a:rPr lang="en-IN" smtClean="0"/>
              <a:t>‹#›</a:t>
            </a:fld>
            <a:endParaRPr lang="en-IN"/>
          </a:p>
        </p:txBody>
      </p:sp>
    </p:spTree>
    <p:extLst>
      <p:ext uri="{BB962C8B-B14F-4D97-AF65-F5344CB8AC3E}">
        <p14:creationId xmlns:p14="http://schemas.microsoft.com/office/powerpoint/2010/main" val="2134261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DC41E3-E2CE-6AE7-F9E1-778AD8512510}"/>
              </a:ext>
            </a:extLst>
          </p:cNvPr>
          <p:cNvSpPr>
            <a:spLocks noGrp="1"/>
          </p:cNvSpPr>
          <p:nvPr>
            <p:ph type="dt" sz="half" idx="10"/>
          </p:nvPr>
        </p:nvSpPr>
        <p:spPr/>
        <p:txBody>
          <a:bodyPr/>
          <a:lstStyle/>
          <a:p>
            <a:fld id="{F74F6CDF-21F6-4D71-8B25-60F007827DD5}" type="datetimeFigureOut">
              <a:rPr lang="en-IN" smtClean="0"/>
              <a:t>24-04-2023</a:t>
            </a:fld>
            <a:endParaRPr lang="en-IN"/>
          </a:p>
        </p:txBody>
      </p:sp>
      <p:sp>
        <p:nvSpPr>
          <p:cNvPr id="3" name="Footer Placeholder 2">
            <a:extLst>
              <a:ext uri="{FF2B5EF4-FFF2-40B4-BE49-F238E27FC236}">
                <a16:creationId xmlns:a16="http://schemas.microsoft.com/office/drawing/2014/main" id="{7EB5204C-C64D-4006-03EC-5B6AB53D070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D1214E4-696D-A046-0AB1-2D069D3AA11C}"/>
              </a:ext>
            </a:extLst>
          </p:cNvPr>
          <p:cNvSpPr>
            <a:spLocks noGrp="1"/>
          </p:cNvSpPr>
          <p:nvPr>
            <p:ph type="sldNum" sz="quarter" idx="12"/>
          </p:nvPr>
        </p:nvSpPr>
        <p:spPr/>
        <p:txBody>
          <a:bodyPr/>
          <a:lstStyle/>
          <a:p>
            <a:fld id="{2C354100-BF59-45DC-928C-87F2E7B22E3F}" type="slidenum">
              <a:rPr lang="en-IN" smtClean="0"/>
              <a:t>‹#›</a:t>
            </a:fld>
            <a:endParaRPr lang="en-IN"/>
          </a:p>
        </p:txBody>
      </p:sp>
    </p:spTree>
    <p:extLst>
      <p:ext uri="{BB962C8B-B14F-4D97-AF65-F5344CB8AC3E}">
        <p14:creationId xmlns:p14="http://schemas.microsoft.com/office/powerpoint/2010/main" val="84296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1B6FA-09F1-736D-E54E-95B7FDA83B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51786A1-E79A-10B1-7DD0-90A379403A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5A99DEC-5FF8-C569-536B-5384399109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15179E-34D9-E457-3C18-D2A427573B6F}"/>
              </a:ext>
            </a:extLst>
          </p:cNvPr>
          <p:cNvSpPr>
            <a:spLocks noGrp="1"/>
          </p:cNvSpPr>
          <p:nvPr>
            <p:ph type="dt" sz="half" idx="10"/>
          </p:nvPr>
        </p:nvSpPr>
        <p:spPr/>
        <p:txBody>
          <a:bodyPr/>
          <a:lstStyle/>
          <a:p>
            <a:fld id="{F74F6CDF-21F6-4D71-8B25-60F007827DD5}" type="datetimeFigureOut">
              <a:rPr lang="en-IN" smtClean="0"/>
              <a:t>24-04-2023</a:t>
            </a:fld>
            <a:endParaRPr lang="en-IN"/>
          </a:p>
        </p:txBody>
      </p:sp>
      <p:sp>
        <p:nvSpPr>
          <p:cNvPr id="6" name="Footer Placeholder 5">
            <a:extLst>
              <a:ext uri="{FF2B5EF4-FFF2-40B4-BE49-F238E27FC236}">
                <a16:creationId xmlns:a16="http://schemas.microsoft.com/office/drawing/2014/main" id="{CC409617-416C-78A4-4954-BAAF9273E6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46BA9C-BF4E-8E69-68F2-5AAD81145F50}"/>
              </a:ext>
            </a:extLst>
          </p:cNvPr>
          <p:cNvSpPr>
            <a:spLocks noGrp="1"/>
          </p:cNvSpPr>
          <p:nvPr>
            <p:ph type="sldNum" sz="quarter" idx="12"/>
          </p:nvPr>
        </p:nvSpPr>
        <p:spPr/>
        <p:txBody>
          <a:bodyPr/>
          <a:lstStyle/>
          <a:p>
            <a:fld id="{2C354100-BF59-45DC-928C-87F2E7B22E3F}" type="slidenum">
              <a:rPr lang="en-IN" smtClean="0"/>
              <a:t>‹#›</a:t>
            </a:fld>
            <a:endParaRPr lang="en-IN"/>
          </a:p>
        </p:txBody>
      </p:sp>
    </p:spTree>
    <p:extLst>
      <p:ext uri="{BB962C8B-B14F-4D97-AF65-F5344CB8AC3E}">
        <p14:creationId xmlns:p14="http://schemas.microsoft.com/office/powerpoint/2010/main" val="940171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0F349-C337-5DB1-1754-642E03BAB3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039F37-3A67-DAE2-28FD-F7A737E5D4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FAF30E2-C2EE-3BC6-0030-7BB17148E4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45D83F-5ABC-F5A9-E59A-960AE2E5707C}"/>
              </a:ext>
            </a:extLst>
          </p:cNvPr>
          <p:cNvSpPr>
            <a:spLocks noGrp="1"/>
          </p:cNvSpPr>
          <p:nvPr>
            <p:ph type="dt" sz="half" idx="10"/>
          </p:nvPr>
        </p:nvSpPr>
        <p:spPr/>
        <p:txBody>
          <a:bodyPr/>
          <a:lstStyle/>
          <a:p>
            <a:fld id="{F74F6CDF-21F6-4D71-8B25-60F007827DD5}" type="datetimeFigureOut">
              <a:rPr lang="en-IN" smtClean="0"/>
              <a:t>24-04-2023</a:t>
            </a:fld>
            <a:endParaRPr lang="en-IN"/>
          </a:p>
        </p:txBody>
      </p:sp>
      <p:sp>
        <p:nvSpPr>
          <p:cNvPr id="6" name="Footer Placeholder 5">
            <a:extLst>
              <a:ext uri="{FF2B5EF4-FFF2-40B4-BE49-F238E27FC236}">
                <a16:creationId xmlns:a16="http://schemas.microsoft.com/office/drawing/2014/main" id="{45A48994-4E72-6342-A0BE-B998FDE536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F65C9F-59DB-2074-9CC7-652FB7B96050}"/>
              </a:ext>
            </a:extLst>
          </p:cNvPr>
          <p:cNvSpPr>
            <a:spLocks noGrp="1"/>
          </p:cNvSpPr>
          <p:nvPr>
            <p:ph type="sldNum" sz="quarter" idx="12"/>
          </p:nvPr>
        </p:nvSpPr>
        <p:spPr/>
        <p:txBody>
          <a:bodyPr/>
          <a:lstStyle/>
          <a:p>
            <a:fld id="{2C354100-BF59-45DC-928C-87F2E7B22E3F}" type="slidenum">
              <a:rPr lang="en-IN" smtClean="0"/>
              <a:t>‹#›</a:t>
            </a:fld>
            <a:endParaRPr lang="en-IN"/>
          </a:p>
        </p:txBody>
      </p:sp>
    </p:spTree>
    <p:extLst>
      <p:ext uri="{BB962C8B-B14F-4D97-AF65-F5344CB8AC3E}">
        <p14:creationId xmlns:p14="http://schemas.microsoft.com/office/powerpoint/2010/main" val="3264615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EB8EB2-E91B-1225-416F-6ABB989F6D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EF75A2-F7A5-4AEB-F641-B51F278354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FFE952-70B4-26C5-3C1C-8D47D7AFD6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4F6CDF-21F6-4D71-8B25-60F007827DD5}" type="datetimeFigureOut">
              <a:rPr lang="en-IN" smtClean="0"/>
              <a:t>24-04-2023</a:t>
            </a:fld>
            <a:endParaRPr lang="en-IN"/>
          </a:p>
        </p:txBody>
      </p:sp>
      <p:sp>
        <p:nvSpPr>
          <p:cNvPr id="5" name="Footer Placeholder 4">
            <a:extLst>
              <a:ext uri="{FF2B5EF4-FFF2-40B4-BE49-F238E27FC236}">
                <a16:creationId xmlns:a16="http://schemas.microsoft.com/office/drawing/2014/main" id="{72E4605C-23F9-EC32-D652-3F9FF4DFBB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98426AA-ECF1-7FBD-00BD-961DE50525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354100-BF59-45DC-928C-87F2E7B22E3F}" type="slidenum">
              <a:rPr lang="en-IN" smtClean="0"/>
              <a:t>‹#›</a:t>
            </a:fld>
            <a:endParaRPr lang="en-IN"/>
          </a:p>
        </p:txBody>
      </p:sp>
    </p:spTree>
    <p:extLst>
      <p:ext uri="{BB962C8B-B14F-4D97-AF65-F5344CB8AC3E}">
        <p14:creationId xmlns:p14="http://schemas.microsoft.com/office/powerpoint/2010/main" val="1319076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JoeyDeVries/LearnOpenGL"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93D05E0-3592-A340-F290-33DDF8DFAEC5}"/>
              </a:ext>
            </a:extLst>
          </p:cNvPr>
          <p:cNvSpPr txBox="1">
            <a:spLocks/>
          </p:cNvSpPr>
          <p:nvPr/>
        </p:nvSpPr>
        <p:spPr>
          <a:xfrm>
            <a:off x="1475386" y="2392541"/>
            <a:ext cx="7766936" cy="164630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 </a:t>
            </a:r>
            <a:endParaRPr lang="en-IN" dirty="0"/>
          </a:p>
        </p:txBody>
      </p:sp>
      <p:sp>
        <p:nvSpPr>
          <p:cNvPr id="5" name="Subtitle 2">
            <a:extLst>
              <a:ext uri="{FF2B5EF4-FFF2-40B4-BE49-F238E27FC236}">
                <a16:creationId xmlns:a16="http://schemas.microsoft.com/office/drawing/2014/main" id="{3B5DAF72-9449-E916-96D7-90DF1FB65785}"/>
              </a:ext>
            </a:extLst>
          </p:cNvPr>
          <p:cNvSpPr txBox="1">
            <a:spLocks/>
          </p:cNvSpPr>
          <p:nvPr/>
        </p:nvSpPr>
        <p:spPr>
          <a:xfrm>
            <a:off x="4147153" y="1393624"/>
            <a:ext cx="6400800" cy="788473"/>
          </a:xfrm>
          <a:prstGeom prst="rect">
            <a:avLst/>
          </a:prstGeom>
        </p:spPr>
        <p:txBody>
          <a:bodyPr>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500" dirty="0"/>
              <a:t>RGC campus , Chola nagara</a:t>
            </a:r>
          </a:p>
          <a:p>
            <a:pPr marL="0" indent="0">
              <a:buNone/>
            </a:pPr>
            <a:r>
              <a:rPr lang="en-US" sz="4500" dirty="0"/>
              <a:t>Banglore-560032</a:t>
            </a:r>
          </a:p>
          <a:p>
            <a:pPr marL="0" indent="0">
              <a:buNone/>
            </a:pPr>
            <a:r>
              <a:rPr lang="en-US" dirty="0"/>
              <a:t> </a:t>
            </a:r>
          </a:p>
          <a:p>
            <a:endParaRPr lang="en-IN" dirty="0"/>
          </a:p>
        </p:txBody>
      </p:sp>
      <p:pic>
        <p:nvPicPr>
          <p:cNvPr id="6" name="Picture 5">
            <a:extLst>
              <a:ext uri="{FF2B5EF4-FFF2-40B4-BE49-F238E27FC236}">
                <a16:creationId xmlns:a16="http://schemas.microsoft.com/office/drawing/2014/main" id="{E1B99E6F-B414-BECB-0AD7-9FE2F6B23F58}"/>
              </a:ext>
            </a:extLst>
          </p:cNvPr>
          <p:cNvPicPr>
            <a:picLocks noChangeAspect="1"/>
          </p:cNvPicPr>
          <p:nvPr/>
        </p:nvPicPr>
        <p:blipFill>
          <a:blip r:embed="rId2"/>
          <a:stretch>
            <a:fillRect/>
          </a:stretch>
        </p:blipFill>
        <p:spPr>
          <a:xfrm>
            <a:off x="2317611" y="72956"/>
            <a:ext cx="7210323" cy="1422400"/>
          </a:xfrm>
          <a:prstGeom prst="rect">
            <a:avLst/>
          </a:prstGeom>
        </p:spPr>
      </p:pic>
      <p:sp>
        <p:nvSpPr>
          <p:cNvPr id="7" name="TextBox 6">
            <a:extLst>
              <a:ext uri="{FF2B5EF4-FFF2-40B4-BE49-F238E27FC236}">
                <a16:creationId xmlns:a16="http://schemas.microsoft.com/office/drawing/2014/main" id="{F9E2146C-E4F3-22C4-1A0D-E91B098E1755}"/>
              </a:ext>
            </a:extLst>
          </p:cNvPr>
          <p:cNvSpPr txBox="1"/>
          <p:nvPr/>
        </p:nvSpPr>
        <p:spPr>
          <a:xfrm>
            <a:off x="2587618" y="2102653"/>
            <a:ext cx="9519870" cy="369332"/>
          </a:xfrm>
          <a:prstGeom prst="rect">
            <a:avLst/>
          </a:prstGeom>
          <a:noFill/>
        </p:spPr>
        <p:txBody>
          <a:bodyPr wrap="square" rtlCol="0">
            <a:spAutoFit/>
          </a:bodyPr>
          <a:lstStyle/>
          <a:p>
            <a:r>
              <a:rPr lang="en-US" b="1" i="1" dirty="0">
                <a:solidFill>
                  <a:schemeClr val="accent6">
                    <a:lumMod val="50000"/>
                  </a:schemeClr>
                </a:solidFill>
              </a:rPr>
              <a:t>DEPARTMENT OF COMPUTER SCIENCE AND ENGINEERING</a:t>
            </a:r>
            <a:endParaRPr lang="en-IN" b="1" i="1" dirty="0">
              <a:solidFill>
                <a:schemeClr val="accent6">
                  <a:lumMod val="50000"/>
                </a:schemeClr>
              </a:solidFill>
            </a:endParaRPr>
          </a:p>
        </p:txBody>
      </p:sp>
      <p:sp>
        <p:nvSpPr>
          <p:cNvPr id="9" name="TextBox 8">
            <a:extLst>
              <a:ext uri="{FF2B5EF4-FFF2-40B4-BE49-F238E27FC236}">
                <a16:creationId xmlns:a16="http://schemas.microsoft.com/office/drawing/2014/main" id="{2FDE9CDA-5E33-C297-1583-B39EBE53E384}"/>
              </a:ext>
            </a:extLst>
          </p:cNvPr>
          <p:cNvSpPr txBox="1"/>
          <p:nvPr/>
        </p:nvSpPr>
        <p:spPr>
          <a:xfrm>
            <a:off x="2225646" y="2711551"/>
            <a:ext cx="5887428" cy="1569660"/>
          </a:xfrm>
          <a:prstGeom prst="rect">
            <a:avLst/>
          </a:prstGeom>
          <a:noFill/>
        </p:spPr>
        <p:txBody>
          <a:bodyPr wrap="square" rtlCol="0">
            <a:spAutoFit/>
          </a:bodyPr>
          <a:lstStyle/>
          <a:p>
            <a:r>
              <a:rPr lang="en-US" sz="2400" b="1" dirty="0">
                <a:solidFill>
                  <a:schemeClr val="accent2">
                    <a:lumMod val="50000"/>
                  </a:schemeClr>
                </a:solidFill>
                <a:effectLst>
                  <a:outerShdw blurRad="38100" dist="38100" dir="2700000" algn="tl">
                    <a:srgbClr val="000000">
                      <a:alpha val="43137"/>
                    </a:srgbClr>
                  </a:outerShdw>
                </a:effectLst>
              </a:rPr>
              <a:t> </a:t>
            </a:r>
            <a:r>
              <a:rPr lang="en-US" sz="2400" i="1" u="sng" dirty="0">
                <a:solidFill>
                  <a:schemeClr val="accent2">
                    <a:lumMod val="50000"/>
                  </a:schemeClr>
                </a:solidFill>
                <a:effectLst>
                  <a:outerShdw blurRad="38100" dist="38100" dir="2700000" algn="tl">
                    <a:srgbClr val="000000">
                      <a:alpha val="43137"/>
                    </a:srgbClr>
                  </a:outerShdw>
                </a:effectLst>
              </a:rPr>
              <a:t>PROJECT TITLE: </a:t>
            </a:r>
            <a:endParaRPr lang="en-US" sz="2400" b="1" u="sng" dirty="0">
              <a:solidFill>
                <a:schemeClr val="accent2">
                  <a:lumMod val="50000"/>
                </a:schemeClr>
              </a:solidFill>
              <a:effectLst>
                <a:outerShdw blurRad="38100" dist="38100" dir="2700000" algn="tl">
                  <a:srgbClr val="000000">
                    <a:alpha val="43137"/>
                  </a:srgbClr>
                </a:outerShdw>
              </a:effectLst>
            </a:endParaRPr>
          </a:p>
          <a:p>
            <a:r>
              <a:rPr lang="en-US" sz="2400" b="1" dirty="0">
                <a:solidFill>
                  <a:srgbClr val="C00000"/>
                </a:solidFill>
                <a:effectLst>
                  <a:outerShdw blurRad="38100" dist="38100" dir="2700000" algn="tl">
                    <a:srgbClr val="000000">
                      <a:alpha val="43137"/>
                    </a:srgbClr>
                  </a:outerShdw>
                </a:effectLst>
              </a:rPr>
              <a:t>     WORKING OF SATELLITE VISUALIZATION</a:t>
            </a:r>
          </a:p>
          <a:p>
            <a:endParaRPr lang="en-US" sz="2400" b="1" dirty="0">
              <a:solidFill>
                <a:srgbClr val="C00000"/>
              </a:solidFill>
              <a:effectLst>
                <a:outerShdw blurRad="38100" dist="38100" dir="2700000" algn="tl">
                  <a:srgbClr val="000000">
                    <a:alpha val="43137"/>
                  </a:srgbClr>
                </a:outerShdw>
              </a:effectLst>
            </a:endParaRPr>
          </a:p>
          <a:p>
            <a:r>
              <a:rPr lang="en-US" sz="2400" dirty="0">
                <a:solidFill>
                  <a:schemeClr val="bg2">
                    <a:lumMod val="50000"/>
                  </a:schemeClr>
                </a:solidFill>
                <a:effectLst>
                  <a:outerShdw blurRad="38100" dist="38100" dir="2700000" algn="tl">
                    <a:srgbClr val="000000">
                      <a:alpha val="43137"/>
                    </a:srgbClr>
                  </a:outerShdw>
                </a:effectLst>
                <a:latin typeface="Bahnschrift Light SemiCondensed" panose="020B0502040204020203" pitchFamily="34" charset="0"/>
              </a:rPr>
              <a:t>                            </a:t>
            </a:r>
            <a:endParaRPr lang="en-IN" sz="2400" dirty="0">
              <a:solidFill>
                <a:schemeClr val="accent5">
                  <a:lumMod val="75000"/>
                </a:schemeClr>
              </a:solidFill>
              <a:effectLst>
                <a:outerShdw blurRad="38100" dist="38100" dir="2700000" algn="tl">
                  <a:srgbClr val="000000">
                    <a:alpha val="43137"/>
                  </a:srgbClr>
                </a:outerShdw>
              </a:effectLst>
              <a:latin typeface="Bahnschrift Light SemiCondensed" panose="020B0502040204020203" pitchFamily="34" charset="0"/>
            </a:endParaRPr>
          </a:p>
        </p:txBody>
      </p:sp>
      <p:sp>
        <p:nvSpPr>
          <p:cNvPr id="10" name="TextBox 9">
            <a:extLst>
              <a:ext uri="{FF2B5EF4-FFF2-40B4-BE49-F238E27FC236}">
                <a16:creationId xmlns:a16="http://schemas.microsoft.com/office/drawing/2014/main" id="{3ED88FB3-3909-4773-F2CC-9D9EB7CD9191}"/>
              </a:ext>
            </a:extLst>
          </p:cNvPr>
          <p:cNvSpPr txBox="1"/>
          <p:nvPr/>
        </p:nvSpPr>
        <p:spPr>
          <a:xfrm>
            <a:off x="7277494" y="5531881"/>
            <a:ext cx="4500880" cy="1200329"/>
          </a:xfrm>
          <a:prstGeom prst="rect">
            <a:avLst/>
          </a:prstGeom>
          <a:noFill/>
        </p:spPr>
        <p:txBody>
          <a:bodyPr wrap="square" rtlCol="0">
            <a:spAutoFit/>
          </a:bodyPr>
          <a:lstStyle/>
          <a:p>
            <a:r>
              <a:rPr lang="en-US" sz="1800" dirty="0">
                <a:solidFill>
                  <a:srgbClr val="C00000"/>
                </a:solidFill>
                <a:effectLst>
                  <a:outerShdw blurRad="38100" dist="38100" dir="2700000" algn="tl">
                    <a:srgbClr val="000000">
                      <a:alpha val="43137"/>
                    </a:srgbClr>
                  </a:outerShdw>
                </a:effectLst>
                <a:latin typeface="Bahnschrift Light SemiCondensed" panose="020B0502040204020203" pitchFamily="34" charset="0"/>
              </a:rPr>
              <a:t>PRESENTED BY:</a:t>
            </a:r>
          </a:p>
          <a:p>
            <a:r>
              <a:rPr lang="en-US" sz="1800" dirty="0">
                <a:solidFill>
                  <a:schemeClr val="tx1">
                    <a:lumMod val="85000"/>
                    <a:lumOff val="15000"/>
                  </a:schemeClr>
                </a:solidFill>
                <a:effectLst>
                  <a:outerShdw blurRad="38100" dist="38100" dir="2700000" algn="tl">
                    <a:srgbClr val="000000">
                      <a:alpha val="43137"/>
                    </a:srgbClr>
                  </a:outerShdw>
                </a:effectLst>
                <a:latin typeface="Bahnschrift Light SemiCondensed" panose="020B0502040204020203" pitchFamily="34" charset="0"/>
              </a:rPr>
              <a:t>                       </a:t>
            </a:r>
            <a:r>
              <a:rPr lang="en-US" dirty="0">
                <a:solidFill>
                  <a:schemeClr val="tx1">
                    <a:lumMod val="85000"/>
                    <a:lumOff val="15000"/>
                  </a:schemeClr>
                </a:solidFill>
                <a:effectLst>
                  <a:outerShdw blurRad="38100" dist="38100" dir="2700000" algn="tl">
                    <a:srgbClr val="000000">
                      <a:alpha val="43137"/>
                    </a:srgbClr>
                  </a:outerShdw>
                </a:effectLst>
                <a:latin typeface="Bahnschrift Light SemiCondensed" panose="020B0502040204020203" pitchFamily="34" charset="0"/>
              </a:rPr>
              <a:t>BHAVANA S K (1RG20CS019)</a:t>
            </a:r>
            <a:endParaRPr lang="en-US" sz="1800" dirty="0">
              <a:solidFill>
                <a:schemeClr val="tx1">
                  <a:lumMod val="85000"/>
                  <a:lumOff val="15000"/>
                </a:schemeClr>
              </a:solidFill>
              <a:effectLst>
                <a:outerShdw blurRad="38100" dist="38100" dir="2700000" algn="tl">
                  <a:srgbClr val="000000">
                    <a:alpha val="43137"/>
                  </a:srgbClr>
                </a:outerShdw>
              </a:effectLst>
              <a:latin typeface="Bahnschrift Light SemiCondensed" panose="020B0502040204020203" pitchFamily="34" charset="0"/>
            </a:endParaRPr>
          </a:p>
          <a:p>
            <a:r>
              <a:rPr lang="en-US" sz="1800" dirty="0">
                <a:solidFill>
                  <a:schemeClr val="tx1">
                    <a:lumMod val="85000"/>
                    <a:lumOff val="15000"/>
                  </a:schemeClr>
                </a:solidFill>
                <a:effectLst>
                  <a:outerShdw blurRad="38100" dist="38100" dir="2700000" algn="tl">
                    <a:srgbClr val="000000">
                      <a:alpha val="43137"/>
                    </a:srgbClr>
                  </a:outerShdw>
                </a:effectLst>
                <a:latin typeface="Bahnschrift Light SemiCondensed" panose="020B0502040204020203" pitchFamily="34" charset="0"/>
              </a:rPr>
              <a:t>                       MADHU S  (1RG20CS033)</a:t>
            </a:r>
          </a:p>
          <a:p>
            <a:endParaRPr lang="en-IN" dirty="0"/>
          </a:p>
        </p:txBody>
      </p:sp>
      <p:sp>
        <p:nvSpPr>
          <p:cNvPr id="11" name="TextBox 10">
            <a:extLst>
              <a:ext uri="{FF2B5EF4-FFF2-40B4-BE49-F238E27FC236}">
                <a16:creationId xmlns:a16="http://schemas.microsoft.com/office/drawing/2014/main" id="{C0959B1F-2712-9DB6-7394-D0AB170E14E1}"/>
              </a:ext>
            </a:extLst>
          </p:cNvPr>
          <p:cNvSpPr txBox="1"/>
          <p:nvPr/>
        </p:nvSpPr>
        <p:spPr>
          <a:xfrm>
            <a:off x="2225646" y="3789354"/>
            <a:ext cx="6126480" cy="1200329"/>
          </a:xfrm>
          <a:prstGeom prst="rect">
            <a:avLst/>
          </a:prstGeom>
          <a:noFill/>
        </p:spPr>
        <p:txBody>
          <a:bodyPr wrap="square">
            <a:spAutoFit/>
          </a:bodyPr>
          <a:lstStyle/>
          <a:p>
            <a:r>
              <a:rPr lang="en-US" sz="2400" b="1" i="1" u="sng" dirty="0">
                <a:solidFill>
                  <a:schemeClr val="accent2">
                    <a:lumMod val="75000"/>
                  </a:schemeClr>
                </a:solidFill>
              </a:rPr>
              <a:t>UNDER THE GUIDANCE OF:</a:t>
            </a:r>
          </a:p>
          <a:p>
            <a:r>
              <a:rPr lang="en-US" sz="2400" b="1" dirty="0">
                <a:solidFill>
                  <a:schemeClr val="accent5">
                    <a:lumMod val="75000"/>
                  </a:schemeClr>
                </a:solidFill>
              </a:rPr>
              <a:t>                     PROF . BHAGYASHRI WAKDE</a:t>
            </a:r>
          </a:p>
          <a:p>
            <a:r>
              <a:rPr lang="en-US" sz="2400" b="1" dirty="0">
                <a:solidFill>
                  <a:schemeClr val="accent5">
                    <a:lumMod val="75000"/>
                  </a:schemeClr>
                </a:solidFill>
              </a:rPr>
              <a:t>                     </a:t>
            </a:r>
            <a:endParaRPr lang="en-US" sz="2400" b="1" dirty="0">
              <a:solidFill>
                <a:schemeClr val="accent2">
                  <a:lumMod val="75000"/>
                </a:schemeClr>
              </a:solidFill>
            </a:endParaRPr>
          </a:p>
        </p:txBody>
      </p:sp>
      <p:pic>
        <p:nvPicPr>
          <p:cNvPr id="12" name="Picture 11">
            <a:extLst>
              <a:ext uri="{FF2B5EF4-FFF2-40B4-BE49-F238E27FC236}">
                <a16:creationId xmlns:a16="http://schemas.microsoft.com/office/drawing/2014/main" id="{73A12044-B3B1-70C6-10DC-F258A1E67C43}"/>
              </a:ext>
            </a:extLst>
          </p:cNvPr>
          <p:cNvPicPr>
            <a:picLocks noChangeAspect="1"/>
          </p:cNvPicPr>
          <p:nvPr/>
        </p:nvPicPr>
        <p:blipFill>
          <a:blip r:embed="rId3">
            <a:alphaModFix amt="32000"/>
          </a:blip>
          <a:stretch>
            <a:fillRect/>
          </a:stretch>
        </p:blipFill>
        <p:spPr>
          <a:xfrm>
            <a:off x="0" y="0"/>
            <a:ext cx="12199811" cy="6858000"/>
          </a:xfrm>
          <a:prstGeom prst="rect">
            <a:avLst/>
          </a:prstGeom>
          <a:effectLst>
            <a:outerShdw blurRad="50800" dist="50800" dir="5400000" algn="ctr" rotWithShape="0">
              <a:srgbClr val="000000"/>
            </a:outerShdw>
          </a:effectLst>
        </p:spPr>
      </p:pic>
    </p:spTree>
    <p:extLst>
      <p:ext uri="{BB962C8B-B14F-4D97-AF65-F5344CB8AC3E}">
        <p14:creationId xmlns:p14="http://schemas.microsoft.com/office/powerpoint/2010/main" val="3348846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2F4A65-2A8A-6D92-2B94-41D65A8BFF4B}"/>
              </a:ext>
            </a:extLst>
          </p:cNvPr>
          <p:cNvSpPr txBox="1"/>
          <p:nvPr/>
        </p:nvSpPr>
        <p:spPr>
          <a:xfrm>
            <a:off x="550416" y="355107"/>
            <a:ext cx="11230252" cy="5632311"/>
          </a:xfrm>
          <a:prstGeom prst="rect">
            <a:avLst/>
          </a:prstGeom>
          <a:noFill/>
        </p:spPr>
        <p:txBody>
          <a:bodyPr wrap="square" rtlCol="0">
            <a:spAutoFit/>
          </a:bodyPr>
          <a:lstStyle/>
          <a:p>
            <a:r>
              <a:rPr lang="en-US" sz="3600" b="1" dirty="0"/>
              <a:t>CONCLUSION</a:t>
            </a:r>
          </a:p>
          <a:p>
            <a:endParaRPr lang="en-US" sz="3600" b="1" dirty="0"/>
          </a:p>
          <a:p>
            <a:pPr algn="just"/>
            <a:r>
              <a:rPr lang="en-US" sz="2400" dirty="0"/>
              <a:t>The project “WORKING OF SATELLITE in OpenGL” was designed and implemented by us its creators as the exercise of “Computer Graphics and Visualization” Laboratory.  More features to make it a competitive. Further work on projects like this would enable greater knowledge in OpenGL. An attempt has been made to develop a OpenGL graphics package, which meets the necessary requirements of the user successfully. This project has given us an insight into the use of Computer Graphics. As we have had to use many built-in and user defined functions, we have managed to get a certain degree of familiarity with these functions and have generally understood the power of these functions and were able to comprehend the true nature of the most powerful tool graphics in OpenGL and also have understood to a reasonable extent the reason why Graphics is so powerful for animation programmers. We can now converse with a certain degree of confidence about Graphics in OpenGL</a:t>
            </a:r>
            <a:endParaRPr lang="en-IN" sz="2400" b="1" dirty="0"/>
          </a:p>
        </p:txBody>
      </p:sp>
      <p:pic>
        <p:nvPicPr>
          <p:cNvPr id="3" name="Picture 2">
            <a:extLst>
              <a:ext uri="{FF2B5EF4-FFF2-40B4-BE49-F238E27FC236}">
                <a16:creationId xmlns:a16="http://schemas.microsoft.com/office/drawing/2014/main" id="{D9A8C8A1-AAFF-7160-6749-D5F1AB611E5B}"/>
              </a:ext>
            </a:extLst>
          </p:cNvPr>
          <p:cNvPicPr>
            <a:picLocks noChangeAspect="1"/>
          </p:cNvPicPr>
          <p:nvPr/>
        </p:nvPicPr>
        <p:blipFill>
          <a:blip r:embed="rId2">
            <a:alphaModFix amt="27000"/>
          </a:blip>
          <a:stretch>
            <a:fillRect/>
          </a:stretch>
        </p:blipFill>
        <p:spPr>
          <a:xfrm>
            <a:off x="0" y="0"/>
            <a:ext cx="12192000" cy="6858000"/>
          </a:xfrm>
          <a:prstGeom prst="rect">
            <a:avLst/>
          </a:prstGeom>
        </p:spPr>
      </p:pic>
    </p:spTree>
    <p:extLst>
      <p:ext uri="{BB962C8B-B14F-4D97-AF65-F5344CB8AC3E}">
        <p14:creationId xmlns:p14="http://schemas.microsoft.com/office/powerpoint/2010/main" val="417019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6DA422-20A6-CCE3-A530-2BD65F5F874E}"/>
              </a:ext>
            </a:extLst>
          </p:cNvPr>
          <p:cNvSpPr txBox="1"/>
          <p:nvPr/>
        </p:nvSpPr>
        <p:spPr>
          <a:xfrm>
            <a:off x="266330" y="328474"/>
            <a:ext cx="11194742" cy="6070893"/>
          </a:xfrm>
          <a:prstGeom prst="rect">
            <a:avLst/>
          </a:prstGeom>
          <a:noFill/>
        </p:spPr>
        <p:txBody>
          <a:bodyPr wrap="square" rtlCol="0">
            <a:spAutoFit/>
          </a:bodyPr>
          <a:lstStyle/>
          <a:p>
            <a:pPr marL="931545" marR="819785" algn="ctr">
              <a:spcBef>
                <a:spcPts val="1160"/>
              </a:spcBef>
              <a:spcAft>
                <a:spcPts val="0"/>
              </a:spcAft>
            </a:pPr>
            <a:r>
              <a:rPr lang="en-US" sz="2800" b="1" dirty="0">
                <a:effectLst/>
                <a:latin typeface="Times New Roman" panose="02020603050405020304" pitchFamily="18" charset="0"/>
                <a:ea typeface="Times New Roman" panose="02020603050405020304" pitchFamily="18" charset="0"/>
              </a:rPr>
              <a:t>BIBLIOGRAPHY</a:t>
            </a:r>
            <a:endParaRPr lang="en-IN" sz="1600" dirty="0">
              <a:effectLst/>
              <a:latin typeface="Times New Roman" panose="02020603050405020304" pitchFamily="18" charset="0"/>
              <a:ea typeface="Times New Roman" panose="02020603050405020304" pitchFamily="18" charset="0"/>
            </a:endParaRPr>
          </a:p>
          <a:p>
            <a:r>
              <a:rPr lang="en-US" sz="1200" b="1"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r>
              <a:rPr lang="en-US" sz="1200" b="1"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a:spcBef>
                <a:spcPts val="35"/>
              </a:spcBef>
            </a:pPr>
            <a:r>
              <a:rPr lang="en-US" sz="2000" b="1"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578485">
              <a:spcBef>
                <a:spcPts val="430"/>
              </a:spcBef>
              <a:spcAft>
                <a:spcPts val="0"/>
              </a:spcAft>
            </a:pPr>
            <a:r>
              <a:rPr lang="en-US" sz="2800" b="1" dirty="0">
                <a:effectLst/>
                <a:latin typeface="Times New Roman" panose="02020603050405020304" pitchFamily="18" charset="0"/>
                <a:ea typeface="Times New Roman" panose="02020603050405020304" pitchFamily="18" charset="0"/>
              </a:rPr>
              <a:t>Books</a:t>
            </a:r>
            <a:r>
              <a:rPr lang="en-US" sz="2800" b="1" spc="-5" dirty="0">
                <a:effectLst/>
                <a:latin typeface="Times New Roman" panose="02020603050405020304" pitchFamily="18" charset="0"/>
                <a:ea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rPr>
              <a:t>Reference</a:t>
            </a:r>
          </a:p>
          <a:p>
            <a:pPr marL="578485">
              <a:spcBef>
                <a:spcPts val="430"/>
              </a:spcBef>
              <a:spcAft>
                <a:spcPts val="0"/>
              </a:spcAft>
            </a:pPr>
            <a:endParaRPr lang="en-US" sz="2800" b="1" dirty="0">
              <a:effectLst/>
              <a:latin typeface="Times New Roman" panose="02020603050405020304" pitchFamily="18" charset="0"/>
              <a:ea typeface="Times New Roman" panose="02020603050405020304" pitchFamily="18" charset="0"/>
            </a:endParaRPr>
          </a:p>
          <a:p>
            <a:pPr marL="578485">
              <a:spcBef>
                <a:spcPts val="430"/>
              </a:spcBef>
              <a:spcAft>
                <a:spcPts val="0"/>
              </a:spcAft>
            </a:pPr>
            <a:r>
              <a:rPr lang="en-US" sz="2000" dirty="0">
                <a:effectLst/>
                <a:latin typeface="Times New Roman" panose="02020603050405020304" pitchFamily="18" charset="0"/>
                <a:ea typeface="Times New Roman" panose="02020603050405020304" pitchFamily="18" charset="0"/>
              </a:rPr>
              <a:t>1.Donald Hearn &amp; Pauline Baker: Computer Graphics with </a:t>
            </a:r>
            <a:r>
              <a:rPr lang="en-US" sz="2000" dirty="0" err="1">
                <a:effectLst/>
                <a:latin typeface="Times New Roman" panose="02020603050405020304" pitchFamily="18" charset="0"/>
                <a:ea typeface="Times New Roman" panose="02020603050405020304" pitchFamily="18" charset="0"/>
              </a:rPr>
              <a:t>OpenGLVersion</a:t>
            </a:r>
            <a:r>
              <a:rPr lang="en-US" sz="2000" dirty="0">
                <a:effectLst/>
                <a:latin typeface="Times New Roman" panose="02020603050405020304" pitchFamily="18" charset="0"/>
                <a:ea typeface="Times New Roman" panose="02020603050405020304" pitchFamily="18" charset="0"/>
              </a:rPr>
              <a:t>, 3rd/4th Edition, Pearson Education, 2011.</a:t>
            </a:r>
          </a:p>
          <a:p>
            <a:pPr marL="578485">
              <a:spcBef>
                <a:spcPts val="430"/>
              </a:spcBef>
              <a:spcAft>
                <a:spcPts val="0"/>
              </a:spcAft>
            </a:pPr>
            <a:r>
              <a:rPr lang="en-US" sz="2000" dirty="0">
                <a:latin typeface="Times New Roman" panose="02020603050405020304" pitchFamily="18" charset="0"/>
                <a:ea typeface="Times New Roman" panose="02020603050405020304" pitchFamily="18" charset="0"/>
              </a:rPr>
              <a:t>2.</a:t>
            </a:r>
            <a:r>
              <a:rPr lang="en-US" sz="2000" dirty="0">
                <a:effectLst/>
                <a:latin typeface="Times New Roman" panose="02020603050405020304" pitchFamily="18" charset="0"/>
                <a:ea typeface="Times New Roman" panose="02020603050405020304" pitchFamily="18" charset="0"/>
              </a:rPr>
              <a:t>Edward Angel: Interactive Computer Graphics- A Top Down approach with OpenGL, 5th edition. Pearson Education, 2008.</a:t>
            </a:r>
            <a:endParaRPr lang="en-IN" sz="2000" dirty="0">
              <a:effectLst/>
              <a:latin typeface="Times New Roman" panose="02020603050405020304" pitchFamily="18" charset="0"/>
              <a:ea typeface="Times New Roman" panose="02020603050405020304" pitchFamily="18" charset="0"/>
            </a:endParaRPr>
          </a:p>
          <a:p>
            <a:pPr marL="578485"/>
            <a:endParaRPr lang="en-US" sz="2000" b="1" dirty="0">
              <a:effectLst/>
              <a:latin typeface="Times New Roman" panose="02020603050405020304" pitchFamily="18" charset="0"/>
              <a:ea typeface="Times New Roman" panose="02020603050405020304" pitchFamily="18" charset="0"/>
            </a:endParaRPr>
          </a:p>
          <a:p>
            <a:pPr marL="578485"/>
            <a:r>
              <a:rPr lang="en-US" sz="2800" b="1" dirty="0">
                <a:effectLst/>
                <a:latin typeface="Times New Roman" panose="02020603050405020304" pitchFamily="18" charset="0"/>
                <a:ea typeface="Times New Roman" panose="02020603050405020304" pitchFamily="18" charset="0"/>
              </a:rPr>
              <a:t>WEBSITES</a:t>
            </a:r>
            <a:endParaRPr lang="en-IN" sz="2800" b="1" dirty="0">
              <a:effectLst/>
              <a:latin typeface="Times New Roman" panose="02020603050405020304" pitchFamily="18" charset="0"/>
              <a:ea typeface="Times New Roman" panose="02020603050405020304" pitchFamily="18" charset="0"/>
            </a:endParaRPr>
          </a:p>
          <a:p>
            <a:pPr marL="578485"/>
            <a:endParaRPr lang="en-IN" sz="2800" b="1" dirty="0">
              <a:effectLst/>
              <a:latin typeface="Times New Roman" panose="02020603050405020304" pitchFamily="18" charset="0"/>
              <a:ea typeface="Times New Roman" panose="02020603050405020304" pitchFamily="18" charset="0"/>
            </a:endParaRPr>
          </a:p>
          <a:p>
            <a:pPr>
              <a:spcAft>
                <a:spcPts val="760"/>
              </a:spcAft>
              <a:tabLst>
                <a:tab pos="4276090" algn="ctr"/>
              </a:tabLst>
            </a:pPr>
            <a:r>
              <a:rPr lang="en-US" sz="1800" dirty="0">
                <a:effectLst/>
                <a:latin typeface="Times New Roman" panose="02020603050405020304" pitchFamily="18" charset="0"/>
                <a:ea typeface="Times New Roman" panose="02020603050405020304" pitchFamily="18" charset="0"/>
              </a:rPr>
              <a:t>            1. http://www.opengl-tutorial.org/</a:t>
            </a:r>
            <a:endParaRPr lang="en-IN" sz="1600" dirty="0">
              <a:effectLst/>
              <a:latin typeface="Times New Roman" panose="02020603050405020304" pitchFamily="18" charset="0"/>
              <a:ea typeface="Times New Roman" panose="02020603050405020304" pitchFamily="18" charset="0"/>
            </a:endParaRPr>
          </a:p>
          <a:p>
            <a:pPr indent="-6350">
              <a:spcAft>
                <a:spcPts val="760"/>
              </a:spcAft>
            </a:pPr>
            <a:r>
              <a:rPr lang="en-US" sz="1800" dirty="0">
                <a:effectLst/>
                <a:latin typeface="Times New Roman" panose="02020603050405020304" pitchFamily="18" charset="0"/>
                <a:ea typeface="Times New Roman" panose="02020603050405020304" pitchFamily="18" charset="0"/>
              </a:rPr>
              <a:t>            2. https://hackr.io/tutorials/learn-opengl</a:t>
            </a:r>
            <a:endParaRPr lang="en-IN" sz="1600" dirty="0">
              <a:effectLst/>
              <a:latin typeface="Times New Roman" panose="02020603050405020304" pitchFamily="18" charset="0"/>
              <a:ea typeface="Times New Roman" panose="02020603050405020304" pitchFamily="18" charset="0"/>
            </a:endParaRPr>
          </a:p>
          <a:p>
            <a:pPr indent="-6350">
              <a:spcAft>
                <a:spcPts val="740"/>
              </a:spcAft>
            </a:pPr>
            <a:r>
              <a:rPr lang="en-US" sz="1800" dirty="0">
                <a:effectLst/>
                <a:latin typeface="Times New Roman" panose="02020603050405020304" pitchFamily="18" charset="0"/>
                <a:ea typeface="Times New Roman" panose="02020603050405020304" pitchFamily="18" charset="0"/>
              </a:rPr>
              <a:t>            3. </a:t>
            </a:r>
            <a:r>
              <a:rPr lang="en-US" sz="1800"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https://github.com/JoeyDeVries/LearnOpenGL</a:t>
            </a:r>
            <a:endParaRPr lang="en-US" sz="1800" dirty="0">
              <a:effectLst/>
              <a:latin typeface="Times New Roman" panose="02020603050405020304" pitchFamily="18" charset="0"/>
              <a:ea typeface="Times New Roman" panose="02020603050405020304" pitchFamily="18" charset="0"/>
            </a:endParaRPr>
          </a:p>
          <a:p>
            <a:pPr indent="-6350">
              <a:spcAft>
                <a:spcPts val="740"/>
              </a:spcAft>
            </a:pPr>
            <a:r>
              <a:rPr lang="en-US"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4. https://www.geeksforgeeks.org/getting-started-with-opengl/</a:t>
            </a:r>
            <a:endParaRPr lang="en-IN" dirty="0"/>
          </a:p>
        </p:txBody>
      </p:sp>
      <p:pic>
        <p:nvPicPr>
          <p:cNvPr id="5" name="Picture 4">
            <a:extLst>
              <a:ext uri="{FF2B5EF4-FFF2-40B4-BE49-F238E27FC236}">
                <a16:creationId xmlns:a16="http://schemas.microsoft.com/office/drawing/2014/main" id="{824A5486-3467-ED9D-4F6E-8E59244827FE}"/>
              </a:ext>
            </a:extLst>
          </p:cNvPr>
          <p:cNvPicPr>
            <a:picLocks noChangeAspect="1"/>
          </p:cNvPicPr>
          <p:nvPr/>
        </p:nvPicPr>
        <p:blipFill>
          <a:blip r:embed="rId3">
            <a:alphaModFix amt="18000"/>
          </a:blip>
          <a:stretch>
            <a:fillRect/>
          </a:stretch>
        </p:blipFill>
        <p:spPr>
          <a:xfrm>
            <a:off x="0" y="0"/>
            <a:ext cx="12191999" cy="6858000"/>
          </a:xfrm>
          <a:prstGeom prst="rect">
            <a:avLst/>
          </a:prstGeom>
        </p:spPr>
      </p:pic>
    </p:spTree>
    <p:extLst>
      <p:ext uri="{BB962C8B-B14F-4D97-AF65-F5344CB8AC3E}">
        <p14:creationId xmlns:p14="http://schemas.microsoft.com/office/powerpoint/2010/main" val="1178731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393B08-D1E1-D285-80E3-453D000EC4F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3351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C34810-CBCA-0DB5-43B4-C10364522530}"/>
              </a:ext>
            </a:extLst>
          </p:cNvPr>
          <p:cNvSpPr txBox="1"/>
          <p:nvPr/>
        </p:nvSpPr>
        <p:spPr>
          <a:xfrm>
            <a:off x="399495" y="612559"/>
            <a:ext cx="11310152" cy="6494085"/>
          </a:xfrm>
          <a:prstGeom prst="rect">
            <a:avLst/>
          </a:prstGeom>
          <a:noFill/>
        </p:spPr>
        <p:txBody>
          <a:bodyPr wrap="square" rtlCol="0">
            <a:spAutoFit/>
          </a:bodyPr>
          <a:lstStyle/>
          <a:p>
            <a:r>
              <a:rPr lang="en-US" sz="4800" b="1" dirty="0">
                <a:latin typeface="New roman"/>
              </a:rPr>
              <a:t>INTRODUCTION</a:t>
            </a:r>
          </a:p>
          <a:p>
            <a:endParaRPr lang="en-IN" sz="3200" dirty="0">
              <a:latin typeface="New roman"/>
            </a:endParaRPr>
          </a:p>
          <a:p>
            <a:r>
              <a:rPr lang="en-IN" sz="2400" dirty="0">
                <a:latin typeface="New roman"/>
              </a:rPr>
              <a:t>Eyes in the sky, space mirror bouncing phone call round earth, heavenly composes helping us home – these are just three of the things that satellites do for us.</a:t>
            </a:r>
          </a:p>
          <a:p>
            <a:endParaRPr lang="en-IN" sz="2400" dirty="0">
              <a:latin typeface="New roman"/>
            </a:endParaRPr>
          </a:p>
          <a:p>
            <a:r>
              <a:rPr lang="en-IN" sz="2400" b="1" dirty="0">
                <a:latin typeface="New roman"/>
              </a:rPr>
              <a:t>What is a satellite ?</a:t>
            </a:r>
          </a:p>
          <a:p>
            <a:r>
              <a:rPr lang="en-IN" sz="2400" dirty="0">
                <a:latin typeface="New roman"/>
              </a:rPr>
              <a:t>“Satellite” ,means a smaller, space-based object moving in the loop (an orbit) around a larger object.</a:t>
            </a:r>
          </a:p>
          <a:p>
            <a:r>
              <a:rPr lang="en-IN" sz="2400" dirty="0">
                <a:latin typeface="New roman"/>
              </a:rPr>
              <a:t>For example : Moon is a natural satellite of earth, because gravity locks it in orbit around our planet.</a:t>
            </a:r>
          </a:p>
          <a:p>
            <a:endParaRPr lang="en-IN" sz="2400" dirty="0">
              <a:latin typeface="New roman"/>
            </a:endParaRPr>
          </a:p>
          <a:p>
            <a:r>
              <a:rPr lang="en-US" sz="2400" b="1" dirty="0"/>
              <a:t>How does satellite help us?</a:t>
            </a:r>
          </a:p>
          <a:p>
            <a:r>
              <a:rPr lang="en-US" sz="2400" b="1" dirty="0"/>
              <a:t>1. </a:t>
            </a:r>
            <a:r>
              <a:rPr lang="en-US" sz="2400" dirty="0"/>
              <a:t>If you want to make a phone call from a north pole, you can fire a signal into space and back down again, using a communications satellite as a mirror to bounce the signal back to the earth and its destination.</a:t>
            </a:r>
          </a:p>
          <a:p>
            <a:endParaRPr lang="en-IN" sz="2400" dirty="0">
              <a:latin typeface="New roman"/>
            </a:endParaRPr>
          </a:p>
        </p:txBody>
      </p:sp>
      <p:pic>
        <p:nvPicPr>
          <p:cNvPr id="3" name="Picture 2">
            <a:extLst>
              <a:ext uri="{FF2B5EF4-FFF2-40B4-BE49-F238E27FC236}">
                <a16:creationId xmlns:a16="http://schemas.microsoft.com/office/drawing/2014/main" id="{FC539872-8F92-FB56-BF78-39B3FD84BE5F}"/>
              </a:ext>
            </a:extLst>
          </p:cNvPr>
          <p:cNvPicPr>
            <a:picLocks noChangeAspect="1"/>
          </p:cNvPicPr>
          <p:nvPr/>
        </p:nvPicPr>
        <p:blipFill>
          <a:blip r:embed="rId2">
            <a:alphaModFix amt="40000"/>
          </a:blip>
          <a:stretch>
            <a:fillRect/>
          </a:stretch>
        </p:blipFill>
        <p:spPr>
          <a:xfrm>
            <a:off x="0" y="0"/>
            <a:ext cx="12192000" cy="6858000"/>
          </a:xfrm>
          <a:prstGeom prst="rect">
            <a:avLst/>
          </a:prstGeom>
        </p:spPr>
      </p:pic>
    </p:spTree>
    <p:extLst>
      <p:ext uri="{BB962C8B-B14F-4D97-AF65-F5344CB8AC3E}">
        <p14:creationId xmlns:p14="http://schemas.microsoft.com/office/powerpoint/2010/main" val="469644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F76243-D4B3-6736-2D09-927227ED3F30}"/>
              </a:ext>
            </a:extLst>
          </p:cNvPr>
          <p:cNvSpPr txBox="1"/>
          <p:nvPr/>
        </p:nvSpPr>
        <p:spPr>
          <a:xfrm>
            <a:off x="213064" y="97655"/>
            <a:ext cx="11833934" cy="6370975"/>
          </a:xfrm>
          <a:prstGeom prst="rect">
            <a:avLst/>
          </a:prstGeom>
          <a:noFill/>
        </p:spPr>
        <p:txBody>
          <a:bodyPr wrap="square" rtlCol="0">
            <a:spAutoFit/>
          </a:bodyPr>
          <a:lstStyle/>
          <a:p>
            <a:endParaRPr lang="en-US" sz="2400" dirty="0"/>
          </a:p>
          <a:p>
            <a:endParaRPr lang="en-US" sz="2400" dirty="0"/>
          </a:p>
          <a:p>
            <a:r>
              <a:rPr lang="en-US" sz="2400" b="1" dirty="0"/>
              <a:t>2. </a:t>
            </a:r>
            <a:r>
              <a:rPr lang="en-US" sz="2400" dirty="0"/>
              <a:t>If you want to survey crops or ocean temperatures, you could do it this from plane, but a satellite can capture more data more quickly because it’s a higher up and further along.</a:t>
            </a:r>
          </a:p>
          <a:p>
            <a:r>
              <a:rPr lang="en-US" sz="2400" dirty="0"/>
              <a:t>Similarly, if you want to drive somewhere you have never been before, you could study maps or ask random strangers for directions, or you could use signals from satellites to guide you instead.</a:t>
            </a:r>
          </a:p>
          <a:p>
            <a:endParaRPr lang="en-US" sz="2400" dirty="0"/>
          </a:p>
          <a:p>
            <a:r>
              <a:rPr lang="en-US" sz="2400" b="1" dirty="0"/>
              <a:t>What do satellites do for us?</a:t>
            </a:r>
          </a:p>
          <a:p>
            <a:r>
              <a:rPr lang="en-US" sz="2400" dirty="0"/>
              <a:t>A satellite does usually determines the things like , how far away from earth it needs to be , how fast it has to move , and the orbit it as to follow.</a:t>
            </a:r>
          </a:p>
          <a:p>
            <a:endParaRPr lang="en-US" sz="2400" dirty="0"/>
          </a:p>
          <a:p>
            <a:r>
              <a:rPr lang="en-US" sz="2400" b="1" dirty="0"/>
              <a:t>The three main uses of satellites are:</a:t>
            </a:r>
          </a:p>
          <a:p>
            <a:r>
              <a:rPr lang="en-US" sz="2400" dirty="0"/>
              <a:t> 1.Communications.</a:t>
            </a:r>
          </a:p>
          <a:p>
            <a:r>
              <a:rPr lang="en-US" sz="2400" dirty="0"/>
              <a:t> 2.Photography,imaging and scientific surveying.</a:t>
            </a:r>
          </a:p>
          <a:p>
            <a:r>
              <a:rPr lang="en-US" sz="2400" dirty="0"/>
              <a:t> 3.Navigation. </a:t>
            </a:r>
            <a:endParaRPr lang="en-IN" sz="2400" dirty="0"/>
          </a:p>
          <a:p>
            <a:endParaRPr lang="en-IN" sz="2400" dirty="0"/>
          </a:p>
        </p:txBody>
      </p:sp>
      <p:pic>
        <p:nvPicPr>
          <p:cNvPr id="3" name="Picture 2">
            <a:extLst>
              <a:ext uri="{FF2B5EF4-FFF2-40B4-BE49-F238E27FC236}">
                <a16:creationId xmlns:a16="http://schemas.microsoft.com/office/drawing/2014/main" id="{8F9A4D56-569F-027C-E80A-6CD6A33C8303}"/>
              </a:ext>
            </a:extLst>
          </p:cNvPr>
          <p:cNvPicPr>
            <a:picLocks noChangeAspect="1"/>
          </p:cNvPicPr>
          <p:nvPr/>
        </p:nvPicPr>
        <p:blipFill>
          <a:blip r:embed="rId2">
            <a:alphaModFix amt="33000"/>
          </a:blip>
          <a:stretch>
            <a:fillRect/>
          </a:stretch>
        </p:blipFill>
        <p:spPr>
          <a:xfrm>
            <a:off x="0" y="0"/>
            <a:ext cx="12191999" cy="6858000"/>
          </a:xfrm>
          <a:prstGeom prst="rect">
            <a:avLst/>
          </a:prstGeom>
        </p:spPr>
      </p:pic>
    </p:spTree>
    <p:extLst>
      <p:ext uri="{BB962C8B-B14F-4D97-AF65-F5344CB8AC3E}">
        <p14:creationId xmlns:p14="http://schemas.microsoft.com/office/powerpoint/2010/main" val="776583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4083C8-0F31-CA02-C842-B4BFE747948B}"/>
              </a:ext>
            </a:extLst>
          </p:cNvPr>
          <p:cNvSpPr txBox="1"/>
          <p:nvPr/>
        </p:nvSpPr>
        <p:spPr>
          <a:xfrm>
            <a:off x="719091" y="497150"/>
            <a:ext cx="11026066" cy="6863417"/>
          </a:xfrm>
          <a:prstGeom prst="rect">
            <a:avLst/>
          </a:prstGeom>
          <a:noFill/>
        </p:spPr>
        <p:txBody>
          <a:bodyPr wrap="square" rtlCol="0">
            <a:spAutoFit/>
          </a:bodyPr>
          <a:lstStyle/>
          <a:p>
            <a:r>
              <a:rPr lang="en-US" sz="4400" b="1" dirty="0"/>
              <a:t>MOTIVATION</a:t>
            </a:r>
          </a:p>
          <a:p>
            <a:endParaRPr lang="en-US" sz="4400" b="1" dirty="0"/>
          </a:p>
          <a:p>
            <a:pPr algn="just"/>
            <a:r>
              <a:rPr lang="en-US" sz="2400" b="0" i="0" dirty="0">
                <a:solidFill>
                  <a:srgbClr val="000000"/>
                </a:solidFill>
                <a:effectLst/>
                <a:latin typeface="ff6"/>
              </a:rPr>
              <a:t>Main aim of this Mini Project is to illustrate the concepts of working</a:t>
            </a:r>
            <a:r>
              <a:rPr lang="en-US" sz="2400" dirty="0">
                <a:solidFill>
                  <a:srgbClr val="000000"/>
                </a:solidFill>
                <a:latin typeface="ff5"/>
              </a:rPr>
              <a:t> </a:t>
            </a:r>
            <a:r>
              <a:rPr lang="en-US" sz="2400" b="0" i="0" dirty="0">
                <a:solidFill>
                  <a:srgbClr val="000000"/>
                </a:solidFill>
                <a:effectLst/>
                <a:latin typeface="ff6"/>
              </a:rPr>
              <a:t>of a Satellite in OpenGL.</a:t>
            </a:r>
          </a:p>
          <a:p>
            <a:pPr algn="just"/>
            <a:r>
              <a:rPr lang="en-US" sz="2400" dirty="0">
                <a:solidFill>
                  <a:srgbClr val="000000"/>
                </a:solidFill>
                <a:latin typeface="ff6"/>
              </a:rPr>
              <a:t>OpenGL i</a:t>
            </a:r>
            <a:r>
              <a:rPr lang="en-US" sz="2400" b="0" i="0" dirty="0">
                <a:solidFill>
                  <a:srgbClr val="000000"/>
                </a:solidFill>
                <a:effectLst/>
                <a:latin typeface="ff6"/>
              </a:rPr>
              <a:t>s a cross-language, cross-platform application programming interface (API) that can be used to render 2D and 3D vector graphics with a ton of features and customization.</a:t>
            </a:r>
          </a:p>
          <a:p>
            <a:pPr algn="just"/>
            <a:r>
              <a:rPr lang="en-US" sz="2400" dirty="0">
                <a:solidFill>
                  <a:srgbClr val="000000"/>
                </a:solidFill>
                <a:latin typeface="ff6"/>
              </a:rPr>
              <a:t>It also demonstrates animating objects using transformation functions in OpenGL.</a:t>
            </a:r>
          </a:p>
          <a:p>
            <a:pPr algn="just"/>
            <a:r>
              <a:rPr lang="en-US" sz="2400" b="0" i="0" dirty="0">
                <a:solidFill>
                  <a:srgbClr val="000000"/>
                </a:solidFill>
                <a:effectLst/>
                <a:latin typeface="ff6"/>
              </a:rPr>
              <a:t>T</a:t>
            </a:r>
            <a:r>
              <a:rPr lang="en-US" sz="2400" dirty="0">
                <a:solidFill>
                  <a:srgbClr val="000000"/>
                </a:solidFill>
                <a:latin typeface="ff6"/>
              </a:rPr>
              <a:t>he purpose of this project is to demonstrate the functionality of Rotation in OpenGL.</a:t>
            </a:r>
          </a:p>
          <a:p>
            <a:pPr algn="just"/>
            <a:r>
              <a:rPr lang="en-US" sz="2400" b="0" i="0" dirty="0">
                <a:solidFill>
                  <a:srgbClr val="000000"/>
                </a:solidFill>
                <a:effectLst/>
                <a:latin typeface="ff6"/>
              </a:rPr>
              <a:t>And visualizing animating the movement of earth and satellite using OpenGL commands.</a:t>
            </a:r>
          </a:p>
          <a:p>
            <a:pPr algn="just"/>
            <a:r>
              <a:rPr lang="en-US" sz="2400" b="0" i="0" dirty="0">
                <a:solidFill>
                  <a:srgbClr val="000000"/>
                </a:solidFill>
                <a:effectLst/>
                <a:latin typeface="ff6"/>
              </a:rPr>
              <a:t>A S</a:t>
            </a:r>
            <a:r>
              <a:rPr lang="en-US" sz="2400" b="0" i="0" dirty="0">
                <a:solidFill>
                  <a:srgbClr val="000000"/>
                </a:solidFill>
                <a:effectLst/>
                <a:latin typeface="ff7"/>
              </a:rPr>
              <a:t>atellite</a:t>
            </a:r>
            <a:r>
              <a:rPr lang="en-US" sz="2400" b="0" i="0" dirty="0">
                <a:solidFill>
                  <a:srgbClr val="000000"/>
                </a:solidFill>
                <a:effectLst/>
                <a:latin typeface="ff6"/>
              </a:rPr>
              <a:t> is an </a:t>
            </a:r>
            <a:r>
              <a:rPr lang="en-US" sz="2400" b="0" i="0" dirty="0">
                <a:effectLst/>
                <a:latin typeface="ff6"/>
              </a:rPr>
              <a:t>object which has been placed into orbit by human</a:t>
            </a:r>
            <a:r>
              <a:rPr lang="en-US" sz="2400" dirty="0">
                <a:latin typeface="ff5"/>
              </a:rPr>
              <a:t> </a:t>
            </a:r>
            <a:r>
              <a:rPr lang="en-US" sz="2400" b="0" i="0" dirty="0">
                <a:effectLst/>
                <a:latin typeface="ff6"/>
              </a:rPr>
              <a:t>endeavor. Such objects are sometimes called </a:t>
            </a:r>
            <a:r>
              <a:rPr lang="en-US" sz="2400" b="0" i="0" dirty="0">
                <a:effectLst/>
                <a:latin typeface="ff7"/>
              </a:rPr>
              <a:t>artificial satellites</a:t>
            </a:r>
            <a:r>
              <a:rPr lang="en-US" sz="2400" b="0" i="0" dirty="0">
                <a:effectLst/>
                <a:latin typeface="ff6"/>
              </a:rPr>
              <a:t> to distinguish them from natural satellites such as the Moon</a:t>
            </a:r>
          </a:p>
          <a:p>
            <a:pPr algn="l"/>
            <a:br>
              <a:rPr lang="en-US" sz="3200" b="0" i="0" dirty="0">
                <a:solidFill>
                  <a:srgbClr val="4E657E"/>
                </a:solidFill>
                <a:effectLst/>
                <a:latin typeface="DM Sans" panose="020B0604020202020204" pitchFamily="2" charset="0"/>
              </a:rPr>
            </a:br>
            <a:endParaRPr lang="en-IN" sz="3200" b="1" dirty="0"/>
          </a:p>
        </p:txBody>
      </p:sp>
      <p:pic>
        <p:nvPicPr>
          <p:cNvPr id="3" name="Picture 2">
            <a:extLst>
              <a:ext uri="{FF2B5EF4-FFF2-40B4-BE49-F238E27FC236}">
                <a16:creationId xmlns:a16="http://schemas.microsoft.com/office/drawing/2014/main" id="{3966A053-EFFC-215C-2A73-BB0251595E26}"/>
              </a:ext>
            </a:extLst>
          </p:cNvPr>
          <p:cNvPicPr>
            <a:picLocks noChangeAspect="1"/>
          </p:cNvPicPr>
          <p:nvPr/>
        </p:nvPicPr>
        <p:blipFill>
          <a:blip r:embed="rId2">
            <a:alphaModFix amt="40000"/>
          </a:blip>
          <a:stretch>
            <a:fillRect/>
          </a:stretch>
        </p:blipFill>
        <p:spPr>
          <a:xfrm>
            <a:off x="0" y="8876"/>
            <a:ext cx="12192000" cy="6858000"/>
          </a:xfrm>
          <a:prstGeom prst="rect">
            <a:avLst/>
          </a:prstGeom>
        </p:spPr>
      </p:pic>
    </p:spTree>
    <p:extLst>
      <p:ext uri="{BB962C8B-B14F-4D97-AF65-F5344CB8AC3E}">
        <p14:creationId xmlns:p14="http://schemas.microsoft.com/office/powerpoint/2010/main" val="559604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E40837-8ECC-430D-5900-00F92E0216D9}"/>
              </a:ext>
            </a:extLst>
          </p:cNvPr>
          <p:cNvSpPr txBox="1"/>
          <p:nvPr/>
        </p:nvSpPr>
        <p:spPr>
          <a:xfrm>
            <a:off x="630315" y="391448"/>
            <a:ext cx="10608815" cy="5262979"/>
          </a:xfrm>
          <a:prstGeom prst="rect">
            <a:avLst/>
          </a:prstGeom>
          <a:noFill/>
        </p:spPr>
        <p:txBody>
          <a:bodyPr wrap="square">
            <a:spAutoFit/>
          </a:bodyPr>
          <a:lstStyle/>
          <a:p>
            <a:r>
              <a:rPr lang="en-IN" sz="3600" dirty="0"/>
              <a:t>SYSTEM REQUIREMENTS SPECIFICATION</a:t>
            </a:r>
          </a:p>
          <a:p>
            <a:endParaRPr lang="en-IN" sz="3600" dirty="0"/>
          </a:p>
          <a:p>
            <a:r>
              <a:rPr lang="en-IN" sz="2400" b="1" dirty="0"/>
              <a:t>HARDWARE REQUIREMENTS</a:t>
            </a:r>
          </a:p>
          <a:p>
            <a:r>
              <a:rPr lang="en-IN" sz="2400" dirty="0"/>
              <a:t>RAM: 2GB and higher&gt; </a:t>
            </a:r>
          </a:p>
          <a:p>
            <a:r>
              <a:rPr lang="en-IN" sz="2400" dirty="0"/>
              <a:t>Hard Disk: 40GB and higher</a:t>
            </a:r>
          </a:p>
          <a:p>
            <a:r>
              <a:rPr lang="en-IN" sz="2400" dirty="0"/>
              <a:t>Monitor: 1024 x 768 display Resolution</a:t>
            </a:r>
          </a:p>
          <a:p>
            <a:endParaRPr lang="en-IN" sz="2400" dirty="0"/>
          </a:p>
          <a:p>
            <a:r>
              <a:rPr lang="en-IN" sz="2400" b="1" dirty="0"/>
              <a:t>SOFTWARE REQUIREMENTS</a:t>
            </a:r>
          </a:p>
          <a:p>
            <a:r>
              <a:rPr lang="en-IN" sz="2400" dirty="0"/>
              <a:t>Programming Language: C++ using OpenGL.</a:t>
            </a:r>
          </a:p>
          <a:p>
            <a:r>
              <a:rPr lang="en-IN" sz="2400" dirty="0"/>
              <a:t>Operating System: Windows Operating System</a:t>
            </a:r>
          </a:p>
          <a:p>
            <a:r>
              <a:rPr lang="en-IN" sz="2400" dirty="0"/>
              <a:t>Compiler-GCC compiler</a:t>
            </a:r>
          </a:p>
          <a:p>
            <a:r>
              <a:rPr lang="en-IN" sz="2400" dirty="0"/>
              <a:t>Graphics library: GL/</a:t>
            </a:r>
            <a:r>
              <a:rPr lang="en-IN" sz="2400" dirty="0" err="1"/>
              <a:t>glut.h</a:t>
            </a:r>
            <a:endParaRPr lang="en-IN" sz="2400" dirty="0"/>
          </a:p>
          <a:p>
            <a:r>
              <a:rPr lang="en-IN" sz="2400" dirty="0"/>
              <a:t>OpenGL 17.12</a:t>
            </a:r>
          </a:p>
        </p:txBody>
      </p:sp>
      <p:pic>
        <p:nvPicPr>
          <p:cNvPr id="4" name="Picture 3">
            <a:extLst>
              <a:ext uri="{FF2B5EF4-FFF2-40B4-BE49-F238E27FC236}">
                <a16:creationId xmlns:a16="http://schemas.microsoft.com/office/drawing/2014/main" id="{7140DB33-73BD-A2E8-C90F-526AF5379B13}"/>
              </a:ext>
            </a:extLst>
          </p:cNvPr>
          <p:cNvPicPr>
            <a:picLocks noChangeAspect="1"/>
          </p:cNvPicPr>
          <p:nvPr/>
        </p:nvPicPr>
        <p:blipFill>
          <a:blip r:embed="rId2">
            <a:alphaModFix amt="21000"/>
          </a:blip>
          <a:stretch>
            <a:fillRect/>
          </a:stretch>
        </p:blipFill>
        <p:spPr>
          <a:xfrm>
            <a:off x="0" y="-17755"/>
            <a:ext cx="12192000" cy="6838025"/>
          </a:xfrm>
          <a:prstGeom prst="rect">
            <a:avLst/>
          </a:prstGeom>
        </p:spPr>
      </p:pic>
    </p:spTree>
    <p:extLst>
      <p:ext uri="{BB962C8B-B14F-4D97-AF65-F5344CB8AC3E}">
        <p14:creationId xmlns:p14="http://schemas.microsoft.com/office/powerpoint/2010/main" val="1133844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0174E0-C69A-D42A-1DAD-68E7998A6087}"/>
              </a:ext>
            </a:extLst>
          </p:cNvPr>
          <p:cNvSpPr txBox="1"/>
          <p:nvPr/>
        </p:nvSpPr>
        <p:spPr>
          <a:xfrm>
            <a:off x="503067" y="319597"/>
            <a:ext cx="11185865" cy="8094524"/>
          </a:xfrm>
          <a:prstGeom prst="rect">
            <a:avLst/>
          </a:prstGeom>
          <a:noFill/>
        </p:spPr>
        <p:txBody>
          <a:bodyPr wrap="square" rtlCol="0">
            <a:spAutoFit/>
          </a:bodyPr>
          <a:lstStyle/>
          <a:p>
            <a:r>
              <a:rPr lang="en-US" sz="3600" b="1" dirty="0"/>
              <a:t>OPENGL COMMANDS USING FOR ANIMATING</a:t>
            </a:r>
          </a:p>
          <a:p>
            <a:r>
              <a:rPr lang="en-IN" sz="2400" b="0" dirty="0">
                <a:effectLst/>
                <a:latin typeface="Consolas" panose="020B0609020204030204" pitchFamily="49" charset="0"/>
              </a:rPr>
              <a:t>1.glPushMatrix();</a:t>
            </a:r>
          </a:p>
          <a:p>
            <a:r>
              <a:rPr lang="en-US" sz="2000" b="0" i="0" dirty="0">
                <a:effectLst/>
                <a:latin typeface="Google Sans"/>
              </a:rPr>
              <a:t>The </a:t>
            </a:r>
            <a:r>
              <a:rPr lang="en-US" sz="2000" b="0" i="0" dirty="0" err="1">
                <a:effectLst/>
                <a:latin typeface="Google Sans"/>
              </a:rPr>
              <a:t>glPushMatrix</a:t>
            </a:r>
            <a:r>
              <a:rPr lang="en-US" sz="2000" b="0" i="0" dirty="0">
                <a:effectLst/>
                <a:latin typeface="Google Sans"/>
              </a:rPr>
              <a:t> function pushes the current matrix stack down by one, duplicating the current matrix. That is, after a </a:t>
            </a:r>
            <a:r>
              <a:rPr lang="en-US" sz="2000" b="0" i="0" dirty="0" err="1">
                <a:effectLst/>
                <a:latin typeface="Google Sans"/>
              </a:rPr>
              <a:t>glPushMatrix</a:t>
            </a:r>
            <a:r>
              <a:rPr lang="en-US" sz="2000" b="0" i="0" dirty="0">
                <a:effectLst/>
                <a:latin typeface="Google Sans"/>
              </a:rPr>
              <a:t> call, the matrix on the top of the stack is identical to the one below it</a:t>
            </a:r>
            <a:r>
              <a:rPr lang="en-US" sz="2000" b="0" i="0" dirty="0">
                <a:solidFill>
                  <a:srgbClr val="E8EAED"/>
                </a:solidFill>
                <a:effectLst/>
                <a:latin typeface="Google Sans"/>
              </a:rPr>
              <a:t>.</a:t>
            </a:r>
            <a:endParaRPr lang="en-IN" sz="2000" b="0" dirty="0">
              <a:effectLst/>
              <a:latin typeface="Consolas" panose="020B0609020204030204" pitchFamily="49" charset="0"/>
            </a:endParaRPr>
          </a:p>
          <a:p>
            <a:r>
              <a:rPr lang="en-IN" sz="2400" b="0" dirty="0">
                <a:effectLst/>
                <a:latin typeface="Consolas" panose="020B0609020204030204" pitchFamily="49" charset="0"/>
              </a:rPr>
              <a:t>2.glColor3f();</a:t>
            </a:r>
          </a:p>
          <a:p>
            <a:r>
              <a:rPr lang="en-US" sz="2000" b="0" i="0" dirty="0">
                <a:effectLst/>
                <a:latin typeface="Google Sans"/>
              </a:rPr>
              <a:t>glColor3f can be called in between </a:t>
            </a:r>
            <a:r>
              <a:rPr lang="en-US" sz="2000" b="0" i="0" dirty="0" err="1">
                <a:effectLst/>
                <a:latin typeface="Google Sans"/>
              </a:rPr>
              <a:t>glBegin</a:t>
            </a:r>
            <a:r>
              <a:rPr lang="en-US" sz="2000" b="0" i="0" dirty="0">
                <a:effectLst/>
                <a:latin typeface="Google Sans"/>
              </a:rPr>
              <a:t> and </a:t>
            </a:r>
            <a:r>
              <a:rPr lang="en-US" sz="2000" b="0" i="0" dirty="0" err="1">
                <a:effectLst/>
                <a:latin typeface="Google Sans"/>
              </a:rPr>
              <a:t>glEnd</a:t>
            </a:r>
            <a:r>
              <a:rPr lang="en-US" sz="2000" b="0" i="0" dirty="0">
                <a:effectLst/>
                <a:latin typeface="Google Sans"/>
              </a:rPr>
              <a:t>. When it is used this way, it can be used to give each vertex its own color</a:t>
            </a:r>
            <a:r>
              <a:rPr lang="en-US" sz="2400" b="0" i="0" dirty="0">
                <a:effectLst/>
                <a:latin typeface="Google Sans"/>
              </a:rPr>
              <a:t>.</a:t>
            </a:r>
            <a:endParaRPr lang="en-IN" sz="2400" b="0" dirty="0">
              <a:effectLst/>
              <a:latin typeface="Consolas" panose="020B0609020204030204" pitchFamily="49" charset="0"/>
            </a:endParaRPr>
          </a:p>
          <a:p>
            <a:r>
              <a:rPr lang="en-IN" sz="2400" b="0" dirty="0">
                <a:effectLst/>
                <a:latin typeface="Consolas" panose="020B0609020204030204" pitchFamily="49" charset="0"/>
              </a:rPr>
              <a:t>3.glTranslatef();</a:t>
            </a:r>
          </a:p>
          <a:p>
            <a:r>
              <a:rPr lang="en-US" sz="2000" b="0" i="0" dirty="0">
                <a:effectLst/>
                <a:latin typeface="Google Sans"/>
              </a:rPr>
              <a:t>The </a:t>
            </a:r>
            <a:r>
              <a:rPr lang="en-US" sz="2000" b="0" i="0" dirty="0" err="1">
                <a:effectLst/>
                <a:latin typeface="Google Sans"/>
              </a:rPr>
              <a:t>glTranslatef</a:t>
            </a:r>
            <a:r>
              <a:rPr lang="en-US" sz="2000" b="0" i="0" dirty="0">
                <a:effectLst/>
                <a:latin typeface="Google Sans"/>
              </a:rPr>
              <a:t> function produces the translation specified by (x, y, z). The translation vector is used to compute a 4x4 translation matrix: The current matrix (see </a:t>
            </a:r>
            <a:r>
              <a:rPr lang="en-US" sz="2000" b="0" i="0" dirty="0" err="1">
                <a:effectLst/>
                <a:latin typeface="Google Sans"/>
              </a:rPr>
              <a:t>glMatrixMode</a:t>
            </a:r>
            <a:r>
              <a:rPr lang="en-US" sz="2000" b="0" i="0" dirty="0">
                <a:effectLst/>
                <a:latin typeface="Google Sans"/>
              </a:rPr>
              <a:t>) is multiplied by this translation matrix, with the product replacing the current matrix.</a:t>
            </a:r>
            <a:endParaRPr lang="en-IN" sz="2000" b="0" dirty="0">
              <a:effectLst/>
              <a:latin typeface="Consolas" panose="020B0609020204030204" pitchFamily="49" charset="0"/>
            </a:endParaRPr>
          </a:p>
          <a:p>
            <a:r>
              <a:rPr lang="en-IN" sz="2400" dirty="0">
                <a:latin typeface="Consolas" panose="020B0609020204030204" pitchFamily="49" charset="0"/>
              </a:rPr>
              <a:t>4.</a:t>
            </a:r>
            <a:r>
              <a:rPr lang="en-IN" sz="2400" b="0" dirty="0">
                <a:effectLst/>
                <a:latin typeface="Consolas" panose="020B0609020204030204" pitchFamily="49" charset="0"/>
              </a:rPr>
              <a:t>glutSolidSphere();</a:t>
            </a:r>
          </a:p>
          <a:p>
            <a:r>
              <a:rPr lang="en-US" sz="2000" b="0" i="0" dirty="0">
                <a:effectLst/>
                <a:latin typeface="Google Sans"/>
              </a:rPr>
              <a:t> The </a:t>
            </a:r>
            <a:r>
              <a:rPr lang="en-US" sz="2000" b="0" i="0" dirty="0" err="1">
                <a:effectLst/>
                <a:latin typeface="Google Sans"/>
              </a:rPr>
              <a:t>glutSolidSphere</a:t>
            </a:r>
            <a:r>
              <a:rPr lang="en-US" sz="2000" b="0" i="0" dirty="0">
                <a:effectLst/>
                <a:latin typeface="Google Sans"/>
              </a:rPr>
              <a:t>() function draws a shaded sphere centered at the origin.</a:t>
            </a:r>
            <a:r>
              <a:rPr lang="en-US" sz="2000" b="0" i="0" dirty="0">
                <a:solidFill>
                  <a:srgbClr val="BDC1C6"/>
                </a:solidFill>
                <a:effectLst/>
                <a:latin typeface="Google Sans"/>
              </a:rPr>
              <a:t>  </a:t>
            </a:r>
            <a:r>
              <a:rPr lang="en-US" sz="2000" b="0" i="0" dirty="0">
                <a:effectLst/>
                <a:latin typeface="Google Sans"/>
              </a:rPr>
              <a:t>The sphere is subdivided around the Z axis into slices and along the Z axis into stacks.</a:t>
            </a:r>
            <a:endParaRPr lang="en-IN" sz="2000" b="0" dirty="0">
              <a:effectLst/>
              <a:latin typeface="Consolas" panose="020B0609020204030204" pitchFamily="49" charset="0"/>
            </a:endParaRPr>
          </a:p>
          <a:p>
            <a:r>
              <a:rPr lang="en-IN" sz="2400" dirty="0">
                <a:latin typeface="Consolas" panose="020B0609020204030204" pitchFamily="49" charset="0"/>
              </a:rPr>
              <a:t>5.</a:t>
            </a:r>
            <a:r>
              <a:rPr lang="en-IN" sz="2400" b="0" dirty="0">
                <a:effectLst/>
                <a:latin typeface="Consolas" panose="020B0609020204030204" pitchFamily="49" charset="0"/>
              </a:rPr>
              <a:t>glPopMatrix();</a:t>
            </a:r>
          </a:p>
          <a:p>
            <a:r>
              <a:rPr lang="en-US" sz="2000" b="0" i="0" dirty="0">
                <a:effectLst/>
                <a:latin typeface="Google Sans"/>
              </a:rPr>
              <a:t>The </a:t>
            </a:r>
            <a:r>
              <a:rPr lang="en-US" sz="2000" b="0" i="0" dirty="0" err="1">
                <a:effectLst/>
                <a:latin typeface="Google Sans"/>
              </a:rPr>
              <a:t>glPopMatrix</a:t>
            </a:r>
            <a:r>
              <a:rPr lang="en-US" sz="2000" b="0" i="0" dirty="0">
                <a:effectLst/>
                <a:latin typeface="Google Sans"/>
              </a:rPr>
              <a:t> function pops the current matrix stack, replacing the current matrix with the one below it on the stack. </a:t>
            </a:r>
            <a:endParaRPr lang="en-IN" sz="2000" b="0" dirty="0">
              <a:effectLst/>
              <a:latin typeface="Consolas" panose="020B0609020204030204" pitchFamily="49" charset="0"/>
            </a:endParaRPr>
          </a:p>
          <a:p>
            <a:endParaRPr lang="en-IN" sz="2400" b="0" dirty="0">
              <a:effectLst/>
              <a:latin typeface="Consolas" panose="020B0609020204030204" pitchFamily="49" charset="0"/>
            </a:endParaRPr>
          </a:p>
          <a:p>
            <a:endParaRPr lang="en-US" sz="3600" b="0" dirty="0">
              <a:effectLst/>
              <a:latin typeface="Consolas" panose="020B0609020204030204" pitchFamily="49" charset="0"/>
            </a:endParaRPr>
          </a:p>
          <a:p>
            <a:endParaRPr lang="en-IN" sz="3600" b="0" dirty="0">
              <a:effectLst/>
              <a:latin typeface="Consolas" panose="020B0609020204030204" pitchFamily="49" charset="0"/>
            </a:endParaRPr>
          </a:p>
          <a:p>
            <a:r>
              <a:rPr lang="en-US" sz="3600" b="1" dirty="0"/>
              <a:t> </a:t>
            </a:r>
            <a:endParaRPr lang="en-IN" sz="3600" b="1" dirty="0"/>
          </a:p>
        </p:txBody>
      </p:sp>
      <p:pic>
        <p:nvPicPr>
          <p:cNvPr id="3" name="Picture 2">
            <a:extLst>
              <a:ext uri="{FF2B5EF4-FFF2-40B4-BE49-F238E27FC236}">
                <a16:creationId xmlns:a16="http://schemas.microsoft.com/office/drawing/2014/main" id="{0EB58262-8FCF-4D0B-DC0B-492AD548D98F}"/>
              </a:ext>
            </a:extLst>
          </p:cNvPr>
          <p:cNvPicPr>
            <a:picLocks noChangeAspect="1"/>
          </p:cNvPicPr>
          <p:nvPr/>
        </p:nvPicPr>
        <p:blipFill>
          <a:blip r:embed="rId2">
            <a:alphaModFix amt="22000"/>
          </a:blip>
          <a:stretch>
            <a:fillRect/>
          </a:stretch>
        </p:blipFill>
        <p:spPr>
          <a:xfrm>
            <a:off x="0" y="0"/>
            <a:ext cx="12192000" cy="6858000"/>
          </a:xfrm>
          <a:prstGeom prst="rect">
            <a:avLst/>
          </a:prstGeom>
        </p:spPr>
      </p:pic>
    </p:spTree>
    <p:extLst>
      <p:ext uri="{BB962C8B-B14F-4D97-AF65-F5344CB8AC3E}">
        <p14:creationId xmlns:p14="http://schemas.microsoft.com/office/powerpoint/2010/main" val="2028625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835E29-6473-3B4E-1DA3-4E6D29A0774C}"/>
              </a:ext>
            </a:extLst>
          </p:cNvPr>
          <p:cNvSpPr txBox="1"/>
          <p:nvPr/>
        </p:nvSpPr>
        <p:spPr>
          <a:xfrm>
            <a:off x="381740" y="231650"/>
            <a:ext cx="11256885" cy="5724644"/>
          </a:xfrm>
          <a:prstGeom prst="rect">
            <a:avLst/>
          </a:prstGeom>
          <a:noFill/>
        </p:spPr>
        <p:txBody>
          <a:bodyPr wrap="square">
            <a:spAutoFit/>
          </a:bodyPr>
          <a:lstStyle/>
          <a:p>
            <a:r>
              <a:rPr lang="en-US" sz="2400" b="0" dirty="0">
                <a:effectLst/>
                <a:latin typeface="Consolas" panose="020B0609020204030204" pitchFamily="49" charset="0"/>
              </a:rPr>
              <a:t>6.glRotatef();</a:t>
            </a:r>
          </a:p>
          <a:p>
            <a:r>
              <a:rPr lang="en-US" sz="2000" b="0" i="0" dirty="0">
                <a:effectLst/>
                <a:latin typeface="Google Sans"/>
              </a:rPr>
              <a:t>The glRotatef function computes a matrix that performs a counterclockwise rotation of angle degrees about the vector from the origin through the point (x, y, z).</a:t>
            </a:r>
            <a:endParaRPr lang="en-US" sz="2000" b="0" dirty="0">
              <a:effectLst/>
              <a:latin typeface="Consolas" panose="020B0609020204030204" pitchFamily="49" charset="0"/>
            </a:endParaRPr>
          </a:p>
          <a:p>
            <a:r>
              <a:rPr lang="en-US" sz="2400" b="0" dirty="0">
                <a:effectLst/>
                <a:latin typeface="Consolas" panose="020B0609020204030204" pitchFamily="49" charset="0"/>
              </a:rPr>
              <a:t>7.</a:t>
            </a:r>
            <a:r>
              <a:rPr lang="en-IN" sz="2400" b="0" dirty="0" err="1">
                <a:effectLst/>
                <a:latin typeface="Consolas" panose="020B0609020204030204" pitchFamily="49" charset="0"/>
              </a:rPr>
              <a:t>glutSwapBuffers</a:t>
            </a:r>
            <a:r>
              <a:rPr lang="en-IN" sz="2400" b="0" dirty="0">
                <a:effectLst/>
                <a:latin typeface="Consolas" panose="020B0609020204030204" pitchFamily="49" charset="0"/>
              </a:rPr>
              <a:t>();</a:t>
            </a:r>
          </a:p>
          <a:p>
            <a:r>
              <a:rPr lang="en-US" sz="2000" b="0" i="0" dirty="0" err="1">
                <a:effectLst/>
                <a:latin typeface="Google Sans"/>
              </a:rPr>
              <a:t>glutSwapBuffers</a:t>
            </a:r>
            <a:r>
              <a:rPr lang="en-US" sz="2000" b="0" i="0" dirty="0">
                <a:effectLst/>
                <a:latin typeface="Google Sans"/>
              </a:rPr>
              <a:t> swaps the buffers of the current window if double buffered. Performs a buffer swap on the layer in use for the current window.</a:t>
            </a:r>
            <a:endParaRPr lang="en-IN" sz="2000" b="0" dirty="0">
              <a:effectLst/>
              <a:latin typeface="Consolas" panose="020B0609020204030204" pitchFamily="49" charset="0"/>
            </a:endParaRPr>
          </a:p>
          <a:p>
            <a:r>
              <a:rPr lang="en-US" sz="2400" dirty="0">
                <a:latin typeface="Consolas" panose="020B0609020204030204" pitchFamily="49" charset="0"/>
              </a:rPr>
              <a:t>8.</a:t>
            </a:r>
            <a:r>
              <a:rPr lang="en-IN" sz="2400" b="0" dirty="0">
                <a:effectLst/>
                <a:latin typeface="Consolas" panose="020B0609020204030204" pitchFamily="49" charset="0"/>
              </a:rPr>
              <a:t>glScaled();</a:t>
            </a:r>
          </a:p>
          <a:p>
            <a:r>
              <a:rPr lang="en-US" sz="2000" b="0" dirty="0">
                <a:effectLst/>
                <a:latin typeface="Consolas" panose="020B0609020204030204" pitchFamily="49" charset="0"/>
              </a:rPr>
              <a:t>The </a:t>
            </a:r>
            <a:r>
              <a:rPr lang="en-US" sz="2000" b="0" dirty="0" err="1">
                <a:effectLst/>
                <a:latin typeface="Consolas" panose="020B0609020204030204" pitchFamily="49" charset="0"/>
              </a:rPr>
              <a:t>glScalef</a:t>
            </a:r>
            <a:r>
              <a:rPr lang="en-US" sz="2000" b="0" dirty="0">
                <a:effectLst/>
                <a:latin typeface="Consolas" panose="020B0609020204030204" pitchFamily="49" charset="0"/>
              </a:rPr>
              <a:t> function produces a general scaling along the x, y, and z axes. The three arguments indicate the desired scale factors along each of the three axes.</a:t>
            </a:r>
            <a:endParaRPr lang="en-IN" sz="2000" b="0" dirty="0">
              <a:effectLst/>
              <a:latin typeface="Consolas" panose="020B0609020204030204" pitchFamily="49" charset="0"/>
            </a:endParaRPr>
          </a:p>
          <a:p>
            <a:r>
              <a:rPr lang="en-IN" sz="2400" dirty="0">
                <a:latin typeface="Consolas" panose="020B0609020204030204" pitchFamily="49" charset="0"/>
              </a:rPr>
              <a:t>9.</a:t>
            </a:r>
            <a:r>
              <a:rPr lang="en-IN" sz="2400" b="0" dirty="0">
                <a:effectLst/>
                <a:latin typeface="Consolas" panose="020B0609020204030204" pitchFamily="49" charset="0"/>
              </a:rPr>
              <a:t>glLoadIdentity();</a:t>
            </a:r>
          </a:p>
          <a:p>
            <a:r>
              <a:rPr lang="en-US" sz="2000" b="0" i="0" dirty="0">
                <a:effectLst/>
                <a:latin typeface="Google Sans"/>
              </a:rPr>
              <a:t> The </a:t>
            </a:r>
            <a:r>
              <a:rPr lang="en-US" sz="2000" b="0" i="0" dirty="0" err="1">
                <a:effectLst/>
                <a:latin typeface="Google Sans"/>
              </a:rPr>
              <a:t>glLoadIdentity</a:t>
            </a:r>
            <a:r>
              <a:rPr lang="en-US" sz="2000" b="0" i="0" dirty="0">
                <a:effectLst/>
                <a:latin typeface="Google Sans"/>
              </a:rPr>
              <a:t> function replaces the current matrix with the identity matrix. It is semantically equivalent to calling </a:t>
            </a:r>
            <a:r>
              <a:rPr lang="en-US" sz="2000" b="0" i="0" dirty="0" err="1">
                <a:effectLst/>
                <a:latin typeface="Google Sans"/>
              </a:rPr>
              <a:t>glLoadMatrix</a:t>
            </a:r>
            <a:r>
              <a:rPr lang="en-US" sz="2000" b="0" i="0" dirty="0">
                <a:effectLst/>
                <a:latin typeface="Google Sans"/>
              </a:rPr>
              <a:t> with the following identity matrix.</a:t>
            </a:r>
            <a:endParaRPr lang="en-IN" sz="2000" b="0" dirty="0">
              <a:effectLst/>
              <a:latin typeface="Consolas" panose="020B0609020204030204" pitchFamily="49" charset="0"/>
            </a:endParaRPr>
          </a:p>
          <a:p>
            <a:r>
              <a:rPr lang="en-IN" sz="2400" b="0" dirty="0">
                <a:effectLst/>
                <a:latin typeface="Consolas" panose="020B0609020204030204" pitchFamily="49" charset="0"/>
              </a:rPr>
              <a:t>10.</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00000"/>
                </a:solidFill>
                <a:effectLst/>
                <a:latin typeface="Arial Unicode MS"/>
              </a:rPr>
              <a:t>glutCreateWindow</a:t>
            </a:r>
            <a:r>
              <a:rPr lang="en-US" altLang="en-US" sz="2400" dirty="0">
                <a:solidFill>
                  <a:srgbClr val="000000"/>
                </a:solidFill>
                <a:latin typeface="Arial Unicode MS"/>
              </a:rPr>
              <a:t>();</a:t>
            </a:r>
          </a:p>
          <a:p>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Arial Unicode MS"/>
              </a:rPr>
              <a:t>glutCreateWindow</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creates a top-level window. The </a:t>
            </a:r>
            <a:r>
              <a:rPr kumimoji="0" lang="en-US" altLang="en-US" sz="2000" b="0" i="0" u="none" strike="noStrike" cap="none" normalizeH="0" baseline="0" dirty="0">
                <a:ln>
                  <a:noFill/>
                </a:ln>
                <a:solidFill>
                  <a:srgbClr val="000000"/>
                </a:solidFill>
                <a:effectLst/>
                <a:latin typeface="Arial Unicode MS"/>
              </a:rPr>
              <a:t>name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will be provided to the window system as the window's name. The intent is that the window system will label the window with the name.</a:t>
            </a:r>
            <a:r>
              <a:rPr kumimoji="0" lang="en-US" altLang="en-US" sz="2000" b="0" i="0" u="none" strike="noStrike" cap="none" normalizeH="0" baseline="0" dirty="0">
                <a:ln>
                  <a:noFill/>
                </a:ln>
                <a:solidFill>
                  <a:schemeClr val="tx1"/>
                </a:solidFill>
                <a:effectLst/>
              </a:rPr>
              <a:t> </a:t>
            </a:r>
            <a:endParaRPr lang="en-IN" sz="2000" b="0" dirty="0">
              <a:effectLst/>
              <a:latin typeface="Consolas" panose="020B0609020204030204" pitchFamily="49" charset="0"/>
            </a:endParaRPr>
          </a:p>
          <a:p>
            <a:endParaRPr lang="en-IN" sz="1800" b="0" dirty="0">
              <a:effectLst/>
              <a:latin typeface="Consolas" panose="020B0609020204030204" pitchFamily="49" charset="0"/>
            </a:endParaRPr>
          </a:p>
        </p:txBody>
      </p:sp>
      <p:pic>
        <p:nvPicPr>
          <p:cNvPr id="7" name="Picture 6">
            <a:extLst>
              <a:ext uri="{FF2B5EF4-FFF2-40B4-BE49-F238E27FC236}">
                <a16:creationId xmlns:a16="http://schemas.microsoft.com/office/drawing/2014/main" id="{E33F60C7-8308-FD1D-512D-466283A732AD}"/>
              </a:ext>
            </a:extLst>
          </p:cNvPr>
          <p:cNvPicPr>
            <a:picLocks noChangeAspect="1"/>
          </p:cNvPicPr>
          <p:nvPr/>
        </p:nvPicPr>
        <p:blipFill>
          <a:blip r:embed="rId2">
            <a:alphaModFix amt="34000"/>
          </a:blip>
          <a:stretch>
            <a:fillRect/>
          </a:stretch>
        </p:blipFill>
        <p:spPr>
          <a:xfrm>
            <a:off x="0" y="0"/>
            <a:ext cx="12192000" cy="6858000"/>
          </a:xfrm>
          <a:prstGeom prst="rect">
            <a:avLst/>
          </a:prstGeom>
        </p:spPr>
      </p:pic>
    </p:spTree>
    <p:extLst>
      <p:ext uri="{BB962C8B-B14F-4D97-AF65-F5344CB8AC3E}">
        <p14:creationId xmlns:p14="http://schemas.microsoft.com/office/powerpoint/2010/main" val="66064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150458-349E-63AA-CBD5-76FA25D1E136}"/>
              </a:ext>
            </a:extLst>
          </p:cNvPr>
          <p:cNvSpPr txBox="1"/>
          <p:nvPr/>
        </p:nvSpPr>
        <p:spPr>
          <a:xfrm>
            <a:off x="1029810" y="514905"/>
            <a:ext cx="8487052" cy="646331"/>
          </a:xfrm>
          <a:prstGeom prst="rect">
            <a:avLst/>
          </a:prstGeom>
          <a:noFill/>
        </p:spPr>
        <p:txBody>
          <a:bodyPr wrap="square" rtlCol="0">
            <a:spAutoFit/>
          </a:bodyPr>
          <a:lstStyle/>
          <a:p>
            <a:r>
              <a:rPr lang="en-US" sz="3600" b="1" dirty="0"/>
              <a:t>EXPECTED OUTPUT OF OUR PROJECT</a:t>
            </a:r>
            <a:endParaRPr lang="en-IN" sz="3600" b="1" dirty="0"/>
          </a:p>
        </p:txBody>
      </p:sp>
      <p:pic>
        <p:nvPicPr>
          <p:cNvPr id="5" name="Picture 4">
            <a:extLst>
              <a:ext uri="{FF2B5EF4-FFF2-40B4-BE49-F238E27FC236}">
                <a16:creationId xmlns:a16="http://schemas.microsoft.com/office/drawing/2014/main" id="{7E3F7C72-8A49-66A4-305D-AB69F53F666C}"/>
              </a:ext>
            </a:extLst>
          </p:cNvPr>
          <p:cNvPicPr>
            <a:picLocks noChangeAspect="1"/>
          </p:cNvPicPr>
          <p:nvPr/>
        </p:nvPicPr>
        <p:blipFill rotWithShape="1">
          <a:blip r:embed="rId2">
            <a:extLst>
              <a:ext uri="{28A0092B-C50C-407E-A947-70E740481C1C}">
                <a14:useLocalDpi xmlns:a14="http://schemas.microsoft.com/office/drawing/2010/main" val="0"/>
              </a:ext>
            </a:extLst>
          </a:blip>
          <a:srcRect l="509" t="8802" r="23107" b="17541"/>
          <a:stretch/>
        </p:blipFill>
        <p:spPr>
          <a:xfrm>
            <a:off x="870012" y="1358284"/>
            <a:ext cx="9898602" cy="5051394"/>
          </a:xfrm>
          <a:prstGeom prst="rect">
            <a:avLst/>
          </a:prstGeom>
        </p:spPr>
      </p:pic>
    </p:spTree>
    <p:extLst>
      <p:ext uri="{BB962C8B-B14F-4D97-AF65-F5344CB8AC3E}">
        <p14:creationId xmlns:p14="http://schemas.microsoft.com/office/powerpoint/2010/main" val="698680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4ACAC4-2034-A1DE-8796-E63AAC097410}"/>
              </a:ext>
            </a:extLst>
          </p:cNvPr>
          <p:cNvPicPr>
            <a:picLocks noChangeAspect="1"/>
          </p:cNvPicPr>
          <p:nvPr/>
        </p:nvPicPr>
        <p:blipFill rotWithShape="1">
          <a:blip r:embed="rId2">
            <a:extLst>
              <a:ext uri="{28A0092B-C50C-407E-A947-70E740481C1C}">
                <a14:useLocalDpi xmlns:a14="http://schemas.microsoft.com/office/drawing/2010/main" val="0"/>
              </a:ext>
            </a:extLst>
          </a:blip>
          <a:srcRect t="5178" r="21723" b="12492"/>
          <a:stretch/>
        </p:blipFill>
        <p:spPr>
          <a:xfrm>
            <a:off x="1198485" y="605901"/>
            <a:ext cx="9543496" cy="5646198"/>
          </a:xfrm>
          <a:prstGeom prst="rect">
            <a:avLst/>
          </a:prstGeom>
        </p:spPr>
      </p:pic>
    </p:spTree>
    <p:extLst>
      <p:ext uri="{BB962C8B-B14F-4D97-AF65-F5344CB8AC3E}">
        <p14:creationId xmlns:p14="http://schemas.microsoft.com/office/powerpoint/2010/main" val="969968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1150</Words>
  <Application>Microsoft Office PowerPoint</Application>
  <PresentationFormat>Widescreen</PresentationFormat>
  <Paragraphs>103</Paragraphs>
  <Slides>12</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Arial</vt:lpstr>
      <vt:lpstr>Arial Unicode MS</vt:lpstr>
      <vt:lpstr>Bahnschrift Light SemiCondensed</vt:lpstr>
      <vt:lpstr>Calibri</vt:lpstr>
      <vt:lpstr>Calibri Light</vt:lpstr>
      <vt:lpstr>Consolas</vt:lpstr>
      <vt:lpstr>DM Sans</vt:lpstr>
      <vt:lpstr>ff5</vt:lpstr>
      <vt:lpstr>ff6</vt:lpstr>
      <vt:lpstr>ff7</vt:lpstr>
      <vt:lpstr>Google Sans</vt:lpstr>
      <vt:lpstr>New roman</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Madhu S</dc:creator>
  <cp:lastModifiedBy>Madhu S</cp:lastModifiedBy>
  <cp:revision>15</cp:revision>
  <dcterms:created xsi:type="dcterms:W3CDTF">2023-04-17T16:46:46Z</dcterms:created>
  <dcterms:modified xsi:type="dcterms:W3CDTF">2023-04-24T08:51:33Z</dcterms:modified>
</cp:coreProperties>
</file>