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78" d="100"/>
          <a:sy n="78" d="100"/>
        </p:scale>
        <p:origin x="850"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E627-1A1B-065B-D70C-B08BE02E44C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33829BF-D281-7543-F9D2-58FE8C122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ECECF42-7186-CB06-F2D1-ACA3B955ACB1}"/>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5" name="Footer Placeholder 4">
            <a:extLst>
              <a:ext uri="{FF2B5EF4-FFF2-40B4-BE49-F238E27FC236}">
                <a16:creationId xmlns:a16="http://schemas.microsoft.com/office/drawing/2014/main" id="{9F3A601F-8FA0-E102-7EC7-DCA1CB4E3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19F80-7B93-E4CA-9D80-29621C734663}"/>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176479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9A31-B1D3-D1FF-EACE-DA95D82FD95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7C465A5-4785-BE41-4D41-9B7FC0C599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28E4AF-748E-D378-9A55-EBA08FABF97F}"/>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5" name="Footer Placeholder 4">
            <a:extLst>
              <a:ext uri="{FF2B5EF4-FFF2-40B4-BE49-F238E27FC236}">
                <a16:creationId xmlns:a16="http://schemas.microsoft.com/office/drawing/2014/main" id="{F70FE3B5-9800-7E0A-4C4F-090CD7C7E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3C957-698E-B554-DB79-84EB6A1BBB24}"/>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302244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3843F-1EBE-F839-30EA-20AFA19103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2541B6F-3C2B-6379-8E56-9810F9D7E8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9FEB55-1716-D657-F541-37F8D135BB13}"/>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5" name="Footer Placeholder 4">
            <a:extLst>
              <a:ext uri="{FF2B5EF4-FFF2-40B4-BE49-F238E27FC236}">
                <a16:creationId xmlns:a16="http://schemas.microsoft.com/office/drawing/2014/main" id="{451A423A-13A6-24B4-55E1-A0B4313B3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01788-B908-A6C4-96E5-7026DA01F05A}"/>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329494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4096-A8C5-2A97-45F6-2D6C49904CE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30FC6D-FD78-1949-7989-5D45DD6153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B8CFA7-CCC4-B61A-BF47-00FA7DBF7A35}"/>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5" name="Footer Placeholder 4">
            <a:extLst>
              <a:ext uri="{FF2B5EF4-FFF2-40B4-BE49-F238E27FC236}">
                <a16:creationId xmlns:a16="http://schemas.microsoft.com/office/drawing/2014/main" id="{24BD92F3-40BA-1909-65A6-B5D985CBD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2A412-A665-DAB3-F76F-3A4C9E8E790F}"/>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83134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D041-E3D5-145E-9E32-470101FF5A6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5422D6E-73D2-8A25-7F1B-FC349CD34A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8170F0A-1E9F-1C77-2817-71B38D18D62E}"/>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5" name="Footer Placeholder 4">
            <a:extLst>
              <a:ext uri="{FF2B5EF4-FFF2-40B4-BE49-F238E27FC236}">
                <a16:creationId xmlns:a16="http://schemas.microsoft.com/office/drawing/2014/main" id="{8F5C8574-7427-72E8-CD89-BBCED7918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2977E-439D-9D4B-B884-97D11610C973}"/>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36192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AF3F-69A8-11A6-6F08-2F7F464762F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A3F09C-0177-EADE-EB16-A5246E8BD87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ECA248-8852-8574-E5C6-EECAC50000C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81C0C2C-0C83-D888-3893-F9AD9C7A9D30}"/>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6" name="Footer Placeholder 5">
            <a:extLst>
              <a:ext uri="{FF2B5EF4-FFF2-40B4-BE49-F238E27FC236}">
                <a16:creationId xmlns:a16="http://schemas.microsoft.com/office/drawing/2014/main" id="{7194602D-257F-0C62-200D-12E9272B7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4F4F6-2291-23E4-F2C8-439A01620CD4}"/>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105372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1B49-DCB0-B72A-79D5-8FC272E5BF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971DBBB-4EAC-CC2D-7013-037F4D4459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5DB07B-0CA7-954B-B39F-5F946F692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B6B440C-5687-E12F-C5B9-65A9243CB2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CD51880-E3E5-6970-D6E1-0DD35ED6C1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4706EC3-3E0C-6127-C99D-CE2F864A932A}"/>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8" name="Footer Placeholder 7">
            <a:extLst>
              <a:ext uri="{FF2B5EF4-FFF2-40B4-BE49-F238E27FC236}">
                <a16:creationId xmlns:a16="http://schemas.microsoft.com/office/drawing/2014/main" id="{A447D065-1A68-04FD-BFD8-891FC82362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55DC50-6FC2-5D5C-ACA1-BA3ABF5BE0A8}"/>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751472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00B9-A16A-FCA3-C16C-026FE858752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521DE85-63FE-3258-510B-D6DAF95949A3}"/>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4" name="Footer Placeholder 3">
            <a:extLst>
              <a:ext uri="{FF2B5EF4-FFF2-40B4-BE49-F238E27FC236}">
                <a16:creationId xmlns:a16="http://schemas.microsoft.com/office/drawing/2014/main" id="{A7D19C55-0908-A26D-CE04-F3AE8A0384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0EA5C8-D936-8FAC-C2E4-8E07D9DC53CA}"/>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11941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C64F45-64DF-EBBC-CADF-A319A988B25D}"/>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3" name="Footer Placeholder 2">
            <a:extLst>
              <a:ext uri="{FF2B5EF4-FFF2-40B4-BE49-F238E27FC236}">
                <a16:creationId xmlns:a16="http://schemas.microsoft.com/office/drawing/2014/main" id="{53C2C15C-4FE6-33C3-0468-2426F486A2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DF4FD6-053C-092D-B56A-29150F2F96C1}"/>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196408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E6C1-C8BC-E517-A85D-1248A82EE1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314C30-F254-D8A0-DCB8-D4E66AC45C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A1935C1-0112-46AB-DE7F-F6BF26162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A38577-59FB-9A78-3501-4164D84F00BC}"/>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6" name="Footer Placeholder 5">
            <a:extLst>
              <a:ext uri="{FF2B5EF4-FFF2-40B4-BE49-F238E27FC236}">
                <a16:creationId xmlns:a16="http://schemas.microsoft.com/office/drawing/2014/main" id="{CB9D7510-DDCA-0331-6C4D-0FC9861D8C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DA3DB-0005-5AA2-8CE9-DD98204CC070}"/>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181868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1541-73C6-B485-FCE2-8A3B757CAC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29FB665-FDD0-0DF8-B743-3F5F3498B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51ED98-0CEC-F29F-8209-7ADE451C6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F84970-D72C-4942-E7BC-017229340C39}"/>
              </a:ext>
            </a:extLst>
          </p:cNvPr>
          <p:cNvSpPr>
            <a:spLocks noGrp="1"/>
          </p:cNvSpPr>
          <p:nvPr>
            <p:ph type="dt" sz="half" idx="10"/>
          </p:nvPr>
        </p:nvSpPr>
        <p:spPr/>
        <p:txBody>
          <a:bodyPr/>
          <a:lstStyle/>
          <a:p>
            <a:fld id="{F005DFA8-9EB2-9442-A694-6D0428EC7F44}" type="datetimeFigureOut">
              <a:rPr lang="en-US" smtClean="0"/>
              <a:t>9/25/2024</a:t>
            </a:fld>
            <a:endParaRPr lang="en-US"/>
          </a:p>
        </p:txBody>
      </p:sp>
      <p:sp>
        <p:nvSpPr>
          <p:cNvPr id="6" name="Footer Placeholder 5">
            <a:extLst>
              <a:ext uri="{FF2B5EF4-FFF2-40B4-BE49-F238E27FC236}">
                <a16:creationId xmlns:a16="http://schemas.microsoft.com/office/drawing/2014/main" id="{07E4FAF0-42D3-E08A-137A-5E59E990C2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F41B7-D2D7-00F0-C158-13054E2FFCCC}"/>
              </a:ext>
            </a:extLst>
          </p:cNvPr>
          <p:cNvSpPr>
            <a:spLocks noGrp="1"/>
          </p:cNvSpPr>
          <p:nvPr>
            <p:ph type="sldNum" sz="quarter" idx="12"/>
          </p:nvPr>
        </p:nvSpPr>
        <p:spPr/>
        <p:txBody>
          <a:bodyPr/>
          <a:lstStyle/>
          <a:p>
            <a:fld id="{426D760F-DD99-784C-A672-3479D8560304}" type="slidenum">
              <a:rPr lang="en-US" smtClean="0"/>
              <a:t>‹#›</a:t>
            </a:fld>
            <a:endParaRPr lang="en-US"/>
          </a:p>
        </p:txBody>
      </p:sp>
    </p:spTree>
    <p:extLst>
      <p:ext uri="{BB962C8B-B14F-4D97-AF65-F5344CB8AC3E}">
        <p14:creationId xmlns:p14="http://schemas.microsoft.com/office/powerpoint/2010/main" val="335098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4D885-074E-7ABB-192A-F26C02378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B0A8E1-C91F-4102-31E6-948875925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2E6A43-A9F4-6603-6CA0-9BA7CF519E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05DFA8-9EB2-9442-A694-6D0428EC7F44}" type="datetimeFigureOut">
              <a:rPr lang="en-US" smtClean="0"/>
              <a:t>9/25/2024</a:t>
            </a:fld>
            <a:endParaRPr lang="en-US"/>
          </a:p>
        </p:txBody>
      </p:sp>
      <p:sp>
        <p:nvSpPr>
          <p:cNvPr id="5" name="Footer Placeholder 4">
            <a:extLst>
              <a:ext uri="{FF2B5EF4-FFF2-40B4-BE49-F238E27FC236}">
                <a16:creationId xmlns:a16="http://schemas.microsoft.com/office/drawing/2014/main" id="{C645A439-1CD9-DDA6-DDA8-A6575FBD6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9E92FC-EDDF-9697-AD1F-711293A671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6D760F-DD99-784C-A672-3479D8560304}" type="slidenum">
              <a:rPr lang="en-US" smtClean="0"/>
              <a:t>‹#›</a:t>
            </a:fld>
            <a:endParaRPr lang="en-US"/>
          </a:p>
        </p:txBody>
      </p:sp>
    </p:spTree>
    <p:extLst>
      <p:ext uri="{BB962C8B-B14F-4D97-AF65-F5344CB8AC3E}">
        <p14:creationId xmlns:p14="http://schemas.microsoft.com/office/powerpoint/2010/main" val="52458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3878-8665-4FF6-49F3-A441B8B47075}"/>
              </a:ext>
            </a:extLst>
          </p:cNvPr>
          <p:cNvSpPr>
            <a:spLocks noGrp="1"/>
          </p:cNvSpPr>
          <p:nvPr>
            <p:ph type="ctrTitle"/>
          </p:nvPr>
        </p:nvSpPr>
        <p:spPr>
          <a:xfrm>
            <a:off x="1524000" y="1776247"/>
            <a:ext cx="9144000" cy="2753711"/>
          </a:xfrm>
        </p:spPr>
        <p:txBody>
          <a:bodyPr/>
          <a:lstStyle/>
          <a:p>
            <a:r>
              <a:rPr lang="en-US" dirty="0"/>
              <a:t>Problem Solving Using Computation</a:t>
            </a:r>
          </a:p>
        </p:txBody>
      </p:sp>
    </p:spTree>
    <p:extLst>
      <p:ext uri="{BB962C8B-B14F-4D97-AF65-F5344CB8AC3E}">
        <p14:creationId xmlns:p14="http://schemas.microsoft.com/office/powerpoint/2010/main" val="9663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3535-AF7F-25BB-FCF8-03EDE02BE6E3}"/>
              </a:ext>
            </a:extLst>
          </p:cNvPr>
          <p:cNvSpPr>
            <a:spLocks noGrp="1"/>
          </p:cNvSpPr>
          <p:nvPr>
            <p:ph type="title"/>
          </p:nvPr>
        </p:nvSpPr>
        <p:spPr/>
        <p:txBody>
          <a:bodyPr/>
          <a:lstStyle/>
          <a:p>
            <a:r>
              <a:rPr lang="en-US" dirty="0"/>
              <a:t>Problem 5: The Water Jug Problem</a:t>
            </a:r>
            <a:br>
              <a:rPr lang="en-US" dirty="0"/>
            </a:br>
            <a:endParaRPr lang="en-US" dirty="0"/>
          </a:p>
        </p:txBody>
      </p:sp>
      <p:sp>
        <p:nvSpPr>
          <p:cNvPr id="3" name="Content Placeholder 2">
            <a:extLst>
              <a:ext uri="{FF2B5EF4-FFF2-40B4-BE49-F238E27FC236}">
                <a16:creationId xmlns:a16="http://schemas.microsoft.com/office/drawing/2014/main" id="{DC281FDE-20F7-29CB-3A1D-749725DEE605}"/>
              </a:ext>
            </a:extLst>
          </p:cNvPr>
          <p:cNvSpPr>
            <a:spLocks noGrp="1"/>
          </p:cNvSpPr>
          <p:nvPr>
            <p:ph idx="1"/>
          </p:nvPr>
        </p:nvSpPr>
        <p:spPr/>
        <p:txBody>
          <a:bodyPr/>
          <a:lstStyle/>
          <a:p>
            <a:pPr marL="0" indent="0">
              <a:buNone/>
            </a:pPr>
            <a:r>
              <a:rPr lang="en-US" dirty="0"/>
              <a:t>You have a 5-liter jug and a 3-liter jug. You need to measure out exactly 4 liters of water. You have an unlimited supply of water, but no measuring devices. How can you do it?</a:t>
            </a:r>
          </a:p>
        </p:txBody>
      </p:sp>
    </p:spTree>
    <p:extLst>
      <p:ext uri="{BB962C8B-B14F-4D97-AF65-F5344CB8AC3E}">
        <p14:creationId xmlns:p14="http://schemas.microsoft.com/office/powerpoint/2010/main" val="319785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1608-DE76-C0E0-5B4C-FF1B1F3E6644}"/>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A36210A-DBD6-FE31-9379-36B83536C3B1}"/>
              </a:ext>
            </a:extLst>
          </p:cNvPr>
          <p:cNvSpPr>
            <a:spLocks noGrp="1"/>
          </p:cNvSpPr>
          <p:nvPr>
            <p:ph idx="1"/>
          </p:nvPr>
        </p:nvSpPr>
        <p:spPr/>
        <p:txBody>
          <a:bodyPr/>
          <a:lstStyle/>
          <a:p>
            <a:r>
              <a:rPr lang="en-US" dirty="0"/>
              <a:t>Fill the 5-liter jug completely.</a:t>
            </a:r>
          </a:p>
          <a:p>
            <a:r>
              <a:rPr lang="en-US" dirty="0"/>
              <a:t>Pour from the 5-liter jug into the 3-liter jug until the 3-liter jug is full. (You have 2 liters left in the 5-liter jug.)</a:t>
            </a:r>
          </a:p>
          <a:p>
            <a:r>
              <a:rPr lang="en-US" dirty="0"/>
              <a:t>Empty the 3-liter jug.</a:t>
            </a:r>
          </a:p>
          <a:p>
            <a:r>
              <a:rPr lang="en-US" dirty="0"/>
              <a:t>Pour the 2 liters from the 5-liter jug into the 3-liter jug.</a:t>
            </a:r>
          </a:p>
          <a:p>
            <a:r>
              <a:rPr lang="en-US" dirty="0"/>
              <a:t>Fill the 5-liter jug completely again.</a:t>
            </a:r>
          </a:p>
          <a:p>
            <a:r>
              <a:rPr lang="en-US" dirty="0"/>
              <a:t>Pour from the 5-liter jug into the 3-liter jug until the 3-liter jug is full. You will pour 1 liter, leaving exactly 4 liters in the 5-liter jug.</a:t>
            </a:r>
          </a:p>
        </p:txBody>
      </p:sp>
    </p:spTree>
    <p:extLst>
      <p:ext uri="{BB962C8B-B14F-4D97-AF65-F5344CB8AC3E}">
        <p14:creationId xmlns:p14="http://schemas.microsoft.com/office/powerpoint/2010/main" val="230652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444F-7678-043F-D489-9F804482647C}"/>
              </a:ext>
            </a:extLst>
          </p:cNvPr>
          <p:cNvSpPr>
            <a:spLocks noGrp="1"/>
          </p:cNvSpPr>
          <p:nvPr>
            <p:ph type="title"/>
          </p:nvPr>
        </p:nvSpPr>
        <p:spPr/>
        <p:txBody>
          <a:bodyPr/>
          <a:lstStyle/>
          <a:p>
            <a:r>
              <a:rPr lang="en-US" dirty="0"/>
              <a:t>Problem 6: The Man in the Elevator</a:t>
            </a:r>
            <a:br>
              <a:rPr lang="en-US" dirty="0"/>
            </a:br>
            <a:endParaRPr lang="en-US" dirty="0"/>
          </a:p>
        </p:txBody>
      </p:sp>
      <p:sp>
        <p:nvSpPr>
          <p:cNvPr id="3" name="Content Placeholder 2">
            <a:extLst>
              <a:ext uri="{FF2B5EF4-FFF2-40B4-BE49-F238E27FC236}">
                <a16:creationId xmlns:a16="http://schemas.microsoft.com/office/drawing/2014/main" id="{6133C236-977C-432B-A538-3131EAA309A7}"/>
              </a:ext>
            </a:extLst>
          </p:cNvPr>
          <p:cNvSpPr>
            <a:spLocks noGrp="1"/>
          </p:cNvSpPr>
          <p:nvPr>
            <p:ph idx="1"/>
          </p:nvPr>
        </p:nvSpPr>
        <p:spPr/>
        <p:txBody>
          <a:bodyPr/>
          <a:lstStyle/>
          <a:p>
            <a:pPr marL="0" indent="0">
              <a:buNone/>
            </a:pPr>
            <a:r>
              <a:rPr lang="en-US" dirty="0"/>
              <a:t>A man lives on the 10th floor of a building. Every day, he takes the elevator down to the ground floor to leave for work. When he comes back, he takes the elevator to the 7th floor and then walks up the stairs to the 10th floor. Why does he do this?</a:t>
            </a:r>
          </a:p>
        </p:txBody>
      </p:sp>
    </p:spTree>
    <p:extLst>
      <p:ext uri="{BB962C8B-B14F-4D97-AF65-F5344CB8AC3E}">
        <p14:creationId xmlns:p14="http://schemas.microsoft.com/office/powerpoint/2010/main" val="304498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13E1-F88D-5FA8-1442-DCAC716315D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5C5F3C11-A6F6-8108-8A60-20D7D36D3C42}"/>
              </a:ext>
            </a:extLst>
          </p:cNvPr>
          <p:cNvSpPr>
            <a:spLocks noGrp="1"/>
          </p:cNvSpPr>
          <p:nvPr>
            <p:ph idx="1"/>
          </p:nvPr>
        </p:nvSpPr>
        <p:spPr/>
        <p:txBody>
          <a:bodyPr/>
          <a:lstStyle/>
          <a:p>
            <a:pPr marL="0" indent="0">
              <a:buNone/>
            </a:pPr>
            <a:r>
              <a:rPr lang="en-US" dirty="0"/>
              <a:t>The man is short. He can only reach the button for the 7th floor. He takes the elevator to the ground floor but can't reach the button for the 10th floor when he returns, so he walks up the stairs from the 7th floor to the 10th.</a:t>
            </a:r>
          </a:p>
        </p:txBody>
      </p:sp>
    </p:spTree>
    <p:extLst>
      <p:ext uri="{BB962C8B-B14F-4D97-AF65-F5344CB8AC3E}">
        <p14:creationId xmlns:p14="http://schemas.microsoft.com/office/powerpoint/2010/main" val="243320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589AE-C412-0404-435F-4ABF400581C4}"/>
              </a:ext>
            </a:extLst>
          </p:cNvPr>
          <p:cNvSpPr>
            <a:spLocks noGrp="1"/>
          </p:cNvSpPr>
          <p:nvPr>
            <p:ph type="title"/>
          </p:nvPr>
        </p:nvSpPr>
        <p:spPr/>
        <p:txBody>
          <a:bodyPr/>
          <a:lstStyle/>
          <a:p>
            <a:r>
              <a:rPr lang="en-US" dirty="0"/>
              <a:t>Problem 7: The Missing Dollar Riddle</a:t>
            </a:r>
            <a:br>
              <a:rPr lang="en-US" dirty="0"/>
            </a:br>
            <a:endParaRPr lang="en-US" dirty="0"/>
          </a:p>
        </p:txBody>
      </p:sp>
      <p:sp>
        <p:nvSpPr>
          <p:cNvPr id="3" name="Content Placeholder 2">
            <a:extLst>
              <a:ext uri="{FF2B5EF4-FFF2-40B4-BE49-F238E27FC236}">
                <a16:creationId xmlns:a16="http://schemas.microsoft.com/office/drawing/2014/main" id="{A4A1FA3E-C89E-5468-6389-DA53C063B9FD}"/>
              </a:ext>
            </a:extLst>
          </p:cNvPr>
          <p:cNvSpPr>
            <a:spLocks noGrp="1"/>
          </p:cNvSpPr>
          <p:nvPr>
            <p:ph idx="1"/>
          </p:nvPr>
        </p:nvSpPr>
        <p:spPr/>
        <p:txBody>
          <a:bodyPr/>
          <a:lstStyle/>
          <a:p>
            <a:pPr marL="0" indent="0">
              <a:buNone/>
            </a:pPr>
            <a:r>
              <a:rPr lang="en-US" dirty="0"/>
              <a:t>Three friends check into a hotel room that costs $30. They each contribute $10. Later, the manager realizes the room should only cost $25, so he gives $5 to the bellboy to return to the friends. The bellboy, however, decides to keep $2 for himself and gives each friend $1 back. Now, each friend has paid $9 (totaling $27), and the bellboy has $2, which adds up to $29. What happened to the missing dollar?</a:t>
            </a:r>
          </a:p>
        </p:txBody>
      </p:sp>
    </p:spTree>
    <p:extLst>
      <p:ext uri="{BB962C8B-B14F-4D97-AF65-F5344CB8AC3E}">
        <p14:creationId xmlns:p14="http://schemas.microsoft.com/office/powerpoint/2010/main" val="339533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BF13-5051-662D-E41E-52F86CBFDB02}"/>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8AB15EFD-9C97-C582-7113-FF481E4BC3C6}"/>
              </a:ext>
            </a:extLst>
          </p:cNvPr>
          <p:cNvSpPr>
            <a:spLocks noGrp="1"/>
          </p:cNvSpPr>
          <p:nvPr>
            <p:ph idx="1"/>
          </p:nvPr>
        </p:nvSpPr>
        <p:spPr/>
        <p:txBody>
          <a:bodyPr/>
          <a:lstStyle/>
          <a:p>
            <a:r>
              <a:rPr lang="en-US" dirty="0"/>
              <a:t>There’s actually no missing dollar. The friends paid $27 total, which includes the $25 for the room and the $2 kept by the bellboy. The riddle incorrectly adds the bellboy's $2 to the $27, creating confusion. The breakdown should be:</a:t>
            </a:r>
          </a:p>
          <a:p>
            <a:endParaRPr lang="en-US" dirty="0"/>
          </a:p>
          <a:p>
            <a:r>
              <a:rPr lang="en-US" dirty="0"/>
              <a:t>Room cost: $25</a:t>
            </a:r>
          </a:p>
          <a:p>
            <a:r>
              <a:rPr lang="en-US" dirty="0"/>
              <a:t>Bellboy keeps: $2</a:t>
            </a:r>
          </a:p>
          <a:p>
            <a:r>
              <a:rPr lang="en-US" dirty="0"/>
              <a:t>Returned to friends: $3</a:t>
            </a:r>
          </a:p>
          <a:p>
            <a:r>
              <a:rPr lang="en-US" dirty="0"/>
              <a:t>Total: $25 + $2 + $3 = $30.</a:t>
            </a:r>
          </a:p>
        </p:txBody>
      </p:sp>
    </p:spTree>
    <p:extLst>
      <p:ext uri="{BB962C8B-B14F-4D97-AF65-F5344CB8AC3E}">
        <p14:creationId xmlns:p14="http://schemas.microsoft.com/office/powerpoint/2010/main" val="53413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9EBA-188D-2EDB-3777-98FE10A0A8B9}"/>
              </a:ext>
            </a:extLst>
          </p:cNvPr>
          <p:cNvSpPr>
            <a:spLocks noGrp="1"/>
          </p:cNvSpPr>
          <p:nvPr>
            <p:ph type="title"/>
          </p:nvPr>
        </p:nvSpPr>
        <p:spPr/>
        <p:txBody>
          <a:bodyPr/>
          <a:lstStyle/>
          <a:p>
            <a:r>
              <a:rPr lang="en-IN" dirty="0"/>
              <a:t>Coin Weigh Problem</a:t>
            </a:r>
          </a:p>
        </p:txBody>
      </p:sp>
      <p:sp>
        <p:nvSpPr>
          <p:cNvPr id="3" name="Content Placeholder 2">
            <a:extLst>
              <a:ext uri="{FF2B5EF4-FFF2-40B4-BE49-F238E27FC236}">
                <a16:creationId xmlns:a16="http://schemas.microsoft.com/office/drawing/2014/main" id="{9FE3128B-76AD-A741-245C-8664E7C896FB}"/>
              </a:ext>
            </a:extLst>
          </p:cNvPr>
          <p:cNvSpPr>
            <a:spLocks noGrp="1"/>
          </p:cNvSpPr>
          <p:nvPr>
            <p:ph idx="1"/>
          </p:nvPr>
        </p:nvSpPr>
        <p:spPr/>
        <p:txBody>
          <a:bodyPr/>
          <a:lstStyle/>
          <a:p>
            <a:pPr marL="0" indent="0">
              <a:buNone/>
            </a:pPr>
            <a:r>
              <a:rPr lang="en-US" dirty="0"/>
              <a:t>You have 12 coins, and one is fake and lighter than the others. Using a balance scale, how can you determine which coin is fake in the fewest </a:t>
            </a:r>
            <a:r>
              <a:rPr lang="en-US" dirty="0" err="1"/>
              <a:t>weighings</a:t>
            </a:r>
            <a:r>
              <a:rPr lang="en-US" dirty="0"/>
              <a:t>?</a:t>
            </a:r>
            <a:endParaRPr lang="en-IN" dirty="0"/>
          </a:p>
        </p:txBody>
      </p:sp>
    </p:spTree>
    <p:extLst>
      <p:ext uri="{BB962C8B-B14F-4D97-AF65-F5344CB8AC3E}">
        <p14:creationId xmlns:p14="http://schemas.microsoft.com/office/powerpoint/2010/main" val="63795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58B3F-3BCF-2949-85CF-D19E1F67DA46}"/>
              </a:ext>
            </a:extLst>
          </p:cNvPr>
          <p:cNvSpPr>
            <a:spLocks noGrp="1"/>
          </p:cNvSpPr>
          <p:nvPr>
            <p:ph type="title"/>
          </p:nvPr>
        </p:nvSpPr>
        <p:spPr/>
        <p:txBody>
          <a:bodyPr/>
          <a:lstStyle/>
          <a:p>
            <a:r>
              <a:rPr lang="en-IN" dirty="0"/>
              <a:t>Solution</a:t>
            </a:r>
          </a:p>
        </p:txBody>
      </p:sp>
      <p:sp>
        <p:nvSpPr>
          <p:cNvPr id="4" name="Rectangle 1">
            <a:extLst>
              <a:ext uri="{FF2B5EF4-FFF2-40B4-BE49-F238E27FC236}">
                <a16:creationId xmlns:a16="http://schemas.microsoft.com/office/drawing/2014/main" id="{6D6E941E-B433-83EE-D979-3FD879760622}"/>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chemeClr val="tx1"/>
                </a:solidFill>
                <a:effectLst/>
                <a:latin typeface="Arial" panose="020B0604020202020204" pitchFamily="34" charset="0"/>
              </a:rPr>
              <a:t>Weigh any three coins against three other coins.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a:ln>
                  <a:noFill/>
                </a:ln>
                <a:solidFill>
                  <a:schemeClr val="tx1"/>
                </a:solidFill>
                <a:effectLst/>
                <a:latin typeface="Arial" panose="020B0604020202020204" pitchFamily="34" charset="0"/>
              </a:rPr>
              <a:t>If they balance, the fake coin is among the remaining six.</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a:ln>
                  <a:noFill/>
                </a:ln>
                <a:solidFill>
                  <a:schemeClr val="tx1"/>
                </a:solidFill>
                <a:effectLst/>
                <a:latin typeface="Arial" panose="020B0604020202020204" pitchFamily="34" charset="0"/>
              </a:rPr>
              <a:t>Repeat the process by dividing the remaining coins.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Optimal Solution</a:t>
            </a:r>
            <a:r>
              <a:rPr kumimoji="0" lang="en-US" altLang="en-US" sz="1800" b="0" i="0" u="none" strike="noStrike" cap="none" normalizeH="0" baseline="0">
                <a:ln>
                  <a:noFill/>
                </a:ln>
                <a:solidFill>
                  <a:schemeClr val="tx1"/>
                </a:solidFill>
                <a:effectLst/>
                <a:latin typeface="Arial" panose="020B0604020202020204" pitchFamily="34" charset="0"/>
              </a:rPr>
              <a:t>: You can find the fake coin in a maximum of 3 weighings. </a:t>
            </a:r>
          </a:p>
        </p:txBody>
      </p:sp>
    </p:spTree>
    <p:extLst>
      <p:ext uri="{BB962C8B-B14F-4D97-AF65-F5344CB8AC3E}">
        <p14:creationId xmlns:p14="http://schemas.microsoft.com/office/powerpoint/2010/main" val="189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3ED4-2753-34F1-FD97-7873877EF0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E9B493-87DA-D03E-382E-988F424C2B7E}"/>
              </a:ext>
            </a:extLst>
          </p:cNvPr>
          <p:cNvSpPr>
            <a:spLocks noGrp="1"/>
          </p:cNvSpPr>
          <p:nvPr>
            <p:ph idx="1"/>
          </p:nvPr>
        </p:nvSpPr>
        <p:spPr/>
        <p:txBody>
          <a:bodyPr/>
          <a:lstStyle/>
          <a:p>
            <a:pPr marL="0" indent="0">
              <a:buNone/>
            </a:pPr>
            <a:r>
              <a:rPr lang="en-US" dirty="0"/>
              <a:t>You have two hourglasses: one measures 7 minutes and the other measures 4 minutes. How can you time exactly 9 minutes?</a:t>
            </a:r>
            <a:endParaRPr lang="en-IN" dirty="0"/>
          </a:p>
        </p:txBody>
      </p:sp>
    </p:spTree>
    <p:extLst>
      <p:ext uri="{BB962C8B-B14F-4D97-AF65-F5344CB8AC3E}">
        <p14:creationId xmlns:p14="http://schemas.microsoft.com/office/powerpoint/2010/main" val="1485083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5F8D-225B-7E63-F8E5-5F068DE6F0AF}"/>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4FA3DD9A-ED83-ED17-911E-AE44560BF6E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Start both hourglasses.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When the 4-minute hourglass runs out, flip it (4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When the 7-minute hourglass runs out, flip it (7 minutes).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When the 4-minute hourglass runs out again (8 minutes), flip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When the 4-minute hourglass runs out this time, you have exactly 9 minutes. </a:t>
            </a:r>
          </a:p>
        </p:txBody>
      </p:sp>
    </p:spTree>
    <p:extLst>
      <p:ext uri="{BB962C8B-B14F-4D97-AF65-F5344CB8AC3E}">
        <p14:creationId xmlns:p14="http://schemas.microsoft.com/office/powerpoint/2010/main" val="87196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D909-818C-5FAE-C065-FA5AA5F4E987}"/>
              </a:ext>
            </a:extLst>
          </p:cNvPr>
          <p:cNvSpPr>
            <a:spLocks noGrp="1"/>
          </p:cNvSpPr>
          <p:nvPr>
            <p:ph type="title"/>
          </p:nvPr>
        </p:nvSpPr>
        <p:spPr/>
        <p:txBody>
          <a:bodyPr/>
          <a:lstStyle/>
          <a:p>
            <a:r>
              <a:rPr lang="en-US" dirty="0"/>
              <a:t>Problem 1: The Bridge and Torch Problem</a:t>
            </a:r>
            <a:br>
              <a:rPr lang="en-US" dirty="0"/>
            </a:br>
            <a:endParaRPr lang="en-US" dirty="0"/>
          </a:p>
        </p:txBody>
      </p:sp>
      <p:sp>
        <p:nvSpPr>
          <p:cNvPr id="3" name="Content Placeholder 2">
            <a:extLst>
              <a:ext uri="{FF2B5EF4-FFF2-40B4-BE49-F238E27FC236}">
                <a16:creationId xmlns:a16="http://schemas.microsoft.com/office/drawing/2014/main" id="{B634AFE9-E976-A37D-B386-0E23DD9BBD36}"/>
              </a:ext>
            </a:extLst>
          </p:cNvPr>
          <p:cNvSpPr>
            <a:spLocks noGrp="1"/>
          </p:cNvSpPr>
          <p:nvPr>
            <p:ph idx="1"/>
          </p:nvPr>
        </p:nvSpPr>
        <p:spPr/>
        <p:txBody>
          <a:bodyPr/>
          <a:lstStyle/>
          <a:p>
            <a:pPr marL="0" indent="0">
              <a:buNone/>
            </a:pPr>
            <a:r>
              <a:rPr lang="en-US" dirty="0"/>
              <a:t>Four people need to cross a bridge at night. They have only one flashlight and the bridge can only hold two people at a time. Each person walks at a different speed:</a:t>
            </a:r>
          </a:p>
          <a:p>
            <a:r>
              <a:rPr lang="en-US" dirty="0"/>
              <a:t>Person A: 1 minute to cross</a:t>
            </a:r>
          </a:p>
          <a:p>
            <a:r>
              <a:rPr lang="en-US" dirty="0"/>
              <a:t>Person B: 2 minutes to cross</a:t>
            </a:r>
          </a:p>
          <a:p>
            <a:r>
              <a:rPr lang="en-US" dirty="0"/>
              <a:t>Person C: 5 minutes to cross</a:t>
            </a:r>
          </a:p>
          <a:p>
            <a:r>
              <a:rPr lang="en-US" dirty="0"/>
              <a:t>Person D: 10 minutes to cross</a:t>
            </a:r>
          </a:p>
          <a:p>
            <a:pPr marL="0" indent="0">
              <a:buNone/>
            </a:pPr>
            <a:r>
              <a:rPr lang="en-US" dirty="0"/>
              <a:t>When two people cross together, they must go at the slower person’s pace. How do they all get across in 17 minutes or less?</a:t>
            </a:r>
          </a:p>
          <a:p>
            <a:pPr marL="0" indent="0">
              <a:buNone/>
            </a:pPr>
            <a:endParaRPr lang="en-US" dirty="0"/>
          </a:p>
          <a:p>
            <a:endParaRPr lang="en-US" dirty="0"/>
          </a:p>
        </p:txBody>
      </p:sp>
    </p:spTree>
    <p:extLst>
      <p:ext uri="{BB962C8B-B14F-4D97-AF65-F5344CB8AC3E}">
        <p14:creationId xmlns:p14="http://schemas.microsoft.com/office/powerpoint/2010/main" val="254800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6F54-A176-7383-AB30-754FAC62851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C20CE41C-F31A-DDEE-7419-285574786763}"/>
              </a:ext>
            </a:extLst>
          </p:cNvPr>
          <p:cNvSpPr>
            <a:spLocks noGrp="1"/>
          </p:cNvSpPr>
          <p:nvPr>
            <p:ph idx="1"/>
          </p:nvPr>
        </p:nvSpPr>
        <p:spPr/>
        <p:txBody>
          <a:bodyPr/>
          <a:lstStyle/>
          <a:p>
            <a:r>
              <a:rPr lang="en-US" dirty="0"/>
              <a:t>A and B cross the bridge with the flashlight (2 minutes).</a:t>
            </a:r>
          </a:p>
          <a:p>
            <a:r>
              <a:rPr lang="en-US" dirty="0"/>
              <a:t>A returns with the flashlight (1 minute).</a:t>
            </a:r>
          </a:p>
          <a:p>
            <a:r>
              <a:rPr lang="en-US" dirty="0"/>
              <a:t>C and D cross the bridge with the flashlight (10 minutes).</a:t>
            </a:r>
          </a:p>
          <a:p>
            <a:r>
              <a:rPr lang="en-US" dirty="0"/>
              <a:t>B returns with the flashlight (2 minutes).</a:t>
            </a:r>
          </a:p>
          <a:p>
            <a:r>
              <a:rPr lang="en-US" dirty="0"/>
              <a:t>A and B cross the bridge again (2 minutes).</a:t>
            </a:r>
          </a:p>
          <a:p>
            <a:r>
              <a:rPr lang="en-US" dirty="0"/>
              <a:t>Total time: 2 + 1 + 10 + 2 + 2 = 17 minutes.</a:t>
            </a:r>
          </a:p>
        </p:txBody>
      </p:sp>
    </p:spTree>
    <p:extLst>
      <p:ext uri="{BB962C8B-B14F-4D97-AF65-F5344CB8AC3E}">
        <p14:creationId xmlns:p14="http://schemas.microsoft.com/office/powerpoint/2010/main" val="262125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B96A-0A90-0803-6641-E41F212A25A4}"/>
              </a:ext>
            </a:extLst>
          </p:cNvPr>
          <p:cNvSpPr>
            <a:spLocks noGrp="1"/>
          </p:cNvSpPr>
          <p:nvPr>
            <p:ph type="title"/>
          </p:nvPr>
        </p:nvSpPr>
        <p:spPr/>
        <p:txBody>
          <a:bodyPr/>
          <a:lstStyle/>
          <a:p>
            <a:r>
              <a:rPr lang="en-US" dirty="0"/>
              <a:t>Problem 2: The three switches</a:t>
            </a:r>
          </a:p>
        </p:txBody>
      </p:sp>
      <p:sp>
        <p:nvSpPr>
          <p:cNvPr id="3" name="Content Placeholder 2">
            <a:extLst>
              <a:ext uri="{FF2B5EF4-FFF2-40B4-BE49-F238E27FC236}">
                <a16:creationId xmlns:a16="http://schemas.microsoft.com/office/drawing/2014/main" id="{CDEEDACF-BA4F-3C85-2379-19E4EF4E892B}"/>
              </a:ext>
            </a:extLst>
          </p:cNvPr>
          <p:cNvSpPr>
            <a:spLocks noGrp="1"/>
          </p:cNvSpPr>
          <p:nvPr>
            <p:ph idx="1"/>
          </p:nvPr>
        </p:nvSpPr>
        <p:spPr/>
        <p:txBody>
          <a:bodyPr/>
          <a:lstStyle/>
          <a:p>
            <a:r>
              <a:rPr lang="en-US" dirty="0"/>
              <a:t>You are in a room with three switches, all in the off position. In the next room, there are three light bulbs, each controlled by one of the switches. You can't see the bulbs from the switch room. You can flip the switches as many times as you want, but you can only enter the bulb room once. How do you determine which switch controls which bulb?</a:t>
            </a:r>
          </a:p>
        </p:txBody>
      </p:sp>
    </p:spTree>
    <p:extLst>
      <p:ext uri="{BB962C8B-B14F-4D97-AF65-F5344CB8AC3E}">
        <p14:creationId xmlns:p14="http://schemas.microsoft.com/office/powerpoint/2010/main" val="150126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6AE2-FA8A-F3E1-D13C-C18338F71670}"/>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B182A1C9-56C6-399F-FCC0-708BE798C0C4}"/>
              </a:ext>
            </a:extLst>
          </p:cNvPr>
          <p:cNvSpPr>
            <a:spLocks noGrp="1"/>
          </p:cNvSpPr>
          <p:nvPr>
            <p:ph idx="1"/>
          </p:nvPr>
        </p:nvSpPr>
        <p:spPr/>
        <p:txBody>
          <a:bodyPr/>
          <a:lstStyle/>
          <a:p>
            <a:r>
              <a:rPr lang="en-US" dirty="0"/>
              <a:t>Turn on the first switch and leave it on for 10 minutes.</a:t>
            </a:r>
          </a:p>
          <a:p>
            <a:r>
              <a:rPr lang="en-US" dirty="0"/>
              <a:t>After 10 minutes, turn it off and turn on the second switch.</a:t>
            </a:r>
          </a:p>
          <a:p>
            <a:r>
              <a:rPr lang="en-US" dirty="0"/>
              <a:t>Enter the room:</a:t>
            </a:r>
          </a:p>
          <a:p>
            <a:r>
              <a:rPr lang="en-US" dirty="0"/>
              <a:t>The bulb that is on is controlled by the second switch.</a:t>
            </a:r>
          </a:p>
          <a:p>
            <a:r>
              <a:rPr lang="en-US" dirty="0"/>
              <a:t>Touch the other two bulbs; the warm one is controlled by the first switch, and the cold one is controlled by the third switch.</a:t>
            </a:r>
          </a:p>
        </p:txBody>
      </p:sp>
    </p:spTree>
    <p:extLst>
      <p:ext uri="{BB962C8B-B14F-4D97-AF65-F5344CB8AC3E}">
        <p14:creationId xmlns:p14="http://schemas.microsoft.com/office/powerpoint/2010/main" val="11224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CF90-EE72-9169-8782-6C6C9D962303}"/>
              </a:ext>
            </a:extLst>
          </p:cNvPr>
          <p:cNvSpPr>
            <a:spLocks noGrp="1"/>
          </p:cNvSpPr>
          <p:nvPr>
            <p:ph type="title"/>
          </p:nvPr>
        </p:nvSpPr>
        <p:spPr/>
        <p:txBody>
          <a:bodyPr/>
          <a:lstStyle/>
          <a:p>
            <a:r>
              <a:rPr lang="en-US" dirty="0"/>
              <a:t>Problem 3: Two Eggs Problem</a:t>
            </a:r>
          </a:p>
        </p:txBody>
      </p:sp>
      <p:sp>
        <p:nvSpPr>
          <p:cNvPr id="3" name="Content Placeholder 2">
            <a:extLst>
              <a:ext uri="{FF2B5EF4-FFF2-40B4-BE49-F238E27FC236}">
                <a16:creationId xmlns:a16="http://schemas.microsoft.com/office/drawing/2014/main" id="{E03B854F-59F2-DF28-974D-2402172FA1A2}"/>
              </a:ext>
            </a:extLst>
          </p:cNvPr>
          <p:cNvSpPr>
            <a:spLocks noGrp="1"/>
          </p:cNvSpPr>
          <p:nvPr>
            <p:ph idx="1"/>
          </p:nvPr>
        </p:nvSpPr>
        <p:spPr/>
        <p:txBody>
          <a:bodyPr/>
          <a:lstStyle/>
          <a:p>
            <a:pPr marL="0" indent="0">
              <a:buNone/>
            </a:pPr>
            <a:r>
              <a:rPr lang="en-US" dirty="0"/>
              <a:t>You have two identical eggs and access to a 100-story building. Your goal is to find the highest floor from which you can drop an egg without it breaking. What is the minimum number of drops required to guarantee that you find the highest safe floor?</a:t>
            </a:r>
          </a:p>
        </p:txBody>
      </p:sp>
    </p:spTree>
    <p:extLst>
      <p:ext uri="{BB962C8B-B14F-4D97-AF65-F5344CB8AC3E}">
        <p14:creationId xmlns:p14="http://schemas.microsoft.com/office/powerpoint/2010/main" val="300332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B420-2AC9-9C7B-87DA-3B3AD3FB2A8C}"/>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3EA19680-F1D4-4D72-DED9-16E1022DF404}"/>
              </a:ext>
            </a:extLst>
          </p:cNvPr>
          <p:cNvSpPr>
            <a:spLocks noGrp="1"/>
          </p:cNvSpPr>
          <p:nvPr>
            <p:ph idx="1"/>
          </p:nvPr>
        </p:nvSpPr>
        <p:spPr/>
        <p:txBody>
          <a:bodyPr>
            <a:normAutofit fontScale="92500" lnSpcReduction="10000"/>
          </a:bodyPr>
          <a:lstStyle/>
          <a:p>
            <a:r>
              <a:rPr lang="en-US" dirty="0"/>
              <a:t>To minimize the worst-case number of drops:</a:t>
            </a:r>
          </a:p>
          <a:p>
            <a:endParaRPr lang="en-US" dirty="0"/>
          </a:p>
          <a:p>
            <a:r>
              <a:rPr lang="en-US" dirty="0"/>
              <a:t>Drop the first egg from the 14th floor. If it breaks, you need to drop the second egg from floors 1 to 13 (13 drops max).</a:t>
            </a:r>
          </a:p>
          <a:p>
            <a:r>
              <a:rPr lang="en-US" dirty="0"/>
              <a:t>If it doesn’t break, go to the 27th floor (13 floors up) and drop again.</a:t>
            </a:r>
          </a:p>
          <a:p>
            <a:r>
              <a:rPr lang="en-US" dirty="0"/>
              <a:t>If it doesn’t break, go to the 39th floor, then the 50th, 60th, 69th, 77th, 84th, 90th, 95th, 99th, and finally the 100th if needed.</a:t>
            </a:r>
          </a:p>
          <a:p>
            <a:r>
              <a:rPr lang="en-US" dirty="0"/>
              <a:t>Total maximum drops = 14 drops.</a:t>
            </a:r>
          </a:p>
          <a:p>
            <a:r>
              <a:rPr lang="en-US" dirty="0"/>
              <a:t>Use a triangular number </a:t>
            </a:r>
            <a:r>
              <a:rPr lang="en-US" dirty="0" err="1"/>
              <a:t>approach.Start</a:t>
            </a:r>
            <a:r>
              <a:rPr lang="en-US" dirty="0"/>
              <a:t> from the 14th floor, then go to the 27th (13 floors up), then 39 (12), and so on, until you find the highest safe floor.</a:t>
            </a:r>
          </a:p>
          <a:p>
            <a:endParaRPr lang="en-US" dirty="0"/>
          </a:p>
        </p:txBody>
      </p:sp>
    </p:spTree>
    <p:extLst>
      <p:ext uri="{BB962C8B-B14F-4D97-AF65-F5344CB8AC3E}">
        <p14:creationId xmlns:p14="http://schemas.microsoft.com/office/powerpoint/2010/main" val="3437070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8A0E-E153-7EF9-C95E-50376C9E582A}"/>
              </a:ext>
            </a:extLst>
          </p:cNvPr>
          <p:cNvSpPr>
            <a:spLocks noGrp="1"/>
          </p:cNvSpPr>
          <p:nvPr>
            <p:ph type="title"/>
          </p:nvPr>
        </p:nvSpPr>
        <p:spPr/>
        <p:txBody>
          <a:bodyPr/>
          <a:lstStyle/>
          <a:p>
            <a:r>
              <a:rPr lang="en-US" dirty="0"/>
              <a:t>Problem 4: The Wolf, Goat, and Cabbage</a:t>
            </a:r>
            <a:br>
              <a:rPr lang="en-US" dirty="0"/>
            </a:br>
            <a:endParaRPr lang="en-US" dirty="0"/>
          </a:p>
        </p:txBody>
      </p:sp>
      <p:sp>
        <p:nvSpPr>
          <p:cNvPr id="3" name="Content Placeholder 2">
            <a:extLst>
              <a:ext uri="{FF2B5EF4-FFF2-40B4-BE49-F238E27FC236}">
                <a16:creationId xmlns:a16="http://schemas.microsoft.com/office/drawing/2014/main" id="{7C4B19A6-E2E9-893E-3EB9-75375D23E564}"/>
              </a:ext>
            </a:extLst>
          </p:cNvPr>
          <p:cNvSpPr>
            <a:spLocks noGrp="1"/>
          </p:cNvSpPr>
          <p:nvPr>
            <p:ph idx="1"/>
          </p:nvPr>
        </p:nvSpPr>
        <p:spPr/>
        <p:txBody>
          <a:bodyPr/>
          <a:lstStyle/>
          <a:p>
            <a:pPr marL="0" indent="0">
              <a:buNone/>
            </a:pPr>
            <a:r>
              <a:rPr lang="en-US" dirty="0"/>
              <a:t>You need to get a wolf, a goat, and a cabbage across a river using a boat that can carry only one item at a time. If you leave the wolf alone with the goat, the wolf will eat the goat. If you leave the goat alone with the cabbage, the goat will eat the cabbage. How do you get all three across safely?</a:t>
            </a:r>
          </a:p>
        </p:txBody>
      </p:sp>
    </p:spTree>
    <p:extLst>
      <p:ext uri="{BB962C8B-B14F-4D97-AF65-F5344CB8AC3E}">
        <p14:creationId xmlns:p14="http://schemas.microsoft.com/office/powerpoint/2010/main" val="417757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E9C1-01D7-96B2-E1AD-29CAB461D20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E62F877-4CDF-4825-1D1B-DE7566BAD1E7}"/>
              </a:ext>
            </a:extLst>
          </p:cNvPr>
          <p:cNvSpPr>
            <a:spLocks noGrp="1"/>
          </p:cNvSpPr>
          <p:nvPr>
            <p:ph idx="1"/>
          </p:nvPr>
        </p:nvSpPr>
        <p:spPr/>
        <p:txBody>
          <a:bodyPr/>
          <a:lstStyle/>
          <a:p>
            <a:r>
              <a:rPr lang="en-US" dirty="0"/>
              <a:t>Take the goat across first and leave it on the other side.</a:t>
            </a:r>
          </a:p>
          <a:p>
            <a:r>
              <a:rPr lang="en-US" dirty="0"/>
              <a:t>Go back alone and take the cabbage across.</a:t>
            </a:r>
          </a:p>
          <a:p>
            <a:r>
              <a:rPr lang="en-US" dirty="0"/>
              <a:t>Leave the cabbage on the other side, but take the goat back with you.</a:t>
            </a:r>
          </a:p>
          <a:p>
            <a:r>
              <a:rPr lang="en-US" dirty="0"/>
              <a:t>Leave the goat on the original side and take the wolf across.</a:t>
            </a:r>
          </a:p>
          <a:p>
            <a:r>
              <a:rPr lang="en-US" dirty="0"/>
              <a:t>Leave the wolf with the cabbage and return alone to get the goat.</a:t>
            </a:r>
          </a:p>
          <a:p>
            <a:r>
              <a:rPr lang="en-US" dirty="0"/>
              <a:t>Take the goat across.</a:t>
            </a:r>
          </a:p>
          <a:p>
            <a:r>
              <a:rPr lang="en-US" dirty="0"/>
              <a:t>All three are safely across.</a:t>
            </a:r>
          </a:p>
        </p:txBody>
      </p:sp>
    </p:spTree>
    <p:extLst>
      <p:ext uri="{BB962C8B-B14F-4D97-AF65-F5344CB8AC3E}">
        <p14:creationId xmlns:p14="http://schemas.microsoft.com/office/powerpoint/2010/main" val="2762888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4387</TotalTime>
  <Words>1296</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Problem Solving Using Computation</vt:lpstr>
      <vt:lpstr>Problem 1: The Bridge and Torch Problem </vt:lpstr>
      <vt:lpstr>Solution</vt:lpstr>
      <vt:lpstr>Problem 2: The three switches</vt:lpstr>
      <vt:lpstr>Solution</vt:lpstr>
      <vt:lpstr>Problem 3: Two Eggs Problem</vt:lpstr>
      <vt:lpstr>Solution</vt:lpstr>
      <vt:lpstr>Problem 4: The Wolf, Goat, and Cabbage </vt:lpstr>
      <vt:lpstr>Solution</vt:lpstr>
      <vt:lpstr>Problem 5: The Water Jug Problem </vt:lpstr>
      <vt:lpstr>Solution</vt:lpstr>
      <vt:lpstr>Problem 6: The Man in the Elevator </vt:lpstr>
      <vt:lpstr>Solution</vt:lpstr>
      <vt:lpstr>Problem 7: The Missing Dollar Riddle </vt:lpstr>
      <vt:lpstr>Solution</vt:lpstr>
      <vt:lpstr>Coin Weigh Problem</vt:lpstr>
      <vt:lpstr>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 Priya</dc:creator>
  <cp:lastModifiedBy>Madhu Priya</cp:lastModifiedBy>
  <cp:revision>4</cp:revision>
  <dcterms:created xsi:type="dcterms:W3CDTF">2024-09-20T00:44:12Z</dcterms:created>
  <dcterms:modified xsi:type="dcterms:W3CDTF">2024-09-27T07:23:32Z</dcterms:modified>
</cp:coreProperties>
</file>