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1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7"/>
  </p:normalViewPr>
  <p:slideViewPr>
    <p:cSldViewPr snapToGrid="0" snapToObjects="1">
      <p:cViewPr varScale="1">
        <p:scale>
          <a:sx n="106" d="100"/>
          <a:sy n="106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92A9B-AE61-6648-99A7-3A14D83A0F08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E5494-D1FB-5A40-891E-23B86B156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74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E5494-D1FB-5A40-891E-23B86B156E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03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E765B-E356-6B4E-ADA0-E9366B57B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92C6B-0BD8-BC47-BE16-135DC8AB3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AFE55-414A-3149-8DD0-C6CF0E2D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AB99-4AD7-B643-8AF0-49B801C2951B}" type="datetimeFigureOut">
              <a:rPr lang="en-US" smtClean="0"/>
              <a:t>3/11/19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6E17E-1057-BA41-A874-8712AE7D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2A672-573E-3C40-8B1B-5F35305E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3AD5-6256-764F-93C1-8B4D437787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9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9CC0-C3A7-1D49-9600-A1F9C00C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51394-9DA6-7C4E-9FDE-0AC9A919C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B4B41-9538-8E48-96BA-01B1A738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AB99-4AD7-B643-8AF0-49B801C2951B}" type="datetimeFigureOut">
              <a:rPr lang="en-US" smtClean="0"/>
              <a:t>3/11/19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C0EF3-08AA-6047-BAD2-78D88F51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97C42-0EE4-B64D-AA21-839A9F02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3AD5-6256-764F-93C1-8B4D437787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8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64C491-CFD3-0B47-87F6-ED8F43C9D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5B9BD-6455-414D-9479-5D25090E3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405CA-4CCB-D449-B133-F157C603F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AB99-4AD7-B643-8AF0-49B801C2951B}" type="datetimeFigureOut">
              <a:rPr lang="en-US" smtClean="0"/>
              <a:t>3/11/19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24E05-CB79-E249-97F3-23F46464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8C92B-8825-B747-BDBB-06D0ABF5D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3AD5-6256-764F-93C1-8B4D437787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38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F5ED-FCAC-5341-8CB2-F810C7869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D0FB2-1922-424E-B7E9-DC7DD44C8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0DA42-14E6-A348-B2D4-8FD3823D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AB99-4AD7-B643-8AF0-49B801C2951B}" type="datetimeFigureOut">
              <a:rPr lang="en-US" smtClean="0"/>
              <a:t>3/11/19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519CB-5A2C-164B-82D4-AC44EF7C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6E897-D09A-8A45-81D5-BFD75863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3AD5-6256-764F-93C1-8B4D437787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7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92D4-1B46-9243-B2D5-2896367C2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0CC99-46A7-5142-93C6-B2885E2D4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097D3-7F87-4540-80A1-FB437E879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AB99-4AD7-B643-8AF0-49B801C2951B}" type="datetimeFigureOut">
              <a:rPr lang="en-US" smtClean="0"/>
              <a:t>3/11/19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4FCAB-79F1-2D4E-858D-582A2E4C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C3702-CA4F-C94A-BC3B-2CE04C61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3AD5-6256-764F-93C1-8B4D437787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CA89-2E55-0043-9D82-4658398EC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5F87C-27A2-1546-B4E3-422D7D194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F8E41-2BC9-404E-AF39-F6CBB9EA3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73A2D-B0F7-F749-88AA-91CCFD35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AB99-4AD7-B643-8AF0-49B801C2951B}" type="datetimeFigureOut">
              <a:rPr lang="en-US" smtClean="0"/>
              <a:t>3/11/19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85BB2-0F66-EF48-B4E4-38432CF12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58FDE-B6AE-3C47-81F3-70E2E13D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3AD5-6256-764F-93C1-8B4D437787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7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E52E-B3AD-6A41-A608-DB01541DB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E0E5B-8CF9-B94B-937F-F4144BE36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32B13-5711-B14B-806A-D36435AB0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01DBD-FE06-7F4E-8D31-589FDEFC0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3B1EEF-F97F-8844-9965-DC60025B7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FD52C7-7581-924D-BF1F-C16BF42C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AB99-4AD7-B643-8AF0-49B801C2951B}" type="datetimeFigureOut">
              <a:rPr lang="en-US" smtClean="0"/>
              <a:t>3/11/19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DB55EC-7095-D54E-B6C1-8E343F728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1A7D93-80B3-E047-8FB3-0F7257D2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3AD5-6256-764F-93C1-8B4D437787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995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4FE2C-E3B8-DC4C-A57D-E977EC2D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E9C8E-A949-1A46-A893-8518A9415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AB99-4AD7-B643-8AF0-49B801C2951B}" type="datetimeFigureOut">
              <a:rPr lang="en-US" smtClean="0"/>
              <a:t>3/11/19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F55EE-A062-ED45-B2DE-F797C8DD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3767C-2994-7F43-8508-F3AE2509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3AD5-6256-764F-93C1-8B4D437787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8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25E1A-7A1F-BE41-BF71-A44A79851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AB99-4AD7-B643-8AF0-49B801C2951B}" type="datetimeFigureOut">
              <a:rPr lang="en-US" smtClean="0"/>
              <a:t>3/11/19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8D140B-25F3-044B-A20D-A64A23D7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39E4E-C15C-004F-A52F-FC1C4A15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3AD5-6256-764F-93C1-8B4D437787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2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F558-FFE2-7F45-9185-E0168C422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E2849-BAD6-0245-BF2D-9385A947A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72CCD-A93C-3C49-9260-F0E81B30E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E9D0C-6D2B-7445-8CE2-4D8D7A4E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AB99-4AD7-B643-8AF0-49B801C2951B}" type="datetimeFigureOut">
              <a:rPr lang="en-US" smtClean="0"/>
              <a:t>3/11/19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C4377-8473-1346-9EA5-1484C451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F5FA3-0467-B744-BF2D-82FE7B66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3AD5-6256-764F-93C1-8B4D437787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6472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3AE9A-60EB-CF45-979A-DDB763C58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DEE9D-C911-1143-9B13-C998012C6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3CD65-629D-6D4A-BEC6-3BA4CFEA5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AE6A9-0007-EF40-9A52-6D6F9FF5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AB99-4AD7-B643-8AF0-49B801C2951B}" type="datetimeFigureOut">
              <a:rPr lang="en-US" smtClean="0"/>
              <a:t>3/11/19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76A51-5A74-7746-B78F-11A24E32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769F4-A7E4-9149-8A4C-FACF5E4D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3AD5-6256-764F-93C1-8B4D437787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1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89F5C-5D32-6640-BEB2-9DD8D2266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DF0B3-3C05-2E48-9737-03DFF448B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93B3D-4146-444C-B615-9BCC080C4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FAB99-4AD7-B643-8AF0-49B801C2951B}" type="datetimeFigureOut">
              <a:rPr lang="en-US" smtClean="0"/>
              <a:t>3/11/19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5541B-C9B6-7745-868A-28439404F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6F0A9-12C5-A845-9102-BAF41EF8A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93AD5-6256-764F-93C1-8B4D437787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43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7F6B25-9374-2341-88C3-C57251A96E9F}"/>
              </a:ext>
            </a:extLst>
          </p:cNvPr>
          <p:cNvSpPr txBox="1"/>
          <p:nvPr/>
        </p:nvSpPr>
        <p:spPr>
          <a:xfrm>
            <a:off x="469232" y="144379"/>
            <a:ext cx="10732168" cy="105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7030A0"/>
                </a:solidFill>
              </a:rPr>
              <a:t>Background :</a:t>
            </a:r>
            <a:br>
              <a:rPr lang="en-US" sz="1400" b="1" u="sng" dirty="0">
                <a:solidFill>
                  <a:srgbClr val="7030A0"/>
                </a:solidFill>
              </a:rPr>
            </a:br>
            <a:endParaRPr lang="en-US" sz="1400" b="1" dirty="0"/>
          </a:p>
          <a:p>
            <a:r>
              <a:rPr lang="en-US" sz="1400" dirty="0"/>
              <a:t>We are looking for exciting ideas to create our new events hosting platform named </a:t>
            </a:r>
            <a:r>
              <a:rPr lang="en-US" sz="1400" b="1" i="1" dirty="0"/>
              <a:t>“LowesForGeeks”.</a:t>
            </a:r>
          </a:p>
          <a:p>
            <a:endParaRPr lang="en-US" sz="1400" b="1" i="1" dirty="0"/>
          </a:p>
          <a:p>
            <a:r>
              <a:rPr lang="en-US" sz="1400" b="1" i="1" dirty="0"/>
              <a:t>“LowesForGeeks” </a:t>
            </a:r>
            <a:r>
              <a:rPr lang="en-US" sz="1400" dirty="0"/>
              <a:t>is an unified portal which is aimed at our people and our organization itself where they can host events related but </a:t>
            </a:r>
            <a:br>
              <a:rPr lang="en-US" sz="1400" dirty="0"/>
            </a:br>
            <a:r>
              <a:rPr lang="en-US" sz="1400" dirty="0"/>
              <a:t>  not limited to technology, hackathons, engineering events, organization wide events, townhalls, tech meet ups and team events.</a:t>
            </a:r>
          </a:p>
          <a:p>
            <a:endParaRPr lang="en-US" sz="1400" dirty="0"/>
          </a:p>
          <a:p>
            <a:r>
              <a:rPr lang="en-US" sz="2000" b="1" u="sng" dirty="0">
                <a:solidFill>
                  <a:srgbClr val="7030A0"/>
                </a:solidFill>
              </a:rPr>
              <a:t>Problem Statement</a:t>
            </a:r>
            <a:r>
              <a:rPr lang="en-US" sz="2400" u="sng" dirty="0">
                <a:solidFill>
                  <a:srgbClr val="7030A0"/>
                </a:solidFill>
              </a:rPr>
              <a:t>:</a:t>
            </a:r>
            <a:r>
              <a:rPr lang="en-US" sz="2800" dirty="0">
                <a:solidFill>
                  <a:srgbClr val="7030A0"/>
                </a:solidFill>
              </a:rPr>
              <a:t>  </a:t>
            </a:r>
            <a:r>
              <a:rPr lang="en-US" sz="1600" dirty="0">
                <a:solidFill>
                  <a:srgbClr val="FF0000"/>
                </a:solidFill>
              </a:rPr>
              <a:t>(** Please read this section carefully)</a:t>
            </a:r>
          </a:p>
          <a:p>
            <a:endParaRPr lang="en-US" sz="14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What we want from you is a </a:t>
            </a:r>
            <a:r>
              <a:rPr lang="en-US" sz="1400" b="1" dirty="0"/>
              <a:t>MVP(Minimum Viable Product)</a:t>
            </a:r>
            <a:r>
              <a:rPr lang="en-US" sz="1400" dirty="0"/>
              <a:t> solution for </a:t>
            </a:r>
            <a:r>
              <a:rPr lang="en-US" sz="1400" b="1" i="1" dirty="0"/>
              <a:t>LowesForGeeks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 part of the MVP we are expecting you to </a:t>
            </a:r>
            <a:r>
              <a:rPr lang="en-US" sz="1400" b="1" dirty="0"/>
              <a:t>design a </a:t>
            </a:r>
            <a:r>
              <a:rPr lang="en-US" sz="1400" b="1" i="1" dirty="0">
                <a:solidFill>
                  <a:srgbClr val="FF0000"/>
                </a:solidFill>
              </a:rPr>
              <a:t>RESTful</a:t>
            </a:r>
            <a:r>
              <a:rPr lang="en-US" sz="1400" b="1" dirty="0"/>
              <a:t> </a:t>
            </a:r>
            <a:r>
              <a:rPr lang="en-US" sz="1400" b="1" i="1" dirty="0">
                <a:solidFill>
                  <a:srgbClr val="FF0000"/>
                </a:solidFill>
              </a:rPr>
              <a:t>HTTP API based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/>
              <a:t>backend implementation to the solution.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776288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        **</a:t>
            </a:r>
            <a:r>
              <a:rPr lang="en-US" sz="1400" i="1" dirty="0">
                <a:solidFill>
                  <a:srgbClr val="FF0000"/>
                </a:solidFill>
              </a:rPr>
              <a:t>More details regarding this is explained in the </a:t>
            </a:r>
            <a:r>
              <a:rPr lang="en-US" sz="1400" i="1" dirty="0"/>
              <a:t>“</a:t>
            </a:r>
            <a:r>
              <a:rPr lang="en-US" sz="1400" b="1" i="1" dirty="0"/>
              <a:t>Requirements”</a:t>
            </a:r>
            <a:r>
              <a:rPr lang="en-US" sz="1400" i="1" dirty="0"/>
              <a:t> </a:t>
            </a:r>
            <a:r>
              <a:rPr lang="en-US" sz="1400" i="1" dirty="0">
                <a:solidFill>
                  <a:srgbClr val="FF0000"/>
                </a:solidFill>
              </a:rPr>
              <a:t>section.</a:t>
            </a:r>
          </a:p>
          <a:p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     **</a:t>
            </a:r>
            <a:r>
              <a:rPr lang="en-US" sz="1400" b="1" u="sng" dirty="0">
                <a:solidFill>
                  <a:srgbClr val="FF0000"/>
                </a:solidFill>
              </a:rPr>
              <a:t> Please Note:</a:t>
            </a:r>
            <a:br>
              <a:rPr lang="en-US" sz="1400" b="1" u="sng" dirty="0">
                <a:solidFill>
                  <a:srgbClr val="FF0000"/>
                </a:solidFill>
              </a:rPr>
            </a:br>
            <a:endParaRPr lang="en-US" sz="1400" b="1" dirty="0">
              <a:solidFill>
                <a:srgbClr val="FF0000"/>
              </a:solidFill>
            </a:endParaRPr>
          </a:p>
          <a:p>
            <a:pPr marL="454025" indent="-95250">
              <a:buClr>
                <a:srgbClr val="002060"/>
              </a:buClr>
              <a:buSzPct val="110000"/>
              <a:buFont typeface="Wingdings" pitchFamily="2" charset="2"/>
              <a:buChar char="§"/>
            </a:pPr>
            <a:r>
              <a:rPr lang="en-US" sz="1300" b="1" dirty="0">
                <a:solidFill>
                  <a:srgbClr val="FF0000"/>
                </a:solidFill>
              </a:rPr>
              <a:t>  </a:t>
            </a:r>
            <a:r>
              <a:rPr lang="en-US" sz="1400" dirty="0"/>
              <a:t>This assignment is not a formal evaluation but a way for us to understand about your learning curve so far, analyze your utilization </a:t>
            </a:r>
            <a:br>
              <a:rPr lang="en-US" sz="1400" dirty="0"/>
            </a:br>
            <a:r>
              <a:rPr lang="en-US" sz="1400" dirty="0"/>
              <a:t>  of  the learning course and provide you with a better feedback on where you stand.</a:t>
            </a:r>
            <a:br>
              <a:rPr lang="en-US" sz="1400" b="1" dirty="0"/>
            </a:br>
            <a:endParaRPr lang="en-US" sz="1400" dirty="0"/>
          </a:p>
          <a:p>
            <a:pPr marL="490538" indent="-131763">
              <a:buClr>
                <a:srgbClr val="002060"/>
              </a:buClr>
              <a:buSzPct val="110000"/>
              <a:buFont typeface="Wingdings" pitchFamily="2" charset="2"/>
              <a:buChar char="§"/>
            </a:pPr>
            <a:r>
              <a:rPr lang="en-US" sz="1400" dirty="0"/>
              <a:t>  We do not expect a complete working solution to the problem. However, we are really interested to see your coding style, your </a:t>
            </a:r>
            <a:br>
              <a:rPr lang="en-US" sz="1400" dirty="0"/>
            </a:br>
            <a:r>
              <a:rPr lang="en-US" sz="1400" dirty="0"/>
              <a:t>  object-oriented thinking,  your attention to detail and your overall approach to designing the  solution.</a:t>
            </a:r>
            <a:br>
              <a:rPr lang="en-US" sz="1400" dirty="0"/>
            </a:br>
            <a:endParaRPr lang="en-US" sz="1400" dirty="0"/>
          </a:p>
          <a:p>
            <a:pPr marL="406400" indent="-47625">
              <a:buClr>
                <a:srgbClr val="002060"/>
              </a:buClr>
              <a:buSzPct val="110000"/>
              <a:buFont typeface="Wingdings" pitchFamily="2" charset="2"/>
              <a:buChar char="§"/>
            </a:pPr>
            <a:r>
              <a:rPr lang="en-US" sz="1400" dirty="0"/>
              <a:t>   You are free to choose any IDE, programming languages, databases, open source libraries or frameworks you feel are right while</a:t>
            </a:r>
            <a:br>
              <a:rPr lang="en-US" sz="1400" dirty="0"/>
            </a:br>
            <a:r>
              <a:rPr lang="en-US" sz="1400" dirty="0"/>
              <a:t>    developing your solution.</a:t>
            </a:r>
            <a:br>
              <a:rPr lang="en-US" sz="1400" dirty="0"/>
            </a:br>
            <a:endParaRPr lang="en-US" sz="1400" dirty="0"/>
          </a:p>
          <a:p>
            <a:pPr marL="406400" indent="-47625">
              <a:buClr>
                <a:srgbClr val="002060"/>
              </a:buClr>
              <a:buSzPct val="110000"/>
              <a:buFont typeface="Wingdings" pitchFamily="2" charset="2"/>
              <a:buChar char="§"/>
            </a:pPr>
            <a:r>
              <a:rPr lang="en-US" sz="1600" dirty="0"/>
              <a:t>  </a:t>
            </a:r>
            <a:r>
              <a:rPr lang="en-US" sz="1400" b="1" dirty="0"/>
              <a:t>Bonus points </a:t>
            </a:r>
            <a:r>
              <a:rPr lang="en-US" sz="1400" dirty="0"/>
              <a:t>if you </a:t>
            </a:r>
            <a:r>
              <a:rPr lang="en-US" sz="1400" b="1" dirty="0"/>
              <a:t>use Java8+/Scala/Kotlin/Golang, Spring MVC, Spring Boot and a</a:t>
            </a:r>
            <a:r>
              <a:rPr lang="en-US" sz="1400" dirty="0"/>
              <a:t> </a:t>
            </a:r>
            <a:r>
              <a:rPr lang="en-US" sz="1400" b="1" dirty="0"/>
              <a:t>NoSQL based database (like MongoDB) </a:t>
            </a:r>
            <a:r>
              <a:rPr lang="en-US" sz="1400" dirty="0"/>
              <a:t>in your</a:t>
            </a:r>
            <a:br>
              <a:rPr lang="en-US" sz="1400" dirty="0"/>
            </a:br>
            <a:r>
              <a:rPr lang="en-US" sz="1400" dirty="0"/>
              <a:t>    solution.</a:t>
            </a:r>
            <a:endParaRPr lang="en-US" sz="1400" b="1" dirty="0"/>
          </a:p>
          <a:p>
            <a:pPr marL="274637"/>
            <a:endParaRPr lang="en-US" sz="1400" b="1" dirty="0"/>
          </a:p>
          <a:p>
            <a:pPr marL="358775" indent="-358775"/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b="1" i="1" dirty="0"/>
          </a:p>
          <a:p>
            <a:br>
              <a:rPr lang="en-US" sz="1400" b="1" i="1" dirty="0"/>
            </a:br>
            <a:br>
              <a:rPr lang="en-US" sz="1400" dirty="0"/>
            </a:b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895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DC9AAEB-C25E-A643-BE94-A28919ACA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916" y="715108"/>
            <a:ext cx="11538284" cy="71745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Your solution must contain the following representations :</a:t>
            </a:r>
          </a:p>
          <a:p>
            <a:pPr marL="342900" indent="-342900">
              <a:buAutoNum type="arabicPeriod"/>
            </a:pPr>
            <a:r>
              <a:rPr lang="en-US" sz="1400" b="1" dirty="0">
                <a:solidFill>
                  <a:srgbClr val="C00000"/>
                </a:solidFill>
              </a:rPr>
              <a:t>Event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400" b="1" dirty="0">
                <a:solidFill>
                  <a:srgbClr val="C00000"/>
                </a:solidFill>
              </a:rPr>
              <a:t>Member</a:t>
            </a:r>
            <a:endParaRPr lang="en-US" sz="1400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en-US" sz="1400" b="1" dirty="0">
                <a:solidFill>
                  <a:srgbClr val="C00000"/>
                </a:solidFill>
              </a:rPr>
              <a:t>Team</a:t>
            </a:r>
          </a:p>
          <a:p>
            <a:pPr marL="342900" indent="-342900">
              <a:buAutoNum type="arabicPeriod"/>
            </a:pPr>
            <a:r>
              <a:rPr lang="en-US" sz="1400" b="1" dirty="0">
                <a:solidFill>
                  <a:srgbClr val="C00000"/>
                </a:solidFill>
              </a:rPr>
              <a:t>Organization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0" indent="0">
              <a:buNone/>
            </a:pPr>
            <a:r>
              <a:rPr lang="en-US" sz="1800" b="1" u="sng" dirty="0">
                <a:solidFill>
                  <a:srgbClr val="002060"/>
                </a:solidFill>
              </a:rPr>
              <a:t>Event :</a:t>
            </a:r>
          </a:p>
          <a:p>
            <a:r>
              <a:rPr lang="en-US" sz="1400" dirty="0"/>
              <a:t>An event should be of the following types :</a:t>
            </a:r>
            <a:br>
              <a:rPr lang="en-US" sz="1200" dirty="0"/>
            </a:br>
            <a:r>
              <a:rPr lang="en-US" sz="1200" dirty="0"/>
              <a:t> </a:t>
            </a:r>
          </a:p>
          <a:p>
            <a:pPr marL="622300" indent="-133350"/>
            <a:r>
              <a:rPr lang="en-US" sz="1400" b="1" dirty="0"/>
              <a:t>Organization event </a:t>
            </a:r>
          </a:p>
          <a:p>
            <a:pPr marL="774700" indent="123825"/>
            <a:r>
              <a:rPr lang="en-US" sz="1400" dirty="0">
                <a:solidFill>
                  <a:srgbClr val="FF0000"/>
                </a:solidFill>
              </a:rPr>
              <a:t>Includes organization wide events like campus drives, CSR initiatives, annual day events, social media events, public events involving our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   leadership.</a:t>
            </a:r>
          </a:p>
          <a:p>
            <a:pPr marL="490538" indent="131763"/>
            <a:r>
              <a:rPr lang="en-US" sz="1400" b="1" dirty="0"/>
              <a:t>Team event  </a:t>
            </a:r>
          </a:p>
          <a:p>
            <a:pPr marL="898525" indent="-131763"/>
            <a:r>
              <a:rPr lang="en-US" sz="1400" dirty="0">
                <a:solidFill>
                  <a:srgbClr val="FF0000"/>
                </a:solidFill>
              </a:rPr>
              <a:t>Includes events across diverse teams like hackathons, townhalls, rewards and recognitions, technology workshops, team activities, sports competitions.</a:t>
            </a:r>
          </a:p>
          <a:p>
            <a:pPr marL="490538" indent="131763"/>
            <a:r>
              <a:rPr lang="en-US" sz="1400" b="1" dirty="0"/>
              <a:t>Private event</a:t>
            </a:r>
          </a:p>
          <a:p>
            <a:pPr marL="898525" indent="-131763"/>
            <a:r>
              <a:rPr lang="en-US" sz="1400" dirty="0">
                <a:solidFill>
                  <a:srgbClr val="FF0000"/>
                </a:solidFill>
              </a:rPr>
              <a:t>Includes private events like birthday celebrations, promotion ceremonies, employee parting ceremonies, fun events etc.</a:t>
            </a:r>
          </a:p>
          <a:p>
            <a:pPr marL="296863" indent="-285750"/>
            <a:r>
              <a:rPr lang="en-US" sz="1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Some events can be </a:t>
            </a:r>
            <a:r>
              <a:rPr lang="en-US" sz="1400" b="1" i="1" dirty="0">
                <a:solidFill>
                  <a:srgbClr val="FF0000"/>
                </a:solidFill>
              </a:rPr>
              <a:t>recurring</a:t>
            </a:r>
            <a:r>
              <a:rPr lang="en-US" sz="1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with </a:t>
            </a:r>
            <a:r>
              <a:rPr lang="en-US" sz="1400" b="1" i="1" dirty="0">
                <a:solidFill>
                  <a:srgbClr val="FF0000"/>
                </a:solidFill>
              </a:rPr>
              <a:t>recurring frequency being “daily</a:t>
            </a:r>
            <a:r>
              <a:rPr lang="en-US" sz="1400" b="1" i="1" dirty="0"/>
              <a:t>(D)</a:t>
            </a:r>
            <a:r>
              <a:rPr lang="en-US" sz="1400" b="1" i="1" dirty="0">
                <a:solidFill>
                  <a:srgbClr val="FF0000"/>
                </a:solidFill>
              </a:rPr>
              <a:t>, weekly</a:t>
            </a:r>
            <a:r>
              <a:rPr lang="en-US" sz="1400" b="1" i="1" dirty="0"/>
              <a:t>(W)</a:t>
            </a:r>
            <a:r>
              <a:rPr lang="en-US" sz="1400" b="1" i="1" dirty="0">
                <a:solidFill>
                  <a:srgbClr val="FF0000"/>
                </a:solidFill>
              </a:rPr>
              <a:t>, monthly</a:t>
            </a:r>
            <a:r>
              <a:rPr lang="en-US" sz="1400" b="1" i="1" dirty="0"/>
              <a:t>(M)</a:t>
            </a:r>
            <a:r>
              <a:rPr lang="en-US" sz="1400" b="1" i="1" dirty="0">
                <a:solidFill>
                  <a:srgbClr val="FF0000"/>
                </a:solidFill>
              </a:rPr>
              <a:t> and yearly</a:t>
            </a:r>
            <a:r>
              <a:rPr lang="en-US" sz="1400" b="1" i="1" dirty="0"/>
              <a:t>(Y).</a:t>
            </a:r>
            <a:r>
              <a:rPr lang="en-US" sz="1400" b="1" i="1" dirty="0">
                <a:solidFill>
                  <a:srgbClr val="FF0000"/>
                </a:solidFill>
              </a:rPr>
              <a:t>”</a:t>
            </a:r>
          </a:p>
          <a:p>
            <a:pPr marL="296863" indent="-285750"/>
            <a:r>
              <a:rPr lang="en-US" sz="1400" dirty="0"/>
              <a:t>A </a:t>
            </a:r>
            <a:r>
              <a:rPr lang="en-US" sz="1400" b="1" dirty="0"/>
              <a:t>daily recurring </a:t>
            </a:r>
            <a:r>
              <a:rPr lang="en-US" sz="1400" dirty="0"/>
              <a:t>event starts and ends within the </a:t>
            </a:r>
            <a:r>
              <a:rPr lang="en-US" sz="1400" b="1" dirty="0"/>
              <a:t>same day</a:t>
            </a:r>
            <a:r>
              <a:rPr lang="en-US" sz="1400" dirty="0"/>
              <a:t>, a </a:t>
            </a:r>
            <a:r>
              <a:rPr lang="en-US" sz="1400" b="1" dirty="0"/>
              <a:t>weekly recurring </a:t>
            </a:r>
            <a:r>
              <a:rPr lang="en-US" sz="1400" dirty="0"/>
              <a:t>event starts and ends within the </a:t>
            </a:r>
            <a:r>
              <a:rPr lang="en-US" sz="1400" b="1" dirty="0"/>
              <a:t>same week</a:t>
            </a:r>
            <a:r>
              <a:rPr lang="en-US" sz="1400" dirty="0"/>
              <a:t>, a </a:t>
            </a:r>
            <a:r>
              <a:rPr lang="en-US" sz="1400" b="1" dirty="0"/>
              <a:t>monthly recurring </a:t>
            </a:r>
            <a:r>
              <a:rPr lang="en-US" sz="1400" dirty="0"/>
              <a:t>event starts and ends within the </a:t>
            </a:r>
            <a:r>
              <a:rPr lang="en-US" sz="1400" b="1" dirty="0"/>
              <a:t>same month </a:t>
            </a:r>
            <a:r>
              <a:rPr lang="en-US" sz="1400" dirty="0"/>
              <a:t>and </a:t>
            </a:r>
            <a:r>
              <a:rPr lang="en-US" sz="1400" b="1" dirty="0"/>
              <a:t>a yearly recurring </a:t>
            </a:r>
            <a:r>
              <a:rPr lang="en-US" sz="1400" dirty="0"/>
              <a:t>event starts and ends in the </a:t>
            </a:r>
            <a:r>
              <a:rPr lang="en-US" sz="1400" b="1" dirty="0"/>
              <a:t>same year</a:t>
            </a:r>
            <a:r>
              <a:rPr lang="en-US" sz="1400" dirty="0"/>
              <a:t>.</a:t>
            </a:r>
          </a:p>
          <a:p>
            <a:pPr marL="490538" indent="0">
              <a:buNone/>
            </a:pPr>
            <a:br>
              <a:rPr lang="en-US" sz="1400" dirty="0"/>
            </a:br>
            <a:r>
              <a:rPr lang="en-US" sz="1400" dirty="0"/>
              <a:t>   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800" dirty="0"/>
            </a:br>
            <a:r>
              <a:rPr lang="en-US" sz="1600" dirty="0"/>
              <a:t>   </a:t>
            </a:r>
            <a:endParaRPr lang="en-US" sz="140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ADBD814-EDED-4A41-A1BD-8E36CF0C5E0B}"/>
              </a:ext>
            </a:extLst>
          </p:cNvPr>
          <p:cNvSpPr txBox="1">
            <a:spLocks/>
          </p:cNvSpPr>
          <p:nvPr/>
        </p:nvSpPr>
        <p:spPr>
          <a:xfrm>
            <a:off x="208547" y="160603"/>
            <a:ext cx="8514348" cy="336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/>
              <a:t>Requirements</a:t>
            </a:r>
            <a:r>
              <a:rPr lang="en-US" sz="2400" b="1" dirty="0"/>
              <a:t>  </a:t>
            </a:r>
            <a:r>
              <a:rPr lang="en-US" sz="1800" b="1" dirty="0">
                <a:solidFill>
                  <a:srgbClr val="FF0000"/>
                </a:solidFill>
              </a:rPr>
              <a:t>(** Please read this section carefully)</a:t>
            </a:r>
            <a:endParaRPr lang="en-US" sz="1600" b="1" u="sng" dirty="0"/>
          </a:p>
        </p:txBody>
      </p:sp>
    </p:spTree>
    <p:extLst>
      <p:ext uri="{BB962C8B-B14F-4D97-AF65-F5344CB8AC3E}">
        <p14:creationId xmlns:p14="http://schemas.microsoft.com/office/powerpoint/2010/main" val="123820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F5F2B68-9187-4E4E-8430-BB70DE6DB153}"/>
              </a:ext>
            </a:extLst>
          </p:cNvPr>
          <p:cNvSpPr/>
          <p:nvPr/>
        </p:nvSpPr>
        <p:spPr>
          <a:xfrm>
            <a:off x="441158" y="834371"/>
            <a:ext cx="11750842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Member :</a:t>
            </a:r>
            <a:endParaRPr lang="en-US" sz="1400" b="1" u="sng" dirty="0">
              <a:solidFill>
                <a:srgbClr val="002060"/>
              </a:solidFill>
            </a:endParaRPr>
          </a:p>
          <a:p>
            <a:endParaRPr lang="en-US" sz="1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member should be of the following types with specified roles :</a:t>
            </a:r>
            <a:br>
              <a:rPr lang="en-US" sz="1400" dirty="0"/>
            </a:br>
            <a:endParaRPr lang="en-US" sz="1400" dirty="0"/>
          </a:p>
          <a:p>
            <a:pPr marL="622300" indent="-133350">
              <a:buFont typeface="Arial" panose="020B0604020202020204" pitchFamily="34" charset="0"/>
              <a:buChar char="•"/>
            </a:pPr>
            <a:r>
              <a:rPr lang="en-US" sz="1400" b="1" dirty="0"/>
              <a:t>Organization admin</a:t>
            </a:r>
          </a:p>
          <a:p>
            <a:pPr marL="898525" indent="-12382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An organization admin can </a:t>
            </a:r>
            <a:r>
              <a:rPr lang="en-US" sz="1400" b="1" i="1" dirty="0"/>
              <a:t>view and manage all organization events, team events and its </a:t>
            </a:r>
            <a:r>
              <a:rPr lang="en-US" sz="1400" b="1" i="1" dirty="0">
                <a:solidFill>
                  <a:srgbClr val="FF0000"/>
                </a:solidFill>
              </a:rPr>
              <a:t>own</a:t>
            </a:r>
            <a:r>
              <a:rPr lang="en-US" sz="1400" b="1" i="1" dirty="0"/>
              <a:t> private events and cannot access other private events.</a:t>
            </a:r>
          </a:p>
          <a:p>
            <a:pPr marL="898525" indent="-12382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An organization admin can </a:t>
            </a:r>
            <a:r>
              <a:rPr lang="en-US" sz="1400" b="1" i="1" dirty="0"/>
              <a:t>view and manage other organization admins, team admins and normal members.</a:t>
            </a:r>
          </a:p>
          <a:p>
            <a:pPr marL="898525" indent="-12382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An organization admin can </a:t>
            </a:r>
            <a:r>
              <a:rPr lang="en-US" sz="1400" b="1" i="1" dirty="0"/>
              <a:t>view and manage the organization and all teams.</a:t>
            </a:r>
          </a:p>
          <a:p>
            <a:pPr marL="898525" indent="-12382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An organization admin can</a:t>
            </a:r>
            <a:r>
              <a:rPr lang="en-US" sz="1400" b="1" i="1" dirty="0"/>
              <a:t> also be a team admin at the same time.</a:t>
            </a:r>
          </a:p>
          <a:p>
            <a:pPr marL="774700"/>
            <a:endParaRPr lang="en-US" sz="1400" b="1" i="1" dirty="0"/>
          </a:p>
          <a:p>
            <a:pPr marL="622300" indent="-131763">
              <a:buFont typeface="Arial" panose="020B0604020202020204" pitchFamily="34" charset="0"/>
              <a:buChar char="•"/>
            </a:pPr>
            <a:r>
              <a:rPr lang="en-US" sz="1400" b="1" dirty="0"/>
              <a:t>Team admin  </a:t>
            </a:r>
          </a:p>
          <a:p>
            <a:pPr marL="898525" indent="-1333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A team admin can</a:t>
            </a:r>
            <a:r>
              <a:rPr lang="en-US" sz="1400" b="1" i="1" dirty="0"/>
              <a:t> view and manage its own team events and its </a:t>
            </a:r>
            <a:r>
              <a:rPr lang="en-US" sz="1400" b="1" i="1" dirty="0">
                <a:solidFill>
                  <a:srgbClr val="FF0000"/>
                </a:solidFill>
              </a:rPr>
              <a:t>own</a:t>
            </a:r>
            <a:r>
              <a:rPr lang="en-US" sz="1400" b="1" i="1" dirty="0"/>
              <a:t> private events but only view organization events, other team events and private events hosted by other members </a:t>
            </a:r>
            <a:r>
              <a:rPr lang="en-US" sz="1400" b="1" i="1" dirty="0">
                <a:solidFill>
                  <a:srgbClr val="FF0000"/>
                </a:solidFill>
              </a:rPr>
              <a:t>in the same team</a:t>
            </a:r>
            <a:r>
              <a:rPr lang="en-US" sz="1400" b="1" i="1" dirty="0"/>
              <a:t>.</a:t>
            </a:r>
          </a:p>
          <a:p>
            <a:pPr marL="898525" indent="-12382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A team admin can </a:t>
            </a:r>
            <a:r>
              <a:rPr lang="en-US" sz="1400" b="1" i="1" dirty="0"/>
              <a:t>view and manage other team admins </a:t>
            </a:r>
            <a:r>
              <a:rPr lang="en-US" sz="1400" b="1" i="1" dirty="0">
                <a:solidFill>
                  <a:srgbClr val="FF0000"/>
                </a:solidFill>
              </a:rPr>
              <a:t>in the same team </a:t>
            </a:r>
            <a:r>
              <a:rPr lang="en-US" sz="1400" b="1" i="1" dirty="0"/>
              <a:t>and its other members.</a:t>
            </a:r>
          </a:p>
          <a:p>
            <a:pPr marL="898525" indent="-12382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A team admin can </a:t>
            </a:r>
            <a:r>
              <a:rPr lang="en-US" sz="1400" b="1" i="1" dirty="0"/>
              <a:t>view and manage only its own team and its members but only view other teams and the organization.</a:t>
            </a:r>
          </a:p>
          <a:p>
            <a:pPr marL="898525" indent="-12382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A team admin can</a:t>
            </a:r>
            <a:r>
              <a:rPr lang="en-US" sz="1400" b="1" i="1" dirty="0"/>
              <a:t> also be made an organization admin only if another organization admin chooses to do so.</a:t>
            </a:r>
            <a:br>
              <a:rPr lang="en-US" sz="1400" b="1" i="1" dirty="0"/>
            </a:br>
            <a:endParaRPr lang="en-US" sz="1400" b="1" i="1" dirty="0"/>
          </a:p>
          <a:p>
            <a:pPr marL="622300" indent="-131763">
              <a:buFont typeface="Arial" panose="020B0604020202020204" pitchFamily="34" charset="0"/>
              <a:buChar char="•"/>
            </a:pPr>
            <a:r>
              <a:rPr lang="en-US" sz="1400" b="1" dirty="0"/>
              <a:t>Normal member</a:t>
            </a:r>
          </a:p>
          <a:p>
            <a:pPr marL="898525" indent="-1333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A normal member can</a:t>
            </a:r>
            <a:r>
              <a:rPr lang="en-US" sz="1400" b="1" i="1" dirty="0"/>
              <a:t> view and manage its </a:t>
            </a:r>
            <a:r>
              <a:rPr lang="en-US" sz="1400" b="1" i="1" dirty="0">
                <a:solidFill>
                  <a:srgbClr val="FF0000"/>
                </a:solidFill>
              </a:rPr>
              <a:t>own</a:t>
            </a:r>
            <a:r>
              <a:rPr lang="en-US" sz="1400" b="1" i="1" dirty="0"/>
              <a:t> private events but can only view team events, organization events and private</a:t>
            </a:r>
          </a:p>
          <a:p>
            <a:pPr marL="765175"/>
            <a:r>
              <a:rPr lang="en-US" sz="1400" b="1" i="1" dirty="0"/>
              <a:t>   events hosted by other members </a:t>
            </a:r>
            <a:r>
              <a:rPr lang="en-US" sz="1400" b="1" i="1" dirty="0">
                <a:solidFill>
                  <a:srgbClr val="FF0000"/>
                </a:solidFill>
              </a:rPr>
              <a:t>in the same team</a:t>
            </a:r>
            <a:r>
              <a:rPr lang="en-US" sz="1400" b="1" i="1" dirty="0"/>
              <a:t>.</a:t>
            </a:r>
          </a:p>
          <a:p>
            <a:pPr marL="898525" indent="-1333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A normal member can </a:t>
            </a:r>
            <a:r>
              <a:rPr lang="en-US" sz="1400" b="1" i="1" dirty="0"/>
              <a:t>only view its own team, other teams, and the organization.</a:t>
            </a:r>
          </a:p>
          <a:p>
            <a:pPr marL="898525" indent="-1333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A normal member can </a:t>
            </a:r>
            <a:r>
              <a:rPr lang="en-US" sz="1400" b="1" i="1" dirty="0"/>
              <a:t>only view team admins and organization admins.</a:t>
            </a:r>
          </a:p>
          <a:p>
            <a:pPr marL="898525" indent="-1333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A normal member can </a:t>
            </a:r>
            <a:r>
              <a:rPr lang="en-US" sz="1400" b="1" i="1" dirty="0"/>
              <a:t>be made a team admin only if another team admin </a:t>
            </a:r>
            <a:r>
              <a:rPr lang="en-US" sz="1400" b="1" i="1" dirty="0">
                <a:solidFill>
                  <a:srgbClr val="FF0000"/>
                </a:solidFill>
              </a:rPr>
              <a:t>in the same team </a:t>
            </a:r>
            <a:r>
              <a:rPr lang="en-US" sz="1400" b="1" i="1" dirty="0"/>
              <a:t>or an organization admin chooses to do so.</a:t>
            </a:r>
          </a:p>
          <a:p>
            <a:pPr marL="898525" indent="-1333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A normal member can</a:t>
            </a:r>
            <a:r>
              <a:rPr lang="en-US" sz="1400" b="1" i="1" dirty="0"/>
              <a:t> be made an organization admin only if another organization admin chooses to do so.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532BE-4752-0B4D-B3E7-3889BB43EC7B}"/>
              </a:ext>
            </a:extLst>
          </p:cNvPr>
          <p:cNvSpPr txBox="1"/>
          <p:nvPr/>
        </p:nvSpPr>
        <p:spPr>
          <a:xfrm>
            <a:off x="986589" y="3128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B216453-E76C-EF4B-8005-81CC00AFD68B}"/>
              </a:ext>
            </a:extLst>
          </p:cNvPr>
          <p:cNvSpPr txBox="1">
            <a:spLocks/>
          </p:cNvSpPr>
          <p:nvPr/>
        </p:nvSpPr>
        <p:spPr>
          <a:xfrm>
            <a:off x="208547" y="160603"/>
            <a:ext cx="8514348" cy="336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/>
              <a:t>Requirements</a:t>
            </a:r>
            <a:r>
              <a:rPr lang="en-US" sz="2400" b="1" dirty="0"/>
              <a:t> (contd.)  </a:t>
            </a:r>
            <a:r>
              <a:rPr lang="en-US" sz="1800" b="1" dirty="0">
                <a:solidFill>
                  <a:srgbClr val="FF0000"/>
                </a:solidFill>
              </a:rPr>
              <a:t>(** Please read this section carefully)</a:t>
            </a:r>
            <a:endParaRPr lang="en-US" sz="1600" b="1" u="sng" dirty="0"/>
          </a:p>
        </p:txBody>
      </p:sp>
    </p:spTree>
    <p:extLst>
      <p:ext uri="{BB962C8B-B14F-4D97-AF65-F5344CB8AC3E}">
        <p14:creationId xmlns:p14="http://schemas.microsoft.com/office/powerpoint/2010/main" val="172067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FA2FEA-37F1-D041-BCF6-14392D4B85DA}"/>
              </a:ext>
            </a:extLst>
          </p:cNvPr>
          <p:cNvSpPr txBox="1">
            <a:spLocks/>
          </p:cNvSpPr>
          <p:nvPr/>
        </p:nvSpPr>
        <p:spPr>
          <a:xfrm>
            <a:off x="208547" y="160603"/>
            <a:ext cx="8514348" cy="336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/>
              <a:t>Requirements</a:t>
            </a:r>
            <a:r>
              <a:rPr lang="en-US" sz="2400" b="1" dirty="0"/>
              <a:t> (contd.)  </a:t>
            </a:r>
            <a:r>
              <a:rPr lang="en-US" sz="1800" b="1" dirty="0">
                <a:solidFill>
                  <a:srgbClr val="FF0000"/>
                </a:solidFill>
              </a:rPr>
              <a:t>(** Please read this section carefully)</a:t>
            </a:r>
            <a:endParaRPr lang="en-US" sz="1600" b="1" u="sn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F02D10-4DB5-1840-92D8-34C3D28E3976}"/>
              </a:ext>
            </a:extLst>
          </p:cNvPr>
          <p:cNvSpPr/>
          <p:nvPr/>
        </p:nvSpPr>
        <p:spPr>
          <a:xfrm>
            <a:off x="441158" y="834371"/>
            <a:ext cx="1175084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Team</a:t>
            </a:r>
            <a:r>
              <a:rPr lang="en-US" b="1" dirty="0">
                <a:solidFill>
                  <a:srgbClr val="002060"/>
                </a:solidFill>
              </a:rPr>
              <a:t> :</a:t>
            </a:r>
            <a:endParaRPr lang="en-US" sz="1400" b="1" dirty="0">
              <a:solidFill>
                <a:srgbClr val="002060"/>
              </a:solidFill>
            </a:endParaRPr>
          </a:p>
          <a:p>
            <a:endParaRPr lang="en-US" sz="1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A team </a:t>
            </a:r>
            <a:r>
              <a:rPr lang="en-US" sz="1400" b="1" i="1" dirty="0"/>
              <a:t>is comprised of a collection of members.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A team </a:t>
            </a:r>
            <a:r>
              <a:rPr lang="en-US" sz="1400" b="1" i="1" dirty="0"/>
              <a:t>must have at least 1 team admin.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/>
              <a:t>A member must be a </a:t>
            </a:r>
            <a:r>
              <a:rPr lang="en-US" sz="1400" i="1" dirty="0">
                <a:solidFill>
                  <a:srgbClr val="FF0000"/>
                </a:solidFill>
              </a:rPr>
              <a:t>part of at most 1 team </a:t>
            </a:r>
            <a:r>
              <a:rPr lang="en-US" sz="1400" b="1" i="1" dirty="0"/>
              <a:t>at a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By default, </a:t>
            </a:r>
            <a:r>
              <a:rPr lang="en-US" sz="1400" b="1" i="1" dirty="0"/>
              <a:t>the member who creates a team becomes the team admin.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524F9D-4DC5-C145-A9A1-855A05315ADE}"/>
              </a:ext>
            </a:extLst>
          </p:cNvPr>
          <p:cNvSpPr/>
          <p:nvPr/>
        </p:nvSpPr>
        <p:spPr>
          <a:xfrm>
            <a:off x="441158" y="2165865"/>
            <a:ext cx="1175084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Organization</a:t>
            </a:r>
            <a:r>
              <a:rPr lang="en-US" b="1" dirty="0">
                <a:solidFill>
                  <a:srgbClr val="002060"/>
                </a:solidFill>
              </a:rPr>
              <a:t> :</a:t>
            </a:r>
            <a:endParaRPr lang="en-US" sz="1400" b="1" dirty="0">
              <a:solidFill>
                <a:srgbClr val="002060"/>
              </a:solidFill>
            </a:endParaRPr>
          </a:p>
          <a:p>
            <a:endParaRPr lang="en-US" sz="1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The organization </a:t>
            </a:r>
            <a:r>
              <a:rPr lang="en-US" sz="1400" b="1" i="1" dirty="0"/>
              <a:t>is comprised of a collection of members.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There </a:t>
            </a:r>
            <a:r>
              <a:rPr lang="en-US" sz="1400" b="1" i="1" dirty="0"/>
              <a:t>must be at least 1 organization admin.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By default, for your solution, </a:t>
            </a:r>
            <a:r>
              <a:rPr lang="en-US" sz="1400" b="1" i="1" dirty="0"/>
              <a:t>you should create an organization admin at the start.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67C321-9FE8-5844-BA34-D3FCD46AF5F5}"/>
              </a:ext>
            </a:extLst>
          </p:cNvPr>
          <p:cNvSpPr/>
          <p:nvPr/>
        </p:nvSpPr>
        <p:spPr>
          <a:xfrm>
            <a:off x="441157" y="3687901"/>
            <a:ext cx="11181347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Member actions on events</a:t>
            </a:r>
            <a:r>
              <a:rPr lang="en-US" b="1" dirty="0">
                <a:solidFill>
                  <a:srgbClr val="002060"/>
                </a:solidFill>
              </a:rPr>
              <a:t> :</a:t>
            </a:r>
          </a:p>
          <a:p>
            <a:endParaRPr lang="en-US" sz="1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A member can</a:t>
            </a:r>
            <a:r>
              <a:rPr lang="en-US" sz="1400" dirty="0">
                <a:solidFill>
                  <a:srgbClr val="0070C0"/>
                </a:solidFill>
              </a:rPr>
              <a:t>  </a:t>
            </a:r>
            <a:r>
              <a:rPr lang="en-US" sz="1400" b="1" i="1" dirty="0"/>
              <a:t>like(and unlike) or watch(and un-watch) an event or both.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A member can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b="1" i="1" dirty="0"/>
              <a:t>register and update participation response to an event (Participating/May be participating/Not participating).</a:t>
            </a:r>
          </a:p>
          <a:p>
            <a:endParaRPr lang="en-US" sz="1400" b="1" i="1" dirty="0"/>
          </a:p>
          <a:p>
            <a:endParaRPr lang="en-US" sz="1400" b="1" i="1" dirty="0"/>
          </a:p>
          <a:p>
            <a:endParaRPr lang="en-US" sz="1400" b="1" i="1" dirty="0"/>
          </a:p>
          <a:p>
            <a:r>
              <a:rPr lang="en-US" sz="1400" i="1" dirty="0">
                <a:solidFill>
                  <a:srgbClr val="FF0000"/>
                </a:solidFill>
              </a:rPr>
              <a:t>** </a:t>
            </a:r>
            <a:r>
              <a:rPr lang="en-US" sz="1400" i="1" dirty="0"/>
              <a:t>For your better understanding, </a:t>
            </a:r>
            <a:r>
              <a:rPr lang="en-US" sz="1400" i="1" dirty="0">
                <a:solidFill>
                  <a:srgbClr val="FF0000"/>
                </a:solidFill>
              </a:rPr>
              <a:t>we have included basic class representation diagrams of each model (Event, Member, Team and Organization) below.</a:t>
            </a:r>
            <a:br>
              <a:rPr lang="en-US" sz="1400" i="1" dirty="0">
                <a:solidFill>
                  <a:srgbClr val="FF0000"/>
                </a:solidFill>
              </a:rPr>
            </a:br>
            <a:br>
              <a:rPr lang="en-US" sz="1400" i="1" dirty="0">
                <a:solidFill>
                  <a:srgbClr val="FF0000"/>
                </a:solidFill>
              </a:rPr>
            </a:br>
            <a:r>
              <a:rPr lang="en-US" sz="1400" i="1" dirty="0">
                <a:solidFill>
                  <a:srgbClr val="FF0000"/>
                </a:solidFill>
              </a:rPr>
              <a:t>**</a:t>
            </a:r>
            <a:r>
              <a:rPr lang="en-US" sz="1400" i="1" dirty="0"/>
              <a:t>You are free to add and use any extra fields or classes in the representation, </a:t>
            </a:r>
            <a:r>
              <a:rPr lang="en-US" sz="1400" i="1" dirty="0">
                <a:solidFill>
                  <a:srgbClr val="FF0000"/>
                </a:solidFill>
              </a:rPr>
              <a:t>but your solution must contain all the fields shown in the class diagrams.</a:t>
            </a:r>
          </a:p>
          <a:p>
            <a:endParaRPr lang="en-US" sz="1400" b="1" dirty="0">
              <a:solidFill>
                <a:srgbClr val="FF0000"/>
              </a:solidFill>
            </a:endParaRPr>
          </a:p>
          <a:p>
            <a:endParaRPr lang="en-US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32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D8F4C18-C09D-2D4A-ACE4-12E41EBC4E31}"/>
              </a:ext>
            </a:extLst>
          </p:cNvPr>
          <p:cNvSpPr txBox="1">
            <a:spLocks/>
          </p:cNvSpPr>
          <p:nvPr/>
        </p:nvSpPr>
        <p:spPr>
          <a:xfrm>
            <a:off x="208547" y="160603"/>
            <a:ext cx="8514348" cy="336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/>
              <a:t>Requirements</a:t>
            </a:r>
            <a:r>
              <a:rPr lang="en-US" sz="2400" b="1" dirty="0"/>
              <a:t> (contd.)  </a:t>
            </a:r>
            <a:r>
              <a:rPr lang="en-US" sz="1800" b="1" dirty="0">
                <a:solidFill>
                  <a:srgbClr val="FF0000"/>
                </a:solidFill>
              </a:rPr>
              <a:t>(** Please read this section carefully)</a:t>
            </a:r>
            <a:endParaRPr lang="en-US" sz="1600" b="1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8F990E-A455-4A40-B63A-775A8101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546" y="634498"/>
            <a:ext cx="11726779" cy="600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solidFill>
                  <a:srgbClr val="002060"/>
                </a:solidFill>
              </a:rPr>
              <a:t>Class diagrams :</a:t>
            </a:r>
          </a:p>
          <a:p>
            <a:pPr marL="0" indent="0">
              <a:buNone/>
            </a:pPr>
            <a:endParaRPr lang="en-US" sz="2000" b="1" u="sng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b="1" u="sng" dirty="0">
              <a:solidFill>
                <a:srgbClr val="00206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911BD9-A159-504E-BBCE-9484BC94D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56" y="1059529"/>
            <a:ext cx="4023544" cy="17558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605546-431C-A541-952B-FAA171854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56" y="2952400"/>
            <a:ext cx="4023544" cy="16917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EAF03F-5B84-2145-8981-8823B0508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56" y="4899860"/>
            <a:ext cx="4023544" cy="1485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7BC13F2-D73D-2041-8975-C11624410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2581" y="1059528"/>
            <a:ext cx="6443296" cy="534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4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CFB0E0-CB21-D142-8586-CA03BB0B9D07}"/>
              </a:ext>
            </a:extLst>
          </p:cNvPr>
          <p:cNvSpPr txBox="1">
            <a:spLocks/>
          </p:cNvSpPr>
          <p:nvPr/>
        </p:nvSpPr>
        <p:spPr>
          <a:xfrm>
            <a:off x="208547" y="160603"/>
            <a:ext cx="8514348" cy="336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/>
              <a:t>Requirements</a:t>
            </a:r>
            <a:r>
              <a:rPr lang="en-US" sz="2400" b="1" dirty="0"/>
              <a:t> (contd.)  </a:t>
            </a:r>
            <a:r>
              <a:rPr lang="en-US" sz="1800" b="1" dirty="0">
                <a:solidFill>
                  <a:srgbClr val="FF0000"/>
                </a:solidFill>
              </a:rPr>
              <a:t>(** Please read this section carefully)</a:t>
            </a:r>
            <a:endParaRPr lang="en-US" sz="1600" b="1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D0FEBF-6B6C-1C48-86C6-1D0AF116D97A}"/>
              </a:ext>
            </a:extLst>
          </p:cNvPr>
          <p:cNvSpPr/>
          <p:nvPr/>
        </p:nvSpPr>
        <p:spPr>
          <a:xfrm>
            <a:off x="208547" y="597877"/>
            <a:ext cx="11783543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HTTP API requirements</a:t>
            </a:r>
            <a:r>
              <a:rPr lang="en-US" b="1" dirty="0">
                <a:solidFill>
                  <a:srgbClr val="002060"/>
                </a:solidFill>
              </a:rPr>
              <a:t> :</a:t>
            </a:r>
            <a:br>
              <a:rPr lang="en-US" sz="1600" b="1" u="sng" dirty="0">
                <a:solidFill>
                  <a:srgbClr val="7030A0"/>
                </a:solidFill>
              </a:rPr>
            </a:br>
            <a:r>
              <a:rPr lang="en-US" sz="1600" b="1" u="sng" dirty="0">
                <a:solidFill>
                  <a:srgbClr val="7030A0"/>
                </a:solidFill>
              </a:rPr>
              <a:t>Event APIs</a:t>
            </a:r>
            <a:endParaRPr lang="en-US" sz="1600" b="1" u="sng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>
              <a:buFont typeface="Arial" panose="020B0604020202020204" pitchFamily="34" charset="0"/>
              <a:buChar char="•"/>
            </a:pPr>
            <a:r>
              <a:rPr lang="en-US" sz="1300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300" b="1" dirty="0">
                <a:cs typeface="Courier New" panose="02070309020205020404" pitchFamily="49" charset="0"/>
              </a:rPr>
              <a:t>Host a new event</a:t>
            </a:r>
          </a:p>
          <a:p>
            <a:pPr marL="512763" indent="25400">
              <a:buFont typeface="Arial" panose="020B0604020202020204" pitchFamily="34" charset="0"/>
              <a:buChar char="•"/>
            </a:pPr>
            <a:r>
              <a:rPr lang="en-US" sz="1300" b="1" i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300" b="1" dirty="0">
                <a:latin typeface="+mj-lt"/>
                <a:cs typeface="Courier New" panose="02070309020205020404" pitchFamily="49" charset="0"/>
              </a:rPr>
              <a:t>  </a:t>
            </a:r>
            <a:r>
              <a:rPr lang="en-US" sz="1300" b="1" i="1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This API is to enable a logged in member to host a new event based on the roles applicable to it. </a:t>
            </a:r>
          </a:p>
          <a:p>
            <a:pPr marL="512763" indent="25400">
              <a:buFont typeface="Arial" panose="020B0604020202020204" pitchFamily="34" charset="0"/>
              <a:buChar char="•"/>
            </a:pPr>
            <a:r>
              <a:rPr lang="en-US" sz="1300" b="1" i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  An organization event must be created at a date </a:t>
            </a:r>
            <a:r>
              <a:rPr lang="en-US" sz="13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at least 2 months prior to the event start date.</a:t>
            </a:r>
          </a:p>
          <a:p>
            <a:pPr marL="512763" indent="25400">
              <a:buFont typeface="Arial" panose="020B0604020202020204" pitchFamily="34" charset="0"/>
              <a:buChar char="•"/>
            </a:pPr>
            <a:r>
              <a:rPr lang="en-US" sz="1300" b="1" i="1" dirty="0">
                <a:solidFill>
                  <a:srgbClr val="C00000"/>
                </a:solidFill>
                <a:cs typeface="Courier New" panose="02070309020205020404" pitchFamily="49" charset="0"/>
              </a:rPr>
              <a:t>  </a:t>
            </a:r>
            <a:r>
              <a:rPr lang="en-US" sz="1300" i="1" dirty="0">
                <a:solidFill>
                  <a:srgbClr val="C00000"/>
                </a:solidFill>
                <a:cs typeface="Courier New" panose="02070309020205020404" pitchFamily="49" charset="0"/>
              </a:rPr>
              <a:t>A team event must be created at a date </a:t>
            </a:r>
            <a:r>
              <a:rPr lang="en-US" sz="1300" i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at least 1 week prior to the event start date.</a:t>
            </a:r>
          </a:p>
          <a:p>
            <a:pPr marL="512763" indent="25400">
              <a:buFont typeface="Arial" panose="020B0604020202020204" pitchFamily="34" charset="0"/>
              <a:buChar char="•"/>
            </a:pPr>
            <a:r>
              <a:rPr lang="en-US" sz="1300" b="1" i="1" dirty="0">
                <a:solidFill>
                  <a:srgbClr val="C00000"/>
                </a:solidFill>
                <a:cs typeface="Courier New" panose="02070309020205020404" pitchFamily="49" charset="0"/>
              </a:rPr>
              <a:t>  </a:t>
            </a:r>
            <a:r>
              <a:rPr lang="en-US" sz="1300" i="1" dirty="0">
                <a:solidFill>
                  <a:srgbClr val="C00000"/>
                </a:solidFill>
                <a:cs typeface="Courier New" panose="02070309020205020404" pitchFamily="49" charset="0"/>
              </a:rPr>
              <a:t>A private event must be created at a date </a:t>
            </a:r>
            <a:r>
              <a:rPr lang="en-US" sz="1300" i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at least 2 days prior to the event start date.</a:t>
            </a:r>
            <a:br>
              <a:rPr lang="en-US" sz="1300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endParaRPr lang="en-US" sz="1300" i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pPr marL="227013">
              <a:buFont typeface="Arial" panose="020B0604020202020204" pitchFamily="34" charset="0"/>
              <a:buChar char="•"/>
            </a:pPr>
            <a:r>
              <a:rPr lang="en-US" sz="1300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300" b="1" dirty="0">
                <a:cs typeface="Courier New" panose="02070309020205020404" pitchFamily="49" charset="0"/>
              </a:rPr>
              <a:t>View an already hosted event</a:t>
            </a:r>
          </a:p>
          <a:p>
            <a:pPr marL="490538" indent="47625">
              <a:buFont typeface="Arial" panose="020B0604020202020204" pitchFamily="34" charset="0"/>
              <a:buChar char="•"/>
            </a:pPr>
            <a:r>
              <a:rPr lang="en-US" sz="1300" b="1" dirty="0">
                <a:cs typeface="Courier New" panose="02070309020205020404" pitchFamily="49" charset="0"/>
              </a:rPr>
              <a:t>   </a:t>
            </a:r>
            <a:r>
              <a:rPr lang="en-US" sz="1300" i="1" dirty="0">
                <a:solidFill>
                  <a:srgbClr val="002060"/>
                </a:solidFill>
                <a:cs typeface="Courier New" panose="02070309020205020404" pitchFamily="49" charset="0"/>
              </a:rPr>
              <a:t>This API is to enable a logged in member to view an already hosted event based on the roles applicable to it. </a:t>
            </a:r>
          </a:p>
          <a:p>
            <a:pPr marL="490538" indent="47625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rgbClr val="002060"/>
                </a:solidFill>
                <a:cs typeface="Courier New" panose="02070309020205020404" pitchFamily="49" charset="0"/>
              </a:rPr>
              <a:t>   </a:t>
            </a:r>
            <a:r>
              <a:rPr lang="en-US" sz="1300" i="1" dirty="0">
                <a:solidFill>
                  <a:srgbClr val="C00000"/>
                </a:solidFill>
                <a:cs typeface="Courier New" panose="02070309020205020404" pitchFamily="49" charset="0"/>
              </a:rPr>
              <a:t>Every time a member views an event</a:t>
            </a:r>
            <a:r>
              <a:rPr lang="en-US" sz="1300" b="1" i="1" dirty="0">
                <a:solidFill>
                  <a:srgbClr val="C00000"/>
                </a:solidFill>
                <a:cs typeface="Courier New" panose="02070309020205020404" pitchFamily="49" charset="0"/>
              </a:rPr>
              <a:t>, </a:t>
            </a:r>
            <a:r>
              <a:rPr lang="en-US" sz="1300" i="1" dirty="0">
                <a:cs typeface="Courier New" panose="02070309020205020404" pitchFamily="49" charset="0"/>
              </a:rPr>
              <a:t>the </a:t>
            </a:r>
            <a:r>
              <a:rPr lang="en-US" sz="1300" b="1" i="1" dirty="0">
                <a:cs typeface="Courier New" panose="02070309020205020404" pitchFamily="49" charset="0"/>
              </a:rPr>
              <a:t>“number of views” </a:t>
            </a:r>
            <a:r>
              <a:rPr lang="en-US" sz="1300" i="1" dirty="0">
                <a:cs typeface="Courier New" panose="02070309020205020404" pitchFamily="49" charset="0"/>
              </a:rPr>
              <a:t>count gets </a:t>
            </a:r>
            <a:r>
              <a:rPr lang="en-US" sz="1300" b="1" i="1" dirty="0">
                <a:cs typeface="Courier New" panose="02070309020205020404" pitchFamily="49" charset="0"/>
              </a:rPr>
              <a:t>increased by 1.</a:t>
            </a:r>
            <a:br>
              <a:rPr lang="en-US" sz="1300" b="1" i="1" dirty="0">
                <a:cs typeface="Courier New" panose="02070309020205020404" pitchFamily="49" charset="0"/>
              </a:rPr>
            </a:br>
            <a:endParaRPr lang="en-US" sz="1300" b="1" i="1" dirty="0">
              <a:latin typeface="+mj-lt"/>
              <a:cs typeface="Courier New" panose="02070309020205020404" pitchFamily="49" charset="0"/>
            </a:endParaRPr>
          </a:p>
          <a:p>
            <a:pPr marL="227013">
              <a:buFont typeface="Arial" panose="020B0604020202020204" pitchFamily="34" charset="0"/>
              <a:buChar char="•"/>
            </a:pPr>
            <a:r>
              <a:rPr lang="en-US" sz="1300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300" b="1" dirty="0">
                <a:cs typeface="Courier New" panose="02070309020205020404" pitchFamily="49" charset="0"/>
              </a:rPr>
              <a:t>Update an already hosted event</a:t>
            </a:r>
          </a:p>
          <a:p>
            <a:pPr marL="490538" indent="179388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rgbClr val="002060"/>
                </a:solidFill>
                <a:cs typeface="Courier New" panose="02070309020205020404" pitchFamily="49" charset="0"/>
              </a:rPr>
              <a:t>This API is to enable a logged in member to update an already hosted event based on the roles applicable to it.</a:t>
            </a:r>
          </a:p>
          <a:p>
            <a:pPr marL="490538" indent="179388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rgbClr val="C00000"/>
                </a:solidFill>
                <a:cs typeface="Courier New" panose="02070309020205020404" pitchFamily="49" charset="0"/>
              </a:rPr>
              <a:t>All events can only be postponed and never preponed.</a:t>
            </a:r>
          </a:p>
          <a:p>
            <a:pPr marL="490538" indent="179388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rgbClr val="C00000"/>
                </a:solidFill>
                <a:cs typeface="Courier New" panose="02070309020205020404" pitchFamily="49" charset="0"/>
              </a:rPr>
              <a:t>Members can like(and unlike) or watch(and unwatch) an event or both.</a:t>
            </a:r>
          </a:p>
          <a:p>
            <a:pPr marL="490538" indent="179388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rgbClr val="C00000"/>
                </a:solidFill>
                <a:cs typeface="Courier New" panose="02070309020205020404" pitchFamily="49" charset="0"/>
              </a:rPr>
              <a:t>Members can register and update their participation response to an event.</a:t>
            </a:r>
          </a:p>
          <a:p>
            <a:pPr marL="490538" indent="179388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rgbClr val="C00000"/>
                </a:solidFill>
                <a:cs typeface="Courier New" panose="02070309020205020404" pitchFamily="49" charset="0"/>
              </a:rPr>
              <a:t>An organization event must be </a:t>
            </a:r>
            <a:r>
              <a:rPr lang="en-US" sz="1300" b="1" i="1" dirty="0">
                <a:solidFill>
                  <a:srgbClr val="C00000"/>
                </a:solidFill>
                <a:cs typeface="Courier New" panose="02070309020205020404" pitchFamily="49" charset="0"/>
              </a:rPr>
              <a:t>rescheduled</a:t>
            </a:r>
            <a:r>
              <a:rPr lang="en-US" sz="1300" i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1300" i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at least 1 month prior to the </a:t>
            </a:r>
            <a:r>
              <a:rPr lang="en-US" sz="1300" b="1" i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original</a:t>
            </a:r>
            <a:r>
              <a:rPr lang="en-US" sz="1300" i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 event start date.</a:t>
            </a:r>
          </a:p>
          <a:p>
            <a:pPr marL="490538" indent="179388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rgbClr val="C00000"/>
                </a:solidFill>
                <a:cs typeface="Courier New" panose="02070309020205020404" pitchFamily="49" charset="0"/>
              </a:rPr>
              <a:t>A team event must be </a:t>
            </a:r>
            <a:r>
              <a:rPr lang="en-US" sz="1300" b="1" i="1" dirty="0">
                <a:solidFill>
                  <a:srgbClr val="C00000"/>
                </a:solidFill>
                <a:cs typeface="Courier New" panose="02070309020205020404" pitchFamily="49" charset="0"/>
              </a:rPr>
              <a:t>rescheduled</a:t>
            </a:r>
            <a:r>
              <a:rPr lang="en-US" sz="1300" i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1300" i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at least 1 week prior to the </a:t>
            </a:r>
            <a:r>
              <a:rPr lang="en-US" sz="1300" b="1" i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original</a:t>
            </a:r>
            <a:r>
              <a:rPr lang="en-US" sz="1300" i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 event start date.</a:t>
            </a:r>
          </a:p>
          <a:p>
            <a:pPr marL="490538" indent="179388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rgbClr val="C00000"/>
                </a:solidFill>
                <a:cs typeface="Courier New" panose="02070309020205020404" pitchFamily="49" charset="0"/>
              </a:rPr>
              <a:t>A private event must be </a:t>
            </a:r>
            <a:r>
              <a:rPr lang="en-US" sz="1300" b="1" i="1" dirty="0">
                <a:solidFill>
                  <a:srgbClr val="C00000"/>
                </a:solidFill>
                <a:cs typeface="Courier New" panose="02070309020205020404" pitchFamily="49" charset="0"/>
              </a:rPr>
              <a:t>rescheduled</a:t>
            </a:r>
            <a:r>
              <a:rPr lang="en-US" sz="1300" i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1300" i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at least 2 days prior to the </a:t>
            </a:r>
            <a:r>
              <a:rPr lang="en-US" sz="1300" b="1" i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original</a:t>
            </a:r>
            <a:r>
              <a:rPr lang="en-US" sz="1300" i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 event start date.</a:t>
            </a:r>
            <a:br>
              <a:rPr lang="en-US" sz="1300" i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</a:br>
            <a:endParaRPr lang="en-US" sz="1300" i="1" dirty="0">
              <a:solidFill>
                <a:schemeClr val="tx1">
                  <a:lumMod val="95000"/>
                  <a:lumOff val="5000"/>
                </a:schemeClr>
              </a:solidFill>
              <a:cs typeface="Courier New" panose="02070309020205020404" pitchFamily="49" charset="0"/>
            </a:endParaRPr>
          </a:p>
          <a:p>
            <a:pPr marL="227013">
              <a:buFont typeface="Arial" panose="020B0604020202020204" pitchFamily="34" charset="0"/>
              <a:buChar char="•"/>
            </a:pPr>
            <a:r>
              <a:rPr lang="en-US" sz="1300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300" b="1" dirty="0">
                <a:cs typeface="Courier New" panose="02070309020205020404" pitchFamily="49" charset="0"/>
              </a:rPr>
              <a:t>Cancel an already hosted event</a:t>
            </a:r>
          </a:p>
          <a:p>
            <a:pPr marL="669925" indent="-179388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rgbClr val="002060"/>
                </a:solidFill>
                <a:cs typeface="Courier New" panose="02070309020205020404" pitchFamily="49" charset="0"/>
              </a:rPr>
              <a:t>This API is to enable a logged in member to cancel an already hosted event based on the roles applicable to it.</a:t>
            </a:r>
          </a:p>
          <a:p>
            <a:pPr marL="669925" indent="-179388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rgbClr val="C00000"/>
                </a:solidFill>
                <a:cs typeface="Courier New" panose="02070309020205020404" pitchFamily="49" charset="0"/>
              </a:rPr>
              <a:t>An organization event must be </a:t>
            </a:r>
            <a:r>
              <a:rPr lang="en-US" sz="1300" b="1" i="1" dirty="0">
                <a:solidFill>
                  <a:srgbClr val="C00000"/>
                </a:solidFill>
                <a:cs typeface="Courier New" panose="02070309020205020404" pitchFamily="49" charset="0"/>
              </a:rPr>
              <a:t>cancelled</a:t>
            </a:r>
            <a:r>
              <a:rPr lang="en-US" sz="1300" i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1300" i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at least 2 weeks prior to the event start date.</a:t>
            </a:r>
          </a:p>
          <a:p>
            <a:pPr marL="669925" indent="-179388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rgbClr val="C00000"/>
                </a:solidFill>
                <a:cs typeface="Courier New" panose="02070309020205020404" pitchFamily="49" charset="0"/>
              </a:rPr>
              <a:t>A team event must be </a:t>
            </a:r>
            <a:r>
              <a:rPr lang="en-US" sz="1300" b="1" i="1" dirty="0">
                <a:solidFill>
                  <a:srgbClr val="C00000"/>
                </a:solidFill>
                <a:cs typeface="Courier New" panose="02070309020205020404" pitchFamily="49" charset="0"/>
              </a:rPr>
              <a:t>cancelled</a:t>
            </a:r>
            <a:r>
              <a:rPr lang="en-US" sz="1300" i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1300" i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at least 1 week prior to the event start date.</a:t>
            </a:r>
          </a:p>
          <a:p>
            <a:pPr marL="669925" indent="-179388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rgbClr val="C00000"/>
                </a:solidFill>
                <a:cs typeface="Courier New" panose="02070309020205020404" pitchFamily="49" charset="0"/>
              </a:rPr>
              <a:t>A private event must be </a:t>
            </a:r>
            <a:r>
              <a:rPr lang="en-US" sz="1300" b="1" i="1" dirty="0">
                <a:solidFill>
                  <a:srgbClr val="C00000"/>
                </a:solidFill>
                <a:cs typeface="Courier New" panose="02070309020205020404" pitchFamily="49" charset="0"/>
              </a:rPr>
              <a:t>cancelled</a:t>
            </a:r>
            <a:r>
              <a:rPr lang="en-US" sz="1300" i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1300" i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at least 2 days prior to the event start date.</a:t>
            </a:r>
          </a:p>
          <a:p>
            <a:pPr marL="669925" indent="-179388">
              <a:buFont typeface="Arial" panose="020B0604020202020204" pitchFamily="34" charset="0"/>
              <a:buChar char="•"/>
            </a:pPr>
            <a:endParaRPr lang="en-US" sz="1300" b="1" i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231775" indent="128588">
              <a:buFont typeface="Arial" panose="020B0604020202020204" pitchFamily="34" charset="0"/>
              <a:buChar char="•"/>
            </a:pPr>
            <a:r>
              <a:rPr lang="en-US" sz="1300" b="1" i="1" u="sng" dirty="0">
                <a:cs typeface="Courier New" panose="02070309020205020404" pitchFamily="49" charset="0"/>
              </a:rPr>
              <a:t>No event can be rescheduled or cancelled when it has already started.</a:t>
            </a:r>
            <a:endParaRPr lang="en-US" sz="1400" b="1" u="sng" dirty="0"/>
          </a:p>
        </p:txBody>
      </p:sp>
    </p:spTree>
    <p:extLst>
      <p:ext uri="{BB962C8B-B14F-4D97-AF65-F5344CB8AC3E}">
        <p14:creationId xmlns:p14="http://schemas.microsoft.com/office/powerpoint/2010/main" val="3390622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C8050A-F968-F741-B23B-889DB2E89747}"/>
              </a:ext>
            </a:extLst>
          </p:cNvPr>
          <p:cNvSpPr txBox="1">
            <a:spLocks/>
          </p:cNvSpPr>
          <p:nvPr/>
        </p:nvSpPr>
        <p:spPr>
          <a:xfrm>
            <a:off x="208547" y="160603"/>
            <a:ext cx="8514348" cy="336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/>
              <a:t>Requirements</a:t>
            </a:r>
            <a:r>
              <a:rPr lang="en-US" sz="2400" b="1" dirty="0"/>
              <a:t> (contd.)  </a:t>
            </a:r>
            <a:r>
              <a:rPr lang="en-US" sz="1800" b="1" dirty="0">
                <a:solidFill>
                  <a:srgbClr val="FF0000"/>
                </a:solidFill>
              </a:rPr>
              <a:t>(** Please read this section carefully)</a:t>
            </a:r>
            <a:endParaRPr lang="en-US" sz="1600" b="1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5D26D-647A-AC4F-BA92-5D971CBC7708}"/>
              </a:ext>
            </a:extLst>
          </p:cNvPr>
          <p:cNvSpPr/>
          <p:nvPr/>
        </p:nvSpPr>
        <p:spPr>
          <a:xfrm>
            <a:off x="441158" y="834371"/>
            <a:ext cx="1175084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>
                <a:solidFill>
                  <a:srgbClr val="7030A0"/>
                </a:solidFill>
              </a:rPr>
              <a:t>Event APIs</a:t>
            </a:r>
            <a:br>
              <a:rPr lang="en-US" sz="1400" i="1" dirty="0">
                <a:solidFill>
                  <a:srgbClr val="C00000"/>
                </a:solidFill>
                <a:cs typeface="Courier New" panose="02070309020205020404" pitchFamily="49" charset="0"/>
              </a:rPr>
            </a:br>
            <a:endParaRPr lang="en-US" sz="1400" i="1" dirty="0">
              <a:solidFill>
                <a:srgbClr val="C00000"/>
              </a:solidFill>
              <a:cs typeface="Courier New" panose="02070309020205020404" pitchFamily="49" charset="0"/>
            </a:endParaRPr>
          </a:p>
          <a:p>
            <a:pPr marL="227013">
              <a:buFont typeface="Arial" panose="020B0604020202020204" pitchFamily="34" charset="0"/>
              <a:buChar char="•"/>
            </a:pPr>
            <a:r>
              <a:rPr lang="en-US" sz="1300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300" b="1" dirty="0">
                <a:cs typeface="Courier New" panose="02070309020205020404" pitchFamily="49" charset="0"/>
              </a:rPr>
              <a:t>View Trending events </a:t>
            </a:r>
          </a:p>
          <a:p>
            <a:pPr marL="669925" indent="-179388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rgbClr val="002060"/>
                </a:solidFill>
                <a:cs typeface="Courier New" panose="02070309020205020404" pitchFamily="49" charset="0"/>
              </a:rPr>
              <a:t>This API is to enable a logged member to view all trending events.</a:t>
            </a:r>
          </a:p>
          <a:p>
            <a:pPr marL="669925" indent="-179388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rgbClr val="C00000"/>
                </a:solidFill>
                <a:cs typeface="Courier New" panose="02070309020205020404" pitchFamily="49" charset="0"/>
              </a:rPr>
              <a:t>Trending events </a:t>
            </a:r>
            <a:r>
              <a:rPr lang="en-US" sz="1300" b="1" i="1" dirty="0">
                <a:cs typeface="Courier New" panose="02070309020205020404" pitchFamily="49" charset="0"/>
              </a:rPr>
              <a:t>are either organization or team events </a:t>
            </a:r>
            <a:r>
              <a:rPr lang="en-US" sz="1300" i="1" dirty="0">
                <a:solidFill>
                  <a:srgbClr val="C00000"/>
                </a:solidFill>
                <a:cs typeface="Courier New" panose="02070309020205020404" pitchFamily="49" charset="0"/>
              </a:rPr>
              <a:t>which </a:t>
            </a:r>
            <a:r>
              <a:rPr lang="en-US" sz="1300" b="1" i="1" dirty="0">
                <a:cs typeface="Courier New" panose="02070309020205020404" pitchFamily="49" charset="0"/>
              </a:rPr>
              <a:t>are created at least 2 months prior present time and starts at least </a:t>
            </a:r>
            <a:br>
              <a:rPr lang="en-US" sz="1300" b="1" i="1" dirty="0">
                <a:cs typeface="Courier New" panose="02070309020205020404" pitchFamily="49" charset="0"/>
              </a:rPr>
            </a:br>
            <a:r>
              <a:rPr lang="en-US" sz="1300" b="1" i="1" dirty="0">
                <a:cs typeface="Courier New" panose="02070309020205020404" pitchFamily="49" charset="0"/>
              </a:rPr>
              <a:t>1 week after present time. </a:t>
            </a:r>
          </a:p>
          <a:p>
            <a:pPr marL="669925" indent="-179388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rgbClr val="C00000"/>
                </a:solidFill>
                <a:cs typeface="Courier New" panose="02070309020205020404" pitchFamily="49" charset="0"/>
              </a:rPr>
              <a:t>Trending events </a:t>
            </a:r>
            <a:r>
              <a:rPr lang="en-US" sz="1300" b="1" i="1" dirty="0">
                <a:solidFill>
                  <a:srgbClr val="C00000"/>
                </a:solidFill>
                <a:cs typeface="Courier New" panose="02070309020205020404" pitchFamily="49" charset="0"/>
              </a:rPr>
              <a:t>cannot be recurring events.</a:t>
            </a:r>
          </a:p>
          <a:p>
            <a:pPr marL="669925" indent="-179388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rgbClr val="C00000"/>
                </a:solidFill>
                <a:cs typeface="Courier New" panose="02070309020205020404" pitchFamily="49" charset="0"/>
              </a:rPr>
              <a:t>Your goal is to find such events sorted by the </a:t>
            </a:r>
            <a:r>
              <a:rPr lang="en-US" sz="1300" b="1" i="1" dirty="0">
                <a:cs typeface="Courier New" panose="02070309020205020404" pitchFamily="49" charset="0"/>
              </a:rPr>
              <a:t>maximum total inclusive of number of likes, number of watchers and number of participants.</a:t>
            </a:r>
          </a:p>
          <a:p>
            <a:pPr marL="490537"/>
            <a:endParaRPr lang="en-US" sz="1300" i="1" dirty="0">
              <a:solidFill>
                <a:srgbClr val="C00000"/>
              </a:solidFill>
              <a:cs typeface="Courier New" panose="02070309020205020404" pitchFamily="49" charset="0"/>
            </a:endParaRPr>
          </a:p>
          <a:p>
            <a:pPr marL="227013">
              <a:buFont typeface="Arial" panose="020B0604020202020204" pitchFamily="34" charset="0"/>
              <a:buChar char="•"/>
            </a:pPr>
            <a:r>
              <a:rPr lang="en-US" sz="1300" b="1" dirty="0">
                <a:cs typeface="Courier New" panose="02070309020205020404" pitchFamily="49" charset="0"/>
              </a:rPr>
              <a:t>  View Popular events </a:t>
            </a:r>
          </a:p>
          <a:p>
            <a:pPr marL="669925" indent="-179388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rgbClr val="002060"/>
                </a:solidFill>
                <a:cs typeface="Courier New" panose="02070309020205020404" pitchFamily="49" charset="0"/>
              </a:rPr>
              <a:t>This API is to enable a logged in member to view all popular events.</a:t>
            </a:r>
          </a:p>
          <a:p>
            <a:pPr marL="669925" indent="-179388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rgbClr val="C00000"/>
                </a:solidFill>
                <a:cs typeface="Courier New" panose="02070309020205020404" pitchFamily="49" charset="0"/>
              </a:rPr>
              <a:t>Popular events </a:t>
            </a:r>
            <a:r>
              <a:rPr lang="en-US" sz="1300" b="1" i="1" dirty="0">
                <a:cs typeface="Courier New" panose="02070309020205020404" pitchFamily="49" charset="0"/>
              </a:rPr>
              <a:t>are either organization or team events</a:t>
            </a:r>
            <a:r>
              <a:rPr lang="en-US" sz="1300" i="1" dirty="0">
                <a:cs typeface="Courier New" panose="02070309020205020404" pitchFamily="49" charset="0"/>
              </a:rPr>
              <a:t> </a:t>
            </a:r>
            <a:r>
              <a:rPr lang="en-US" sz="1300" i="1" dirty="0">
                <a:solidFill>
                  <a:srgbClr val="C00000"/>
                </a:solidFill>
                <a:cs typeface="Courier New" panose="02070309020205020404" pitchFamily="49" charset="0"/>
              </a:rPr>
              <a:t>which </a:t>
            </a:r>
            <a:r>
              <a:rPr lang="en-US" sz="1300" b="1" i="1" dirty="0">
                <a:cs typeface="Courier New" panose="02070309020205020404" pitchFamily="49" charset="0"/>
              </a:rPr>
              <a:t>are created at least 1 month prior present time and starts at least </a:t>
            </a:r>
            <a:br>
              <a:rPr lang="en-US" sz="1300" b="1" i="1" dirty="0">
                <a:cs typeface="Courier New" panose="02070309020205020404" pitchFamily="49" charset="0"/>
              </a:rPr>
            </a:br>
            <a:r>
              <a:rPr lang="en-US" sz="1300" b="1" i="1" dirty="0">
                <a:cs typeface="Courier New" panose="02070309020205020404" pitchFamily="49" charset="0"/>
              </a:rPr>
              <a:t>2 days after present time. </a:t>
            </a:r>
          </a:p>
          <a:p>
            <a:pPr marL="669925" indent="-179388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rgbClr val="C00000"/>
                </a:solidFill>
                <a:cs typeface="Courier New" panose="02070309020205020404" pitchFamily="49" charset="0"/>
              </a:rPr>
              <a:t>Popular events </a:t>
            </a:r>
            <a:r>
              <a:rPr lang="en-US" sz="1300" b="1" i="1" dirty="0">
                <a:solidFill>
                  <a:srgbClr val="C00000"/>
                </a:solidFill>
                <a:cs typeface="Courier New" panose="02070309020205020404" pitchFamily="49" charset="0"/>
              </a:rPr>
              <a:t>can be recurring events.</a:t>
            </a:r>
          </a:p>
          <a:p>
            <a:pPr marL="669925" indent="-179388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rgbClr val="C00000"/>
                </a:solidFill>
                <a:cs typeface="Courier New" panose="02070309020205020404" pitchFamily="49" charset="0"/>
              </a:rPr>
              <a:t>Your goal is to find such events sorted by the </a:t>
            </a:r>
            <a:r>
              <a:rPr lang="en-US" sz="1300" b="1" i="1" dirty="0">
                <a:cs typeface="Courier New" panose="02070309020205020404" pitchFamily="49" charset="0"/>
              </a:rPr>
              <a:t>maximum total inclusive of all  number of likes and number of views.</a:t>
            </a:r>
            <a:endParaRPr lang="en-US" sz="1300" b="1" dirty="0"/>
          </a:p>
          <a:p>
            <a:r>
              <a:rPr lang="en-US" sz="1300" b="1" dirty="0">
                <a:solidFill>
                  <a:srgbClr val="7030A0"/>
                </a:solidFill>
              </a:rPr>
              <a:t> </a:t>
            </a:r>
          </a:p>
          <a:p>
            <a:pPr marL="227013">
              <a:buFont typeface="Arial" panose="020B0604020202020204" pitchFamily="34" charset="0"/>
              <a:buChar char="•"/>
            </a:pPr>
            <a:r>
              <a:rPr lang="en-US" sz="1300" b="1" dirty="0">
                <a:cs typeface="Courier New" panose="02070309020205020404" pitchFamily="49" charset="0"/>
              </a:rPr>
              <a:t>  View Upcoming events </a:t>
            </a:r>
          </a:p>
          <a:p>
            <a:pPr marL="669925" indent="-179388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rgbClr val="002060"/>
                </a:solidFill>
                <a:cs typeface="Courier New" panose="02070309020205020404" pitchFamily="49" charset="0"/>
              </a:rPr>
              <a:t>This API is to enable a logged in member to view all upcoming events.</a:t>
            </a:r>
          </a:p>
          <a:p>
            <a:pPr marL="669925" indent="-179388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rgbClr val="C00000"/>
                </a:solidFill>
                <a:cs typeface="Courier New" panose="02070309020205020404" pitchFamily="49" charset="0"/>
              </a:rPr>
              <a:t>Upcoming events </a:t>
            </a:r>
            <a:r>
              <a:rPr lang="en-US" sz="1300" b="1" i="1" dirty="0">
                <a:cs typeface="Courier New" panose="02070309020205020404" pitchFamily="49" charset="0"/>
              </a:rPr>
              <a:t>can be organization, team or private events</a:t>
            </a:r>
            <a:r>
              <a:rPr lang="en-US" sz="1300" i="1" dirty="0">
                <a:cs typeface="Courier New" panose="02070309020205020404" pitchFamily="49" charset="0"/>
              </a:rPr>
              <a:t> </a:t>
            </a:r>
            <a:r>
              <a:rPr lang="en-US" sz="1300" i="1" dirty="0">
                <a:solidFill>
                  <a:srgbClr val="C00000"/>
                </a:solidFill>
                <a:cs typeface="Courier New" panose="02070309020205020404" pitchFamily="49" charset="0"/>
              </a:rPr>
              <a:t>which </a:t>
            </a:r>
            <a:r>
              <a:rPr lang="en-US" sz="1300" b="1" i="1" dirty="0">
                <a:cs typeface="Courier New" panose="02070309020205020404" pitchFamily="49" charset="0"/>
              </a:rPr>
              <a:t>are created at most 1 week prior present time and starts at least</a:t>
            </a:r>
          </a:p>
          <a:p>
            <a:pPr marL="490537"/>
            <a:r>
              <a:rPr lang="en-US" sz="1300" b="1" i="1" dirty="0">
                <a:cs typeface="Courier New" panose="02070309020205020404" pitchFamily="49" charset="0"/>
              </a:rPr>
              <a:t>     1 day after present time. </a:t>
            </a:r>
          </a:p>
          <a:p>
            <a:pPr marL="669925" indent="-179388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rgbClr val="C00000"/>
                </a:solidFill>
                <a:cs typeface="Courier New" panose="02070309020205020404" pitchFamily="49" charset="0"/>
              </a:rPr>
              <a:t>Upcoming events </a:t>
            </a:r>
            <a:r>
              <a:rPr lang="en-US" sz="1300" b="1" i="1" dirty="0">
                <a:solidFill>
                  <a:srgbClr val="C00000"/>
                </a:solidFill>
                <a:cs typeface="Courier New" panose="02070309020205020404" pitchFamily="49" charset="0"/>
              </a:rPr>
              <a:t>can be recurring events.</a:t>
            </a:r>
          </a:p>
          <a:p>
            <a:pPr marL="669925" indent="-179388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rgbClr val="C00000"/>
                </a:solidFill>
                <a:cs typeface="Courier New" panose="02070309020205020404" pitchFamily="49" charset="0"/>
              </a:rPr>
              <a:t>Your goal is to find such events sorted by the </a:t>
            </a:r>
            <a:r>
              <a:rPr lang="en-US" sz="1300" b="1" i="1" dirty="0">
                <a:cs typeface="Courier New" panose="02070309020205020404" pitchFamily="49" charset="0"/>
              </a:rPr>
              <a:t>maximum number of views .</a:t>
            </a:r>
            <a:endParaRPr lang="en-US" sz="1300" b="1" dirty="0"/>
          </a:p>
          <a:p>
            <a:r>
              <a:rPr lang="en-US" b="1" u="sng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u="sng" dirty="0"/>
              <a:t>All non-recurring events are marked expired 5 mins after the event end date.</a:t>
            </a:r>
            <a:endParaRPr lang="en-US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981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B8D182-3BE8-AE49-A47A-DC429B30E27C}"/>
              </a:ext>
            </a:extLst>
          </p:cNvPr>
          <p:cNvSpPr txBox="1">
            <a:spLocks/>
          </p:cNvSpPr>
          <p:nvPr/>
        </p:nvSpPr>
        <p:spPr>
          <a:xfrm>
            <a:off x="208547" y="160603"/>
            <a:ext cx="8514348" cy="336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/>
              <a:t>Requirements</a:t>
            </a:r>
            <a:r>
              <a:rPr lang="en-US" sz="2400" b="1" dirty="0"/>
              <a:t> (contd.)  </a:t>
            </a:r>
            <a:r>
              <a:rPr lang="en-US" sz="1800" b="1" dirty="0">
                <a:solidFill>
                  <a:srgbClr val="FF0000"/>
                </a:solidFill>
              </a:rPr>
              <a:t>(** Please read this section carefully)</a:t>
            </a:r>
            <a:endParaRPr lang="en-US" sz="1600" b="1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1696BC-F257-E94C-83C0-7FF41392ED45}"/>
              </a:ext>
            </a:extLst>
          </p:cNvPr>
          <p:cNvSpPr/>
          <p:nvPr/>
        </p:nvSpPr>
        <p:spPr>
          <a:xfrm>
            <a:off x="208547" y="593429"/>
            <a:ext cx="11783543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7030A0"/>
                </a:solidFill>
              </a:rPr>
              <a:t>Member APIs</a:t>
            </a:r>
            <a:endParaRPr lang="en-US" sz="1600" b="1" u="sng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400" b="1" dirty="0">
                <a:cs typeface="Courier New" panose="02070309020205020404" pitchFamily="49" charset="0"/>
              </a:rPr>
              <a:t>Create a new member</a:t>
            </a:r>
          </a:p>
          <a:p>
            <a:pPr marL="512763" indent="25400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+mj-lt"/>
                <a:cs typeface="Courier New" panose="02070309020205020404" pitchFamily="49" charset="0"/>
              </a:rPr>
              <a:t>  </a:t>
            </a:r>
            <a:r>
              <a:rPr lang="en-US" sz="1400" b="1" i="1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This API allows a logged in member to create a new member based on the roles applicable to it. </a:t>
            </a:r>
          </a:p>
          <a:p>
            <a:pPr marL="512763" indent="25400">
              <a:buFont typeface="Arial" panose="020B0604020202020204" pitchFamily="34" charset="0"/>
              <a:buChar char="•"/>
            </a:pPr>
            <a:endParaRPr lang="en-US" sz="1400" i="1" u="sng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pPr marL="227013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400" b="1" dirty="0">
                <a:cs typeface="Courier New" panose="02070309020205020404" pitchFamily="49" charset="0"/>
              </a:rPr>
              <a:t>View an existing member </a:t>
            </a:r>
          </a:p>
          <a:p>
            <a:pPr marL="490538" indent="47625">
              <a:buFont typeface="Arial" panose="020B0604020202020204" pitchFamily="34" charset="0"/>
              <a:buChar char="•"/>
            </a:pPr>
            <a:r>
              <a:rPr lang="en-US" sz="1400" b="1" dirty="0">
                <a:cs typeface="Courier New" panose="02070309020205020404" pitchFamily="49" charset="0"/>
              </a:rPr>
              <a:t>   </a:t>
            </a:r>
            <a:r>
              <a:rPr lang="en-US" sz="1400" i="1" dirty="0">
                <a:solidFill>
                  <a:srgbClr val="002060"/>
                </a:solidFill>
                <a:cs typeface="Courier New" panose="02070309020205020404" pitchFamily="49" charset="0"/>
              </a:rPr>
              <a:t>This API allows a logged in member to view details of a member based on the roles applicable to it. </a:t>
            </a:r>
          </a:p>
          <a:p>
            <a:pPr marL="490538" indent="47625">
              <a:buFont typeface="Arial" panose="020B0604020202020204" pitchFamily="34" charset="0"/>
              <a:buChar char="•"/>
            </a:pPr>
            <a:endParaRPr lang="en-US" sz="1400" b="1" i="1" u="sng" dirty="0">
              <a:latin typeface="+mj-lt"/>
              <a:cs typeface="Courier New" panose="02070309020205020404" pitchFamily="49" charset="0"/>
            </a:endParaRPr>
          </a:p>
          <a:p>
            <a:pPr marL="227013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400" b="1" dirty="0">
                <a:cs typeface="Courier New" panose="02070309020205020404" pitchFamily="49" charset="0"/>
              </a:rPr>
              <a:t>Update an existing member</a:t>
            </a:r>
          </a:p>
          <a:p>
            <a:pPr marL="490538" indent="179388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rgbClr val="002060"/>
                </a:solidFill>
                <a:cs typeface="Courier New" panose="02070309020205020404" pitchFamily="49" charset="0"/>
              </a:rPr>
              <a:t>This API is to enable a logged in member to update an existing member based on the roles applicable to it.</a:t>
            </a:r>
          </a:p>
          <a:p>
            <a:pPr marL="490538" indent="179388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C00000"/>
                </a:solidFill>
                <a:cs typeface="Courier New" panose="02070309020205020404" pitchFamily="49" charset="0"/>
              </a:rPr>
              <a:t>A member can be promoted to or demoted from a team admin and/or an organization admin.</a:t>
            </a:r>
          </a:p>
          <a:p>
            <a:pPr marL="490538"/>
            <a:br>
              <a:rPr lang="en-US" sz="1600" i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</a:br>
            <a:r>
              <a:rPr lang="en-US" sz="1600" b="1" u="sng" dirty="0">
                <a:solidFill>
                  <a:srgbClr val="7030A0"/>
                </a:solidFill>
              </a:rPr>
              <a:t> </a:t>
            </a:r>
          </a:p>
          <a:p>
            <a:pPr marL="490538" indent="179388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85F5F2-473E-7246-976C-063DF63760A1}"/>
              </a:ext>
            </a:extLst>
          </p:cNvPr>
          <p:cNvSpPr/>
          <p:nvPr/>
        </p:nvSpPr>
        <p:spPr>
          <a:xfrm>
            <a:off x="241248" y="2924050"/>
            <a:ext cx="1175084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7030A0"/>
                </a:solidFill>
              </a:rPr>
              <a:t>Team APIs</a:t>
            </a:r>
            <a:endParaRPr lang="en-US" sz="1600" b="1" u="sng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400" b="1" dirty="0">
                <a:cs typeface="Courier New" panose="02070309020205020404" pitchFamily="49" charset="0"/>
              </a:rPr>
              <a:t>Create a new team</a:t>
            </a:r>
          </a:p>
          <a:p>
            <a:pPr marL="512763" indent="25400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+mj-lt"/>
                <a:cs typeface="Courier New" panose="02070309020205020404" pitchFamily="49" charset="0"/>
              </a:rPr>
              <a:t>  </a:t>
            </a:r>
            <a:r>
              <a:rPr lang="en-US" sz="1400" b="1" i="1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This API is to enable a logged in member to create a new team based on the roles applicable to it. </a:t>
            </a:r>
          </a:p>
          <a:p>
            <a:pPr marL="512763" indent="25400">
              <a:buFont typeface="Arial" panose="020B0604020202020204" pitchFamily="34" charset="0"/>
              <a:buChar char="•"/>
            </a:pPr>
            <a:endParaRPr lang="en-US" sz="1400" i="1" u="sng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pPr marL="227013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400" b="1" dirty="0">
                <a:cs typeface="Courier New" panose="02070309020205020404" pitchFamily="49" charset="0"/>
              </a:rPr>
              <a:t>View an existing team </a:t>
            </a:r>
          </a:p>
          <a:p>
            <a:pPr marL="490538" indent="47625">
              <a:buFont typeface="Arial" panose="020B0604020202020204" pitchFamily="34" charset="0"/>
              <a:buChar char="•"/>
            </a:pPr>
            <a:r>
              <a:rPr lang="en-US" sz="1400" b="1" dirty="0">
                <a:cs typeface="Courier New" panose="02070309020205020404" pitchFamily="49" charset="0"/>
              </a:rPr>
              <a:t>   </a:t>
            </a:r>
            <a:r>
              <a:rPr lang="en-US" sz="1400" i="1" dirty="0">
                <a:solidFill>
                  <a:srgbClr val="002060"/>
                </a:solidFill>
                <a:cs typeface="Courier New" panose="02070309020205020404" pitchFamily="49" charset="0"/>
              </a:rPr>
              <a:t>This API is to enable a logged in member to view details of a team based on the roles applicable to it. </a:t>
            </a:r>
          </a:p>
          <a:p>
            <a:pPr marL="490538"/>
            <a:endParaRPr lang="en-US" sz="1400" b="1" i="1" u="sng" dirty="0">
              <a:latin typeface="+mj-lt"/>
              <a:cs typeface="Courier New" panose="02070309020205020404" pitchFamily="49" charset="0"/>
            </a:endParaRPr>
          </a:p>
          <a:p>
            <a:pPr marL="227013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400" b="1" dirty="0">
                <a:cs typeface="Courier New" panose="02070309020205020404" pitchFamily="49" charset="0"/>
              </a:rPr>
              <a:t>Update an existing team</a:t>
            </a:r>
          </a:p>
          <a:p>
            <a:pPr marL="490538" indent="179388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rgbClr val="002060"/>
                </a:solidFill>
                <a:cs typeface="Courier New" panose="02070309020205020404" pitchFamily="49" charset="0"/>
              </a:rPr>
              <a:t>This API is to enable a logged in member to update an existing team based on the roles applicable to it.</a:t>
            </a:r>
          </a:p>
          <a:p>
            <a:pPr marL="490538" indent="179388">
              <a:buFont typeface="Arial" panose="020B0604020202020204" pitchFamily="34" charset="0"/>
              <a:buChar char="•"/>
            </a:pPr>
            <a:endParaRPr lang="en-US" sz="1400" b="1" i="1" dirty="0">
              <a:solidFill>
                <a:srgbClr val="002060"/>
              </a:solidFill>
              <a:cs typeface="Courier New" panose="02070309020205020404" pitchFamily="49" charset="0"/>
            </a:endParaRPr>
          </a:p>
          <a:p>
            <a:pPr marL="490538" indent="179388">
              <a:buFont typeface="Arial" panose="020B0604020202020204" pitchFamily="34" charset="0"/>
              <a:buChar char="•"/>
            </a:pPr>
            <a:endParaRPr lang="en-US" sz="1400" b="1" i="1" dirty="0">
              <a:solidFill>
                <a:srgbClr val="002060"/>
              </a:solidFill>
              <a:cs typeface="Courier New" panose="02070309020205020404" pitchFamily="49" charset="0"/>
            </a:endParaRPr>
          </a:p>
          <a:p>
            <a:r>
              <a:rPr lang="en-US" sz="1400" b="1" i="1" dirty="0">
                <a:solidFill>
                  <a:srgbClr val="FF0000"/>
                </a:solidFill>
                <a:cs typeface="Courier New" panose="02070309020205020404" pitchFamily="49" charset="0"/>
              </a:rPr>
              <a:t>**</a:t>
            </a:r>
            <a:r>
              <a:rPr lang="en-US" sz="1400" i="1" dirty="0">
                <a:cs typeface="Courier New" panose="02070309020205020404" pitchFamily="49" charset="0"/>
              </a:rPr>
              <a:t>You may design the APIs in any way you want </a:t>
            </a:r>
            <a:r>
              <a:rPr lang="en-US" sz="1400" i="1" dirty="0">
                <a:solidFill>
                  <a:srgbClr val="FF0000"/>
                </a:solidFill>
                <a:cs typeface="Courier New" panose="02070309020205020404" pitchFamily="49" charset="0"/>
              </a:rPr>
              <a:t>but your APIs should meet RESTful standards and they must have the following structure :</a:t>
            </a:r>
            <a:r>
              <a:rPr lang="en-US" sz="1400" i="1" u="sng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br>
              <a:rPr lang="en-US" sz="1400" i="1" u="sng" dirty="0">
                <a:solidFill>
                  <a:srgbClr val="FF0000"/>
                </a:solidFill>
                <a:cs typeface="Courier New" panose="02070309020205020404" pitchFamily="49" charset="0"/>
              </a:rPr>
            </a:br>
            <a:endParaRPr lang="en-US" sz="1400" b="1" i="1" u="sng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227013">
              <a:buFont typeface="Arial" panose="020B0604020202020204" pitchFamily="34" charset="0"/>
              <a:buChar char="•"/>
            </a:pPr>
            <a:r>
              <a:rPr lang="en-US" sz="1400" i="1" dirty="0"/>
              <a:t> All endpoints should be relative to the </a:t>
            </a:r>
            <a:r>
              <a:rPr lang="en-US" sz="1400" b="1" i="1" dirty="0"/>
              <a:t>base path </a:t>
            </a:r>
            <a:r>
              <a:rPr lang="en-US" sz="1400" i="1" dirty="0"/>
              <a:t>:</a:t>
            </a:r>
            <a:r>
              <a:rPr lang="en-US" sz="1400" b="1" i="1" dirty="0"/>
              <a:t> </a:t>
            </a:r>
            <a:r>
              <a:rPr lang="en-US" sz="1400" b="1" i="1" dirty="0">
                <a:solidFill>
                  <a:srgbClr val="7030A0"/>
                </a:solidFill>
              </a:rPr>
              <a:t>http://&lt;host&gt;:&lt;port&gt;/</a:t>
            </a:r>
            <a:r>
              <a:rPr lang="en-US" sz="1400" b="1" i="1" dirty="0" err="1">
                <a:solidFill>
                  <a:srgbClr val="7030A0"/>
                </a:solidFill>
              </a:rPr>
              <a:t>lowesforgeeks</a:t>
            </a:r>
            <a:r>
              <a:rPr lang="en-US" sz="1400" b="1" i="1" dirty="0">
                <a:solidFill>
                  <a:srgbClr val="7030A0"/>
                </a:solidFill>
              </a:rPr>
              <a:t>   </a:t>
            </a:r>
            <a:r>
              <a:rPr lang="en-US" sz="1400" i="1" dirty="0"/>
              <a:t>(For e.g. : http://&lt;host&gt;:&lt;port&gt;/</a:t>
            </a:r>
            <a:r>
              <a:rPr lang="en-US" sz="1400" i="1" dirty="0" err="1"/>
              <a:t>lowesforgeeks</a:t>
            </a:r>
            <a:r>
              <a:rPr lang="en-US" sz="1400" i="1" dirty="0"/>
              <a:t>/events)</a:t>
            </a:r>
          </a:p>
          <a:p>
            <a:pPr marL="227013">
              <a:buFont typeface="Arial" panose="020B0604020202020204" pitchFamily="34" charset="0"/>
              <a:buChar char="•"/>
            </a:pPr>
            <a:r>
              <a:rPr lang="en-US" sz="1400" i="1" dirty="0"/>
              <a:t> All requests should have a </a:t>
            </a:r>
            <a:r>
              <a:rPr lang="en-US" sz="1400" b="1" i="1" dirty="0"/>
              <a:t>“loggedInMemberId” passed as a http request header</a:t>
            </a:r>
            <a:r>
              <a:rPr lang="en-US" sz="1400" i="1" dirty="0"/>
              <a:t>.</a:t>
            </a:r>
          </a:p>
          <a:p>
            <a:pPr marL="227013">
              <a:buFont typeface="Arial" panose="020B0604020202020204" pitchFamily="34" charset="0"/>
              <a:buChar char="•"/>
            </a:pPr>
            <a:r>
              <a:rPr lang="en-US" sz="1400" i="1" dirty="0"/>
              <a:t> All requests and responses </a:t>
            </a:r>
            <a:r>
              <a:rPr lang="en-US" sz="1400" b="1" i="1" dirty="0"/>
              <a:t>must be represented in JSON format.</a:t>
            </a:r>
          </a:p>
        </p:txBody>
      </p:sp>
    </p:spTree>
    <p:extLst>
      <p:ext uri="{BB962C8B-B14F-4D97-AF65-F5344CB8AC3E}">
        <p14:creationId xmlns:p14="http://schemas.microsoft.com/office/powerpoint/2010/main" val="4219671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1536</TotalTime>
  <Words>497</Words>
  <Application>Microsoft Macintosh PowerPoint</Application>
  <PresentationFormat>Widescreen</PresentationFormat>
  <Paragraphs>173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Ghatak, Shubham - Shubham</dc:creator>
  <cp:lastModifiedBy>Ghatak, Shubham - Shubham</cp:lastModifiedBy>
  <cp:revision>309</cp:revision>
  <dcterms:created xsi:type="dcterms:W3CDTF">2019-03-07T17:28:42Z</dcterms:created>
  <dcterms:modified xsi:type="dcterms:W3CDTF">2019-03-11T16:17:52Z</dcterms:modified>
</cp:coreProperties>
</file>