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8288000" cy="10287000"/>
  <p:notesSz cx="6858000" cy="9144000"/>
  <p:embeddedFontLst>
    <p:embeddedFont>
      <p:font typeface="DejaVu Sans Bold"/>
      <p:regular r:id="rId38"/>
    </p:embeddedFont>
    <p:embeddedFont>
      <p:font typeface="Poppins" panose="00000500000000000000" pitchFamily="2" charset="0"/>
      <p:regular r:id="rId39"/>
      <p:bold r:id="rId40"/>
    </p:embeddedFont>
    <p:embeddedFont>
      <p:font typeface="Poppins Bold"/>
      <p:regular r:id="rId41"/>
    </p:embeddedFont>
    <p:embeddedFont>
      <p:font typeface="Poppins Light" panose="00000400000000000000" pitchFamily="2" charset="0"/>
      <p:regular r:id="rId42"/>
    </p:embeddedFont>
    <p:embeddedFont>
      <p:font typeface="Times New Roman Bold" panose="02020803070505020304" pitchFamily="18" charset="0"/>
      <p:regular r:id="rId43"/>
      <p:bold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win Madhu" userId="c959b2a5a5894b56" providerId="LiveId" clId="{CF2721AC-248E-41D9-A7C6-C689BA79CAE9}"/>
    <pc:docChg chg="undo redo custSel modSld">
      <pc:chgData name="Aswin Madhu" userId="c959b2a5a5894b56" providerId="LiveId" clId="{CF2721AC-248E-41D9-A7C6-C689BA79CAE9}" dt="2024-11-06T08:29:33.761" v="5" actId="14100"/>
      <pc:docMkLst>
        <pc:docMk/>
      </pc:docMkLst>
      <pc:sldChg chg="modSp mod">
        <pc:chgData name="Aswin Madhu" userId="c959b2a5a5894b56" providerId="LiveId" clId="{CF2721AC-248E-41D9-A7C6-C689BA79CAE9}" dt="2024-11-06T08:29:33.761" v="5" actId="14100"/>
        <pc:sldMkLst>
          <pc:docMk/>
          <pc:sldMk cId="0" sldId="288"/>
        </pc:sldMkLst>
        <pc:spChg chg="mod">
          <ac:chgData name="Aswin Madhu" userId="c959b2a5a5894b56" providerId="LiveId" clId="{CF2721AC-248E-41D9-A7C6-C689BA79CAE9}" dt="2024-11-06T08:29:30.639" v="3" actId="1037"/>
          <ac:spMkLst>
            <pc:docMk/>
            <pc:sldMk cId="0" sldId="288"/>
            <ac:spMk id="2" creationId="{00000000-0000-0000-0000-000000000000}"/>
          </ac:spMkLst>
        </pc:spChg>
        <pc:spChg chg="mod">
          <ac:chgData name="Aswin Madhu" userId="c959b2a5a5894b56" providerId="LiveId" clId="{CF2721AC-248E-41D9-A7C6-C689BA79CAE9}" dt="2024-11-06T08:29:33.761" v="5" actId="14100"/>
          <ac:spMkLst>
            <pc:docMk/>
            <pc:sldMk cId="0" sldId="288"/>
            <ac:spMk id="1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06.11.2024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17.jpeg"/></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grpSp>
        <p:nvGrpSpPr>
          <p:cNvPr id="10" name="Group 10"/>
          <p:cNvGrpSpPr/>
          <p:nvPr/>
        </p:nvGrpSpPr>
        <p:grpSpPr>
          <a:xfrm>
            <a:off x="1364456" y="3583781"/>
            <a:ext cx="15559088" cy="178595"/>
            <a:chOff x="0" y="0"/>
            <a:chExt cx="20745450" cy="238126"/>
          </a:xfrm>
        </p:grpSpPr>
        <p:sp>
          <p:nvSpPr>
            <p:cNvPr id="11" name="Freeform 11"/>
            <p:cNvSpPr/>
            <p:nvPr/>
          </p:nvSpPr>
          <p:spPr>
            <a:xfrm>
              <a:off x="9525" y="9525"/>
              <a:ext cx="12808966" cy="219075"/>
            </a:xfrm>
            <a:custGeom>
              <a:avLst/>
              <a:gdLst/>
              <a:ahLst/>
              <a:cxnLst/>
              <a:rect l="l" t="t" r="r" b="b"/>
              <a:pathLst>
                <a:path w="12808966" h="219075">
                  <a:moveTo>
                    <a:pt x="0" y="0"/>
                  </a:moveTo>
                  <a:lnTo>
                    <a:pt x="12808966" y="0"/>
                  </a:lnTo>
                  <a:lnTo>
                    <a:pt x="12808966" y="219075"/>
                  </a:lnTo>
                  <a:lnTo>
                    <a:pt x="0" y="219075"/>
                  </a:lnTo>
                  <a:lnTo>
                    <a:pt x="0" y="0"/>
                  </a:lnTo>
                  <a:close/>
                </a:path>
              </a:pathLst>
            </a:custGeom>
            <a:solidFill>
              <a:srgbClr val="CC0000"/>
            </a:solidFill>
          </p:spPr>
        </p:sp>
        <p:sp>
          <p:nvSpPr>
            <p:cNvPr id="12" name="Freeform 12"/>
            <p:cNvSpPr/>
            <p:nvPr/>
          </p:nvSpPr>
          <p:spPr>
            <a:xfrm>
              <a:off x="9525" y="9525"/>
              <a:ext cx="20726400" cy="0"/>
            </a:xfrm>
            <a:custGeom>
              <a:avLst/>
              <a:gdLst/>
              <a:ahLst/>
              <a:cxnLst/>
              <a:rect l="l" t="t" r="r" b="b"/>
              <a:pathLst>
                <a:path w="20726400">
                  <a:moveTo>
                    <a:pt x="0" y="0"/>
                  </a:moveTo>
                  <a:lnTo>
                    <a:pt x="20726400" y="0"/>
                  </a:lnTo>
                </a:path>
              </a:pathLst>
            </a:custGeom>
            <a:solidFill>
              <a:srgbClr val="CC0000"/>
            </a:solidFill>
          </p:spPr>
        </p:sp>
        <p:sp>
          <p:nvSpPr>
            <p:cNvPr id="13" name="Freeform 13"/>
            <p:cNvSpPr/>
            <p:nvPr/>
          </p:nvSpPr>
          <p:spPr>
            <a:xfrm>
              <a:off x="0" y="0"/>
              <a:ext cx="12828016" cy="238125"/>
            </a:xfrm>
            <a:custGeom>
              <a:avLst/>
              <a:gdLst/>
              <a:ahLst/>
              <a:cxnLst/>
              <a:rect l="l" t="t" r="r" b="b"/>
              <a:pathLst>
                <a:path w="12828016" h="238125">
                  <a:moveTo>
                    <a:pt x="9525" y="0"/>
                  </a:moveTo>
                  <a:lnTo>
                    <a:pt x="12818491" y="0"/>
                  </a:lnTo>
                  <a:cubicBezTo>
                    <a:pt x="12823698" y="0"/>
                    <a:pt x="12828016" y="4318"/>
                    <a:pt x="12828016" y="9525"/>
                  </a:cubicBezTo>
                  <a:lnTo>
                    <a:pt x="12828016" y="228600"/>
                  </a:lnTo>
                  <a:cubicBezTo>
                    <a:pt x="12828016" y="233807"/>
                    <a:pt x="12823698" y="238125"/>
                    <a:pt x="12818491"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818491" y="219075"/>
                  </a:lnTo>
                  <a:lnTo>
                    <a:pt x="12818491" y="228600"/>
                  </a:lnTo>
                  <a:lnTo>
                    <a:pt x="12808966" y="228600"/>
                  </a:lnTo>
                  <a:lnTo>
                    <a:pt x="12808966" y="9525"/>
                  </a:lnTo>
                  <a:lnTo>
                    <a:pt x="12818491" y="9525"/>
                  </a:lnTo>
                  <a:lnTo>
                    <a:pt x="12818491" y="19050"/>
                  </a:lnTo>
                  <a:lnTo>
                    <a:pt x="9525" y="19050"/>
                  </a:lnTo>
                  <a:close/>
                </a:path>
              </a:pathLst>
            </a:custGeom>
            <a:solidFill>
              <a:srgbClr val="CC0000"/>
            </a:solidFill>
          </p:spPr>
        </p:sp>
        <p:sp>
          <p:nvSpPr>
            <p:cNvPr id="14" name="Freeform 14"/>
            <p:cNvSpPr/>
            <p:nvPr/>
          </p:nvSpPr>
          <p:spPr>
            <a:xfrm>
              <a:off x="9525" y="0"/>
              <a:ext cx="20726400" cy="19050"/>
            </a:xfrm>
            <a:custGeom>
              <a:avLst/>
              <a:gdLst/>
              <a:ahLst/>
              <a:cxnLst/>
              <a:rect l="l" t="t" r="r" b="b"/>
              <a:pathLst>
                <a:path w="20726400" h="19050">
                  <a:moveTo>
                    <a:pt x="0" y="0"/>
                  </a:moveTo>
                  <a:lnTo>
                    <a:pt x="20726400" y="0"/>
                  </a:lnTo>
                  <a:lnTo>
                    <a:pt x="20726400" y="19050"/>
                  </a:lnTo>
                  <a:lnTo>
                    <a:pt x="0" y="19050"/>
                  </a:lnTo>
                  <a:close/>
                </a:path>
              </a:pathLst>
            </a:custGeom>
            <a:solidFill>
              <a:srgbClr val="CC0000"/>
            </a:solidFill>
          </p:spPr>
        </p:sp>
      </p:grpSp>
      <p:sp>
        <p:nvSpPr>
          <p:cNvPr id="15" name="Freeform 15"/>
          <p:cNvSpPr/>
          <p:nvPr/>
        </p:nvSpPr>
        <p:spPr>
          <a:xfrm>
            <a:off x="120576" y="134216"/>
            <a:ext cx="4386262" cy="1428750"/>
          </a:xfrm>
          <a:custGeom>
            <a:avLst/>
            <a:gdLst/>
            <a:ahLst/>
            <a:cxnLst/>
            <a:rect l="l" t="t" r="r" b="b"/>
            <a:pathLst>
              <a:path w="4386262" h="1428750">
                <a:moveTo>
                  <a:pt x="0" y="0"/>
                </a:moveTo>
                <a:lnTo>
                  <a:pt x="4386262" y="0"/>
                </a:lnTo>
                <a:lnTo>
                  <a:pt x="4386262" y="1428750"/>
                </a:lnTo>
                <a:lnTo>
                  <a:pt x="0" y="1428750"/>
                </a:lnTo>
                <a:lnTo>
                  <a:pt x="0" y="0"/>
                </a:lnTo>
                <a:close/>
              </a:path>
            </a:pathLst>
          </a:custGeom>
          <a:blipFill>
            <a:blip r:embed="rId3"/>
            <a:stretch>
              <a:fillRect/>
            </a:stretch>
          </a:blipFill>
        </p:spPr>
      </p:sp>
      <p:sp>
        <p:nvSpPr>
          <p:cNvPr id="16" name="Freeform 16"/>
          <p:cNvSpPr/>
          <p:nvPr/>
        </p:nvSpPr>
        <p:spPr>
          <a:xfrm>
            <a:off x="16667236" y="96115"/>
            <a:ext cx="1500188" cy="1714500"/>
          </a:xfrm>
          <a:custGeom>
            <a:avLst/>
            <a:gdLst/>
            <a:ahLst/>
            <a:cxnLst/>
            <a:rect l="l" t="t" r="r" b="b"/>
            <a:pathLst>
              <a:path w="1500188" h="1714500">
                <a:moveTo>
                  <a:pt x="0" y="0"/>
                </a:moveTo>
                <a:lnTo>
                  <a:pt x="1500188" y="0"/>
                </a:lnTo>
                <a:lnTo>
                  <a:pt x="1500188" y="1714501"/>
                </a:lnTo>
                <a:lnTo>
                  <a:pt x="0" y="1714501"/>
                </a:lnTo>
                <a:lnTo>
                  <a:pt x="0" y="0"/>
                </a:lnTo>
                <a:close/>
              </a:path>
            </a:pathLst>
          </a:custGeom>
          <a:blipFill>
            <a:blip r:embed="rId4"/>
            <a:stretch>
              <a:fillRect/>
            </a:stretch>
          </a:blipFill>
        </p:spPr>
      </p:sp>
      <p:sp>
        <p:nvSpPr>
          <p:cNvPr id="17" name="TextBox 17"/>
          <p:cNvSpPr txBox="1"/>
          <p:nvPr/>
        </p:nvSpPr>
        <p:spPr>
          <a:xfrm>
            <a:off x="1154776" y="4195893"/>
            <a:ext cx="15590520" cy="1849279"/>
          </a:xfrm>
          <a:prstGeom prst="rect">
            <a:avLst/>
          </a:prstGeom>
        </p:spPr>
        <p:txBody>
          <a:bodyPr lIns="0" tIns="0" rIns="0" bIns="0" rtlCol="0" anchor="t">
            <a:spAutoFit/>
          </a:bodyPr>
          <a:lstStyle/>
          <a:p>
            <a:pPr algn="ctr">
              <a:lnSpc>
                <a:spcPts val="5184"/>
              </a:lnSpc>
            </a:pPr>
            <a:r>
              <a:rPr lang="en-US" sz="4800" b="1" spc="7">
                <a:solidFill>
                  <a:srgbClr val="7030A0"/>
                </a:solidFill>
                <a:latin typeface="DejaVu Sans Bold"/>
                <a:ea typeface="DejaVu Sans Bold"/>
                <a:cs typeface="DejaVu Sans Bold"/>
                <a:sym typeface="DejaVu Sans Bold"/>
              </a:rPr>
              <a:t>Enhancing Player Engagement and Retention Through Behavioral Analytics and Feature Optimization in Gaming</a:t>
            </a:r>
          </a:p>
        </p:txBody>
      </p:sp>
      <p:sp>
        <p:nvSpPr>
          <p:cNvPr id="18" name="TextBox 18"/>
          <p:cNvSpPr txBox="1"/>
          <p:nvPr/>
        </p:nvSpPr>
        <p:spPr>
          <a:xfrm>
            <a:off x="1386838" y="7326244"/>
            <a:ext cx="5706292" cy="1718578"/>
          </a:xfrm>
          <a:prstGeom prst="rect">
            <a:avLst/>
          </a:prstGeom>
        </p:spPr>
        <p:txBody>
          <a:bodyPr lIns="0" tIns="0" rIns="0" bIns="0" rtlCol="0" anchor="t">
            <a:spAutoFit/>
          </a:bodyPr>
          <a:lstStyle/>
          <a:p>
            <a:pPr algn="l">
              <a:lnSpc>
                <a:spcPts val="4320"/>
              </a:lnSpc>
            </a:pPr>
            <a:endParaRPr/>
          </a:p>
          <a:p>
            <a:pPr algn="l">
              <a:lnSpc>
                <a:spcPts val="4320"/>
              </a:lnSpc>
            </a:pPr>
            <a:r>
              <a:rPr lang="en-US" sz="3600" b="1" spc="5">
                <a:solidFill>
                  <a:srgbClr val="FF0000"/>
                </a:solidFill>
                <a:latin typeface="DejaVu Sans Bold"/>
                <a:ea typeface="DejaVu Sans Bold"/>
                <a:cs typeface="DejaVu Sans Bold"/>
                <a:sym typeface="DejaVu Sans Bold"/>
              </a:rPr>
              <a:t>Mrs.D Sorna Shanthi</a:t>
            </a:r>
          </a:p>
          <a:p>
            <a:pPr algn="l">
              <a:lnSpc>
                <a:spcPts val="4320"/>
              </a:lnSpc>
            </a:pPr>
            <a:r>
              <a:rPr lang="en-US" sz="3600" b="1" spc="5">
                <a:solidFill>
                  <a:srgbClr val="FF0000"/>
                </a:solidFill>
                <a:latin typeface="DejaVu Sans Bold"/>
                <a:ea typeface="DejaVu Sans Bold"/>
                <a:cs typeface="DejaVu Sans Bold"/>
                <a:sym typeface="DejaVu Sans Bold"/>
              </a:rPr>
              <a:t>Associate Professor</a:t>
            </a:r>
          </a:p>
        </p:txBody>
      </p:sp>
      <p:sp>
        <p:nvSpPr>
          <p:cNvPr id="19" name="TextBox 19"/>
          <p:cNvSpPr txBox="1"/>
          <p:nvPr/>
        </p:nvSpPr>
        <p:spPr>
          <a:xfrm>
            <a:off x="11670376" y="7326244"/>
            <a:ext cx="5074920" cy="2272575"/>
          </a:xfrm>
          <a:prstGeom prst="rect">
            <a:avLst/>
          </a:prstGeom>
        </p:spPr>
        <p:txBody>
          <a:bodyPr lIns="0" tIns="0" rIns="0" bIns="0" rtlCol="0" anchor="t">
            <a:spAutoFit/>
          </a:bodyPr>
          <a:lstStyle/>
          <a:p>
            <a:pPr algn="l">
              <a:lnSpc>
                <a:spcPts val="4320"/>
              </a:lnSpc>
            </a:pPr>
            <a:r>
              <a:rPr lang="en-US" sz="3600" b="1" spc="5">
                <a:solidFill>
                  <a:srgbClr val="FF0000"/>
                </a:solidFill>
                <a:latin typeface="DejaVu Sans Bold"/>
                <a:ea typeface="DejaVu Sans Bold"/>
                <a:cs typeface="DejaVu Sans Bold"/>
                <a:sym typeface="DejaVu Sans Bold"/>
              </a:rPr>
              <a:t>Giridharan.M</a:t>
            </a:r>
          </a:p>
          <a:p>
            <a:pPr algn="l">
              <a:lnSpc>
                <a:spcPts val="4320"/>
              </a:lnSpc>
            </a:pPr>
            <a:r>
              <a:rPr lang="en-US" sz="3600" b="1" spc="5">
                <a:solidFill>
                  <a:srgbClr val="FF0000"/>
                </a:solidFill>
                <a:latin typeface="DejaVu Sans Bold"/>
                <a:ea typeface="DejaVu Sans Bold"/>
                <a:cs typeface="DejaVu Sans Bold"/>
                <a:sym typeface="DejaVu Sans Bold"/>
              </a:rPr>
              <a:t>221801504</a:t>
            </a:r>
          </a:p>
          <a:p>
            <a:pPr algn="l">
              <a:lnSpc>
                <a:spcPts val="4320"/>
              </a:lnSpc>
            </a:pPr>
            <a:r>
              <a:rPr lang="en-US" sz="3600" b="1" spc="5">
                <a:solidFill>
                  <a:srgbClr val="FF0000"/>
                </a:solidFill>
                <a:latin typeface="DejaVu Sans Bold"/>
                <a:ea typeface="DejaVu Sans Bold"/>
                <a:cs typeface="DejaVu Sans Bold"/>
                <a:sym typeface="DejaVu Sans Bold"/>
              </a:rPr>
              <a:t>Madhuvanthiy.S</a:t>
            </a:r>
          </a:p>
          <a:p>
            <a:pPr algn="l">
              <a:lnSpc>
                <a:spcPts val="4320"/>
              </a:lnSpc>
            </a:pPr>
            <a:r>
              <a:rPr lang="en-US" sz="3600" b="1" spc="5">
                <a:solidFill>
                  <a:srgbClr val="FF0000"/>
                </a:solidFill>
                <a:latin typeface="DejaVu Sans Bold"/>
                <a:ea typeface="DejaVu Sans Bold"/>
                <a:cs typeface="DejaVu Sans Bold"/>
                <a:sym typeface="DejaVu Sans Bold"/>
              </a:rPr>
              <a:t>221801031</a:t>
            </a:r>
          </a:p>
        </p:txBody>
      </p:sp>
      <p:sp>
        <p:nvSpPr>
          <p:cNvPr id="20" name="TextBox 20"/>
          <p:cNvSpPr txBox="1"/>
          <p:nvPr/>
        </p:nvSpPr>
        <p:spPr>
          <a:xfrm>
            <a:off x="1216819" y="2728458"/>
            <a:ext cx="15590520" cy="944621"/>
          </a:xfrm>
          <a:prstGeom prst="rect">
            <a:avLst/>
          </a:prstGeom>
        </p:spPr>
        <p:txBody>
          <a:bodyPr lIns="0" tIns="0" rIns="0" bIns="0" rtlCol="0" anchor="t">
            <a:spAutoFit/>
          </a:bodyPr>
          <a:lstStyle/>
          <a:p>
            <a:pPr algn="ctr">
              <a:lnSpc>
                <a:spcPts val="4195"/>
              </a:lnSpc>
            </a:pPr>
            <a:r>
              <a:rPr lang="en-US" sz="3885" b="1" spc="6">
                <a:solidFill>
                  <a:srgbClr val="002060"/>
                </a:solidFill>
                <a:latin typeface="DejaVu Sans Bold"/>
                <a:ea typeface="DejaVu Sans Bold"/>
                <a:cs typeface="DejaVu Sans Bold"/>
                <a:sym typeface="DejaVu Sans Bold"/>
              </a:rPr>
              <a:t>Department of Artificial Intelligence and Data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440180" y="1269682"/>
            <a:ext cx="15819120" cy="1742122"/>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Proposed System</a:t>
            </a:r>
          </a:p>
        </p:txBody>
      </p:sp>
      <p:sp>
        <p:nvSpPr>
          <p:cNvPr id="11" name="TextBox 11"/>
          <p:cNvSpPr txBox="1"/>
          <p:nvPr/>
        </p:nvSpPr>
        <p:spPr>
          <a:xfrm>
            <a:off x="1028700" y="2935605"/>
            <a:ext cx="15666720" cy="6789420"/>
          </a:xfrm>
          <a:prstGeom prst="rect">
            <a:avLst/>
          </a:prstGeom>
        </p:spPr>
        <p:txBody>
          <a:bodyPr lIns="0" tIns="0" rIns="0" bIns="0" rtlCol="0" anchor="t">
            <a:spAutoFit/>
          </a:bodyPr>
          <a:lstStyle/>
          <a:p>
            <a:pPr marL="651510" lvl="1" indent="-325755" algn="l">
              <a:lnSpc>
                <a:spcPts val="4320"/>
              </a:lnSpc>
              <a:buFont typeface="Arial"/>
              <a:buChar char="•"/>
            </a:pPr>
            <a:r>
              <a:rPr lang="en-US" sz="3600" b="1">
                <a:solidFill>
                  <a:srgbClr val="000000"/>
                </a:solidFill>
                <a:latin typeface="Times New Roman Bold"/>
                <a:ea typeface="Times New Roman Bold"/>
                <a:cs typeface="Times New Roman Bold"/>
                <a:sym typeface="Times New Roman Bold"/>
              </a:rPr>
              <a:t>Behavioral Analysis - Track Metrics:</a:t>
            </a:r>
            <a:r>
              <a:rPr lang="en-US" sz="3600">
                <a:solidFill>
                  <a:srgbClr val="000000"/>
                </a:solidFill>
                <a:latin typeface="Times New Roman"/>
                <a:ea typeface="Times New Roman"/>
                <a:cs typeface="Times New Roman"/>
                <a:sym typeface="Times New Roman"/>
              </a:rPr>
              <a:t> Collect basic metrics like playtime and performance offline for personalized insights.</a:t>
            </a:r>
          </a:p>
          <a:p>
            <a:pPr marL="651510" lvl="1" indent="-325755" algn="l">
              <a:lnSpc>
                <a:spcPts val="4320"/>
              </a:lnSpc>
              <a:buFont typeface="Arial"/>
              <a:buChar char="•"/>
            </a:pPr>
            <a:r>
              <a:rPr lang="en-US" sz="3600" b="1">
                <a:solidFill>
                  <a:srgbClr val="000000"/>
                </a:solidFill>
                <a:latin typeface="Times New Roman Bold"/>
                <a:ea typeface="Times New Roman Bold"/>
                <a:cs typeface="Times New Roman Bold"/>
                <a:sym typeface="Times New Roman Bold"/>
              </a:rPr>
              <a:t>Feature Optimization - Pixel Reduction:</a:t>
            </a:r>
            <a:r>
              <a:rPr lang="en-US" sz="3600">
                <a:solidFill>
                  <a:srgbClr val="000000"/>
                </a:solidFill>
                <a:latin typeface="Times New Roman"/>
                <a:ea typeface="Times New Roman"/>
                <a:cs typeface="Times New Roman"/>
                <a:sym typeface="Times New Roman"/>
              </a:rPr>
              <a:t> Provide adjustable graphics settings to lower resolution and enhance smoothness and Performance Tuning</a:t>
            </a:r>
            <a:r>
              <a:rPr lang="en-US" sz="3600" b="1">
                <a:solidFill>
                  <a:srgbClr val="000000"/>
                </a:solidFill>
                <a:latin typeface="Times New Roman Bold"/>
                <a:ea typeface="Times New Roman Bold"/>
                <a:cs typeface="Times New Roman Bold"/>
                <a:sym typeface="Times New Roman Bold"/>
              </a:rPr>
              <a:t>:</a:t>
            </a:r>
            <a:r>
              <a:rPr lang="en-US" sz="3600">
                <a:solidFill>
                  <a:srgbClr val="000000"/>
                </a:solidFill>
                <a:latin typeface="Times New Roman"/>
                <a:ea typeface="Times New Roman"/>
                <a:cs typeface="Times New Roman"/>
                <a:sym typeface="Times New Roman"/>
              </a:rPr>
              <a:t> Include options to tweak in-game settings such as texture quality and shadows.</a:t>
            </a:r>
          </a:p>
          <a:p>
            <a:pPr marL="651510" lvl="1" indent="-325755" algn="l">
              <a:lnSpc>
                <a:spcPts val="4320"/>
              </a:lnSpc>
              <a:buFont typeface="Arial"/>
              <a:buChar char="•"/>
            </a:pPr>
            <a:r>
              <a:rPr lang="en-US" sz="3600" b="1">
                <a:solidFill>
                  <a:srgbClr val="000000"/>
                </a:solidFill>
                <a:latin typeface="Times New Roman Bold"/>
                <a:ea typeface="Times New Roman Bold"/>
                <a:cs typeface="Times New Roman Bold"/>
                <a:sym typeface="Times New Roman Bold"/>
              </a:rPr>
              <a:t>Tips and Tricks -  Image Map:</a:t>
            </a:r>
            <a:r>
              <a:rPr lang="en-US" sz="3600">
                <a:solidFill>
                  <a:srgbClr val="000000"/>
                </a:solidFill>
                <a:latin typeface="Times New Roman"/>
                <a:ea typeface="Times New Roman"/>
                <a:cs typeface="Times New Roman"/>
                <a:sym typeface="Times New Roman"/>
              </a:rPr>
              <a:t> Integrate an interactive image map with pop-up messages that highlight key game details and strategies.</a:t>
            </a:r>
          </a:p>
          <a:p>
            <a:pPr marL="651510" lvl="1" indent="-325755" algn="l">
              <a:lnSpc>
                <a:spcPts val="4320"/>
              </a:lnSpc>
              <a:buFont typeface="Arial"/>
              <a:buChar char="•"/>
            </a:pPr>
            <a:r>
              <a:rPr lang="en-US" sz="3600" b="1">
                <a:solidFill>
                  <a:srgbClr val="000000"/>
                </a:solidFill>
                <a:latin typeface="Times New Roman Bold"/>
                <a:ea typeface="Times New Roman Bold"/>
                <a:cs typeface="Times New Roman Bold"/>
                <a:sym typeface="Times New Roman Bold"/>
              </a:rPr>
              <a:t>Configuration Adjustments - Custom Settings:</a:t>
            </a:r>
            <a:r>
              <a:rPr lang="en-US" sz="3600">
                <a:solidFill>
                  <a:srgbClr val="000000"/>
                </a:solidFill>
                <a:latin typeface="Times New Roman"/>
                <a:ea typeface="Times New Roman"/>
                <a:cs typeface="Times New Roman"/>
                <a:sym typeface="Times New Roman"/>
              </a:rPr>
              <a:t> Allow users to adjust and save graphics and performance settings to fit their device’s capabilities</a:t>
            </a:r>
          </a:p>
          <a:p>
            <a:pPr marL="651510" lvl="1" indent="-325755" algn="l">
              <a:lnSpc>
                <a:spcPts val="4320"/>
              </a:lnSpc>
            </a:pPr>
            <a:endParaRPr lang="en-US" sz="3600">
              <a:solidFill>
                <a:srgbClr val="000000"/>
              </a:solidFill>
              <a:latin typeface="Times New Roman"/>
              <a:ea typeface="Times New Roman"/>
              <a:cs typeface="Times New Roman"/>
              <a:sym typeface="Times New Roman"/>
            </a:endParaRPr>
          </a:p>
        </p:txBody>
      </p:sp>
      <p:sp>
        <p:nvSpPr>
          <p:cNvPr id="12" name="TextBox 12"/>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a:ea typeface="DejaVu Sans Bold"/>
                <a:cs typeface="DejaVu Sans Bold"/>
                <a:sym typeface="DejaVu Sans Bold"/>
              </a:rPr>
              <a:t>Third Review</a:t>
            </a:r>
          </a:p>
        </p:txBody>
      </p:sp>
      <p:sp>
        <p:nvSpPr>
          <p:cNvPr id="13" name="TextBox 13"/>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a:ea typeface="DejaVu Sans Bold"/>
                <a:cs typeface="DejaVu Sans Bold"/>
                <a:sym typeface="DejaVu Sans Bold"/>
              </a:rPr>
              <a:t>Department of Artificial Intelligence and Data Science</a:t>
            </a:r>
          </a:p>
        </p:txBody>
      </p:sp>
      <p:sp>
        <p:nvSpPr>
          <p:cNvPr id="14" name="TextBox 14"/>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a:ea typeface="DejaVu Sans Bold"/>
                <a:cs typeface="DejaVu Sans Bold"/>
                <a:sym typeface="DejaVu Sans Bold"/>
              </a:rPr>
              <a:t>10</a:t>
            </a:r>
          </a:p>
        </p:txBody>
      </p:sp>
      <p:sp>
        <p:nvSpPr>
          <p:cNvPr id="15" name="TextBox 15"/>
          <p:cNvSpPr txBox="1"/>
          <p:nvPr/>
        </p:nvSpPr>
        <p:spPr>
          <a:xfrm>
            <a:off x="91440" y="-496178"/>
            <a:ext cx="310524" cy="935206"/>
          </a:xfrm>
          <a:prstGeom prst="rect">
            <a:avLst/>
          </a:prstGeom>
        </p:spPr>
        <p:txBody>
          <a:bodyPr lIns="0" tIns="0" rIns="0" bIns="0" rtlCol="0" anchor="t">
            <a:spAutoFit/>
          </a:bodyPr>
          <a:lstStyle/>
          <a:p>
            <a:pPr marL="488632" lvl="1" indent="-244316" algn="l">
              <a:lnSpc>
                <a:spcPts val="3240"/>
              </a:lnSpc>
              <a:buFont typeface="Arial"/>
              <a:buChar char="•"/>
            </a:pPr>
            <a:r>
              <a:rPr lang="en-US" sz="2700">
                <a:solidFill>
                  <a:srgbClr val="000000"/>
                </a:solidFill>
                <a:latin typeface="Arial"/>
                <a:ea typeface="Arial"/>
                <a:cs typeface="Arial"/>
                <a:sym typeface="Arial"/>
              </a:rPr>
              <a:t>.</a:t>
            </a:r>
          </a:p>
          <a:p>
            <a:pPr marL="488632" lvl="1" indent="-244316" algn="l">
              <a:lnSpc>
                <a:spcPts val="3240"/>
              </a:lnSpc>
            </a:pPr>
            <a:endParaRPr lang="en-US" sz="27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1295202"/>
            <a:ext cx="15819120" cy="1742122"/>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Architecture</a:t>
            </a:r>
          </a:p>
        </p:txBody>
      </p:sp>
      <p:sp>
        <p:nvSpPr>
          <p:cNvPr id="11" name="TextBox 11"/>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a:ea typeface="DejaVu Sans Bold"/>
                <a:cs typeface="DejaVu Sans Bold"/>
                <a:sym typeface="DejaVu Sans Bold"/>
              </a:rPr>
              <a:t>Third Review</a:t>
            </a:r>
          </a:p>
        </p:txBody>
      </p:sp>
      <p:sp>
        <p:nvSpPr>
          <p:cNvPr id="12" name="TextBox 12"/>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a:ea typeface="DejaVu Sans Bold"/>
                <a:cs typeface="DejaVu Sans Bold"/>
                <a:sym typeface="DejaVu Sans Bold"/>
              </a:rPr>
              <a:t>Department of Artificial Intelligence and Data Science</a:t>
            </a:r>
          </a:p>
        </p:txBody>
      </p:sp>
      <p:sp>
        <p:nvSpPr>
          <p:cNvPr id="13" name="TextBox 13"/>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a:ea typeface="DejaVu Sans Bold"/>
                <a:cs typeface="DejaVu Sans Bold"/>
                <a:sym typeface="DejaVu Sans Bold"/>
              </a:rPr>
              <a:t>11</a:t>
            </a:r>
          </a:p>
        </p:txBody>
      </p:sp>
      <p:sp>
        <p:nvSpPr>
          <p:cNvPr id="14" name="Freeform 14"/>
          <p:cNvSpPr/>
          <p:nvPr/>
        </p:nvSpPr>
        <p:spPr>
          <a:xfrm>
            <a:off x="3086100" y="2568177"/>
            <a:ext cx="10379529" cy="6400800"/>
          </a:xfrm>
          <a:custGeom>
            <a:avLst/>
            <a:gdLst/>
            <a:ahLst/>
            <a:cxnLst/>
            <a:rect l="l" t="t" r="r" b="b"/>
            <a:pathLst>
              <a:path w="10379529" h="6400800">
                <a:moveTo>
                  <a:pt x="0" y="0"/>
                </a:moveTo>
                <a:lnTo>
                  <a:pt x="10379529" y="0"/>
                </a:lnTo>
                <a:lnTo>
                  <a:pt x="10379529" y="6400800"/>
                </a:lnTo>
                <a:lnTo>
                  <a:pt x="0" y="6400800"/>
                </a:lnTo>
                <a:lnTo>
                  <a:pt x="0" y="0"/>
                </a:lnTo>
                <a:close/>
              </a:path>
            </a:pathLst>
          </a:custGeom>
          <a:blipFill>
            <a:blip r:embed="rId4"/>
            <a:stretch>
              <a:fillRect t="-4836" b="-4836"/>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1467328"/>
            <a:ext cx="15819120" cy="1742122"/>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System Architecture</a:t>
            </a:r>
          </a:p>
        </p:txBody>
      </p:sp>
      <p:sp>
        <p:nvSpPr>
          <p:cNvPr id="11" name="Freeform 11"/>
          <p:cNvSpPr/>
          <p:nvPr/>
        </p:nvSpPr>
        <p:spPr>
          <a:xfrm>
            <a:off x="2857501" y="2628900"/>
            <a:ext cx="11252712" cy="6400800"/>
          </a:xfrm>
          <a:custGeom>
            <a:avLst/>
            <a:gdLst/>
            <a:ahLst/>
            <a:cxnLst/>
            <a:rect l="l" t="t" r="r" b="b"/>
            <a:pathLst>
              <a:path w="11252712" h="6400800">
                <a:moveTo>
                  <a:pt x="0" y="0"/>
                </a:moveTo>
                <a:lnTo>
                  <a:pt x="11252713" y="0"/>
                </a:lnTo>
                <a:lnTo>
                  <a:pt x="11252713" y="6400800"/>
                </a:lnTo>
                <a:lnTo>
                  <a:pt x="0" y="6400800"/>
                </a:lnTo>
                <a:lnTo>
                  <a:pt x="0" y="0"/>
                </a:lnTo>
                <a:close/>
              </a:path>
            </a:pathLst>
          </a:custGeom>
          <a:blipFill>
            <a:blip r:embed="rId3"/>
            <a:stretch>
              <a:fillRect t="-6537" b="-6537"/>
            </a:stretch>
          </a:blipFill>
        </p:spPr>
      </p:sp>
      <p:sp>
        <p:nvSpPr>
          <p:cNvPr id="12" name="TextBox 12"/>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a:ea typeface="DejaVu Sans Bold"/>
                <a:cs typeface="DejaVu Sans Bold"/>
                <a:sym typeface="DejaVu Sans Bold"/>
              </a:rPr>
              <a:t>Third Review</a:t>
            </a:r>
          </a:p>
        </p:txBody>
      </p:sp>
      <p:sp>
        <p:nvSpPr>
          <p:cNvPr id="13" name="TextBox 13"/>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a:ea typeface="DejaVu Sans Bold"/>
                <a:cs typeface="DejaVu Sans Bold"/>
                <a:sym typeface="DejaVu Sans Bold"/>
              </a:rPr>
              <a:t>Department of Artificial Intelligence and Data Science</a:t>
            </a:r>
          </a:p>
        </p:txBody>
      </p:sp>
      <p:sp>
        <p:nvSpPr>
          <p:cNvPr id="14" name="TextBox 14"/>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a:ea typeface="DejaVu Sans Bold"/>
                <a:cs typeface="DejaVu Sans Bold"/>
                <a:sym typeface="DejaVu Sans Bold"/>
              </a:rPr>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252061" y="1467329"/>
            <a:ext cx="15819120" cy="1742122"/>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Lists of Modules</a:t>
            </a:r>
          </a:p>
        </p:txBody>
      </p:sp>
      <p:sp>
        <p:nvSpPr>
          <p:cNvPr id="11" name="TextBox 11"/>
          <p:cNvSpPr txBox="1"/>
          <p:nvPr/>
        </p:nvSpPr>
        <p:spPr>
          <a:xfrm>
            <a:off x="1028700" y="3370421"/>
            <a:ext cx="15666720" cy="4552950"/>
          </a:xfrm>
          <a:prstGeom prst="rect">
            <a:avLst/>
          </a:prstGeom>
        </p:spPr>
        <p:txBody>
          <a:bodyPr lIns="0" tIns="0" rIns="0" bIns="0" rtlCol="0" anchor="t">
            <a:spAutoFit/>
          </a:bodyPr>
          <a:lstStyle/>
          <a:p>
            <a:pPr marL="760095" lvl="1" indent="-380048" algn="l">
              <a:lnSpc>
                <a:spcPts val="5040"/>
              </a:lnSpc>
              <a:buFont typeface="Arial"/>
              <a:buChar char="•"/>
            </a:pPr>
            <a:r>
              <a:rPr lang="en-US" sz="4200" b="1">
                <a:solidFill>
                  <a:srgbClr val="000000"/>
                </a:solidFill>
                <a:latin typeface="Times New Roman Bold"/>
                <a:ea typeface="Times New Roman Bold"/>
                <a:cs typeface="Times New Roman Bold"/>
                <a:sym typeface="Times New Roman Bold"/>
              </a:rPr>
              <a:t> User Interface (UI): </a:t>
            </a:r>
            <a:r>
              <a:rPr lang="en-US" sz="4200">
                <a:solidFill>
                  <a:srgbClr val="000000"/>
                </a:solidFill>
                <a:latin typeface="Times New Roman"/>
                <a:ea typeface="Times New Roman"/>
                <a:cs typeface="Times New Roman"/>
                <a:sym typeface="Times New Roman"/>
              </a:rPr>
              <a:t>Main Dashboard, Settings Screen, </a:t>
            </a:r>
          </a:p>
          <a:p>
            <a:pPr marL="760095" lvl="1" indent="-380048" algn="l">
              <a:lnSpc>
                <a:spcPts val="5040"/>
              </a:lnSpc>
              <a:buFont typeface="Arial"/>
              <a:buChar char="•"/>
            </a:pPr>
            <a:r>
              <a:rPr lang="en-US" sz="4200" b="1">
                <a:solidFill>
                  <a:srgbClr val="000000"/>
                </a:solidFill>
                <a:latin typeface="Times New Roman Bold"/>
                <a:ea typeface="Times New Roman Bold"/>
                <a:cs typeface="Times New Roman Bold"/>
                <a:sym typeface="Times New Roman Bold"/>
              </a:rPr>
              <a:t> Behavioral Analysis: </a:t>
            </a:r>
            <a:r>
              <a:rPr lang="en-US" sz="4200">
                <a:solidFill>
                  <a:srgbClr val="000000"/>
                </a:solidFill>
                <a:latin typeface="Times New Roman"/>
                <a:ea typeface="Times New Roman"/>
                <a:cs typeface="Times New Roman"/>
                <a:sym typeface="Times New Roman"/>
              </a:rPr>
              <a:t>Data Collection, Analytics Processing</a:t>
            </a:r>
          </a:p>
          <a:p>
            <a:pPr marL="760095" lvl="1" indent="-380048" algn="l">
              <a:lnSpc>
                <a:spcPts val="5040"/>
              </a:lnSpc>
              <a:buFont typeface="Arial"/>
              <a:buChar char="•"/>
            </a:pPr>
            <a:r>
              <a:rPr lang="en-US" sz="4200" b="1">
                <a:solidFill>
                  <a:srgbClr val="000000"/>
                </a:solidFill>
                <a:latin typeface="Times New Roman Bold"/>
                <a:ea typeface="Times New Roman Bold"/>
                <a:cs typeface="Times New Roman Bold"/>
                <a:sym typeface="Times New Roman Bold"/>
              </a:rPr>
              <a:t> Tips &amp; Tricks: </a:t>
            </a:r>
            <a:r>
              <a:rPr lang="en-US" sz="4200">
                <a:solidFill>
                  <a:srgbClr val="000000"/>
                </a:solidFill>
                <a:latin typeface="Times New Roman"/>
                <a:ea typeface="Times New Roman"/>
                <a:cs typeface="Times New Roman"/>
                <a:sym typeface="Times New Roman"/>
              </a:rPr>
              <a:t>In game tips &amp; tricks</a:t>
            </a:r>
          </a:p>
          <a:p>
            <a:pPr marL="760095" lvl="1" indent="-380048" algn="l">
              <a:lnSpc>
                <a:spcPts val="5040"/>
              </a:lnSpc>
              <a:buFont typeface="Arial"/>
              <a:buChar char="•"/>
            </a:pPr>
            <a:r>
              <a:rPr lang="en-US" sz="4200" b="1">
                <a:solidFill>
                  <a:srgbClr val="000000"/>
                </a:solidFill>
                <a:latin typeface="Times New Roman Bold"/>
                <a:ea typeface="Times New Roman Bold"/>
                <a:cs typeface="Times New Roman Bold"/>
                <a:sym typeface="Times New Roman Bold"/>
              </a:rPr>
              <a:t> Configuration Management: </a:t>
            </a:r>
            <a:r>
              <a:rPr lang="en-US" sz="4200">
                <a:solidFill>
                  <a:srgbClr val="000000"/>
                </a:solidFill>
                <a:latin typeface="Times New Roman"/>
                <a:ea typeface="Times New Roman"/>
                <a:cs typeface="Times New Roman"/>
                <a:sym typeface="Times New Roman"/>
              </a:rPr>
              <a:t>Settings Adjustment, Profile Management</a:t>
            </a:r>
          </a:p>
          <a:p>
            <a:pPr marL="760095" lvl="1" indent="-380048" algn="l">
              <a:lnSpc>
                <a:spcPts val="5040"/>
              </a:lnSpc>
              <a:buFont typeface="Arial"/>
              <a:buChar char="•"/>
            </a:pPr>
            <a:r>
              <a:rPr lang="en-US" sz="4200" b="1">
                <a:solidFill>
                  <a:srgbClr val="000000"/>
                </a:solidFill>
                <a:latin typeface="Times New Roman Bold"/>
                <a:ea typeface="Times New Roman Bold"/>
                <a:cs typeface="Times New Roman Bold"/>
                <a:sym typeface="Times New Roman Bold"/>
              </a:rPr>
              <a:t> Performance Monitoring: </a:t>
            </a:r>
            <a:r>
              <a:rPr lang="en-US" sz="4200">
                <a:solidFill>
                  <a:srgbClr val="000000"/>
                </a:solidFill>
                <a:latin typeface="Times New Roman"/>
                <a:ea typeface="Times New Roman"/>
                <a:cs typeface="Times New Roman"/>
                <a:sym typeface="Times New Roman"/>
              </a:rPr>
              <a:t>Metrics Tracking, Optimization Recommendations</a:t>
            </a:r>
          </a:p>
        </p:txBody>
      </p:sp>
      <p:sp>
        <p:nvSpPr>
          <p:cNvPr id="12" name="TextBox 12"/>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a:ea typeface="DejaVu Sans Bold"/>
                <a:cs typeface="DejaVu Sans Bold"/>
                <a:sym typeface="DejaVu Sans Bold"/>
              </a:rPr>
              <a:t>Third Review</a:t>
            </a:r>
          </a:p>
        </p:txBody>
      </p:sp>
      <p:sp>
        <p:nvSpPr>
          <p:cNvPr id="13" name="TextBox 13"/>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a:ea typeface="DejaVu Sans Bold"/>
                <a:cs typeface="DejaVu Sans Bold"/>
                <a:sym typeface="DejaVu Sans Bold"/>
              </a:rPr>
              <a:t>Department of Artificial Intelligence and Data Science</a:t>
            </a:r>
          </a:p>
        </p:txBody>
      </p:sp>
      <p:sp>
        <p:nvSpPr>
          <p:cNvPr id="14" name="TextBox 14"/>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a:ea typeface="DejaVu Sans Bold"/>
                <a:cs typeface="DejaVu Sans Bold"/>
                <a:sym typeface="DejaVu Sans Bold"/>
              </a:rPr>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28719" y="2350389"/>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33482" y="9263156"/>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1352073"/>
            <a:ext cx="15819120" cy="771525"/>
          </a:xfrm>
          <a:prstGeom prst="rect">
            <a:avLst/>
          </a:prstGeom>
        </p:spPr>
        <p:txBody>
          <a:bodyPr lIns="0" tIns="0" rIns="0" bIns="0" rtlCol="0" anchor="t">
            <a:spAutoFit/>
          </a:bodyPr>
          <a:lstStyle/>
          <a:p>
            <a:pPr algn="l">
              <a:lnSpc>
                <a:spcPts val="5759"/>
              </a:lnSpc>
            </a:pPr>
            <a:r>
              <a:rPr lang="en-US" sz="4800" b="1" spc="7">
                <a:solidFill>
                  <a:srgbClr val="FF0000"/>
                </a:solidFill>
                <a:latin typeface="Poppins Bold"/>
                <a:ea typeface="Poppins Bold"/>
                <a:cs typeface="Poppins Bold"/>
                <a:sym typeface="Poppins Bold"/>
              </a:rPr>
              <a:t>Module 1:User Interface</a:t>
            </a:r>
          </a:p>
        </p:txBody>
      </p:sp>
      <p:sp>
        <p:nvSpPr>
          <p:cNvPr id="11" name="TextBox 11"/>
          <p:cNvSpPr txBox="1"/>
          <p:nvPr/>
        </p:nvSpPr>
        <p:spPr>
          <a:xfrm>
            <a:off x="1310640" y="9394507"/>
            <a:ext cx="3779520" cy="285750"/>
          </a:xfrm>
          <a:prstGeom prst="rect">
            <a:avLst/>
          </a:prstGeom>
        </p:spPr>
        <p:txBody>
          <a:bodyPr lIns="0" tIns="0" rIns="0" bIns="0" rtlCol="0" anchor="t">
            <a:spAutoFit/>
          </a:bodyPr>
          <a:lstStyle/>
          <a:p>
            <a:pPr algn="l">
              <a:lnSpc>
                <a:spcPts val="2160"/>
              </a:lnSpc>
            </a:pPr>
            <a:r>
              <a:rPr lang="en-US" sz="1800" spc="2">
                <a:solidFill>
                  <a:srgbClr val="000000"/>
                </a:solidFill>
                <a:latin typeface="Poppins"/>
                <a:ea typeface="Poppins"/>
                <a:cs typeface="Poppins"/>
                <a:sym typeface="Poppins"/>
              </a:rPr>
              <a:t>Third Review</a:t>
            </a:r>
          </a:p>
        </p:txBody>
      </p:sp>
      <p:sp>
        <p:nvSpPr>
          <p:cNvPr id="12" name="TextBox 12"/>
          <p:cNvSpPr txBox="1"/>
          <p:nvPr/>
        </p:nvSpPr>
        <p:spPr>
          <a:xfrm>
            <a:off x="6339840" y="9394507"/>
            <a:ext cx="5608320" cy="552450"/>
          </a:xfrm>
          <a:prstGeom prst="rect">
            <a:avLst/>
          </a:prstGeom>
        </p:spPr>
        <p:txBody>
          <a:bodyPr lIns="0" tIns="0" rIns="0" bIns="0" rtlCol="0" anchor="t">
            <a:spAutoFit/>
          </a:bodyPr>
          <a:lstStyle/>
          <a:p>
            <a:pPr algn="ctr">
              <a:lnSpc>
                <a:spcPts val="2160"/>
              </a:lnSpc>
            </a:pPr>
            <a:r>
              <a:rPr lang="en-US" sz="1800" spc="2">
                <a:solidFill>
                  <a:srgbClr val="000000"/>
                </a:solidFill>
                <a:latin typeface="Poppins"/>
                <a:ea typeface="Poppins"/>
                <a:cs typeface="Poppins"/>
                <a:sym typeface="Poppins"/>
              </a:rPr>
              <a:t>Department of Artificial Intelligence and Data Science</a:t>
            </a:r>
          </a:p>
        </p:txBody>
      </p:sp>
      <p:sp>
        <p:nvSpPr>
          <p:cNvPr id="13" name="TextBox 13"/>
          <p:cNvSpPr txBox="1"/>
          <p:nvPr/>
        </p:nvSpPr>
        <p:spPr>
          <a:xfrm>
            <a:off x="13197840" y="9394507"/>
            <a:ext cx="3779520" cy="285750"/>
          </a:xfrm>
          <a:prstGeom prst="rect">
            <a:avLst/>
          </a:prstGeom>
        </p:spPr>
        <p:txBody>
          <a:bodyPr lIns="0" tIns="0" rIns="0" bIns="0" rtlCol="0" anchor="t">
            <a:spAutoFit/>
          </a:bodyPr>
          <a:lstStyle/>
          <a:p>
            <a:pPr algn="r">
              <a:lnSpc>
                <a:spcPts val="2160"/>
              </a:lnSpc>
            </a:pPr>
            <a:r>
              <a:rPr lang="en-US" sz="1800" spc="2">
                <a:solidFill>
                  <a:srgbClr val="000000"/>
                </a:solidFill>
                <a:latin typeface="Poppins"/>
                <a:ea typeface="Poppins"/>
                <a:cs typeface="Poppins"/>
                <a:sym typeface="Poppins"/>
              </a:rPr>
              <a:t>14</a:t>
            </a:r>
          </a:p>
        </p:txBody>
      </p:sp>
      <p:sp>
        <p:nvSpPr>
          <p:cNvPr id="14" name="TextBox 14"/>
          <p:cNvSpPr txBox="1"/>
          <p:nvPr/>
        </p:nvSpPr>
        <p:spPr>
          <a:xfrm>
            <a:off x="1158240" y="3054908"/>
            <a:ext cx="3099352" cy="552450"/>
          </a:xfrm>
          <a:prstGeom prst="rect">
            <a:avLst/>
          </a:prstGeom>
        </p:spPr>
        <p:txBody>
          <a:bodyPr lIns="0" tIns="0" rIns="0" bIns="0" rtlCol="0" anchor="t">
            <a:spAutoFit/>
          </a:bodyPr>
          <a:lstStyle/>
          <a:p>
            <a:pPr algn="ctr">
              <a:lnSpc>
                <a:spcPts val="4079"/>
              </a:lnSpc>
              <a:spcBef>
                <a:spcPct val="0"/>
              </a:spcBef>
            </a:pPr>
            <a:r>
              <a:rPr lang="en-US" sz="3399" b="1" spc="5">
                <a:solidFill>
                  <a:srgbClr val="000000"/>
                </a:solidFill>
                <a:latin typeface="Poppins Bold"/>
                <a:ea typeface="Poppins Bold"/>
                <a:cs typeface="Poppins Bold"/>
                <a:sym typeface="Poppins Bold"/>
              </a:rPr>
              <a:t>GFX TOOL:</a:t>
            </a:r>
          </a:p>
        </p:txBody>
      </p:sp>
      <p:sp>
        <p:nvSpPr>
          <p:cNvPr id="15" name="TextBox 15"/>
          <p:cNvSpPr txBox="1"/>
          <p:nvPr/>
        </p:nvSpPr>
        <p:spPr>
          <a:xfrm>
            <a:off x="1028700" y="3807383"/>
            <a:ext cx="6678673" cy="2905663"/>
          </a:xfrm>
          <a:prstGeom prst="rect">
            <a:avLst/>
          </a:prstGeom>
        </p:spPr>
        <p:txBody>
          <a:bodyPr lIns="0" tIns="0" rIns="0" bIns="0" rtlCol="0" anchor="t">
            <a:spAutoFit/>
          </a:bodyPr>
          <a:lstStyle/>
          <a:p>
            <a:pPr marL="589391" lvl="1" indent="-294696" algn="just">
              <a:lnSpc>
                <a:spcPts val="3275"/>
              </a:lnSpc>
              <a:buFont typeface="Arial"/>
              <a:buChar char="•"/>
            </a:pPr>
            <a:r>
              <a:rPr lang="en-US" sz="2729" spc="2">
                <a:solidFill>
                  <a:srgbClr val="000000"/>
                </a:solidFill>
                <a:latin typeface="Poppins"/>
                <a:ea typeface="Poppins"/>
                <a:cs typeface="Poppins"/>
                <a:sym typeface="Poppins"/>
              </a:rPr>
              <a:t>Optimized tool for enhancing gameplay performance</a:t>
            </a:r>
          </a:p>
          <a:p>
            <a:pPr marL="589391" lvl="1" indent="-294696" algn="just">
              <a:lnSpc>
                <a:spcPts val="3275"/>
              </a:lnSpc>
              <a:buFont typeface="Arial"/>
              <a:buChar char="•"/>
            </a:pPr>
            <a:r>
              <a:rPr lang="en-US" sz="2729" spc="2">
                <a:solidFill>
                  <a:srgbClr val="000000"/>
                </a:solidFill>
                <a:latin typeface="Poppins"/>
                <a:ea typeface="Poppins"/>
                <a:cs typeface="Poppins"/>
                <a:sym typeface="Poppins"/>
              </a:rPr>
              <a:t>Supports multiple popular games: PUBG, PUBG Lite, BGMI</a:t>
            </a:r>
          </a:p>
          <a:p>
            <a:pPr marL="589391" lvl="1" indent="-294696" algn="just">
              <a:lnSpc>
                <a:spcPts val="3275"/>
              </a:lnSpc>
              <a:buFont typeface="Arial"/>
              <a:buChar char="•"/>
            </a:pPr>
            <a:r>
              <a:rPr lang="en-US" sz="2729" spc="2">
                <a:solidFill>
                  <a:srgbClr val="000000"/>
                </a:solidFill>
                <a:latin typeface="Poppins"/>
                <a:ea typeface="Poppins"/>
                <a:cs typeface="Poppins"/>
                <a:sym typeface="Poppins"/>
              </a:rPr>
              <a:t>Tailored for smooth, high-quality visuals</a:t>
            </a:r>
          </a:p>
          <a:p>
            <a:pPr algn="just">
              <a:lnSpc>
                <a:spcPts val="3275"/>
              </a:lnSpc>
              <a:spcBef>
                <a:spcPct val="0"/>
              </a:spcBef>
            </a:pPr>
            <a:endParaRPr lang="en-US" sz="2729" spc="2">
              <a:solidFill>
                <a:srgbClr val="000000"/>
              </a:solidFill>
              <a:latin typeface="Poppins"/>
              <a:ea typeface="Poppins"/>
              <a:cs typeface="Poppins"/>
              <a:sym typeface="Poppins"/>
            </a:endParaRPr>
          </a:p>
        </p:txBody>
      </p:sp>
      <p:sp>
        <p:nvSpPr>
          <p:cNvPr id="16" name="TextBox 16"/>
          <p:cNvSpPr txBox="1"/>
          <p:nvPr/>
        </p:nvSpPr>
        <p:spPr>
          <a:xfrm>
            <a:off x="1233482" y="6417771"/>
            <a:ext cx="3992607" cy="552450"/>
          </a:xfrm>
          <a:prstGeom prst="rect">
            <a:avLst/>
          </a:prstGeom>
        </p:spPr>
        <p:txBody>
          <a:bodyPr lIns="0" tIns="0" rIns="0" bIns="0" rtlCol="0" anchor="t">
            <a:spAutoFit/>
          </a:bodyPr>
          <a:lstStyle/>
          <a:p>
            <a:pPr algn="ctr">
              <a:lnSpc>
                <a:spcPts val="4079"/>
              </a:lnSpc>
              <a:spcBef>
                <a:spcPct val="0"/>
              </a:spcBef>
            </a:pPr>
            <a:r>
              <a:rPr lang="en-US" sz="3399" b="1" spc="5">
                <a:solidFill>
                  <a:srgbClr val="000000"/>
                </a:solidFill>
                <a:latin typeface="Poppins Bold"/>
                <a:ea typeface="Poppins Bold"/>
                <a:cs typeface="Poppins Bold"/>
                <a:sym typeface="Poppins Bold"/>
              </a:rPr>
              <a:t>Multiple Game:</a:t>
            </a:r>
          </a:p>
        </p:txBody>
      </p:sp>
      <p:sp>
        <p:nvSpPr>
          <p:cNvPr id="17" name="TextBox 17"/>
          <p:cNvSpPr txBox="1"/>
          <p:nvPr/>
        </p:nvSpPr>
        <p:spPr>
          <a:xfrm>
            <a:off x="1569801" y="7107796"/>
            <a:ext cx="6579051" cy="2371725"/>
          </a:xfrm>
          <a:prstGeom prst="rect">
            <a:avLst/>
          </a:prstGeom>
        </p:spPr>
        <p:txBody>
          <a:bodyPr lIns="0" tIns="0" rIns="0" bIns="0" rtlCol="0" anchor="t">
            <a:spAutoFit/>
          </a:bodyPr>
          <a:lstStyle/>
          <a:p>
            <a:pPr algn="l">
              <a:lnSpc>
                <a:spcPts val="3719"/>
              </a:lnSpc>
            </a:pPr>
            <a:r>
              <a:rPr lang="en-US" sz="3099" spc="3">
                <a:solidFill>
                  <a:srgbClr val="000000"/>
                </a:solidFill>
                <a:latin typeface="Poppins"/>
                <a:ea typeface="Poppins"/>
                <a:cs typeface="Poppins"/>
                <a:sym typeface="Poppins"/>
              </a:rPr>
              <a:t>User can easily select between:</a:t>
            </a:r>
          </a:p>
          <a:p>
            <a:pPr marL="669283" lvl="1" indent="-334641" algn="l">
              <a:lnSpc>
                <a:spcPts val="3719"/>
              </a:lnSpc>
              <a:buFont typeface="Arial"/>
              <a:buChar char="•"/>
            </a:pPr>
            <a:r>
              <a:rPr lang="en-US" sz="3099" spc="3">
                <a:solidFill>
                  <a:srgbClr val="000000"/>
                </a:solidFill>
                <a:latin typeface="Poppins"/>
                <a:ea typeface="Poppins"/>
                <a:cs typeface="Poppins"/>
                <a:sym typeface="Poppins"/>
              </a:rPr>
              <a:t>PUBG Mobile</a:t>
            </a:r>
          </a:p>
          <a:p>
            <a:pPr marL="669283" lvl="1" indent="-334641" algn="l">
              <a:lnSpc>
                <a:spcPts val="3719"/>
              </a:lnSpc>
              <a:buFont typeface="Arial"/>
              <a:buChar char="•"/>
            </a:pPr>
            <a:r>
              <a:rPr lang="en-US" sz="3099" spc="3">
                <a:solidFill>
                  <a:srgbClr val="000000"/>
                </a:solidFill>
                <a:latin typeface="Poppins"/>
                <a:ea typeface="Poppins"/>
                <a:cs typeface="Poppins"/>
                <a:sym typeface="Poppins"/>
              </a:rPr>
              <a:t>PUBG Lite</a:t>
            </a:r>
          </a:p>
          <a:p>
            <a:pPr marL="669283" lvl="1" indent="-334641" algn="l">
              <a:lnSpc>
                <a:spcPts val="3719"/>
              </a:lnSpc>
              <a:buFont typeface="Arial"/>
              <a:buChar char="•"/>
            </a:pPr>
            <a:r>
              <a:rPr lang="en-US" sz="3099" spc="3">
                <a:solidFill>
                  <a:srgbClr val="000000"/>
                </a:solidFill>
                <a:latin typeface="Poppins"/>
                <a:ea typeface="Poppins"/>
                <a:cs typeface="Poppins"/>
                <a:sym typeface="Poppins"/>
              </a:rPr>
              <a:t>BGMI</a:t>
            </a:r>
          </a:p>
          <a:p>
            <a:pPr algn="l">
              <a:lnSpc>
                <a:spcPts val="3719"/>
              </a:lnSpc>
              <a:spcBef>
                <a:spcPct val="0"/>
              </a:spcBef>
            </a:pPr>
            <a:endParaRPr lang="en-US" sz="3099" spc="3">
              <a:solidFill>
                <a:srgbClr val="000000"/>
              </a:solidFill>
              <a:latin typeface="Poppins"/>
              <a:ea typeface="Poppins"/>
              <a:cs typeface="Poppins"/>
              <a:sym typeface="Poppins"/>
            </a:endParaRPr>
          </a:p>
        </p:txBody>
      </p:sp>
      <p:sp>
        <p:nvSpPr>
          <p:cNvPr id="18" name="TextBox 18"/>
          <p:cNvSpPr txBox="1"/>
          <p:nvPr/>
        </p:nvSpPr>
        <p:spPr>
          <a:xfrm>
            <a:off x="9160663" y="3638550"/>
            <a:ext cx="7404769" cy="2971800"/>
          </a:xfrm>
          <a:prstGeom prst="rect">
            <a:avLst/>
          </a:prstGeom>
        </p:spPr>
        <p:txBody>
          <a:bodyPr lIns="0" tIns="0" rIns="0" bIns="0" rtlCol="0" anchor="t">
            <a:spAutoFit/>
          </a:bodyPr>
          <a:lstStyle/>
          <a:p>
            <a:pPr marL="593726" lvl="1" indent="-296863" algn="l">
              <a:lnSpc>
                <a:spcPts val="3300"/>
              </a:lnSpc>
              <a:buFont typeface="Arial"/>
              <a:buChar char="•"/>
            </a:pPr>
            <a:r>
              <a:rPr lang="en-US" sz="2750" spc="2">
                <a:solidFill>
                  <a:srgbClr val="000000"/>
                </a:solidFill>
                <a:latin typeface="Poppins"/>
                <a:ea typeface="Poppins"/>
                <a:cs typeface="Poppins"/>
                <a:sym typeface="Poppins"/>
              </a:rPr>
              <a:t>Resolution: Choose the optimal screen quality</a:t>
            </a:r>
          </a:p>
          <a:p>
            <a:pPr marL="593726" lvl="1" indent="-296863" algn="l">
              <a:lnSpc>
                <a:spcPts val="3300"/>
              </a:lnSpc>
              <a:buFont typeface="Arial"/>
              <a:buChar char="•"/>
            </a:pPr>
            <a:r>
              <a:rPr lang="en-US" sz="2750" spc="2">
                <a:solidFill>
                  <a:srgbClr val="000000"/>
                </a:solidFill>
                <a:latin typeface="Poppins"/>
                <a:ea typeface="Poppins"/>
                <a:cs typeface="Poppins"/>
                <a:sym typeface="Poppins"/>
              </a:rPr>
              <a:t>Frame Rate: Set for smoother gameplay (up to 90 FPS)</a:t>
            </a:r>
          </a:p>
          <a:p>
            <a:pPr marL="593726" lvl="1" indent="-296863" algn="l">
              <a:lnSpc>
                <a:spcPts val="3300"/>
              </a:lnSpc>
              <a:spcBef>
                <a:spcPct val="0"/>
              </a:spcBef>
              <a:buFont typeface="Arial"/>
              <a:buChar char="•"/>
            </a:pPr>
            <a:r>
              <a:rPr lang="en-US" sz="2750" spc="4">
                <a:solidFill>
                  <a:srgbClr val="000000"/>
                </a:solidFill>
                <a:latin typeface="Poppins"/>
                <a:ea typeface="Poppins"/>
                <a:cs typeface="Poppins"/>
                <a:sym typeface="Poppins"/>
              </a:rPr>
              <a:t>Graphics Quality: Balance between visual fidelity and performance</a:t>
            </a:r>
          </a:p>
          <a:p>
            <a:pPr algn="l">
              <a:lnSpc>
                <a:spcPts val="3300"/>
              </a:lnSpc>
              <a:spcBef>
                <a:spcPct val="0"/>
              </a:spcBef>
            </a:pPr>
            <a:endParaRPr lang="en-US" sz="2750" spc="4">
              <a:solidFill>
                <a:srgbClr val="000000"/>
              </a:solidFill>
              <a:latin typeface="Poppins"/>
              <a:ea typeface="Poppins"/>
              <a:cs typeface="Poppins"/>
              <a:sym typeface="Poppins"/>
            </a:endParaRPr>
          </a:p>
        </p:txBody>
      </p:sp>
      <p:sp>
        <p:nvSpPr>
          <p:cNvPr id="19" name="TextBox 19"/>
          <p:cNvSpPr txBox="1"/>
          <p:nvPr/>
        </p:nvSpPr>
        <p:spPr>
          <a:xfrm>
            <a:off x="9160663" y="2981325"/>
            <a:ext cx="3992607" cy="552450"/>
          </a:xfrm>
          <a:prstGeom prst="rect">
            <a:avLst/>
          </a:prstGeom>
        </p:spPr>
        <p:txBody>
          <a:bodyPr lIns="0" tIns="0" rIns="0" bIns="0" rtlCol="0" anchor="t">
            <a:spAutoFit/>
          </a:bodyPr>
          <a:lstStyle/>
          <a:p>
            <a:pPr algn="ctr">
              <a:lnSpc>
                <a:spcPts val="4079"/>
              </a:lnSpc>
              <a:spcBef>
                <a:spcPct val="0"/>
              </a:spcBef>
            </a:pPr>
            <a:r>
              <a:rPr lang="en-US" sz="3399" b="1" spc="5">
                <a:solidFill>
                  <a:srgbClr val="000000"/>
                </a:solidFill>
                <a:latin typeface="Poppins Bold"/>
                <a:ea typeface="Poppins Bold"/>
                <a:cs typeface="Poppins Bold"/>
                <a:sym typeface="Poppins Bold"/>
              </a:rPr>
              <a:t>Config Setting:</a:t>
            </a:r>
          </a:p>
        </p:txBody>
      </p:sp>
      <p:sp>
        <p:nvSpPr>
          <p:cNvPr id="20" name="TextBox 20"/>
          <p:cNvSpPr txBox="1"/>
          <p:nvPr/>
        </p:nvSpPr>
        <p:spPr>
          <a:xfrm>
            <a:off x="8501729" y="6417771"/>
            <a:ext cx="3992607" cy="552450"/>
          </a:xfrm>
          <a:prstGeom prst="rect">
            <a:avLst/>
          </a:prstGeom>
        </p:spPr>
        <p:txBody>
          <a:bodyPr lIns="0" tIns="0" rIns="0" bIns="0" rtlCol="0" anchor="t">
            <a:spAutoFit/>
          </a:bodyPr>
          <a:lstStyle/>
          <a:p>
            <a:pPr algn="ctr">
              <a:lnSpc>
                <a:spcPts val="4079"/>
              </a:lnSpc>
              <a:spcBef>
                <a:spcPct val="0"/>
              </a:spcBef>
            </a:pPr>
            <a:r>
              <a:rPr lang="en-US" sz="3399" b="1" spc="5">
                <a:solidFill>
                  <a:srgbClr val="000000"/>
                </a:solidFill>
                <a:latin typeface="Poppins Bold"/>
                <a:ea typeface="Poppins Bold"/>
                <a:cs typeface="Poppins Bold"/>
                <a:sym typeface="Poppins Bold"/>
              </a:rPr>
              <a:t>Pop Up:</a:t>
            </a:r>
          </a:p>
        </p:txBody>
      </p:sp>
      <p:sp>
        <p:nvSpPr>
          <p:cNvPr id="21" name="TextBox 21"/>
          <p:cNvSpPr txBox="1"/>
          <p:nvPr/>
        </p:nvSpPr>
        <p:spPr>
          <a:xfrm>
            <a:off x="9194001" y="7107796"/>
            <a:ext cx="7404769" cy="2133600"/>
          </a:xfrm>
          <a:prstGeom prst="rect">
            <a:avLst/>
          </a:prstGeom>
        </p:spPr>
        <p:txBody>
          <a:bodyPr lIns="0" tIns="0" rIns="0" bIns="0" rtlCol="0" anchor="t">
            <a:spAutoFit/>
          </a:bodyPr>
          <a:lstStyle/>
          <a:p>
            <a:pPr algn="l">
              <a:lnSpc>
                <a:spcPts val="3300"/>
              </a:lnSpc>
            </a:pPr>
            <a:r>
              <a:rPr lang="en-US" sz="2750" spc="2">
                <a:solidFill>
                  <a:srgbClr val="000000"/>
                </a:solidFill>
                <a:latin typeface="Poppins"/>
                <a:ea typeface="Poppins"/>
                <a:cs typeface="Poppins"/>
                <a:sym typeface="Poppins"/>
              </a:rPr>
              <a:t>In game Pop up to show</a:t>
            </a:r>
          </a:p>
          <a:p>
            <a:pPr marL="593726" lvl="1" indent="-296863" algn="l">
              <a:lnSpc>
                <a:spcPts val="3300"/>
              </a:lnSpc>
              <a:buFont typeface="Arial"/>
              <a:buChar char="•"/>
            </a:pPr>
            <a:r>
              <a:rPr lang="en-US" sz="2750" spc="2">
                <a:solidFill>
                  <a:srgbClr val="000000"/>
                </a:solidFill>
                <a:latin typeface="Poppins"/>
                <a:ea typeface="Poppins"/>
                <a:cs typeface="Poppins"/>
                <a:sym typeface="Poppins"/>
              </a:rPr>
              <a:t>Tips &amp; Tricks</a:t>
            </a:r>
          </a:p>
          <a:p>
            <a:pPr marL="593726" lvl="1" indent="-296863" algn="l">
              <a:lnSpc>
                <a:spcPts val="3300"/>
              </a:lnSpc>
              <a:buFont typeface="Arial"/>
              <a:buChar char="•"/>
            </a:pPr>
            <a:r>
              <a:rPr lang="en-US" sz="2750" spc="2">
                <a:solidFill>
                  <a:srgbClr val="000000"/>
                </a:solidFill>
                <a:latin typeface="Poppins"/>
                <a:ea typeface="Poppins"/>
                <a:cs typeface="Poppins"/>
                <a:sym typeface="Poppins"/>
              </a:rPr>
              <a:t>Frame Rate</a:t>
            </a:r>
          </a:p>
          <a:p>
            <a:pPr marL="593726" lvl="1" indent="-296863" algn="l">
              <a:lnSpc>
                <a:spcPts val="3300"/>
              </a:lnSpc>
              <a:buFont typeface="Arial"/>
              <a:buChar char="•"/>
            </a:pPr>
            <a:r>
              <a:rPr lang="en-US" sz="2750" spc="2">
                <a:solidFill>
                  <a:srgbClr val="000000"/>
                </a:solidFill>
                <a:latin typeface="Poppins"/>
                <a:ea typeface="Poppins"/>
                <a:cs typeface="Poppins"/>
                <a:sym typeface="Poppins"/>
              </a:rPr>
              <a:t>Game Performance</a:t>
            </a:r>
          </a:p>
          <a:p>
            <a:pPr algn="l">
              <a:lnSpc>
                <a:spcPts val="3300"/>
              </a:lnSpc>
            </a:pPr>
            <a:endParaRPr lang="en-US" sz="2750" spc="2">
              <a:solidFill>
                <a:srgbClr val="000000"/>
              </a:solidFill>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28719" y="2350389"/>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33482" y="9263156"/>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Freeform 10"/>
          <p:cNvSpPr/>
          <p:nvPr/>
        </p:nvSpPr>
        <p:spPr>
          <a:xfrm>
            <a:off x="1233482" y="4021033"/>
            <a:ext cx="16025818" cy="4479170"/>
          </a:xfrm>
          <a:custGeom>
            <a:avLst/>
            <a:gdLst/>
            <a:ahLst/>
            <a:cxnLst/>
            <a:rect l="l" t="t" r="r" b="b"/>
            <a:pathLst>
              <a:path w="16025818" h="4479170">
                <a:moveTo>
                  <a:pt x="0" y="0"/>
                </a:moveTo>
                <a:lnTo>
                  <a:pt x="16025818" y="0"/>
                </a:lnTo>
                <a:lnTo>
                  <a:pt x="16025818" y="4479170"/>
                </a:lnTo>
                <a:lnTo>
                  <a:pt x="0" y="4479170"/>
                </a:lnTo>
                <a:lnTo>
                  <a:pt x="0" y="0"/>
                </a:lnTo>
                <a:close/>
              </a:path>
            </a:pathLst>
          </a:custGeom>
          <a:blipFill>
            <a:blip r:embed="rId3"/>
            <a:stretch>
              <a:fillRect/>
            </a:stretch>
          </a:blipFill>
        </p:spPr>
      </p:sp>
      <p:sp>
        <p:nvSpPr>
          <p:cNvPr id="11" name="TextBox 11"/>
          <p:cNvSpPr txBox="1"/>
          <p:nvPr/>
        </p:nvSpPr>
        <p:spPr>
          <a:xfrm>
            <a:off x="1158240" y="1352073"/>
            <a:ext cx="15819120" cy="771525"/>
          </a:xfrm>
          <a:prstGeom prst="rect">
            <a:avLst/>
          </a:prstGeom>
        </p:spPr>
        <p:txBody>
          <a:bodyPr lIns="0" tIns="0" rIns="0" bIns="0" rtlCol="0" anchor="t">
            <a:spAutoFit/>
          </a:bodyPr>
          <a:lstStyle/>
          <a:p>
            <a:pPr algn="l">
              <a:lnSpc>
                <a:spcPts val="5759"/>
              </a:lnSpc>
            </a:pPr>
            <a:r>
              <a:rPr lang="en-US" sz="4800" b="1" spc="7">
                <a:solidFill>
                  <a:srgbClr val="FF0000"/>
                </a:solidFill>
                <a:latin typeface="Poppins Bold"/>
                <a:ea typeface="Poppins Bold"/>
                <a:cs typeface="Poppins Bold"/>
                <a:sym typeface="Poppins Bold"/>
              </a:rPr>
              <a:t>Module 1:User Interface</a:t>
            </a:r>
          </a:p>
        </p:txBody>
      </p:sp>
      <p:sp>
        <p:nvSpPr>
          <p:cNvPr id="12" name="TextBox 12"/>
          <p:cNvSpPr txBox="1"/>
          <p:nvPr/>
        </p:nvSpPr>
        <p:spPr>
          <a:xfrm>
            <a:off x="1310640" y="9394507"/>
            <a:ext cx="3779520" cy="285750"/>
          </a:xfrm>
          <a:prstGeom prst="rect">
            <a:avLst/>
          </a:prstGeom>
        </p:spPr>
        <p:txBody>
          <a:bodyPr lIns="0" tIns="0" rIns="0" bIns="0" rtlCol="0" anchor="t">
            <a:spAutoFit/>
          </a:bodyPr>
          <a:lstStyle/>
          <a:p>
            <a:pPr algn="l">
              <a:lnSpc>
                <a:spcPts val="2160"/>
              </a:lnSpc>
            </a:pPr>
            <a:r>
              <a:rPr lang="en-US" sz="1800" spc="2">
                <a:solidFill>
                  <a:srgbClr val="000000"/>
                </a:solidFill>
                <a:latin typeface="Poppins"/>
                <a:ea typeface="Poppins"/>
                <a:cs typeface="Poppins"/>
                <a:sym typeface="Poppins"/>
              </a:rPr>
              <a:t>Third Review</a:t>
            </a:r>
          </a:p>
        </p:txBody>
      </p:sp>
      <p:sp>
        <p:nvSpPr>
          <p:cNvPr id="13" name="TextBox 13"/>
          <p:cNvSpPr txBox="1"/>
          <p:nvPr/>
        </p:nvSpPr>
        <p:spPr>
          <a:xfrm>
            <a:off x="6339840" y="9394507"/>
            <a:ext cx="5608320" cy="552450"/>
          </a:xfrm>
          <a:prstGeom prst="rect">
            <a:avLst/>
          </a:prstGeom>
        </p:spPr>
        <p:txBody>
          <a:bodyPr lIns="0" tIns="0" rIns="0" bIns="0" rtlCol="0" anchor="t">
            <a:spAutoFit/>
          </a:bodyPr>
          <a:lstStyle/>
          <a:p>
            <a:pPr algn="ctr">
              <a:lnSpc>
                <a:spcPts val="2160"/>
              </a:lnSpc>
            </a:pPr>
            <a:r>
              <a:rPr lang="en-US" sz="1800" spc="2">
                <a:solidFill>
                  <a:srgbClr val="000000"/>
                </a:solidFill>
                <a:latin typeface="Poppins"/>
                <a:ea typeface="Poppins"/>
                <a:cs typeface="Poppins"/>
                <a:sym typeface="Poppins"/>
              </a:rPr>
              <a:t>Department of Artificial Intelligence and Data Science</a:t>
            </a:r>
          </a:p>
        </p:txBody>
      </p:sp>
      <p:sp>
        <p:nvSpPr>
          <p:cNvPr id="14" name="TextBox 14"/>
          <p:cNvSpPr txBox="1"/>
          <p:nvPr/>
        </p:nvSpPr>
        <p:spPr>
          <a:xfrm>
            <a:off x="13197840" y="9394507"/>
            <a:ext cx="3779520" cy="285750"/>
          </a:xfrm>
          <a:prstGeom prst="rect">
            <a:avLst/>
          </a:prstGeom>
        </p:spPr>
        <p:txBody>
          <a:bodyPr lIns="0" tIns="0" rIns="0" bIns="0" rtlCol="0" anchor="t">
            <a:spAutoFit/>
          </a:bodyPr>
          <a:lstStyle/>
          <a:p>
            <a:pPr algn="r">
              <a:lnSpc>
                <a:spcPts val="2160"/>
              </a:lnSpc>
            </a:pPr>
            <a:r>
              <a:rPr lang="en-US" sz="1800" spc="2">
                <a:solidFill>
                  <a:srgbClr val="000000"/>
                </a:solidFill>
                <a:latin typeface="Poppins"/>
                <a:ea typeface="Poppins"/>
                <a:cs typeface="Poppins"/>
                <a:sym typeface="Poppins"/>
              </a:rPr>
              <a:t>15</a:t>
            </a:r>
          </a:p>
        </p:txBody>
      </p:sp>
      <p:sp>
        <p:nvSpPr>
          <p:cNvPr id="15" name="TextBox 15"/>
          <p:cNvSpPr txBox="1"/>
          <p:nvPr/>
        </p:nvSpPr>
        <p:spPr>
          <a:xfrm>
            <a:off x="1158240" y="3026333"/>
            <a:ext cx="5475992" cy="581025"/>
          </a:xfrm>
          <a:prstGeom prst="rect">
            <a:avLst/>
          </a:prstGeom>
        </p:spPr>
        <p:txBody>
          <a:bodyPr lIns="0" tIns="0" rIns="0" bIns="0" rtlCol="0" anchor="t">
            <a:spAutoFit/>
          </a:bodyPr>
          <a:lstStyle/>
          <a:p>
            <a:pPr algn="ctr">
              <a:lnSpc>
                <a:spcPts val="4079"/>
              </a:lnSpc>
              <a:spcBef>
                <a:spcPct val="0"/>
              </a:spcBef>
            </a:pPr>
            <a:r>
              <a:rPr lang="en-US" sz="3399" b="1" spc="5">
                <a:solidFill>
                  <a:srgbClr val="000000"/>
                </a:solidFill>
                <a:latin typeface="Times New Roman Bold"/>
                <a:ea typeface="Times New Roman Bold"/>
                <a:cs typeface="Times New Roman Bold"/>
                <a:sym typeface="Times New Roman Bold"/>
              </a:rPr>
              <a:t>DATA FLOW DIAGRAM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28719" y="2350389"/>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33482" y="9263156"/>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Freeform 10"/>
          <p:cNvSpPr/>
          <p:nvPr/>
        </p:nvSpPr>
        <p:spPr>
          <a:xfrm>
            <a:off x="1310640" y="3124368"/>
            <a:ext cx="3099352" cy="5528928"/>
          </a:xfrm>
          <a:custGeom>
            <a:avLst/>
            <a:gdLst/>
            <a:ahLst/>
            <a:cxnLst/>
            <a:rect l="l" t="t" r="r" b="b"/>
            <a:pathLst>
              <a:path w="3099352" h="5528928">
                <a:moveTo>
                  <a:pt x="0" y="0"/>
                </a:moveTo>
                <a:lnTo>
                  <a:pt x="3099352" y="0"/>
                </a:lnTo>
                <a:lnTo>
                  <a:pt x="3099352" y="5528928"/>
                </a:lnTo>
                <a:lnTo>
                  <a:pt x="0" y="5528928"/>
                </a:lnTo>
                <a:lnTo>
                  <a:pt x="0" y="0"/>
                </a:lnTo>
                <a:close/>
              </a:path>
            </a:pathLst>
          </a:custGeom>
          <a:blipFill>
            <a:blip r:embed="rId3"/>
            <a:stretch>
              <a:fillRect/>
            </a:stretch>
          </a:blipFill>
        </p:spPr>
      </p:sp>
      <p:sp>
        <p:nvSpPr>
          <p:cNvPr id="11" name="TextBox 11"/>
          <p:cNvSpPr txBox="1"/>
          <p:nvPr/>
        </p:nvSpPr>
        <p:spPr>
          <a:xfrm>
            <a:off x="1158240" y="1352073"/>
            <a:ext cx="15819120" cy="771525"/>
          </a:xfrm>
          <a:prstGeom prst="rect">
            <a:avLst/>
          </a:prstGeom>
        </p:spPr>
        <p:txBody>
          <a:bodyPr lIns="0" tIns="0" rIns="0" bIns="0" rtlCol="0" anchor="t">
            <a:spAutoFit/>
          </a:bodyPr>
          <a:lstStyle/>
          <a:p>
            <a:pPr algn="l">
              <a:lnSpc>
                <a:spcPts val="5759"/>
              </a:lnSpc>
            </a:pPr>
            <a:r>
              <a:rPr lang="en-US" sz="4800" b="1" spc="7">
                <a:solidFill>
                  <a:srgbClr val="FF0000"/>
                </a:solidFill>
                <a:latin typeface="Poppins Bold"/>
                <a:ea typeface="Poppins Bold"/>
                <a:cs typeface="Poppins Bold"/>
                <a:sym typeface="Poppins Bold"/>
              </a:rPr>
              <a:t>Module 1: User Interface</a:t>
            </a:r>
          </a:p>
        </p:txBody>
      </p:sp>
      <p:sp>
        <p:nvSpPr>
          <p:cNvPr id="12" name="TextBox 12"/>
          <p:cNvSpPr txBox="1"/>
          <p:nvPr/>
        </p:nvSpPr>
        <p:spPr>
          <a:xfrm>
            <a:off x="1310640" y="9394507"/>
            <a:ext cx="3779520" cy="285750"/>
          </a:xfrm>
          <a:prstGeom prst="rect">
            <a:avLst/>
          </a:prstGeom>
        </p:spPr>
        <p:txBody>
          <a:bodyPr lIns="0" tIns="0" rIns="0" bIns="0" rtlCol="0" anchor="t">
            <a:spAutoFit/>
          </a:bodyPr>
          <a:lstStyle/>
          <a:p>
            <a:pPr algn="l">
              <a:lnSpc>
                <a:spcPts val="2160"/>
              </a:lnSpc>
            </a:pPr>
            <a:r>
              <a:rPr lang="en-US" sz="1800" spc="2">
                <a:solidFill>
                  <a:srgbClr val="000000"/>
                </a:solidFill>
                <a:latin typeface="Poppins"/>
                <a:ea typeface="Poppins"/>
                <a:cs typeface="Poppins"/>
                <a:sym typeface="Poppins"/>
              </a:rPr>
              <a:t>Third Review</a:t>
            </a:r>
          </a:p>
        </p:txBody>
      </p:sp>
      <p:sp>
        <p:nvSpPr>
          <p:cNvPr id="13" name="TextBox 13"/>
          <p:cNvSpPr txBox="1"/>
          <p:nvPr/>
        </p:nvSpPr>
        <p:spPr>
          <a:xfrm>
            <a:off x="6339840" y="9394507"/>
            <a:ext cx="5608320" cy="552450"/>
          </a:xfrm>
          <a:prstGeom prst="rect">
            <a:avLst/>
          </a:prstGeom>
        </p:spPr>
        <p:txBody>
          <a:bodyPr lIns="0" tIns="0" rIns="0" bIns="0" rtlCol="0" anchor="t">
            <a:spAutoFit/>
          </a:bodyPr>
          <a:lstStyle/>
          <a:p>
            <a:pPr algn="ctr">
              <a:lnSpc>
                <a:spcPts val="2160"/>
              </a:lnSpc>
            </a:pPr>
            <a:r>
              <a:rPr lang="en-US" sz="1800" spc="2">
                <a:solidFill>
                  <a:srgbClr val="000000"/>
                </a:solidFill>
                <a:latin typeface="Poppins"/>
                <a:ea typeface="Poppins"/>
                <a:cs typeface="Poppins"/>
                <a:sym typeface="Poppins"/>
              </a:rPr>
              <a:t>Department of Artificial Intelligence and Data Science</a:t>
            </a:r>
          </a:p>
        </p:txBody>
      </p:sp>
      <p:sp>
        <p:nvSpPr>
          <p:cNvPr id="14" name="TextBox 14"/>
          <p:cNvSpPr txBox="1"/>
          <p:nvPr/>
        </p:nvSpPr>
        <p:spPr>
          <a:xfrm>
            <a:off x="16758285" y="9394507"/>
            <a:ext cx="219075" cy="285750"/>
          </a:xfrm>
          <a:prstGeom prst="rect">
            <a:avLst/>
          </a:prstGeom>
        </p:spPr>
        <p:txBody>
          <a:bodyPr lIns="0" tIns="0" rIns="0" bIns="0" rtlCol="0" anchor="t">
            <a:spAutoFit/>
          </a:bodyPr>
          <a:lstStyle/>
          <a:p>
            <a:pPr algn="r">
              <a:lnSpc>
                <a:spcPts val="2160"/>
              </a:lnSpc>
            </a:pPr>
            <a:r>
              <a:rPr lang="en-US" sz="1800" spc="2">
                <a:solidFill>
                  <a:srgbClr val="000000"/>
                </a:solidFill>
                <a:latin typeface="Poppins"/>
                <a:ea typeface="Poppins"/>
                <a:cs typeface="Poppins"/>
                <a:sym typeface="Poppins"/>
              </a:rPr>
              <a:t>16</a:t>
            </a:r>
          </a:p>
        </p:txBody>
      </p:sp>
      <p:sp>
        <p:nvSpPr>
          <p:cNvPr id="15" name="TextBox 15"/>
          <p:cNvSpPr txBox="1"/>
          <p:nvPr/>
        </p:nvSpPr>
        <p:spPr>
          <a:xfrm>
            <a:off x="5100806" y="3054908"/>
            <a:ext cx="3099352" cy="1066800"/>
          </a:xfrm>
          <a:prstGeom prst="rect">
            <a:avLst/>
          </a:prstGeom>
        </p:spPr>
        <p:txBody>
          <a:bodyPr lIns="0" tIns="0" rIns="0" bIns="0" rtlCol="0" anchor="t">
            <a:spAutoFit/>
          </a:bodyPr>
          <a:lstStyle/>
          <a:p>
            <a:pPr algn="ctr">
              <a:lnSpc>
                <a:spcPts val="4079"/>
              </a:lnSpc>
              <a:spcBef>
                <a:spcPct val="0"/>
              </a:spcBef>
            </a:pPr>
            <a:r>
              <a:rPr lang="en-US" sz="3399" b="1" spc="5">
                <a:solidFill>
                  <a:srgbClr val="000000"/>
                </a:solidFill>
                <a:latin typeface="Poppins Bold"/>
                <a:ea typeface="Poppins Bold"/>
                <a:cs typeface="Poppins Bold"/>
                <a:sym typeface="Poppins Bold"/>
              </a:rPr>
              <a:t>Main Dashboard:</a:t>
            </a:r>
          </a:p>
        </p:txBody>
      </p:sp>
      <p:sp>
        <p:nvSpPr>
          <p:cNvPr id="16" name="TextBox 16"/>
          <p:cNvSpPr txBox="1"/>
          <p:nvPr/>
        </p:nvSpPr>
        <p:spPr>
          <a:xfrm>
            <a:off x="4790164" y="4405312"/>
            <a:ext cx="3720635" cy="1438275"/>
          </a:xfrm>
          <a:prstGeom prst="rect">
            <a:avLst/>
          </a:prstGeom>
        </p:spPr>
        <p:txBody>
          <a:bodyPr lIns="0" tIns="0" rIns="0" bIns="0" rtlCol="0" anchor="t">
            <a:spAutoFit/>
          </a:bodyPr>
          <a:lstStyle/>
          <a:p>
            <a:pPr algn="ctr">
              <a:lnSpc>
                <a:spcPts val="3719"/>
              </a:lnSpc>
              <a:spcBef>
                <a:spcPct val="0"/>
              </a:spcBef>
            </a:pPr>
            <a:r>
              <a:rPr lang="en-US" sz="3099" spc="4">
                <a:solidFill>
                  <a:srgbClr val="000000"/>
                </a:solidFill>
                <a:latin typeface="Poppins"/>
                <a:ea typeface="Poppins"/>
                <a:cs typeface="Poppins"/>
                <a:sym typeface="Poppins"/>
              </a:rPr>
              <a:t>User can select their preferred games here</a:t>
            </a:r>
          </a:p>
        </p:txBody>
      </p:sp>
      <p:sp>
        <p:nvSpPr>
          <p:cNvPr id="17" name="TextBox 17"/>
          <p:cNvSpPr txBox="1"/>
          <p:nvPr/>
        </p:nvSpPr>
        <p:spPr>
          <a:xfrm>
            <a:off x="4790164" y="6129338"/>
            <a:ext cx="3720635" cy="1438275"/>
          </a:xfrm>
          <a:prstGeom prst="rect">
            <a:avLst/>
          </a:prstGeom>
        </p:spPr>
        <p:txBody>
          <a:bodyPr lIns="0" tIns="0" rIns="0" bIns="0" rtlCol="0" anchor="t">
            <a:spAutoFit/>
          </a:bodyPr>
          <a:lstStyle/>
          <a:p>
            <a:pPr algn="ctr">
              <a:lnSpc>
                <a:spcPts val="3719"/>
              </a:lnSpc>
            </a:pPr>
            <a:r>
              <a:rPr lang="en-US" sz="3099" b="1" spc="3">
                <a:solidFill>
                  <a:srgbClr val="000000"/>
                </a:solidFill>
                <a:latin typeface="Poppins Bold"/>
                <a:ea typeface="Poppins Bold"/>
                <a:cs typeface="Poppins Bold"/>
                <a:sym typeface="Poppins Bold"/>
              </a:rPr>
              <a:t>Game 1: </a:t>
            </a:r>
            <a:r>
              <a:rPr lang="en-US" sz="3099" spc="3">
                <a:solidFill>
                  <a:srgbClr val="000000"/>
                </a:solidFill>
                <a:latin typeface="Poppins Light"/>
                <a:ea typeface="Poppins Light"/>
                <a:cs typeface="Poppins Light"/>
                <a:sym typeface="Poppins Light"/>
              </a:rPr>
              <a:t>BGMI</a:t>
            </a:r>
          </a:p>
          <a:p>
            <a:pPr algn="ctr">
              <a:lnSpc>
                <a:spcPts val="3719"/>
              </a:lnSpc>
            </a:pPr>
            <a:r>
              <a:rPr lang="en-US" sz="3099" b="1" spc="3">
                <a:solidFill>
                  <a:srgbClr val="000000"/>
                </a:solidFill>
                <a:latin typeface="Poppins Bold"/>
                <a:ea typeface="Poppins Bold"/>
                <a:cs typeface="Poppins Bold"/>
                <a:sym typeface="Poppins Bold"/>
              </a:rPr>
              <a:t>Game 2: </a:t>
            </a:r>
            <a:r>
              <a:rPr lang="en-US" sz="3099" spc="3">
                <a:solidFill>
                  <a:srgbClr val="000000"/>
                </a:solidFill>
                <a:latin typeface="Poppins Light"/>
                <a:ea typeface="Poppins Light"/>
                <a:cs typeface="Poppins Light"/>
                <a:sym typeface="Poppins Light"/>
              </a:rPr>
              <a:t>PUBG</a:t>
            </a:r>
          </a:p>
          <a:p>
            <a:pPr algn="ctr">
              <a:lnSpc>
                <a:spcPts val="3719"/>
              </a:lnSpc>
              <a:spcBef>
                <a:spcPct val="0"/>
              </a:spcBef>
            </a:pPr>
            <a:r>
              <a:rPr lang="en-US" sz="3099" b="1" spc="4">
                <a:solidFill>
                  <a:srgbClr val="000000"/>
                </a:solidFill>
                <a:latin typeface="Poppins Bold"/>
                <a:ea typeface="Poppins Bold"/>
                <a:cs typeface="Poppins Bold"/>
                <a:sym typeface="Poppins Bold"/>
              </a:rPr>
              <a:t>Game 3:</a:t>
            </a:r>
            <a:r>
              <a:rPr lang="en-US" sz="3099" spc="4">
                <a:solidFill>
                  <a:srgbClr val="000000"/>
                </a:solidFill>
                <a:latin typeface="Poppins"/>
                <a:ea typeface="Poppins"/>
                <a:cs typeface="Poppins"/>
                <a:sym typeface="Poppins"/>
              </a:rPr>
              <a:t>  LITE </a:t>
            </a:r>
          </a:p>
        </p:txBody>
      </p:sp>
      <p:sp>
        <p:nvSpPr>
          <p:cNvPr id="18" name="Freeform 18"/>
          <p:cNvSpPr/>
          <p:nvPr/>
        </p:nvSpPr>
        <p:spPr>
          <a:xfrm>
            <a:off x="8891799" y="3093008"/>
            <a:ext cx="2860989" cy="5560288"/>
          </a:xfrm>
          <a:custGeom>
            <a:avLst/>
            <a:gdLst/>
            <a:ahLst/>
            <a:cxnLst/>
            <a:rect l="l" t="t" r="r" b="b"/>
            <a:pathLst>
              <a:path w="2860989" h="5560288">
                <a:moveTo>
                  <a:pt x="0" y="0"/>
                </a:moveTo>
                <a:lnTo>
                  <a:pt x="2860989" y="0"/>
                </a:lnTo>
                <a:lnTo>
                  <a:pt x="2860989" y="5560288"/>
                </a:lnTo>
                <a:lnTo>
                  <a:pt x="0" y="5560288"/>
                </a:lnTo>
                <a:lnTo>
                  <a:pt x="0" y="0"/>
                </a:lnTo>
                <a:close/>
              </a:path>
            </a:pathLst>
          </a:custGeom>
          <a:blipFill>
            <a:blip r:embed="rId4"/>
            <a:stretch>
              <a:fillRect l="-51140" t="-31262" b="-41554"/>
            </a:stretch>
          </a:blipFill>
        </p:spPr>
      </p:sp>
      <p:sp>
        <p:nvSpPr>
          <p:cNvPr id="19" name="TextBox 19"/>
          <p:cNvSpPr txBox="1"/>
          <p:nvPr/>
        </p:nvSpPr>
        <p:spPr>
          <a:xfrm>
            <a:off x="12133788" y="3054908"/>
            <a:ext cx="3099352" cy="1066800"/>
          </a:xfrm>
          <a:prstGeom prst="rect">
            <a:avLst/>
          </a:prstGeom>
        </p:spPr>
        <p:txBody>
          <a:bodyPr lIns="0" tIns="0" rIns="0" bIns="0" rtlCol="0" anchor="t">
            <a:spAutoFit/>
          </a:bodyPr>
          <a:lstStyle/>
          <a:p>
            <a:pPr algn="ctr">
              <a:lnSpc>
                <a:spcPts val="4079"/>
              </a:lnSpc>
              <a:spcBef>
                <a:spcPct val="0"/>
              </a:spcBef>
            </a:pPr>
            <a:r>
              <a:rPr lang="en-US" sz="3399" b="1" spc="5">
                <a:solidFill>
                  <a:srgbClr val="000000"/>
                </a:solidFill>
                <a:latin typeface="Poppins Bold"/>
                <a:ea typeface="Poppins Bold"/>
                <a:cs typeface="Poppins Bold"/>
                <a:sym typeface="Poppins Bold"/>
              </a:rPr>
              <a:t>Setting Screen:</a:t>
            </a:r>
          </a:p>
        </p:txBody>
      </p:sp>
      <p:sp>
        <p:nvSpPr>
          <p:cNvPr id="20" name="TextBox 20"/>
          <p:cNvSpPr txBox="1"/>
          <p:nvPr/>
        </p:nvSpPr>
        <p:spPr>
          <a:xfrm>
            <a:off x="12133788" y="4312208"/>
            <a:ext cx="3720635" cy="1438275"/>
          </a:xfrm>
          <a:prstGeom prst="rect">
            <a:avLst/>
          </a:prstGeom>
        </p:spPr>
        <p:txBody>
          <a:bodyPr lIns="0" tIns="0" rIns="0" bIns="0" rtlCol="0" anchor="t">
            <a:spAutoFit/>
          </a:bodyPr>
          <a:lstStyle/>
          <a:p>
            <a:pPr algn="ctr">
              <a:lnSpc>
                <a:spcPts val="3719"/>
              </a:lnSpc>
              <a:spcBef>
                <a:spcPct val="0"/>
              </a:spcBef>
            </a:pPr>
            <a:r>
              <a:rPr lang="en-US" sz="3099" spc="4">
                <a:solidFill>
                  <a:srgbClr val="000000"/>
                </a:solidFill>
                <a:latin typeface="Poppins"/>
                <a:ea typeface="Poppins"/>
                <a:cs typeface="Poppins"/>
                <a:sym typeface="Poppins"/>
              </a:rPr>
              <a:t>User can select their preferred graphics</a:t>
            </a:r>
          </a:p>
        </p:txBody>
      </p:sp>
      <p:sp>
        <p:nvSpPr>
          <p:cNvPr id="21" name="TextBox 21"/>
          <p:cNvSpPr txBox="1"/>
          <p:nvPr/>
        </p:nvSpPr>
        <p:spPr>
          <a:xfrm>
            <a:off x="12133788" y="5940983"/>
            <a:ext cx="3720635" cy="2371725"/>
          </a:xfrm>
          <a:prstGeom prst="rect">
            <a:avLst/>
          </a:prstGeom>
        </p:spPr>
        <p:txBody>
          <a:bodyPr lIns="0" tIns="0" rIns="0" bIns="0" rtlCol="0" anchor="t">
            <a:spAutoFit/>
          </a:bodyPr>
          <a:lstStyle/>
          <a:p>
            <a:pPr algn="ctr">
              <a:lnSpc>
                <a:spcPts val="3719"/>
              </a:lnSpc>
              <a:spcBef>
                <a:spcPct val="0"/>
              </a:spcBef>
            </a:pPr>
            <a:r>
              <a:rPr lang="en-US" sz="3099" spc="4">
                <a:solidFill>
                  <a:srgbClr val="000000"/>
                </a:solidFill>
                <a:latin typeface="Poppins"/>
                <a:ea typeface="Poppins"/>
                <a:cs typeface="Poppins"/>
                <a:sym typeface="Poppins"/>
              </a:rPr>
              <a:t>Here our config file plays major role in increasing the game performance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28719" y="2350389"/>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33482" y="9263156"/>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1352073"/>
            <a:ext cx="15819120" cy="771525"/>
          </a:xfrm>
          <a:prstGeom prst="rect">
            <a:avLst/>
          </a:prstGeom>
        </p:spPr>
        <p:txBody>
          <a:bodyPr lIns="0" tIns="0" rIns="0" bIns="0" rtlCol="0" anchor="t">
            <a:spAutoFit/>
          </a:bodyPr>
          <a:lstStyle/>
          <a:p>
            <a:pPr algn="l">
              <a:lnSpc>
                <a:spcPts val="5759"/>
              </a:lnSpc>
            </a:pPr>
            <a:r>
              <a:rPr lang="en-US" sz="4800" b="1" spc="7">
                <a:solidFill>
                  <a:srgbClr val="FF0000"/>
                </a:solidFill>
                <a:latin typeface="Poppins Bold"/>
                <a:ea typeface="Poppins Bold"/>
                <a:cs typeface="Poppins Bold"/>
                <a:sym typeface="Poppins Bold"/>
              </a:rPr>
              <a:t>Module 2: Behavioural Analysis</a:t>
            </a:r>
          </a:p>
        </p:txBody>
      </p:sp>
      <p:sp>
        <p:nvSpPr>
          <p:cNvPr id="11" name="TextBox 11"/>
          <p:cNvSpPr txBox="1"/>
          <p:nvPr/>
        </p:nvSpPr>
        <p:spPr>
          <a:xfrm>
            <a:off x="1310640" y="9394507"/>
            <a:ext cx="3779520" cy="285750"/>
          </a:xfrm>
          <a:prstGeom prst="rect">
            <a:avLst/>
          </a:prstGeom>
        </p:spPr>
        <p:txBody>
          <a:bodyPr lIns="0" tIns="0" rIns="0" bIns="0" rtlCol="0" anchor="t">
            <a:spAutoFit/>
          </a:bodyPr>
          <a:lstStyle/>
          <a:p>
            <a:pPr algn="l">
              <a:lnSpc>
                <a:spcPts val="2160"/>
              </a:lnSpc>
            </a:pPr>
            <a:r>
              <a:rPr lang="en-US" sz="1800" spc="2">
                <a:solidFill>
                  <a:srgbClr val="000000"/>
                </a:solidFill>
                <a:latin typeface="Poppins"/>
                <a:ea typeface="Poppins"/>
                <a:cs typeface="Poppins"/>
                <a:sym typeface="Poppins"/>
              </a:rPr>
              <a:t>Third Review</a:t>
            </a:r>
          </a:p>
        </p:txBody>
      </p:sp>
      <p:sp>
        <p:nvSpPr>
          <p:cNvPr id="12" name="TextBox 12"/>
          <p:cNvSpPr txBox="1"/>
          <p:nvPr/>
        </p:nvSpPr>
        <p:spPr>
          <a:xfrm>
            <a:off x="6339840" y="9394507"/>
            <a:ext cx="5608320" cy="552450"/>
          </a:xfrm>
          <a:prstGeom prst="rect">
            <a:avLst/>
          </a:prstGeom>
        </p:spPr>
        <p:txBody>
          <a:bodyPr lIns="0" tIns="0" rIns="0" bIns="0" rtlCol="0" anchor="t">
            <a:spAutoFit/>
          </a:bodyPr>
          <a:lstStyle/>
          <a:p>
            <a:pPr algn="ctr">
              <a:lnSpc>
                <a:spcPts val="2160"/>
              </a:lnSpc>
            </a:pPr>
            <a:r>
              <a:rPr lang="en-US" sz="1800" spc="2">
                <a:solidFill>
                  <a:srgbClr val="000000"/>
                </a:solidFill>
                <a:latin typeface="Poppins"/>
                <a:ea typeface="Poppins"/>
                <a:cs typeface="Poppins"/>
                <a:sym typeface="Poppins"/>
              </a:rPr>
              <a:t>Department of Artificial Intelligence and Data Science</a:t>
            </a:r>
          </a:p>
        </p:txBody>
      </p:sp>
      <p:sp>
        <p:nvSpPr>
          <p:cNvPr id="13" name="TextBox 13"/>
          <p:cNvSpPr txBox="1"/>
          <p:nvPr/>
        </p:nvSpPr>
        <p:spPr>
          <a:xfrm>
            <a:off x="13197840" y="9394507"/>
            <a:ext cx="3779520" cy="285750"/>
          </a:xfrm>
          <a:prstGeom prst="rect">
            <a:avLst/>
          </a:prstGeom>
        </p:spPr>
        <p:txBody>
          <a:bodyPr lIns="0" tIns="0" rIns="0" bIns="0" rtlCol="0" anchor="t">
            <a:spAutoFit/>
          </a:bodyPr>
          <a:lstStyle/>
          <a:p>
            <a:pPr algn="r">
              <a:lnSpc>
                <a:spcPts val="2160"/>
              </a:lnSpc>
            </a:pPr>
            <a:r>
              <a:rPr lang="en-US" sz="1800" spc="2">
                <a:solidFill>
                  <a:srgbClr val="000000"/>
                </a:solidFill>
                <a:latin typeface="Poppins"/>
                <a:ea typeface="Poppins"/>
                <a:cs typeface="Poppins"/>
                <a:sym typeface="Poppins"/>
              </a:rPr>
              <a:t>17</a:t>
            </a:r>
          </a:p>
        </p:txBody>
      </p:sp>
      <p:sp>
        <p:nvSpPr>
          <p:cNvPr id="14" name="TextBox 14"/>
          <p:cNvSpPr txBox="1"/>
          <p:nvPr/>
        </p:nvSpPr>
        <p:spPr>
          <a:xfrm>
            <a:off x="1078701" y="2921602"/>
            <a:ext cx="16230600" cy="6353175"/>
          </a:xfrm>
          <a:prstGeom prst="rect">
            <a:avLst/>
          </a:prstGeom>
        </p:spPr>
        <p:txBody>
          <a:bodyPr lIns="0" tIns="0" rIns="0" bIns="0" rtlCol="0" anchor="t">
            <a:spAutoFit/>
          </a:bodyPr>
          <a:lstStyle/>
          <a:p>
            <a:pPr algn="l">
              <a:lnSpc>
                <a:spcPts val="4199"/>
              </a:lnSpc>
            </a:pPr>
            <a:r>
              <a:rPr lang="en-US" sz="3499" b="1" spc="3">
                <a:solidFill>
                  <a:srgbClr val="000000"/>
                </a:solidFill>
                <a:latin typeface="Times New Roman Bold"/>
                <a:ea typeface="Times New Roman Bold"/>
                <a:cs typeface="Times New Roman Bold"/>
                <a:sym typeface="Times New Roman Bold"/>
              </a:rPr>
              <a:t>Algorithm (Random Forest Regression)</a:t>
            </a:r>
          </a:p>
          <a:p>
            <a:pPr marL="626111" lvl="1" indent="-313055" algn="l">
              <a:lnSpc>
                <a:spcPts val="3480"/>
              </a:lnSpc>
              <a:buAutoNum type="arabicPeriod"/>
            </a:pPr>
            <a:r>
              <a:rPr lang="en-US" sz="2900" b="1" spc="2">
                <a:solidFill>
                  <a:srgbClr val="000000"/>
                </a:solidFill>
                <a:latin typeface="Times New Roman Bold"/>
                <a:ea typeface="Times New Roman Bold"/>
                <a:cs typeface="Times New Roman Bold"/>
                <a:sym typeface="Times New Roman Bold"/>
              </a:rPr>
              <a:t>Data Collection: </a:t>
            </a:r>
            <a:r>
              <a:rPr lang="en-US" sz="2900" spc="2">
                <a:solidFill>
                  <a:srgbClr val="000000"/>
                </a:solidFill>
                <a:latin typeface="Times New Roman"/>
                <a:ea typeface="Times New Roman"/>
                <a:cs typeface="Times New Roman"/>
                <a:sym typeface="Times New Roman"/>
              </a:rPr>
              <a:t>Gather player preferences on settings (resolution, graphics, FPS) and device specs (RAM, CPU, GPU) along with gameplay metrics (FPS, smoothness).</a:t>
            </a:r>
          </a:p>
          <a:p>
            <a:pPr marL="626111" lvl="1" indent="-313055" algn="l">
              <a:lnSpc>
                <a:spcPts val="3480"/>
              </a:lnSpc>
              <a:buAutoNum type="arabicPeriod"/>
            </a:pPr>
            <a:r>
              <a:rPr lang="en-US" sz="2900" b="1" spc="2">
                <a:solidFill>
                  <a:srgbClr val="000000"/>
                </a:solidFill>
                <a:latin typeface="Times New Roman Bold"/>
                <a:ea typeface="Times New Roman Bold"/>
                <a:cs typeface="Times New Roman Bold"/>
                <a:sym typeface="Times New Roman Bold"/>
              </a:rPr>
              <a:t>Data Preprocessing:</a:t>
            </a:r>
            <a:r>
              <a:rPr lang="en-US" sz="2900" spc="2">
                <a:solidFill>
                  <a:srgbClr val="000000"/>
                </a:solidFill>
                <a:latin typeface="Times New Roman"/>
                <a:ea typeface="Times New Roman"/>
                <a:cs typeface="Times New Roman"/>
                <a:sym typeface="Times New Roman"/>
              </a:rPr>
              <a:t> Clean and standardize the data to ensure accuracy and fair comparison across different devices for effective analysis.</a:t>
            </a:r>
          </a:p>
          <a:p>
            <a:pPr marL="626111" lvl="1" indent="-313055" algn="l">
              <a:lnSpc>
                <a:spcPts val="3480"/>
              </a:lnSpc>
              <a:buAutoNum type="arabicPeriod"/>
            </a:pPr>
            <a:r>
              <a:rPr lang="en-US" sz="2900" b="1" spc="2">
                <a:solidFill>
                  <a:srgbClr val="000000"/>
                </a:solidFill>
                <a:latin typeface="Times New Roman Bold"/>
                <a:ea typeface="Times New Roman Bold"/>
                <a:cs typeface="Times New Roman Bold"/>
                <a:sym typeface="Times New Roman Bold"/>
              </a:rPr>
              <a:t>Train-Test Split:</a:t>
            </a:r>
            <a:r>
              <a:rPr lang="en-US" sz="2900" spc="2">
                <a:solidFill>
                  <a:srgbClr val="000000"/>
                </a:solidFill>
                <a:latin typeface="Times New Roman"/>
                <a:ea typeface="Times New Roman"/>
                <a:cs typeface="Times New Roman"/>
                <a:sym typeface="Times New Roman"/>
              </a:rPr>
              <a:t>Divide the dataset into training and testing sets (e.g., 80% for training, 20% for testing) to evaluate the model's performance accurately.</a:t>
            </a:r>
          </a:p>
          <a:p>
            <a:pPr marL="626111" lvl="1" indent="-313055" algn="l">
              <a:lnSpc>
                <a:spcPts val="3480"/>
              </a:lnSpc>
              <a:buAutoNum type="arabicPeriod"/>
            </a:pPr>
            <a:r>
              <a:rPr lang="en-US" sz="2900" b="1" spc="2">
                <a:solidFill>
                  <a:srgbClr val="000000"/>
                </a:solidFill>
                <a:latin typeface="Times New Roman Bold"/>
                <a:ea typeface="Times New Roman Bold"/>
                <a:cs typeface="Times New Roman Bold"/>
                <a:sym typeface="Times New Roman Bold"/>
              </a:rPr>
              <a:t>Behavioral Analysis: </a:t>
            </a:r>
            <a:r>
              <a:rPr lang="en-US" sz="2900" spc="2">
                <a:solidFill>
                  <a:srgbClr val="000000"/>
                </a:solidFill>
                <a:latin typeface="Times New Roman"/>
                <a:ea typeface="Times New Roman"/>
                <a:cs typeface="Times New Roman"/>
                <a:sym typeface="Times New Roman"/>
              </a:rPr>
              <a:t>Identify player interaction patterns, analyze correlations between settings and performance outcomes, and track engagement with app features.</a:t>
            </a:r>
          </a:p>
          <a:p>
            <a:pPr marL="626111" lvl="1" indent="-313055" algn="l">
              <a:lnSpc>
                <a:spcPts val="3480"/>
              </a:lnSpc>
              <a:buAutoNum type="arabicPeriod"/>
            </a:pPr>
            <a:r>
              <a:rPr lang="en-US" sz="2900" b="1" spc="2">
                <a:solidFill>
                  <a:srgbClr val="000000"/>
                </a:solidFill>
                <a:latin typeface="Times New Roman Bold"/>
                <a:ea typeface="Times New Roman Bold"/>
                <a:cs typeface="Times New Roman Bold"/>
                <a:sym typeface="Times New Roman Bold"/>
              </a:rPr>
              <a:t>Analytics Processing:</a:t>
            </a:r>
            <a:r>
              <a:rPr lang="en-US" sz="2900" spc="2">
                <a:solidFill>
                  <a:srgbClr val="000000"/>
                </a:solidFill>
                <a:latin typeface="Times New Roman"/>
                <a:ea typeface="Times New Roman"/>
                <a:cs typeface="Times New Roman"/>
                <a:sym typeface="Times New Roman"/>
              </a:rPr>
              <a:t> Develop a predictive model to recommend optimal settings based on device type and historical user behavior for enhanced performance.</a:t>
            </a:r>
          </a:p>
          <a:p>
            <a:pPr marL="626111" lvl="1" indent="-313055" algn="l">
              <a:lnSpc>
                <a:spcPts val="3480"/>
              </a:lnSpc>
              <a:buAutoNum type="arabicPeriod"/>
            </a:pPr>
            <a:r>
              <a:rPr lang="en-US" sz="2900" b="1" spc="2">
                <a:solidFill>
                  <a:srgbClr val="000000"/>
                </a:solidFill>
                <a:latin typeface="Times New Roman Bold"/>
                <a:ea typeface="Times New Roman Bold"/>
                <a:cs typeface="Times New Roman Bold"/>
                <a:sym typeface="Times New Roman Bold"/>
              </a:rPr>
              <a:t>Feedback Loop:</a:t>
            </a:r>
            <a:r>
              <a:rPr lang="en-US" sz="2900" spc="2">
                <a:solidFill>
                  <a:srgbClr val="000000"/>
                </a:solidFill>
                <a:latin typeface="Times New Roman"/>
                <a:ea typeface="Times New Roman"/>
                <a:cs typeface="Times New Roman"/>
                <a:sym typeface="Times New Roman"/>
              </a:rPr>
              <a:t> Collect user feedback to continuously refine the settings recommendations and enable automatic adjustments based on past behaviors.</a:t>
            </a:r>
          </a:p>
          <a:p>
            <a:pPr algn="l">
              <a:lnSpc>
                <a:spcPts val="4016"/>
              </a:lnSpc>
            </a:pPr>
            <a:endParaRPr lang="en-US" sz="2900" spc="2">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28719" y="2350389"/>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33482" y="9263156"/>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Freeform 10"/>
          <p:cNvSpPr/>
          <p:nvPr/>
        </p:nvSpPr>
        <p:spPr>
          <a:xfrm>
            <a:off x="8193303" y="2767201"/>
            <a:ext cx="6517847" cy="6500718"/>
          </a:xfrm>
          <a:custGeom>
            <a:avLst/>
            <a:gdLst/>
            <a:ahLst/>
            <a:cxnLst/>
            <a:rect l="l" t="t" r="r" b="b"/>
            <a:pathLst>
              <a:path w="6517847" h="6500718">
                <a:moveTo>
                  <a:pt x="0" y="0"/>
                </a:moveTo>
                <a:lnTo>
                  <a:pt x="6517848" y="0"/>
                </a:lnTo>
                <a:lnTo>
                  <a:pt x="6517848" y="6500717"/>
                </a:lnTo>
                <a:lnTo>
                  <a:pt x="0" y="6500717"/>
                </a:lnTo>
                <a:lnTo>
                  <a:pt x="0" y="0"/>
                </a:lnTo>
                <a:close/>
              </a:path>
            </a:pathLst>
          </a:custGeom>
          <a:blipFill>
            <a:blip r:embed="rId3"/>
            <a:stretch>
              <a:fillRect/>
            </a:stretch>
          </a:blipFill>
        </p:spPr>
      </p:sp>
      <p:sp>
        <p:nvSpPr>
          <p:cNvPr id="11" name="TextBox 11"/>
          <p:cNvSpPr txBox="1"/>
          <p:nvPr/>
        </p:nvSpPr>
        <p:spPr>
          <a:xfrm>
            <a:off x="1158240" y="1352073"/>
            <a:ext cx="15819120" cy="771525"/>
          </a:xfrm>
          <a:prstGeom prst="rect">
            <a:avLst/>
          </a:prstGeom>
        </p:spPr>
        <p:txBody>
          <a:bodyPr lIns="0" tIns="0" rIns="0" bIns="0" rtlCol="0" anchor="t">
            <a:spAutoFit/>
          </a:bodyPr>
          <a:lstStyle/>
          <a:p>
            <a:pPr algn="l">
              <a:lnSpc>
                <a:spcPts val="5759"/>
              </a:lnSpc>
            </a:pPr>
            <a:r>
              <a:rPr lang="en-US" sz="4800" b="1" spc="7">
                <a:solidFill>
                  <a:srgbClr val="FF0000"/>
                </a:solidFill>
                <a:latin typeface="Poppins Bold"/>
                <a:ea typeface="Poppins Bold"/>
                <a:cs typeface="Poppins Bold"/>
                <a:sym typeface="Poppins Bold"/>
              </a:rPr>
              <a:t>Module 2: Behavioural Analysis</a:t>
            </a:r>
          </a:p>
        </p:txBody>
      </p:sp>
      <p:sp>
        <p:nvSpPr>
          <p:cNvPr id="12" name="TextBox 12"/>
          <p:cNvSpPr txBox="1"/>
          <p:nvPr/>
        </p:nvSpPr>
        <p:spPr>
          <a:xfrm>
            <a:off x="1310640" y="9394507"/>
            <a:ext cx="3779520" cy="285750"/>
          </a:xfrm>
          <a:prstGeom prst="rect">
            <a:avLst/>
          </a:prstGeom>
        </p:spPr>
        <p:txBody>
          <a:bodyPr lIns="0" tIns="0" rIns="0" bIns="0" rtlCol="0" anchor="t">
            <a:spAutoFit/>
          </a:bodyPr>
          <a:lstStyle/>
          <a:p>
            <a:pPr algn="l">
              <a:lnSpc>
                <a:spcPts val="2160"/>
              </a:lnSpc>
            </a:pPr>
            <a:r>
              <a:rPr lang="en-US" sz="1800" spc="2">
                <a:solidFill>
                  <a:srgbClr val="000000"/>
                </a:solidFill>
                <a:latin typeface="Poppins"/>
                <a:ea typeface="Poppins"/>
                <a:cs typeface="Poppins"/>
                <a:sym typeface="Poppins"/>
              </a:rPr>
              <a:t>Third Review</a:t>
            </a:r>
          </a:p>
        </p:txBody>
      </p:sp>
      <p:sp>
        <p:nvSpPr>
          <p:cNvPr id="13" name="TextBox 13"/>
          <p:cNvSpPr txBox="1"/>
          <p:nvPr/>
        </p:nvSpPr>
        <p:spPr>
          <a:xfrm>
            <a:off x="6339840" y="9394507"/>
            <a:ext cx="5608320" cy="552450"/>
          </a:xfrm>
          <a:prstGeom prst="rect">
            <a:avLst/>
          </a:prstGeom>
        </p:spPr>
        <p:txBody>
          <a:bodyPr lIns="0" tIns="0" rIns="0" bIns="0" rtlCol="0" anchor="t">
            <a:spAutoFit/>
          </a:bodyPr>
          <a:lstStyle/>
          <a:p>
            <a:pPr algn="ctr">
              <a:lnSpc>
                <a:spcPts val="2160"/>
              </a:lnSpc>
            </a:pPr>
            <a:r>
              <a:rPr lang="en-US" sz="1800" spc="2">
                <a:solidFill>
                  <a:srgbClr val="000000"/>
                </a:solidFill>
                <a:latin typeface="Poppins"/>
                <a:ea typeface="Poppins"/>
                <a:cs typeface="Poppins"/>
                <a:sym typeface="Poppins"/>
              </a:rPr>
              <a:t>Department of Artificial Intelligence and Data Science</a:t>
            </a:r>
          </a:p>
        </p:txBody>
      </p:sp>
      <p:sp>
        <p:nvSpPr>
          <p:cNvPr id="14" name="TextBox 14"/>
          <p:cNvSpPr txBox="1"/>
          <p:nvPr/>
        </p:nvSpPr>
        <p:spPr>
          <a:xfrm>
            <a:off x="13197840" y="9394507"/>
            <a:ext cx="3779520" cy="285750"/>
          </a:xfrm>
          <a:prstGeom prst="rect">
            <a:avLst/>
          </a:prstGeom>
        </p:spPr>
        <p:txBody>
          <a:bodyPr lIns="0" tIns="0" rIns="0" bIns="0" rtlCol="0" anchor="t">
            <a:spAutoFit/>
          </a:bodyPr>
          <a:lstStyle/>
          <a:p>
            <a:pPr algn="r">
              <a:lnSpc>
                <a:spcPts val="2160"/>
              </a:lnSpc>
            </a:pPr>
            <a:r>
              <a:rPr lang="en-US" sz="1800" spc="2">
                <a:solidFill>
                  <a:srgbClr val="000000"/>
                </a:solidFill>
                <a:latin typeface="Poppins"/>
                <a:ea typeface="Poppins"/>
                <a:cs typeface="Poppins"/>
                <a:sym typeface="Poppins"/>
              </a:rPr>
              <a:t>18</a:t>
            </a:r>
          </a:p>
        </p:txBody>
      </p:sp>
      <p:sp>
        <p:nvSpPr>
          <p:cNvPr id="15" name="TextBox 15"/>
          <p:cNvSpPr txBox="1"/>
          <p:nvPr/>
        </p:nvSpPr>
        <p:spPr>
          <a:xfrm>
            <a:off x="1233482" y="4543425"/>
            <a:ext cx="16230600" cy="647700"/>
          </a:xfrm>
          <a:prstGeom prst="rect">
            <a:avLst/>
          </a:prstGeom>
        </p:spPr>
        <p:txBody>
          <a:bodyPr lIns="0" tIns="0" rIns="0" bIns="0" rtlCol="0" anchor="t">
            <a:spAutoFit/>
          </a:bodyPr>
          <a:lstStyle/>
          <a:p>
            <a:pPr algn="l">
              <a:lnSpc>
                <a:spcPts val="4559"/>
              </a:lnSpc>
            </a:pPr>
            <a:r>
              <a:rPr lang="en-US" sz="3799" b="1" spc="6">
                <a:solidFill>
                  <a:srgbClr val="000000"/>
                </a:solidFill>
                <a:latin typeface="Times New Roman Bold"/>
                <a:ea typeface="Times New Roman Bold"/>
                <a:cs typeface="Times New Roman Bold"/>
                <a:sym typeface="Times New Roman Bold"/>
              </a:rPr>
              <a:t>DATA FLOW DIAGRAM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28719" y="2350389"/>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33482" y="9263156"/>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1352073"/>
            <a:ext cx="15819120" cy="771525"/>
          </a:xfrm>
          <a:prstGeom prst="rect">
            <a:avLst/>
          </a:prstGeom>
        </p:spPr>
        <p:txBody>
          <a:bodyPr lIns="0" tIns="0" rIns="0" bIns="0" rtlCol="0" anchor="t">
            <a:spAutoFit/>
          </a:bodyPr>
          <a:lstStyle/>
          <a:p>
            <a:pPr algn="l">
              <a:lnSpc>
                <a:spcPts val="5759"/>
              </a:lnSpc>
            </a:pPr>
            <a:r>
              <a:rPr lang="en-US" sz="4800" b="1" spc="7">
                <a:solidFill>
                  <a:srgbClr val="FF0000"/>
                </a:solidFill>
                <a:latin typeface="Poppins Bold"/>
                <a:ea typeface="Poppins Bold"/>
                <a:cs typeface="Poppins Bold"/>
                <a:sym typeface="Poppins Bold"/>
              </a:rPr>
              <a:t>Module 2: Behavioural Analysis</a:t>
            </a:r>
          </a:p>
        </p:txBody>
      </p:sp>
      <p:sp>
        <p:nvSpPr>
          <p:cNvPr id="11" name="TextBox 11"/>
          <p:cNvSpPr txBox="1"/>
          <p:nvPr/>
        </p:nvSpPr>
        <p:spPr>
          <a:xfrm>
            <a:off x="1310640" y="9394507"/>
            <a:ext cx="3779520" cy="285750"/>
          </a:xfrm>
          <a:prstGeom prst="rect">
            <a:avLst/>
          </a:prstGeom>
        </p:spPr>
        <p:txBody>
          <a:bodyPr lIns="0" tIns="0" rIns="0" bIns="0" rtlCol="0" anchor="t">
            <a:spAutoFit/>
          </a:bodyPr>
          <a:lstStyle/>
          <a:p>
            <a:pPr algn="l">
              <a:lnSpc>
                <a:spcPts val="2160"/>
              </a:lnSpc>
            </a:pPr>
            <a:r>
              <a:rPr lang="en-US" sz="1800" spc="2">
                <a:solidFill>
                  <a:srgbClr val="000000"/>
                </a:solidFill>
                <a:latin typeface="Poppins"/>
                <a:ea typeface="Poppins"/>
                <a:cs typeface="Poppins"/>
                <a:sym typeface="Poppins"/>
              </a:rPr>
              <a:t>Third Review</a:t>
            </a:r>
          </a:p>
        </p:txBody>
      </p:sp>
      <p:sp>
        <p:nvSpPr>
          <p:cNvPr id="12" name="TextBox 12"/>
          <p:cNvSpPr txBox="1"/>
          <p:nvPr/>
        </p:nvSpPr>
        <p:spPr>
          <a:xfrm>
            <a:off x="6339840" y="9394507"/>
            <a:ext cx="5608320" cy="552450"/>
          </a:xfrm>
          <a:prstGeom prst="rect">
            <a:avLst/>
          </a:prstGeom>
        </p:spPr>
        <p:txBody>
          <a:bodyPr lIns="0" tIns="0" rIns="0" bIns="0" rtlCol="0" anchor="t">
            <a:spAutoFit/>
          </a:bodyPr>
          <a:lstStyle/>
          <a:p>
            <a:pPr algn="ctr">
              <a:lnSpc>
                <a:spcPts val="2160"/>
              </a:lnSpc>
            </a:pPr>
            <a:r>
              <a:rPr lang="en-US" sz="1800" spc="2">
                <a:solidFill>
                  <a:srgbClr val="000000"/>
                </a:solidFill>
                <a:latin typeface="Poppins"/>
                <a:ea typeface="Poppins"/>
                <a:cs typeface="Poppins"/>
                <a:sym typeface="Poppins"/>
              </a:rPr>
              <a:t>Department of Artificial Intelligence and Data Science</a:t>
            </a:r>
          </a:p>
        </p:txBody>
      </p:sp>
      <p:sp>
        <p:nvSpPr>
          <p:cNvPr id="13" name="TextBox 13"/>
          <p:cNvSpPr txBox="1"/>
          <p:nvPr/>
        </p:nvSpPr>
        <p:spPr>
          <a:xfrm>
            <a:off x="13197840" y="9394507"/>
            <a:ext cx="3779520" cy="285750"/>
          </a:xfrm>
          <a:prstGeom prst="rect">
            <a:avLst/>
          </a:prstGeom>
        </p:spPr>
        <p:txBody>
          <a:bodyPr lIns="0" tIns="0" rIns="0" bIns="0" rtlCol="0" anchor="t">
            <a:spAutoFit/>
          </a:bodyPr>
          <a:lstStyle/>
          <a:p>
            <a:pPr algn="r">
              <a:lnSpc>
                <a:spcPts val="2160"/>
              </a:lnSpc>
            </a:pPr>
            <a:r>
              <a:rPr lang="en-US" sz="1800" spc="2">
                <a:solidFill>
                  <a:srgbClr val="000000"/>
                </a:solidFill>
                <a:latin typeface="Poppins"/>
                <a:ea typeface="Poppins"/>
                <a:cs typeface="Poppins"/>
                <a:sym typeface="Poppins"/>
              </a:rPr>
              <a:t>19</a:t>
            </a:r>
          </a:p>
        </p:txBody>
      </p:sp>
      <p:sp>
        <p:nvSpPr>
          <p:cNvPr id="14" name="TextBox 14"/>
          <p:cNvSpPr txBox="1"/>
          <p:nvPr/>
        </p:nvSpPr>
        <p:spPr>
          <a:xfrm>
            <a:off x="1078701" y="2921602"/>
            <a:ext cx="16230600" cy="590550"/>
          </a:xfrm>
          <a:prstGeom prst="rect">
            <a:avLst/>
          </a:prstGeom>
        </p:spPr>
        <p:txBody>
          <a:bodyPr lIns="0" tIns="0" rIns="0" bIns="0" rtlCol="0" anchor="t">
            <a:spAutoFit/>
          </a:bodyPr>
          <a:lstStyle/>
          <a:p>
            <a:pPr algn="l">
              <a:lnSpc>
                <a:spcPts val="4199"/>
              </a:lnSpc>
            </a:pPr>
            <a:r>
              <a:rPr lang="en-US" sz="3499" b="1" spc="5">
                <a:solidFill>
                  <a:srgbClr val="000000"/>
                </a:solidFill>
                <a:latin typeface="Times New Roman Bold"/>
                <a:ea typeface="Times New Roman Bold"/>
                <a:cs typeface="Times New Roman Bold"/>
                <a:sym typeface="Times New Roman Bold"/>
              </a:rPr>
              <a:t>OUTPUT SCREENSHOT</a:t>
            </a:r>
          </a:p>
        </p:txBody>
      </p:sp>
      <p:sp>
        <p:nvSpPr>
          <p:cNvPr id="15" name="Freeform 15"/>
          <p:cNvSpPr/>
          <p:nvPr/>
        </p:nvSpPr>
        <p:spPr>
          <a:xfrm>
            <a:off x="1228719" y="3835510"/>
            <a:ext cx="7839081" cy="4703448"/>
          </a:xfrm>
          <a:custGeom>
            <a:avLst/>
            <a:gdLst/>
            <a:ahLst/>
            <a:cxnLst/>
            <a:rect l="l" t="t" r="r" b="b"/>
            <a:pathLst>
              <a:path w="7839081" h="4703448">
                <a:moveTo>
                  <a:pt x="0" y="0"/>
                </a:moveTo>
                <a:lnTo>
                  <a:pt x="7839081" y="0"/>
                </a:lnTo>
                <a:lnTo>
                  <a:pt x="7839081" y="4703448"/>
                </a:lnTo>
                <a:lnTo>
                  <a:pt x="0" y="4703448"/>
                </a:lnTo>
                <a:lnTo>
                  <a:pt x="0" y="0"/>
                </a:lnTo>
                <a:close/>
              </a:path>
            </a:pathLst>
          </a:custGeom>
          <a:blipFill>
            <a:blip r:embed="rId3"/>
            <a:stretch>
              <a:fillRect/>
            </a:stretch>
          </a:blipFill>
        </p:spPr>
      </p:sp>
      <p:sp>
        <p:nvSpPr>
          <p:cNvPr id="16" name="Freeform 16"/>
          <p:cNvSpPr/>
          <p:nvPr/>
        </p:nvSpPr>
        <p:spPr>
          <a:xfrm>
            <a:off x="10034633" y="3352674"/>
            <a:ext cx="6610253" cy="5086790"/>
          </a:xfrm>
          <a:custGeom>
            <a:avLst/>
            <a:gdLst/>
            <a:ahLst/>
            <a:cxnLst/>
            <a:rect l="l" t="t" r="r" b="b"/>
            <a:pathLst>
              <a:path w="6610253" h="5086790">
                <a:moveTo>
                  <a:pt x="0" y="0"/>
                </a:moveTo>
                <a:lnTo>
                  <a:pt x="6610253" y="0"/>
                </a:lnTo>
                <a:lnTo>
                  <a:pt x="6610253" y="5086790"/>
                </a:lnTo>
                <a:lnTo>
                  <a:pt x="0" y="5086790"/>
                </a:lnTo>
                <a:lnTo>
                  <a:pt x="0" y="0"/>
                </a:lnTo>
                <a:close/>
              </a:path>
            </a:pathLst>
          </a:custGeom>
          <a:blipFill>
            <a:blip r:embed="rId4"/>
            <a:stretch>
              <a:fillRect l="-1116" r="-1116"/>
            </a:stretch>
          </a:blipFill>
        </p:spPr>
      </p:sp>
      <p:sp>
        <p:nvSpPr>
          <p:cNvPr id="17" name="TextBox 17"/>
          <p:cNvSpPr txBox="1"/>
          <p:nvPr/>
        </p:nvSpPr>
        <p:spPr>
          <a:xfrm>
            <a:off x="1233482" y="8634208"/>
            <a:ext cx="7839081" cy="304800"/>
          </a:xfrm>
          <a:prstGeom prst="rect">
            <a:avLst/>
          </a:prstGeom>
        </p:spPr>
        <p:txBody>
          <a:bodyPr lIns="0" tIns="0" rIns="0" bIns="0" rtlCol="0" anchor="t">
            <a:spAutoFit/>
          </a:bodyPr>
          <a:lstStyle/>
          <a:p>
            <a:pPr algn="ctr">
              <a:lnSpc>
                <a:spcPts val="2160"/>
              </a:lnSpc>
              <a:spcBef>
                <a:spcPct val="0"/>
              </a:spcBef>
            </a:pPr>
            <a:r>
              <a:rPr lang="en-US" sz="1800" b="1" spc="2">
                <a:solidFill>
                  <a:srgbClr val="000000"/>
                </a:solidFill>
                <a:latin typeface="Times New Roman Bold"/>
                <a:ea typeface="Times New Roman Bold"/>
                <a:cs typeface="Times New Roman Bold"/>
                <a:sym typeface="Times New Roman Bold"/>
              </a:rPr>
              <a:t>Device Performance vs. Settings Graph</a:t>
            </a:r>
          </a:p>
        </p:txBody>
      </p:sp>
      <p:sp>
        <p:nvSpPr>
          <p:cNvPr id="18" name="TextBox 18"/>
          <p:cNvSpPr txBox="1"/>
          <p:nvPr/>
        </p:nvSpPr>
        <p:spPr>
          <a:xfrm>
            <a:off x="9320203" y="8634208"/>
            <a:ext cx="7839081" cy="304800"/>
          </a:xfrm>
          <a:prstGeom prst="rect">
            <a:avLst/>
          </a:prstGeom>
        </p:spPr>
        <p:txBody>
          <a:bodyPr lIns="0" tIns="0" rIns="0" bIns="0" rtlCol="0" anchor="t">
            <a:spAutoFit/>
          </a:bodyPr>
          <a:lstStyle/>
          <a:p>
            <a:pPr algn="ctr">
              <a:lnSpc>
                <a:spcPts val="2160"/>
              </a:lnSpc>
              <a:spcBef>
                <a:spcPct val="0"/>
              </a:spcBef>
            </a:pPr>
            <a:r>
              <a:rPr lang="en-US" sz="1800" b="1" spc="2">
                <a:solidFill>
                  <a:srgbClr val="000000"/>
                </a:solidFill>
                <a:latin typeface="Times New Roman Bold"/>
                <a:ea typeface="Times New Roman Bold"/>
                <a:cs typeface="Times New Roman Bold"/>
                <a:sym typeface="Times New Roman Bold"/>
              </a:rPr>
              <a:t>Player Behavior Heatmap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1322548"/>
            <a:ext cx="15819120" cy="1742122"/>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Problem Statement and Motivation</a:t>
            </a:r>
          </a:p>
        </p:txBody>
      </p:sp>
      <p:sp>
        <p:nvSpPr>
          <p:cNvPr id="11" name="TextBox 11"/>
          <p:cNvSpPr txBox="1"/>
          <p:nvPr/>
        </p:nvSpPr>
        <p:spPr>
          <a:xfrm>
            <a:off x="1212056" y="2931320"/>
            <a:ext cx="15819120" cy="5505450"/>
          </a:xfrm>
          <a:prstGeom prst="rect">
            <a:avLst/>
          </a:prstGeom>
        </p:spPr>
        <p:txBody>
          <a:bodyPr lIns="0" tIns="0" rIns="0" bIns="0" rtlCol="0" anchor="t">
            <a:spAutoFit/>
          </a:bodyPr>
          <a:lstStyle/>
          <a:p>
            <a:pPr algn="just">
              <a:lnSpc>
                <a:spcPts val="4320"/>
              </a:lnSpc>
            </a:pPr>
            <a:endParaRPr/>
          </a:p>
          <a:p>
            <a:pPr marL="651053" lvl="1" indent="-325526" algn="just">
              <a:lnSpc>
                <a:spcPts val="4320"/>
              </a:lnSpc>
              <a:buFont typeface="Arial"/>
              <a:buChar char="•"/>
            </a:pPr>
            <a:r>
              <a:rPr lang="en-US" sz="3600">
                <a:solidFill>
                  <a:srgbClr val="000000"/>
                </a:solidFill>
                <a:latin typeface="Times New Roman"/>
                <a:ea typeface="Times New Roman"/>
                <a:cs typeface="Times New Roman"/>
                <a:sym typeface="Times New Roman"/>
              </a:rPr>
              <a:t>A gaming company aims to enhance user engagement by analyzing player behavior and in game interactions. They aim to optimize features and increase player retention.</a:t>
            </a:r>
          </a:p>
          <a:p>
            <a:pPr algn="just">
              <a:lnSpc>
                <a:spcPts val="4320"/>
              </a:lnSpc>
            </a:pPr>
            <a:endParaRPr lang="en-US" sz="3600">
              <a:solidFill>
                <a:srgbClr val="000000"/>
              </a:solidFill>
              <a:latin typeface="Times New Roman"/>
              <a:ea typeface="Times New Roman"/>
              <a:cs typeface="Times New Roman"/>
              <a:sym typeface="Times New Roman"/>
            </a:endParaRPr>
          </a:p>
          <a:p>
            <a:pPr algn="just">
              <a:lnSpc>
                <a:spcPts val="4320"/>
              </a:lnSpc>
            </a:pPr>
            <a:endParaRPr lang="en-US" sz="3600">
              <a:solidFill>
                <a:srgbClr val="000000"/>
              </a:solidFill>
              <a:latin typeface="Times New Roman"/>
              <a:ea typeface="Times New Roman"/>
              <a:cs typeface="Times New Roman"/>
              <a:sym typeface="Times New Roman"/>
            </a:endParaRPr>
          </a:p>
          <a:p>
            <a:pPr marL="651510" lvl="1" indent="-325755" algn="just">
              <a:lnSpc>
                <a:spcPts val="4320"/>
              </a:lnSpc>
              <a:buFont typeface="Arial"/>
              <a:buChar char="•"/>
            </a:pPr>
            <a:r>
              <a:rPr lang="en-US" sz="3600">
                <a:solidFill>
                  <a:srgbClr val="000000"/>
                </a:solidFill>
                <a:latin typeface="Times New Roman"/>
                <a:ea typeface="Times New Roman"/>
                <a:cs typeface="Times New Roman"/>
                <a:sym typeface="Times New Roman"/>
              </a:rPr>
              <a:t>The motivation behind this mini project is to address the challenges faced by the players using low-end devices . By analysing the player behaviour and in-game interactions, we aim to improve the performance of the game which will ensure smoother and more enjoyable gameplay experience.  </a:t>
            </a:r>
          </a:p>
        </p:txBody>
      </p:sp>
      <p:sp>
        <p:nvSpPr>
          <p:cNvPr id="12" name="TextBox 12"/>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a:ea typeface="DejaVu Sans Bold"/>
                <a:cs typeface="DejaVu Sans Bold"/>
                <a:sym typeface="DejaVu Sans Bold"/>
              </a:rPr>
              <a:t>Third Review</a:t>
            </a:r>
          </a:p>
        </p:txBody>
      </p:sp>
      <p:sp>
        <p:nvSpPr>
          <p:cNvPr id="13" name="TextBox 13"/>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a:ea typeface="DejaVu Sans Bold"/>
                <a:cs typeface="DejaVu Sans Bold"/>
                <a:sym typeface="DejaVu Sans Bold"/>
              </a:rPr>
              <a:t>Department of Artificial Intelligence and Data Science</a:t>
            </a:r>
          </a:p>
        </p:txBody>
      </p:sp>
      <p:sp>
        <p:nvSpPr>
          <p:cNvPr id="14" name="TextBox 14"/>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a:ea typeface="DejaVu Sans Bold"/>
                <a:cs typeface="DejaVu Sans Bold"/>
                <a:sym typeface="DejaVu Sans Bold"/>
              </a:rPr>
              <a:t>2</a:t>
            </a:r>
          </a:p>
        </p:txBody>
      </p:sp>
      <p:sp>
        <p:nvSpPr>
          <p:cNvPr id="15" name="TextBox 15"/>
          <p:cNvSpPr txBox="1"/>
          <p:nvPr/>
        </p:nvSpPr>
        <p:spPr>
          <a:xfrm>
            <a:off x="-4455094" y="2997995"/>
            <a:ext cx="15819120" cy="447675"/>
          </a:xfrm>
          <a:prstGeom prst="rect">
            <a:avLst/>
          </a:prstGeom>
        </p:spPr>
        <p:txBody>
          <a:bodyPr lIns="0" tIns="0" rIns="0" bIns="0" rtlCol="0" anchor="t">
            <a:spAutoFit/>
          </a:bodyPr>
          <a:lstStyle/>
          <a:p>
            <a:pPr algn="ctr">
              <a:lnSpc>
                <a:spcPts val="3479"/>
              </a:lnSpc>
              <a:spcBef>
                <a:spcPct val="0"/>
              </a:spcBef>
            </a:pPr>
            <a:r>
              <a:rPr lang="en-US" sz="2899" b="1" spc="4">
                <a:solidFill>
                  <a:srgbClr val="000000"/>
                </a:solidFill>
                <a:latin typeface="DejaVu Sans Bold"/>
                <a:ea typeface="DejaVu Sans Bold"/>
                <a:cs typeface="DejaVu Sans Bold"/>
                <a:sym typeface="DejaVu Sans Bold"/>
              </a:rPr>
              <a:t>Problem Statement:</a:t>
            </a:r>
          </a:p>
        </p:txBody>
      </p:sp>
      <p:sp>
        <p:nvSpPr>
          <p:cNvPr id="16" name="TextBox 16"/>
          <p:cNvSpPr txBox="1"/>
          <p:nvPr/>
        </p:nvSpPr>
        <p:spPr>
          <a:xfrm>
            <a:off x="-5282220" y="5660232"/>
            <a:ext cx="15819120" cy="447675"/>
          </a:xfrm>
          <a:prstGeom prst="rect">
            <a:avLst/>
          </a:prstGeom>
        </p:spPr>
        <p:txBody>
          <a:bodyPr lIns="0" tIns="0" rIns="0" bIns="0" rtlCol="0" anchor="t">
            <a:spAutoFit/>
          </a:bodyPr>
          <a:lstStyle/>
          <a:p>
            <a:pPr algn="ctr">
              <a:lnSpc>
                <a:spcPts val="3479"/>
              </a:lnSpc>
              <a:spcBef>
                <a:spcPct val="0"/>
              </a:spcBef>
            </a:pPr>
            <a:r>
              <a:rPr lang="en-US" sz="2899" b="1" spc="4">
                <a:solidFill>
                  <a:srgbClr val="000000"/>
                </a:solidFill>
                <a:latin typeface="DejaVu Sans Bold"/>
                <a:ea typeface="DejaVu Sans Bold"/>
                <a:cs typeface="DejaVu Sans Bold"/>
                <a:sym typeface="DejaVu Sans Bold"/>
              </a:rPr>
              <a:t>Motivation: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28719" y="2350389"/>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33482" y="9263156"/>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1352073"/>
            <a:ext cx="15819120" cy="771525"/>
          </a:xfrm>
          <a:prstGeom prst="rect">
            <a:avLst/>
          </a:prstGeom>
        </p:spPr>
        <p:txBody>
          <a:bodyPr lIns="0" tIns="0" rIns="0" bIns="0" rtlCol="0" anchor="t">
            <a:spAutoFit/>
          </a:bodyPr>
          <a:lstStyle/>
          <a:p>
            <a:pPr algn="l">
              <a:lnSpc>
                <a:spcPts val="5759"/>
              </a:lnSpc>
            </a:pPr>
            <a:r>
              <a:rPr lang="en-US" sz="4800" b="1" spc="7">
                <a:solidFill>
                  <a:srgbClr val="FF0000"/>
                </a:solidFill>
                <a:latin typeface="Poppins Bold"/>
                <a:ea typeface="Poppins Bold"/>
                <a:cs typeface="Poppins Bold"/>
                <a:sym typeface="Poppins Bold"/>
              </a:rPr>
              <a:t>Module 2: Behavioural Analysis</a:t>
            </a:r>
          </a:p>
        </p:txBody>
      </p:sp>
      <p:sp>
        <p:nvSpPr>
          <p:cNvPr id="11" name="TextBox 11"/>
          <p:cNvSpPr txBox="1"/>
          <p:nvPr/>
        </p:nvSpPr>
        <p:spPr>
          <a:xfrm>
            <a:off x="1310640" y="9394507"/>
            <a:ext cx="3779520" cy="285750"/>
          </a:xfrm>
          <a:prstGeom prst="rect">
            <a:avLst/>
          </a:prstGeom>
        </p:spPr>
        <p:txBody>
          <a:bodyPr lIns="0" tIns="0" rIns="0" bIns="0" rtlCol="0" anchor="t">
            <a:spAutoFit/>
          </a:bodyPr>
          <a:lstStyle/>
          <a:p>
            <a:pPr algn="l">
              <a:lnSpc>
                <a:spcPts val="2160"/>
              </a:lnSpc>
            </a:pPr>
            <a:r>
              <a:rPr lang="en-US" sz="1800" spc="2">
                <a:solidFill>
                  <a:srgbClr val="000000"/>
                </a:solidFill>
                <a:latin typeface="Poppins"/>
                <a:ea typeface="Poppins"/>
                <a:cs typeface="Poppins"/>
                <a:sym typeface="Poppins"/>
              </a:rPr>
              <a:t>Third Review</a:t>
            </a:r>
          </a:p>
        </p:txBody>
      </p:sp>
      <p:sp>
        <p:nvSpPr>
          <p:cNvPr id="12" name="TextBox 12"/>
          <p:cNvSpPr txBox="1"/>
          <p:nvPr/>
        </p:nvSpPr>
        <p:spPr>
          <a:xfrm>
            <a:off x="6339840" y="9394507"/>
            <a:ext cx="5608320" cy="552450"/>
          </a:xfrm>
          <a:prstGeom prst="rect">
            <a:avLst/>
          </a:prstGeom>
        </p:spPr>
        <p:txBody>
          <a:bodyPr lIns="0" tIns="0" rIns="0" bIns="0" rtlCol="0" anchor="t">
            <a:spAutoFit/>
          </a:bodyPr>
          <a:lstStyle/>
          <a:p>
            <a:pPr algn="ctr">
              <a:lnSpc>
                <a:spcPts val="2160"/>
              </a:lnSpc>
            </a:pPr>
            <a:r>
              <a:rPr lang="en-US" sz="1800" spc="2">
                <a:solidFill>
                  <a:srgbClr val="000000"/>
                </a:solidFill>
                <a:latin typeface="Poppins"/>
                <a:ea typeface="Poppins"/>
                <a:cs typeface="Poppins"/>
                <a:sym typeface="Poppins"/>
              </a:rPr>
              <a:t>Department of Artificial Intelligence and Data Science</a:t>
            </a:r>
          </a:p>
        </p:txBody>
      </p:sp>
      <p:sp>
        <p:nvSpPr>
          <p:cNvPr id="13" name="TextBox 13"/>
          <p:cNvSpPr txBox="1"/>
          <p:nvPr/>
        </p:nvSpPr>
        <p:spPr>
          <a:xfrm>
            <a:off x="13197840" y="9394507"/>
            <a:ext cx="3779520" cy="285750"/>
          </a:xfrm>
          <a:prstGeom prst="rect">
            <a:avLst/>
          </a:prstGeom>
        </p:spPr>
        <p:txBody>
          <a:bodyPr lIns="0" tIns="0" rIns="0" bIns="0" rtlCol="0" anchor="t">
            <a:spAutoFit/>
          </a:bodyPr>
          <a:lstStyle/>
          <a:p>
            <a:pPr algn="r">
              <a:lnSpc>
                <a:spcPts val="2160"/>
              </a:lnSpc>
            </a:pPr>
            <a:r>
              <a:rPr lang="en-US" sz="1800" spc="2">
                <a:solidFill>
                  <a:srgbClr val="000000"/>
                </a:solidFill>
                <a:latin typeface="Poppins"/>
                <a:ea typeface="Poppins"/>
                <a:cs typeface="Poppins"/>
                <a:sym typeface="Poppins"/>
              </a:rPr>
              <a:t>20</a:t>
            </a:r>
          </a:p>
        </p:txBody>
      </p:sp>
      <p:sp>
        <p:nvSpPr>
          <p:cNvPr id="14" name="TextBox 14"/>
          <p:cNvSpPr txBox="1"/>
          <p:nvPr/>
        </p:nvSpPr>
        <p:spPr>
          <a:xfrm>
            <a:off x="1078701" y="2921602"/>
            <a:ext cx="16230600" cy="590550"/>
          </a:xfrm>
          <a:prstGeom prst="rect">
            <a:avLst/>
          </a:prstGeom>
        </p:spPr>
        <p:txBody>
          <a:bodyPr lIns="0" tIns="0" rIns="0" bIns="0" rtlCol="0" anchor="t">
            <a:spAutoFit/>
          </a:bodyPr>
          <a:lstStyle/>
          <a:p>
            <a:pPr algn="l">
              <a:lnSpc>
                <a:spcPts val="4199"/>
              </a:lnSpc>
            </a:pPr>
            <a:r>
              <a:rPr lang="en-US" sz="3499" b="1" spc="5">
                <a:solidFill>
                  <a:srgbClr val="000000"/>
                </a:solidFill>
                <a:latin typeface="Times New Roman Bold"/>
                <a:ea typeface="Times New Roman Bold"/>
                <a:cs typeface="Times New Roman Bold"/>
                <a:sym typeface="Times New Roman Bold"/>
              </a:rPr>
              <a:t>OUTPUT SCREENSHOT</a:t>
            </a:r>
          </a:p>
        </p:txBody>
      </p:sp>
      <p:sp>
        <p:nvSpPr>
          <p:cNvPr id="15" name="TextBox 15"/>
          <p:cNvSpPr txBox="1"/>
          <p:nvPr/>
        </p:nvSpPr>
        <p:spPr>
          <a:xfrm>
            <a:off x="1228719" y="8500858"/>
            <a:ext cx="7839081" cy="304800"/>
          </a:xfrm>
          <a:prstGeom prst="rect">
            <a:avLst/>
          </a:prstGeom>
        </p:spPr>
        <p:txBody>
          <a:bodyPr lIns="0" tIns="0" rIns="0" bIns="0" rtlCol="0" anchor="t">
            <a:spAutoFit/>
          </a:bodyPr>
          <a:lstStyle/>
          <a:p>
            <a:pPr algn="ctr">
              <a:lnSpc>
                <a:spcPts val="2160"/>
              </a:lnSpc>
              <a:spcBef>
                <a:spcPct val="0"/>
              </a:spcBef>
            </a:pPr>
            <a:r>
              <a:rPr lang="en-US" sz="1800" b="1" spc="2">
                <a:solidFill>
                  <a:srgbClr val="000000"/>
                </a:solidFill>
                <a:latin typeface="Times New Roman Bold"/>
                <a:ea typeface="Times New Roman Bold"/>
                <a:cs typeface="Times New Roman Bold"/>
                <a:sym typeface="Times New Roman Bold"/>
              </a:rPr>
              <a:t>Settings Impact on Gameplay Chart</a:t>
            </a:r>
          </a:p>
        </p:txBody>
      </p:sp>
      <p:sp>
        <p:nvSpPr>
          <p:cNvPr id="16" name="TextBox 16"/>
          <p:cNvSpPr txBox="1"/>
          <p:nvPr/>
        </p:nvSpPr>
        <p:spPr>
          <a:xfrm>
            <a:off x="9843829" y="8500858"/>
            <a:ext cx="7839081" cy="304800"/>
          </a:xfrm>
          <a:prstGeom prst="rect">
            <a:avLst/>
          </a:prstGeom>
        </p:spPr>
        <p:txBody>
          <a:bodyPr lIns="0" tIns="0" rIns="0" bIns="0" rtlCol="0" anchor="t">
            <a:spAutoFit/>
          </a:bodyPr>
          <a:lstStyle/>
          <a:p>
            <a:pPr algn="ctr">
              <a:lnSpc>
                <a:spcPts val="2160"/>
              </a:lnSpc>
              <a:spcBef>
                <a:spcPct val="0"/>
              </a:spcBef>
            </a:pPr>
            <a:r>
              <a:rPr lang="en-US" sz="1800" spc="2">
                <a:solidFill>
                  <a:srgbClr val="000000"/>
                </a:solidFill>
                <a:latin typeface="Times New Roman"/>
                <a:ea typeface="Times New Roman"/>
                <a:cs typeface="Times New Roman"/>
                <a:sym typeface="Times New Roman"/>
              </a:rPr>
              <a:t>Engagement Over Time</a:t>
            </a:r>
          </a:p>
        </p:txBody>
      </p:sp>
      <p:sp>
        <p:nvSpPr>
          <p:cNvPr id="17" name="Freeform 17"/>
          <p:cNvSpPr/>
          <p:nvPr/>
        </p:nvSpPr>
        <p:spPr>
          <a:xfrm>
            <a:off x="1310640" y="3835510"/>
            <a:ext cx="8144299" cy="4426731"/>
          </a:xfrm>
          <a:custGeom>
            <a:avLst/>
            <a:gdLst/>
            <a:ahLst/>
            <a:cxnLst/>
            <a:rect l="l" t="t" r="r" b="b"/>
            <a:pathLst>
              <a:path w="8144299" h="4426731">
                <a:moveTo>
                  <a:pt x="0" y="0"/>
                </a:moveTo>
                <a:lnTo>
                  <a:pt x="8144299" y="0"/>
                </a:lnTo>
                <a:lnTo>
                  <a:pt x="8144299" y="4426731"/>
                </a:lnTo>
                <a:lnTo>
                  <a:pt x="0" y="4426731"/>
                </a:lnTo>
                <a:lnTo>
                  <a:pt x="0" y="0"/>
                </a:lnTo>
                <a:close/>
              </a:path>
            </a:pathLst>
          </a:custGeom>
          <a:blipFill>
            <a:blip r:embed="rId3"/>
            <a:stretch>
              <a:fillRect/>
            </a:stretch>
          </a:blipFill>
        </p:spPr>
      </p:sp>
      <p:sp>
        <p:nvSpPr>
          <p:cNvPr id="18" name="Freeform 18"/>
          <p:cNvSpPr/>
          <p:nvPr/>
        </p:nvSpPr>
        <p:spPr>
          <a:xfrm>
            <a:off x="9868467" y="3868601"/>
            <a:ext cx="7770755" cy="4327457"/>
          </a:xfrm>
          <a:custGeom>
            <a:avLst/>
            <a:gdLst/>
            <a:ahLst/>
            <a:cxnLst/>
            <a:rect l="l" t="t" r="r" b="b"/>
            <a:pathLst>
              <a:path w="7770755" h="4327457">
                <a:moveTo>
                  <a:pt x="0" y="0"/>
                </a:moveTo>
                <a:lnTo>
                  <a:pt x="7770754" y="0"/>
                </a:lnTo>
                <a:lnTo>
                  <a:pt x="7770754" y="4327457"/>
                </a:lnTo>
                <a:lnTo>
                  <a:pt x="0" y="4327457"/>
                </a:lnTo>
                <a:lnTo>
                  <a:pt x="0" y="0"/>
                </a:lnTo>
                <a:close/>
              </a:path>
            </a:pathLst>
          </a:custGeom>
          <a:blipFill>
            <a:blip r:embed="rId4"/>
            <a:stretch>
              <a:fillRect l="-850" t="-2189" r="-850" b="-764"/>
            </a:stretch>
          </a:blipFill>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1390173"/>
            <a:ext cx="15819120" cy="733425"/>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Module 3: Tips &amp; Tricks</a:t>
            </a:r>
          </a:p>
        </p:txBody>
      </p:sp>
      <p:sp>
        <p:nvSpPr>
          <p:cNvPr id="11" name="TextBox 11"/>
          <p:cNvSpPr txBox="1"/>
          <p:nvPr/>
        </p:nvSpPr>
        <p:spPr>
          <a:xfrm>
            <a:off x="1158240" y="9715500"/>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a:ea typeface="DejaVu Sans Bold"/>
                <a:cs typeface="DejaVu Sans Bold"/>
                <a:sym typeface="DejaVu Sans Bold"/>
              </a:rPr>
              <a:t>Third Review</a:t>
            </a:r>
          </a:p>
        </p:txBody>
      </p:sp>
      <p:sp>
        <p:nvSpPr>
          <p:cNvPr id="12" name="TextBox 12"/>
          <p:cNvSpPr txBox="1"/>
          <p:nvPr/>
        </p:nvSpPr>
        <p:spPr>
          <a:xfrm>
            <a:off x="6373178" y="9654540"/>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a:ea typeface="DejaVu Sans Bold"/>
                <a:cs typeface="DejaVu Sans Bold"/>
                <a:sym typeface="DejaVu Sans Bold"/>
              </a:rPr>
              <a:t>Department of Artificial Intelligence and Data Science</a:t>
            </a:r>
          </a:p>
        </p:txBody>
      </p:sp>
      <p:sp>
        <p:nvSpPr>
          <p:cNvPr id="13" name="TextBox 13"/>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a:ea typeface="DejaVu Sans Bold"/>
                <a:cs typeface="DejaVu Sans Bold"/>
                <a:sym typeface="DejaVu Sans Bold"/>
              </a:rPr>
              <a:t>21</a:t>
            </a:r>
          </a:p>
        </p:txBody>
      </p:sp>
      <p:sp>
        <p:nvSpPr>
          <p:cNvPr id="14" name="TextBox 14"/>
          <p:cNvSpPr txBox="1"/>
          <p:nvPr/>
        </p:nvSpPr>
        <p:spPr>
          <a:xfrm>
            <a:off x="1216819" y="2721770"/>
            <a:ext cx="4721066" cy="333375"/>
          </a:xfrm>
          <a:prstGeom prst="rect">
            <a:avLst/>
          </a:prstGeom>
        </p:spPr>
        <p:txBody>
          <a:bodyPr lIns="0" tIns="0" rIns="0" bIns="0" rtlCol="0" anchor="t">
            <a:spAutoFit/>
          </a:bodyPr>
          <a:lstStyle/>
          <a:p>
            <a:pPr algn="ctr">
              <a:lnSpc>
                <a:spcPts val="2519"/>
              </a:lnSpc>
              <a:spcBef>
                <a:spcPct val="0"/>
              </a:spcBef>
            </a:pPr>
            <a:r>
              <a:rPr lang="en-US" sz="2099" b="1" spc="3">
                <a:solidFill>
                  <a:srgbClr val="000000"/>
                </a:solidFill>
                <a:latin typeface="DejaVu Sans Bold"/>
                <a:ea typeface="DejaVu Sans Bold"/>
                <a:cs typeface="DejaVu Sans Bold"/>
                <a:sym typeface="DejaVu Sans Bold"/>
              </a:rPr>
              <a:t>Algorithm Step: KNN Algorithm</a:t>
            </a:r>
          </a:p>
        </p:txBody>
      </p:sp>
      <p:sp>
        <p:nvSpPr>
          <p:cNvPr id="15" name="TextBox 15"/>
          <p:cNvSpPr txBox="1"/>
          <p:nvPr/>
        </p:nvSpPr>
        <p:spPr>
          <a:xfrm>
            <a:off x="1216819" y="3219450"/>
            <a:ext cx="15177950" cy="6915150"/>
          </a:xfrm>
          <a:prstGeom prst="rect">
            <a:avLst/>
          </a:prstGeom>
        </p:spPr>
        <p:txBody>
          <a:bodyPr lIns="0" tIns="0" rIns="0" bIns="0" rtlCol="0" anchor="t">
            <a:spAutoFit/>
          </a:bodyPr>
          <a:lstStyle/>
          <a:p>
            <a:pPr algn="just">
              <a:lnSpc>
                <a:spcPts val="3442"/>
              </a:lnSpc>
            </a:pPr>
            <a:r>
              <a:rPr lang="en-US" sz="2868" spc="2">
                <a:solidFill>
                  <a:srgbClr val="000000"/>
                </a:solidFill>
                <a:latin typeface="Times New Roman"/>
                <a:ea typeface="Times New Roman"/>
                <a:cs typeface="Times New Roman"/>
                <a:sym typeface="Times New Roman"/>
              </a:rPr>
              <a:t>Step 1: Defining the Problem</a:t>
            </a:r>
          </a:p>
          <a:p>
            <a:pPr marL="619281" lvl="1" indent="-309640" algn="just">
              <a:lnSpc>
                <a:spcPts val="3442"/>
              </a:lnSpc>
              <a:spcBef>
                <a:spcPct val="0"/>
              </a:spcBef>
              <a:buFont typeface="Arial"/>
              <a:buChar char="•"/>
            </a:pPr>
            <a:r>
              <a:rPr lang="en-US" sz="2868" spc="2">
                <a:solidFill>
                  <a:srgbClr val="000000"/>
                </a:solidFill>
                <a:latin typeface="Times New Roman"/>
                <a:ea typeface="Times New Roman"/>
                <a:cs typeface="Times New Roman"/>
                <a:sym typeface="Times New Roman"/>
              </a:rPr>
              <a:t>Predict winning possibilities based on game features.</a:t>
            </a:r>
          </a:p>
          <a:p>
            <a:pPr algn="just">
              <a:lnSpc>
                <a:spcPts val="3442"/>
              </a:lnSpc>
              <a:spcBef>
                <a:spcPct val="0"/>
              </a:spcBef>
            </a:pPr>
            <a:r>
              <a:rPr lang="en-US" sz="2868" spc="2">
                <a:solidFill>
                  <a:srgbClr val="000000"/>
                </a:solidFill>
                <a:latin typeface="Times New Roman"/>
                <a:ea typeface="Times New Roman"/>
                <a:cs typeface="Times New Roman"/>
                <a:sym typeface="Times New Roman"/>
              </a:rPr>
              <a:t>Step 2: Gathering Data</a:t>
            </a:r>
          </a:p>
          <a:p>
            <a:pPr marL="619281" lvl="1" indent="-309640" algn="just">
              <a:lnSpc>
                <a:spcPts val="3442"/>
              </a:lnSpc>
              <a:spcBef>
                <a:spcPct val="0"/>
              </a:spcBef>
              <a:buFont typeface="Arial"/>
              <a:buChar char="•"/>
            </a:pPr>
            <a:r>
              <a:rPr lang="en-US" sz="2868" spc="2">
                <a:solidFill>
                  <a:srgbClr val="000000"/>
                </a:solidFill>
                <a:latin typeface="Times New Roman"/>
                <a:ea typeface="Times New Roman"/>
                <a:cs typeface="Times New Roman"/>
                <a:sym typeface="Times New Roman"/>
              </a:rPr>
              <a:t>Collecting datas on:</a:t>
            </a:r>
          </a:p>
          <a:p>
            <a:pPr marL="1238561" lvl="2" indent="-412854" algn="just">
              <a:lnSpc>
                <a:spcPts val="3442"/>
              </a:lnSpc>
              <a:spcBef>
                <a:spcPct val="0"/>
              </a:spcBef>
              <a:buFont typeface="Arial"/>
              <a:buChar char="⚬"/>
            </a:pPr>
            <a:r>
              <a:rPr lang="en-US" sz="2868" spc="2">
                <a:solidFill>
                  <a:srgbClr val="000000"/>
                </a:solidFill>
                <a:latin typeface="Times New Roman"/>
                <a:ea typeface="Times New Roman"/>
                <a:cs typeface="Times New Roman"/>
                <a:sym typeface="Times New Roman"/>
              </a:rPr>
              <a:t>Drop locations</a:t>
            </a:r>
          </a:p>
          <a:p>
            <a:pPr marL="1238561" lvl="2" indent="-412854" algn="just">
              <a:lnSpc>
                <a:spcPts val="3442"/>
              </a:lnSpc>
              <a:spcBef>
                <a:spcPct val="0"/>
              </a:spcBef>
              <a:buFont typeface="Arial"/>
              <a:buChar char="⚬"/>
            </a:pPr>
            <a:r>
              <a:rPr lang="en-US" sz="2868" spc="2">
                <a:solidFill>
                  <a:srgbClr val="000000"/>
                </a:solidFill>
                <a:latin typeface="Times New Roman"/>
                <a:ea typeface="Times New Roman"/>
                <a:cs typeface="Times New Roman"/>
                <a:sym typeface="Times New Roman"/>
              </a:rPr>
              <a:t>Average player count</a:t>
            </a:r>
          </a:p>
          <a:p>
            <a:pPr marL="1238561" lvl="2" indent="-412854" algn="just">
              <a:lnSpc>
                <a:spcPts val="3442"/>
              </a:lnSpc>
              <a:spcBef>
                <a:spcPct val="0"/>
              </a:spcBef>
              <a:buFont typeface="Arial"/>
              <a:buChar char="⚬"/>
            </a:pPr>
            <a:r>
              <a:rPr lang="en-US" sz="2868" spc="2">
                <a:solidFill>
                  <a:srgbClr val="000000"/>
                </a:solidFill>
                <a:latin typeface="Times New Roman"/>
                <a:ea typeface="Times New Roman"/>
                <a:cs typeface="Times New Roman"/>
                <a:sym typeface="Times New Roman"/>
              </a:rPr>
              <a:t>Loot quality (high, medium, low)</a:t>
            </a:r>
          </a:p>
          <a:p>
            <a:pPr marL="1238561" lvl="2" indent="-412854" algn="just">
              <a:lnSpc>
                <a:spcPts val="3442"/>
              </a:lnSpc>
              <a:spcBef>
                <a:spcPct val="0"/>
              </a:spcBef>
              <a:buFont typeface="Arial"/>
              <a:buChar char="⚬"/>
            </a:pPr>
            <a:r>
              <a:rPr lang="en-US" sz="2868" spc="2">
                <a:solidFill>
                  <a:srgbClr val="000000"/>
                </a:solidFill>
                <a:latin typeface="Times New Roman"/>
                <a:ea typeface="Times New Roman"/>
                <a:cs typeface="Times New Roman"/>
                <a:sym typeface="Times New Roman"/>
              </a:rPr>
              <a:t>Average survival time</a:t>
            </a:r>
          </a:p>
          <a:p>
            <a:pPr marL="1238561" lvl="2" indent="-412854" algn="just">
              <a:lnSpc>
                <a:spcPts val="3442"/>
              </a:lnSpc>
              <a:spcBef>
                <a:spcPct val="0"/>
              </a:spcBef>
              <a:buFont typeface="Arial"/>
              <a:buChar char="⚬"/>
            </a:pPr>
            <a:r>
              <a:rPr lang="en-US" sz="2868" spc="2">
                <a:solidFill>
                  <a:srgbClr val="000000"/>
                </a:solidFill>
                <a:latin typeface="Times New Roman"/>
                <a:ea typeface="Times New Roman"/>
                <a:cs typeface="Times New Roman"/>
                <a:sym typeface="Times New Roman"/>
              </a:rPr>
              <a:t>Historical win/loss records</a:t>
            </a:r>
          </a:p>
          <a:p>
            <a:pPr algn="just">
              <a:lnSpc>
                <a:spcPts val="3442"/>
              </a:lnSpc>
              <a:spcBef>
                <a:spcPct val="0"/>
              </a:spcBef>
            </a:pPr>
            <a:r>
              <a:rPr lang="en-US" sz="2868" spc="2">
                <a:solidFill>
                  <a:srgbClr val="000000"/>
                </a:solidFill>
                <a:latin typeface="Times New Roman"/>
                <a:ea typeface="Times New Roman"/>
                <a:cs typeface="Times New Roman"/>
                <a:sym typeface="Times New Roman"/>
              </a:rPr>
              <a:t>Step 3: Prepare the Data</a:t>
            </a:r>
          </a:p>
          <a:p>
            <a:pPr marL="619281" lvl="1" indent="-309640" algn="just">
              <a:lnSpc>
                <a:spcPts val="3442"/>
              </a:lnSpc>
              <a:spcBef>
                <a:spcPct val="0"/>
              </a:spcBef>
              <a:buFont typeface="Arial"/>
              <a:buChar char="•"/>
            </a:pPr>
            <a:r>
              <a:rPr lang="en-US" sz="2868" spc="2">
                <a:solidFill>
                  <a:srgbClr val="000000"/>
                </a:solidFill>
                <a:latin typeface="Times New Roman"/>
                <a:ea typeface="Times New Roman"/>
                <a:cs typeface="Times New Roman"/>
                <a:sym typeface="Times New Roman"/>
              </a:rPr>
              <a:t>Create a DataFrame with features and target variable (win/loss).</a:t>
            </a:r>
          </a:p>
          <a:p>
            <a:pPr marL="619281" lvl="1" indent="-309640" algn="just">
              <a:lnSpc>
                <a:spcPts val="3442"/>
              </a:lnSpc>
              <a:spcBef>
                <a:spcPct val="0"/>
              </a:spcBef>
              <a:buFont typeface="Arial"/>
              <a:buChar char="•"/>
            </a:pPr>
            <a:r>
              <a:rPr lang="en-US" sz="2868" spc="2">
                <a:solidFill>
                  <a:srgbClr val="000000"/>
                </a:solidFill>
                <a:latin typeface="Times New Roman"/>
                <a:ea typeface="Times New Roman"/>
                <a:cs typeface="Times New Roman"/>
                <a:sym typeface="Times New Roman"/>
              </a:rPr>
              <a:t>Optionally, compute derived metrics like win rates.</a:t>
            </a:r>
          </a:p>
          <a:p>
            <a:pPr algn="just">
              <a:lnSpc>
                <a:spcPts val="3442"/>
              </a:lnSpc>
              <a:spcBef>
                <a:spcPct val="0"/>
              </a:spcBef>
            </a:pPr>
            <a:r>
              <a:rPr lang="en-US" sz="2868" spc="2">
                <a:solidFill>
                  <a:srgbClr val="000000"/>
                </a:solidFill>
                <a:latin typeface="Times New Roman"/>
                <a:ea typeface="Times New Roman"/>
                <a:cs typeface="Times New Roman"/>
                <a:sym typeface="Times New Roman"/>
              </a:rPr>
              <a:t>Step 4: Split the Data</a:t>
            </a:r>
          </a:p>
          <a:p>
            <a:pPr marL="619281" lvl="1" indent="-309640" algn="just">
              <a:lnSpc>
                <a:spcPts val="3442"/>
              </a:lnSpc>
              <a:spcBef>
                <a:spcPct val="0"/>
              </a:spcBef>
              <a:buFont typeface="Arial"/>
              <a:buChar char="•"/>
            </a:pPr>
            <a:r>
              <a:rPr lang="en-US" sz="2868" spc="2">
                <a:solidFill>
                  <a:srgbClr val="000000"/>
                </a:solidFill>
                <a:latin typeface="Times New Roman"/>
                <a:ea typeface="Times New Roman"/>
                <a:cs typeface="Times New Roman"/>
                <a:sym typeface="Times New Roman"/>
              </a:rPr>
              <a:t>Divide the dataset into training (e.g., 80%) and testing sets (e.g., 20%).</a:t>
            </a:r>
          </a:p>
          <a:p>
            <a:pPr algn="just">
              <a:lnSpc>
                <a:spcPts val="3442"/>
              </a:lnSpc>
              <a:spcBef>
                <a:spcPct val="0"/>
              </a:spcBef>
            </a:pPr>
            <a:endParaRPr lang="en-US" sz="2868" spc="2">
              <a:solidFill>
                <a:srgbClr val="000000"/>
              </a:solidFill>
              <a:latin typeface="Times New Roman"/>
              <a:ea typeface="Times New Roman"/>
              <a:cs typeface="Times New Roman"/>
              <a:sym typeface="Times New Roman"/>
            </a:endParaRPr>
          </a:p>
          <a:p>
            <a:pPr algn="just">
              <a:lnSpc>
                <a:spcPts val="3442"/>
              </a:lnSpc>
              <a:spcBef>
                <a:spcPct val="0"/>
              </a:spcBef>
            </a:pPr>
            <a:endParaRPr lang="en-US" sz="2868" spc="2">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9715500"/>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a:ea typeface="DejaVu Sans Bold"/>
                <a:cs typeface="DejaVu Sans Bold"/>
                <a:sym typeface="DejaVu Sans Bold"/>
              </a:rPr>
              <a:t>Third Review</a:t>
            </a:r>
          </a:p>
        </p:txBody>
      </p:sp>
      <p:sp>
        <p:nvSpPr>
          <p:cNvPr id="11" name="TextBox 11"/>
          <p:cNvSpPr txBox="1"/>
          <p:nvPr/>
        </p:nvSpPr>
        <p:spPr>
          <a:xfrm>
            <a:off x="6373178" y="9654540"/>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a:ea typeface="DejaVu Sans Bold"/>
                <a:cs typeface="DejaVu Sans Bold"/>
                <a:sym typeface="DejaVu Sans Bold"/>
              </a:rPr>
              <a:t>Department of Artificial Intelligence and Data Science</a:t>
            </a:r>
          </a:p>
        </p:txBody>
      </p:sp>
      <p:sp>
        <p:nvSpPr>
          <p:cNvPr id="12" name="TextBox 12"/>
          <p:cNvSpPr txBox="1"/>
          <p:nvPr/>
        </p:nvSpPr>
        <p:spPr>
          <a:xfrm>
            <a:off x="13197840" y="9404032"/>
            <a:ext cx="3779520" cy="542925"/>
          </a:xfrm>
          <a:prstGeom prst="rect">
            <a:avLst/>
          </a:prstGeom>
        </p:spPr>
        <p:txBody>
          <a:bodyPr lIns="0" tIns="0" rIns="0" bIns="0" rtlCol="0" anchor="t">
            <a:spAutoFit/>
          </a:bodyPr>
          <a:lstStyle/>
          <a:p>
            <a:pPr algn="r">
              <a:lnSpc>
                <a:spcPts val="2160"/>
              </a:lnSpc>
            </a:pPr>
            <a:r>
              <a:rPr lang="en-US" sz="1800" spc="1">
                <a:solidFill>
                  <a:srgbClr val="000000"/>
                </a:solidFill>
                <a:latin typeface="DejaVu Sans Bold"/>
                <a:ea typeface="DejaVu Sans Bold"/>
                <a:cs typeface="DejaVu Sans Bold"/>
                <a:sym typeface="DejaVu Sans Bold"/>
              </a:rPr>
              <a:t>22</a:t>
            </a:r>
          </a:p>
          <a:p>
            <a:pPr algn="r">
              <a:lnSpc>
                <a:spcPts val="2160"/>
              </a:lnSpc>
            </a:pPr>
            <a:endParaRPr lang="en-US" sz="1800" spc="1">
              <a:solidFill>
                <a:srgbClr val="000000"/>
              </a:solidFill>
              <a:latin typeface="DejaVu Sans Bold"/>
              <a:ea typeface="DejaVu Sans Bold"/>
              <a:cs typeface="DejaVu Sans Bold"/>
              <a:sym typeface="DejaVu Sans Bold"/>
            </a:endParaRPr>
          </a:p>
        </p:txBody>
      </p:sp>
      <p:sp>
        <p:nvSpPr>
          <p:cNvPr id="13" name="TextBox 13"/>
          <p:cNvSpPr txBox="1"/>
          <p:nvPr/>
        </p:nvSpPr>
        <p:spPr>
          <a:xfrm>
            <a:off x="1216819" y="2721770"/>
            <a:ext cx="4721066" cy="333375"/>
          </a:xfrm>
          <a:prstGeom prst="rect">
            <a:avLst/>
          </a:prstGeom>
        </p:spPr>
        <p:txBody>
          <a:bodyPr lIns="0" tIns="0" rIns="0" bIns="0" rtlCol="0" anchor="t">
            <a:spAutoFit/>
          </a:bodyPr>
          <a:lstStyle/>
          <a:p>
            <a:pPr algn="ctr">
              <a:lnSpc>
                <a:spcPts val="2519"/>
              </a:lnSpc>
              <a:spcBef>
                <a:spcPct val="0"/>
              </a:spcBef>
            </a:pPr>
            <a:r>
              <a:rPr lang="en-US" sz="2099" b="1" spc="3">
                <a:solidFill>
                  <a:srgbClr val="000000"/>
                </a:solidFill>
                <a:latin typeface="DejaVu Sans Bold"/>
                <a:ea typeface="DejaVu Sans Bold"/>
                <a:cs typeface="DejaVu Sans Bold"/>
                <a:sym typeface="DejaVu Sans Bold"/>
              </a:rPr>
              <a:t>Algorithm Step: KNN Algorithm</a:t>
            </a:r>
          </a:p>
        </p:txBody>
      </p:sp>
      <p:sp>
        <p:nvSpPr>
          <p:cNvPr id="14" name="TextBox 14"/>
          <p:cNvSpPr txBox="1"/>
          <p:nvPr/>
        </p:nvSpPr>
        <p:spPr>
          <a:xfrm>
            <a:off x="1216819" y="3586162"/>
            <a:ext cx="15177950" cy="4772025"/>
          </a:xfrm>
          <a:prstGeom prst="rect">
            <a:avLst/>
          </a:prstGeom>
        </p:spPr>
        <p:txBody>
          <a:bodyPr lIns="0" tIns="0" rIns="0" bIns="0" rtlCol="0" anchor="t">
            <a:spAutoFit/>
          </a:bodyPr>
          <a:lstStyle/>
          <a:p>
            <a:pPr algn="just">
              <a:lnSpc>
                <a:spcPts val="3442"/>
              </a:lnSpc>
            </a:pPr>
            <a:r>
              <a:rPr lang="en-US" sz="2868" spc="2">
                <a:solidFill>
                  <a:srgbClr val="000000"/>
                </a:solidFill>
                <a:latin typeface="Times New Roman"/>
                <a:ea typeface="Times New Roman"/>
                <a:cs typeface="Times New Roman"/>
                <a:sym typeface="Times New Roman"/>
              </a:rPr>
              <a:t>Step 5: Initialize KNN Model</a:t>
            </a:r>
          </a:p>
          <a:p>
            <a:pPr marL="619281" lvl="1" indent="-309640" algn="just">
              <a:lnSpc>
                <a:spcPts val="3442"/>
              </a:lnSpc>
              <a:spcBef>
                <a:spcPct val="0"/>
              </a:spcBef>
              <a:buFont typeface="Arial"/>
              <a:buChar char="•"/>
            </a:pPr>
            <a:r>
              <a:rPr lang="en-US" sz="2868" spc="2">
                <a:solidFill>
                  <a:srgbClr val="000000"/>
                </a:solidFill>
                <a:latin typeface="Times New Roman"/>
                <a:ea typeface="Times New Roman"/>
                <a:cs typeface="Times New Roman"/>
                <a:sym typeface="Times New Roman"/>
              </a:rPr>
              <a:t>Choosing the number of neighbours (K) and initialize the KNN classifier.</a:t>
            </a:r>
          </a:p>
          <a:p>
            <a:pPr algn="just">
              <a:lnSpc>
                <a:spcPts val="3442"/>
              </a:lnSpc>
              <a:spcBef>
                <a:spcPct val="0"/>
              </a:spcBef>
            </a:pPr>
            <a:r>
              <a:rPr lang="en-US" sz="2868" spc="2">
                <a:solidFill>
                  <a:srgbClr val="000000"/>
                </a:solidFill>
                <a:latin typeface="Times New Roman"/>
                <a:ea typeface="Times New Roman"/>
                <a:cs typeface="Times New Roman"/>
                <a:sym typeface="Times New Roman"/>
              </a:rPr>
              <a:t>Step 6: Training the Model</a:t>
            </a:r>
          </a:p>
          <a:p>
            <a:pPr marL="619281" lvl="1" indent="-309640" algn="just">
              <a:lnSpc>
                <a:spcPts val="3442"/>
              </a:lnSpc>
              <a:spcBef>
                <a:spcPct val="0"/>
              </a:spcBef>
              <a:buFont typeface="Arial"/>
              <a:buChar char="•"/>
            </a:pPr>
            <a:r>
              <a:rPr lang="en-US" sz="2868" spc="2">
                <a:solidFill>
                  <a:srgbClr val="000000"/>
                </a:solidFill>
                <a:latin typeface="Times New Roman"/>
                <a:ea typeface="Times New Roman"/>
                <a:cs typeface="Times New Roman"/>
                <a:sym typeface="Times New Roman"/>
              </a:rPr>
              <a:t>Fit the KNN model using the training dataset.</a:t>
            </a:r>
          </a:p>
          <a:p>
            <a:pPr algn="just">
              <a:lnSpc>
                <a:spcPts val="3442"/>
              </a:lnSpc>
              <a:spcBef>
                <a:spcPct val="0"/>
              </a:spcBef>
            </a:pPr>
            <a:r>
              <a:rPr lang="en-US" sz="2868" spc="2">
                <a:solidFill>
                  <a:srgbClr val="000000"/>
                </a:solidFill>
                <a:latin typeface="Times New Roman"/>
                <a:ea typeface="Times New Roman"/>
                <a:cs typeface="Times New Roman"/>
                <a:sym typeface="Times New Roman"/>
              </a:rPr>
              <a:t>Step 7: Making Predictions</a:t>
            </a:r>
          </a:p>
          <a:p>
            <a:pPr marL="619281" lvl="1" indent="-309640" algn="just">
              <a:lnSpc>
                <a:spcPts val="3442"/>
              </a:lnSpc>
              <a:spcBef>
                <a:spcPct val="0"/>
              </a:spcBef>
              <a:buFont typeface="Arial"/>
              <a:buChar char="•"/>
            </a:pPr>
            <a:r>
              <a:rPr lang="en-US" sz="2868" spc="2">
                <a:solidFill>
                  <a:srgbClr val="000000"/>
                </a:solidFill>
                <a:latin typeface="Times New Roman"/>
                <a:ea typeface="Times New Roman"/>
                <a:cs typeface="Times New Roman"/>
                <a:sym typeface="Times New Roman"/>
              </a:rPr>
              <a:t>Using  the model to predict outcomes for the test dataset.</a:t>
            </a:r>
          </a:p>
          <a:p>
            <a:pPr algn="just">
              <a:lnSpc>
                <a:spcPts val="3442"/>
              </a:lnSpc>
              <a:spcBef>
                <a:spcPct val="0"/>
              </a:spcBef>
            </a:pPr>
            <a:endParaRPr lang="en-US" sz="2868" spc="2">
              <a:solidFill>
                <a:srgbClr val="000000"/>
              </a:solidFill>
              <a:latin typeface="Times New Roman"/>
              <a:ea typeface="Times New Roman"/>
              <a:cs typeface="Times New Roman"/>
              <a:sym typeface="Times New Roman"/>
            </a:endParaRPr>
          </a:p>
          <a:p>
            <a:pPr algn="just">
              <a:lnSpc>
                <a:spcPts val="3442"/>
              </a:lnSpc>
              <a:spcBef>
                <a:spcPct val="0"/>
              </a:spcBef>
            </a:pPr>
            <a:endParaRPr lang="en-US" sz="2868" spc="2">
              <a:solidFill>
                <a:srgbClr val="000000"/>
              </a:solidFill>
              <a:latin typeface="Times New Roman"/>
              <a:ea typeface="Times New Roman"/>
              <a:cs typeface="Times New Roman"/>
              <a:sym typeface="Times New Roman"/>
            </a:endParaRPr>
          </a:p>
          <a:p>
            <a:pPr algn="just">
              <a:lnSpc>
                <a:spcPts val="3442"/>
              </a:lnSpc>
              <a:spcBef>
                <a:spcPct val="0"/>
              </a:spcBef>
            </a:pPr>
            <a:r>
              <a:rPr lang="en-US" sz="2868" spc="2">
                <a:solidFill>
                  <a:srgbClr val="000000"/>
                </a:solidFill>
                <a:latin typeface="Times New Roman"/>
                <a:ea typeface="Times New Roman"/>
                <a:cs typeface="Times New Roman"/>
                <a:sym typeface="Times New Roman"/>
              </a:rPr>
              <a:t>Win Rate=Total Games Played /          </a:t>
            </a:r>
          </a:p>
          <a:p>
            <a:pPr algn="just">
              <a:lnSpc>
                <a:spcPts val="3442"/>
              </a:lnSpc>
              <a:spcBef>
                <a:spcPct val="0"/>
              </a:spcBef>
            </a:pPr>
            <a:r>
              <a:rPr lang="en-US" sz="2868" spc="2">
                <a:solidFill>
                  <a:srgbClr val="000000"/>
                </a:solidFill>
                <a:latin typeface="Times New Roman"/>
                <a:ea typeface="Times New Roman"/>
                <a:cs typeface="Times New Roman"/>
                <a:sym typeface="Times New Roman"/>
              </a:rPr>
              <a:t>                   Number of Wins​×100</a:t>
            </a:r>
          </a:p>
          <a:p>
            <a:pPr algn="just">
              <a:lnSpc>
                <a:spcPts val="3442"/>
              </a:lnSpc>
              <a:spcBef>
                <a:spcPct val="0"/>
              </a:spcBef>
            </a:pPr>
            <a:endParaRPr lang="en-US" sz="2868" spc="2">
              <a:solidFill>
                <a:srgbClr val="000000"/>
              </a:solidFill>
              <a:latin typeface="Times New Roman"/>
              <a:ea typeface="Times New Roman"/>
              <a:cs typeface="Times New Roman"/>
              <a:sym typeface="Times New Roman"/>
            </a:endParaRPr>
          </a:p>
        </p:txBody>
      </p:sp>
      <p:sp>
        <p:nvSpPr>
          <p:cNvPr id="15" name="TextBox 15"/>
          <p:cNvSpPr txBox="1"/>
          <p:nvPr/>
        </p:nvSpPr>
        <p:spPr>
          <a:xfrm>
            <a:off x="9261603" y="7091368"/>
            <a:ext cx="4357105" cy="666950"/>
          </a:xfrm>
          <a:prstGeom prst="rect">
            <a:avLst/>
          </a:prstGeom>
        </p:spPr>
        <p:txBody>
          <a:bodyPr lIns="0" tIns="0" rIns="0" bIns="0" rtlCol="0" anchor="t">
            <a:spAutoFit/>
          </a:bodyPr>
          <a:lstStyle/>
          <a:p>
            <a:pPr algn="ctr">
              <a:lnSpc>
                <a:spcPts val="2662"/>
              </a:lnSpc>
              <a:spcBef>
                <a:spcPct val="0"/>
              </a:spcBef>
            </a:pPr>
            <a:r>
              <a:rPr lang="en-US" sz="2218" spc="3">
                <a:solidFill>
                  <a:srgbClr val="000000"/>
                </a:solidFill>
                <a:latin typeface="DejaVu Sans Bold"/>
                <a:ea typeface="DejaVu Sans Bold"/>
                <a:cs typeface="DejaVu Sans Bold"/>
                <a:sym typeface="DejaVu Sans Bold"/>
              </a:rPr>
              <a:t>Average Player Count=n∑i=1n​Player Counti​​ng /  N</a:t>
            </a:r>
          </a:p>
        </p:txBody>
      </p:sp>
      <p:sp>
        <p:nvSpPr>
          <p:cNvPr id="16" name="TextBox 16"/>
          <p:cNvSpPr txBox="1"/>
          <p:nvPr/>
        </p:nvSpPr>
        <p:spPr>
          <a:xfrm>
            <a:off x="1310640" y="1542573"/>
            <a:ext cx="15819120" cy="733425"/>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Module 3: Tips &amp; Tricks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9715500"/>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a:ea typeface="DejaVu Sans Bold"/>
                <a:cs typeface="DejaVu Sans Bold"/>
                <a:sym typeface="DejaVu Sans Bold"/>
              </a:rPr>
              <a:t>Third Review</a:t>
            </a:r>
          </a:p>
        </p:txBody>
      </p:sp>
      <p:sp>
        <p:nvSpPr>
          <p:cNvPr id="11" name="TextBox 11"/>
          <p:cNvSpPr txBox="1"/>
          <p:nvPr/>
        </p:nvSpPr>
        <p:spPr>
          <a:xfrm>
            <a:off x="6373178" y="9654540"/>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a:ea typeface="DejaVu Sans Bold"/>
                <a:cs typeface="DejaVu Sans Bold"/>
                <a:sym typeface="DejaVu Sans Bold"/>
              </a:rPr>
              <a:t>Department of Artificial Intelligence and Data Science</a:t>
            </a:r>
          </a:p>
        </p:txBody>
      </p:sp>
      <p:sp>
        <p:nvSpPr>
          <p:cNvPr id="12" name="TextBox 12"/>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a:ea typeface="DejaVu Sans Bold"/>
                <a:cs typeface="DejaVu Sans Bold"/>
                <a:sym typeface="DejaVu Sans Bold"/>
              </a:rPr>
              <a:t>23</a:t>
            </a:r>
          </a:p>
        </p:txBody>
      </p:sp>
      <p:sp>
        <p:nvSpPr>
          <p:cNvPr id="13" name="TextBox 13"/>
          <p:cNvSpPr txBox="1"/>
          <p:nvPr/>
        </p:nvSpPr>
        <p:spPr>
          <a:xfrm>
            <a:off x="1216819" y="2721770"/>
            <a:ext cx="4721066" cy="333375"/>
          </a:xfrm>
          <a:prstGeom prst="rect">
            <a:avLst/>
          </a:prstGeom>
        </p:spPr>
        <p:txBody>
          <a:bodyPr lIns="0" tIns="0" rIns="0" bIns="0" rtlCol="0" anchor="t">
            <a:spAutoFit/>
          </a:bodyPr>
          <a:lstStyle/>
          <a:p>
            <a:pPr algn="ctr">
              <a:lnSpc>
                <a:spcPts val="2519"/>
              </a:lnSpc>
              <a:spcBef>
                <a:spcPct val="0"/>
              </a:spcBef>
            </a:pPr>
            <a:r>
              <a:rPr lang="en-US" sz="2099" b="1" spc="3">
                <a:solidFill>
                  <a:srgbClr val="000000"/>
                </a:solidFill>
                <a:latin typeface="DejaVu Sans Bold"/>
                <a:ea typeface="DejaVu Sans Bold"/>
                <a:cs typeface="DejaVu Sans Bold"/>
                <a:sym typeface="DejaVu Sans Bold"/>
              </a:rPr>
              <a:t>Algorithm Step: KNN Algorithm</a:t>
            </a:r>
          </a:p>
        </p:txBody>
      </p:sp>
      <p:sp>
        <p:nvSpPr>
          <p:cNvPr id="14" name="TextBox 14"/>
          <p:cNvSpPr txBox="1"/>
          <p:nvPr/>
        </p:nvSpPr>
        <p:spPr>
          <a:xfrm>
            <a:off x="1216819" y="3586162"/>
            <a:ext cx="15177950" cy="4772025"/>
          </a:xfrm>
          <a:prstGeom prst="rect">
            <a:avLst/>
          </a:prstGeom>
        </p:spPr>
        <p:txBody>
          <a:bodyPr lIns="0" tIns="0" rIns="0" bIns="0" rtlCol="0" anchor="t">
            <a:spAutoFit/>
          </a:bodyPr>
          <a:lstStyle/>
          <a:p>
            <a:pPr algn="just">
              <a:lnSpc>
                <a:spcPts val="3442"/>
              </a:lnSpc>
            </a:pPr>
            <a:r>
              <a:rPr lang="en-US" sz="2868" spc="2">
                <a:solidFill>
                  <a:srgbClr val="000000"/>
                </a:solidFill>
                <a:latin typeface="Times New Roman"/>
                <a:ea typeface="Times New Roman"/>
                <a:cs typeface="Times New Roman"/>
                <a:sym typeface="Times New Roman"/>
              </a:rPr>
              <a:t>Step 5: Initialize KNN Model</a:t>
            </a:r>
          </a:p>
          <a:p>
            <a:pPr marL="619281" lvl="1" indent="-309640" algn="just">
              <a:lnSpc>
                <a:spcPts val="3442"/>
              </a:lnSpc>
              <a:spcBef>
                <a:spcPct val="0"/>
              </a:spcBef>
              <a:buFont typeface="Arial"/>
              <a:buChar char="•"/>
            </a:pPr>
            <a:r>
              <a:rPr lang="en-US" sz="2868" spc="2">
                <a:solidFill>
                  <a:srgbClr val="000000"/>
                </a:solidFill>
                <a:latin typeface="Times New Roman"/>
                <a:ea typeface="Times New Roman"/>
                <a:cs typeface="Times New Roman"/>
                <a:sym typeface="Times New Roman"/>
              </a:rPr>
              <a:t>Choosing the number of neighbours (K) and initialize the KNN classifier.</a:t>
            </a:r>
          </a:p>
          <a:p>
            <a:pPr algn="just">
              <a:lnSpc>
                <a:spcPts val="3442"/>
              </a:lnSpc>
              <a:spcBef>
                <a:spcPct val="0"/>
              </a:spcBef>
            </a:pPr>
            <a:r>
              <a:rPr lang="en-US" sz="2868" spc="2">
                <a:solidFill>
                  <a:srgbClr val="000000"/>
                </a:solidFill>
                <a:latin typeface="Times New Roman"/>
                <a:ea typeface="Times New Roman"/>
                <a:cs typeface="Times New Roman"/>
                <a:sym typeface="Times New Roman"/>
              </a:rPr>
              <a:t>Step 6: Training the Model</a:t>
            </a:r>
          </a:p>
          <a:p>
            <a:pPr marL="619281" lvl="1" indent="-309640" algn="just">
              <a:lnSpc>
                <a:spcPts val="3442"/>
              </a:lnSpc>
              <a:spcBef>
                <a:spcPct val="0"/>
              </a:spcBef>
              <a:buFont typeface="Arial"/>
              <a:buChar char="•"/>
            </a:pPr>
            <a:r>
              <a:rPr lang="en-US" sz="2868" spc="2">
                <a:solidFill>
                  <a:srgbClr val="000000"/>
                </a:solidFill>
                <a:latin typeface="Times New Roman"/>
                <a:ea typeface="Times New Roman"/>
                <a:cs typeface="Times New Roman"/>
                <a:sym typeface="Times New Roman"/>
              </a:rPr>
              <a:t>Fit the KNN model using the training dataset.</a:t>
            </a:r>
          </a:p>
          <a:p>
            <a:pPr algn="just">
              <a:lnSpc>
                <a:spcPts val="3442"/>
              </a:lnSpc>
              <a:spcBef>
                <a:spcPct val="0"/>
              </a:spcBef>
            </a:pPr>
            <a:r>
              <a:rPr lang="en-US" sz="2868" spc="2">
                <a:solidFill>
                  <a:srgbClr val="000000"/>
                </a:solidFill>
                <a:latin typeface="Times New Roman"/>
                <a:ea typeface="Times New Roman"/>
                <a:cs typeface="Times New Roman"/>
                <a:sym typeface="Times New Roman"/>
              </a:rPr>
              <a:t>Step 7: Making Predictions</a:t>
            </a:r>
          </a:p>
          <a:p>
            <a:pPr marL="619281" lvl="1" indent="-309640" algn="just">
              <a:lnSpc>
                <a:spcPts val="3442"/>
              </a:lnSpc>
              <a:spcBef>
                <a:spcPct val="0"/>
              </a:spcBef>
              <a:buFont typeface="Arial"/>
              <a:buChar char="•"/>
            </a:pPr>
            <a:r>
              <a:rPr lang="en-US" sz="2868" spc="2">
                <a:solidFill>
                  <a:srgbClr val="000000"/>
                </a:solidFill>
                <a:latin typeface="Times New Roman"/>
                <a:ea typeface="Times New Roman"/>
                <a:cs typeface="Times New Roman"/>
                <a:sym typeface="Times New Roman"/>
              </a:rPr>
              <a:t>Using  the model to predict outcomes for the test dataset.</a:t>
            </a:r>
          </a:p>
          <a:p>
            <a:pPr algn="just">
              <a:lnSpc>
                <a:spcPts val="3442"/>
              </a:lnSpc>
              <a:spcBef>
                <a:spcPct val="0"/>
              </a:spcBef>
            </a:pPr>
            <a:endParaRPr lang="en-US" sz="2868" spc="2">
              <a:solidFill>
                <a:srgbClr val="000000"/>
              </a:solidFill>
              <a:latin typeface="Times New Roman"/>
              <a:ea typeface="Times New Roman"/>
              <a:cs typeface="Times New Roman"/>
              <a:sym typeface="Times New Roman"/>
            </a:endParaRPr>
          </a:p>
          <a:p>
            <a:pPr algn="just">
              <a:lnSpc>
                <a:spcPts val="3442"/>
              </a:lnSpc>
              <a:spcBef>
                <a:spcPct val="0"/>
              </a:spcBef>
            </a:pPr>
            <a:endParaRPr lang="en-US" sz="2868" spc="2">
              <a:solidFill>
                <a:srgbClr val="000000"/>
              </a:solidFill>
              <a:latin typeface="Times New Roman"/>
              <a:ea typeface="Times New Roman"/>
              <a:cs typeface="Times New Roman"/>
              <a:sym typeface="Times New Roman"/>
            </a:endParaRPr>
          </a:p>
          <a:p>
            <a:pPr algn="just">
              <a:lnSpc>
                <a:spcPts val="3442"/>
              </a:lnSpc>
              <a:spcBef>
                <a:spcPct val="0"/>
              </a:spcBef>
            </a:pPr>
            <a:r>
              <a:rPr lang="en-US" sz="2868" spc="2">
                <a:solidFill>
                  <a:srgbClr val="000000"/>
                </a:solidFill>
                <a:latin typeface="Times New Roman"/>
                <a:ea typeface="Times New Roman"/>
                <a:cs typeface="Times New Roman"/>
                <a:sym typeface="Times New Roman"/>
              </a:rPr>
              <a:t>Win Rate=Total Games Played /          </a:t>
            </a:r>
          </a:p>
          <a:p>
            <a:pPr algn="just">
              <a:lnSpc>
                <a:spcPts val="3442"/>
              </a:lnSpc>
              <a:spcBef>
                <a:spcPct val="0"/>
              </a:spcBef>
            </a:pPr>
            <a:r>
              <a:rPr lang="en-US" sz="2868" spc="2">
                <a:solidFill>
                  <a:srgbClr val="000000"/>
                </a:solidFill>
                <a:latin typeface="Times New Roman"/>
                <a:ea typeface="Times New Roman"/>
                <a:cs typeface="Times New Roman"/>
                <a:sym typeface="Times New Roman"/>
              </a:rPr>
              <a:t>                   Number of Wins​×100</a:t>
            </a:r>
          </a:p>
          <a:p>
            <a:pPr algn="just">
              <a:lnSpc>
                <a:spcPts val="3442"/>
              </a:lnSpc>
              <a:spcBef>
                <a:spcPct val="0"/>
              </a:spcBef>
            </a:pPr>
            <a:endParaRPr lang="en-US" sz="2868" spc="2">
              <a:solidFill>
                <a:srgbClr val="000000"/>
              </a:solidFill>
              <a:latin typeface="Times New Roman"/>
              <a:ea typeface="Times New Roman"/>
              <a:cs typeface="Times New Roman"/>
              <a:sym typeface="Times New Roman"/>
            </a:endParaRPr>
          </a:p>
        </p:txBody>
      </p:sp>
      <p:sp>
        <p:nvSpPr>
          <p:cNvPr id="15" name="TextBox 15"/>
          <p:cNvSpPr txBox="1"/>
          <p:nvPr/>
        </p:nvSpPr>
        <p:spPr>
          <a:xfrm>
            <a:off x="9261603" y="7091368"/>
            <a:ext cx="4357105" cy="666950"/>
          </a:xfrm>
          <a:prstGeom prst="rect">
            <a:avLst/>
          </a:prstGeom>
        </p:spPr>
        <p:txBody>
          <a:bodyPr lIns="0" tIns="0" rIns="0" bIns="0" rtlCol="0" anchor="t">
            <a:spAutoFit/>
          </a:bodyPr>
          <a:lstStyle/>
          <a:p>
            <a:pPr algn="ctr">
              <a:lnSpc>
                <a:spcPts val="2662"/>
              </a:lnSpc>
              <a:spcBef>
                <a:spcPct val="0"/>
              </a:spcBef>
            </a:pPr>
            <a:r>
              <a:rPr lang="en-US" sz="2218" spc="3">
                <a:solidFill>
                  <a:srgbClr val="000000"/>
                </a:solidFill>
                <a:latin typeface="DejaVu Sans Bold"/>
                <a:ea typeface="DejaVu Sans Bold"/>
                <a:cs typeface="DejaVu Sans Bold"/>
                <a:sym typeface="DejaVu Sans Bold"/>
              </a:rPr>
              <a:t>Average Player Count=n∑i=1n​Player Counti​​ng /  N</a:t>
            </a:r>
          </a:p>
        </p:txBody>
      </p:sp>
      <p:sp>
        <p:nvSpPr>
          <p:cNvPr id="16" name="TextBox 16"/>
          <p:cNvSpPr txBox="1"/>
          <p:nvPr/>
        </p:nvSpPr>
        <p:spPr>
          <a:xfrm>
            <a:off x="1158240" y="1390173"/>
            <a:ext cx="15819120" cy="733425"/>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Module 3: Tips &amp; Tricks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224916" y="2626995"/>
            <a:ext cx="15819120" cy="6219825"/>
          </a:xfrm>
          <a:prstGeom prst="rect">
            <a:avLst/>
          </a:prstGeom>
        </p:spPr>
        <p:txBody>
          <a:bodyPr lIns="0" tIns="0" rIns="0" bIns="0" rtlCol="0" anchor="t">
            <a:spAutoFit/>
          </a:bodyPr>
          <a:lstStyle/>
          <a:p>
            <a:pPr algn="l">
              <a:lnSpc>
                <a:spcPts val="2700"/>
              </a:lnSpc>
            </a:pPr>
            <a:r>
              <a:rPr lang="en-US" sz="2250">
                <a:solidFill>
                  <a:srgbClr val="000000"/>
                </a:solidFill>
                <a:latin typeface="Times New Roman"/>
                <a:ea typeface="Times New Roman"/>
                <a:cs typeface="Times New Roman"/>
                <a:sym typeface="Times New Roman"/>
              </a:rPr>
              <a:t>import matplotlib.pyplot as plt</a:t>
            </a:r>
          </a:p>
          <a:p>
            <a:pPr algn="l">
              <a:lnSpc>
                <a:spcPts val="2700"/>
              </a:lnSpc>
            </a:pPr>
            <a:r>
              <a:rPr lang="en-US" sz="2250">
                <a:solidFill>
                  <a:srgbClr val="000000"/>
                </a:solidFill>
                <a:latin typeface="Times New Roman"/>
                <a:ea typeface="Times New Roman"/>
                <a:cs typeface="Times New Roman"/>
                <a:sym typeface="Times New Roman"/>
              </a:rPr>
              <a:t>import numpy as np</a:t>
            </a:r>
          </a:p>
          <a:p>
            <a:pPr algn="l">
              <a:lnSpc>
                <a:spcPts val="2700"/>
              </a:lnSpc>
            </a:pPr>
            <a:endParaRPr lang="en-US" sz="2250">
              <a:solidFill>
                <a:srgbClr val="000000"/>
              </a:solidFill>
              <a:latin typeface="Times New Roman"/>
              <a:ea typeface="Times New Roman"/>
              <a:cs typeface="Times New Roman"/>
              <a:sym typeface="Times New Roman"/>
            </a:endParaRPr>
          </a:p>
          <a:p>
            <a:pPr algn="l">
              <a:lnSpc>
                <a:spcPts val="2700"/>
              </a:lnSpc>
            </a:pPr>
            <a:r>
              <a:rPr lang="en-US" sz="2250">
                <a:solidFill>
                  <a:srgbClr val="000000"/>
                </a:solidFill>
                <a:latin typeface="Times New Roman"/>
                <a:ea typeface="Times New Roman"/>
                <a:cs typeface="Times New Roman"/>
                <a:sym typeface="Times New Roman"/>
              </a:rPr>
              <a:t># Sample data</a:t>
            </a:r>
          </a:p>
          <a:p>
            <a:pPr algn="l">
              <a:lnSpc>
                <a:spcPts val="2700"/>
              </a:lnSpc>
            </a:pPr>
            <a:r>
              <a:rPr lang="en-US" sz="2250">
                <a:solidFill>
                  <a:srgbClr val="000000"/>
                </a:solidFill>
                <a:latin typeface="Times New Roman"/>
                <a:ea typeface="Times New Roman"/>
                <a:cs typeface="Times New Roman"/>
                <a:sym typeface="Times New Roman"/>
              </a:rPr>
              <a:t>locations = ['Farm', 'Gatka', 'Georgopol', 'Kameshki', 'Lipovka', 'Mylta', 'Mylta Power', 'Novorepnoye', 'Pochinki', 'Primorsk', 'Rozhok', 'School', 'Shooting Range', 'Stalber', 'Yasnaya Polyana']</a:t>
            </a:r>
          </a:p>
          <a:p>
            <a:pPr algn="l">
              <a:lnSpc>
                <a:spcPts val="2700"/>
              </a:lnSpc>
            </a:pPr>
            <a:r>
              <a:rPr lang="en-US" sz="2250">
                <a:solidFill>
                  <a:srgbClr val="000000"/>
                </a:solidFill>
                <a:latin typeface="Times New Roman"/>
                <a:ea typeface="Times New Roman"/>
                <a:cs typeface="Times New Roman"/>
                <a:sym typeface="Times New Roman"/>
              </a:rPr>
              <a:t>player_count = [27, 24, 30, 22, 25, 23, 28, 26, 25, 24, 23, 22, 20, 21, 28]</a:t>
            </a:r>
          </a:p>
          <a:p>
            <a:pPr algn="l">
              <a:lnSpc>
                <a:spcPts val="2700"/>
              </a:lnSpc>
            </a:pPr>
            <a:r>
              <a:rPr lang="en-US" sz="2250">
                <a:solidFill>
                  <a:srgbClr val="000000"/>
                </a:solidFill>
                <a:latin typeface="Times New Roman"/>
                <a:ea typeface="Times New Roman"/>
                <a:cs typeface="Times New Roman"/>
                <a:sym typeface="Times New Roman"/>
              </a:rPr>
              <a:t>loot_quality = {'High': [5, 4, 6, 3, 5, 4, 5, 6, 5, 4, 4, 5, 3, 4, 6], 'Medium': [8, 10, 10, 12, 10, 9, 9, 10, 9, 11, 10, 9, 11, 10, 10], 'Low': [4, 3, 4, 5, 3, 3, 4, 4, 4, 3, 3, 3, 6, 4, 2]}</a:t>
            </a:r>
          </a:p>
          <a:p>
            <a:pPr algn="l">
              <a:lnSpc>
                <a:spcPts val="2700"/>
              </a:lnSpc>
            </a:pPr>
            <a:r>
              <a:rPr lang="en-US" sz="2250">
                <a:solidFill>
                  <a:srgbClr val="000000"/>
                </a:solidFill>
                <a:latin typeface="Times New Roman"/>
                <a:ea typeface="Times New Roman"/>
                <a:cs typeface="Times New Roman"/>
                <a:sym typeface="Times New Roman"/>
              </a:rPr>
              <a:t>survival_time = [15, 12, 16, 14, 13, 15, 17, 14, 15, 16, 13, 12, 11, 13, 16]</a:t>
            </a:r>
          </a:p>
          <a:p>
            <a:pPr algn="l">
              <a:lnSpc>
                <a:spcPts val="2700"/>
              </a:lnSpc>
            </a:pPr>
            <a:r>
              <a:rPr lang="en-US" sz="2250">
                <a:solidFill>
                  <a:srgbClr val="000000"/>
                </a:solidFill>
                <a:latin typeface="Times New Roman"/>
                <a:ea typeface="Times New Roman"/>
                <a:cs typeface="Times New Roman"/>
                <a:sym typeface="Times New Roman"/>
              </a:rPr>
              <a:t>game_result = {'Win': [18, 17, 20, 16, 18, 17, 19, 20, 18, 17, 16, 17, 15, 16, 20], 'Loss': [9, 7, 10, 6, 7, 6, 9, 6, 7, 7, 7, 5, 5, 5, 8]}</a:t>
            </a:r>
          </a:p>
          <a:p>
            <a:pPr algn="l">
              <a:lnSpc>
                <a:spcPts val="2700"/>
              </a:lnSpc>
            </a:pPr>
            <a:r>
              <a:rPr lang="en-US" sz="2250">
                <a:solidFill>
                  <a:srgbClr val="000000"/>
                </a:solidFill>
                <a:latin typeface="Times New Roman"/>
                <a:ea typeface="Times New Roman"/>
                <a:cs typeface="Times New Roman"/>
                <a:sym typeface="Times New Roman"/>
              </a:rPr>
              <a:t>vehicle_spot = [55, 60, 58, 62, 57, 59, 63, 61, 60, 58, 59, 57, 56, 55, 62]</a:t>
            </a:r>
          </a:p>
          <a:p>
            <a:pPr algn="l">
              <a:lnSpc>
                <a:spcPts val="2700"/>
              </a:lnSpc>
            </a:pPr>
            <a:endParaRPr lang="en-US" sz="2250">
              <a:solidFill>
                <a:srgbClr val="000000"/>
              </a:solidFill>
              <a:latin typeface="Times New Roman"/>
              <a:ea typeface="Times New Roman"/>
              <a:cs typeface="Times New Roman"/>
              <a:sym typeface="Times New Roman"/>
            </a:endParaRPr>
          </a:p>
          <a:p>
            <a:pPr algn="l">
              <a:lnSpc>
                <a:spcPts val="2700"/>
              </a:lnSpc>
            </a:pPr>
            <a:r>
              <a:rPr lang="en-US" sz="2250">
                <a:solidFill>
                  <a:srgbClr val="000000"/>
                </a:solidFill>
                <a:latin typeface="Times New Roman"/>
                <a:ea typeface="Times New Roman"/>
                <a:cs typeface="Times New Roman"/>
                <a:sym typeface="Times New Roman"/>
              </a:rPr>
              <a:t>fig, axs = plt.subplots(2, 3, figsize=(20, 15))</a:t>
            </a:r>
          </a:p>
          <a:p>
            <a:pPr algn="l">
              <a:lnSpc>
                <a:spcPts val="2700"/>
              </a:lnSpc>
            </a:pPr>
            <a:r>
              <a:rPr lang="en-US" sz="2250">
                <a:solidFill>
                  <a:srgbClr val="000000"/>
                </a:solidFill>
                <a:latin typeface="Times New Roman"/>
                <a:ea typeface="Times New Roman"/>
                <a:cs typeface="Times New Roman"/>
                <a:sym typeface="Times New Roman"/>
              </a:rPr>
              <a:t>fig.suptitle('Bar Charts for Each Column Grouped by Drop Location', fontsize=16)</a:t>
            </a:r>
          </a:p>
          <a:p>
            <a:pPr algn="l">
              <a:lnSpc>
                <a:spcPts val="2700"/>
              </a:lnSpc>
            </a:pPr>
            <a:endParaRPr lang="en-US" sz="2250">
              <a:solidFill>
                <a:srgbClr val="000000"/>
              </a:solidFill>
              <a:latin typeface="Times New Roman"/>
              <a:ea typeface="Times New Roman"/>
              <a:cs typeface="Times New Roman"/>
              <a:sym typeface="Times New Roman"/>
            </a:endParaRPr>
          </a:p>
          <a:p>
            <a:pPr algn="l">
              <a:lnSpc>
                <a:spcPts val="2700"/>
              </a:lnSpc>
            </a:pPr>
            <a:endParaRPr lang="en-US" sz="2250">
              <a:solidFill>
                <a:srgbClr val="000000"/>
              </a:solidFill>
              <a:latin typeface="Times New Roman"/>
              <a:ea typeface="Times New Roman"/>
              <a:cs typeface="Times New Roman"/>
              <a:sym typeface="Times New Roman"/>
            </a:endParaRPr>
          </a:p>
          <a:p>
            <a:pPr algn="l">
              <a:lnSpc>
                <a:spcPts val="2700"/>
              </a:lnSpc>
            </a:pPr>
            <a:endParaRPr lang="en-US" sz="2250">
              <a:solidFill>
                <a:srgbClr val="000000"/>
              </a:solidFill>
              <a:latin typeface="Times New Roman"/>
              <a:ea typeface="Times New Roman"/>
              <a:cs typeface="Times New Roman"/>
              <a:sym typeface="Times New Roman"/>
            </a:endParaRPr>
          </a:p>
        </p:txBody>
      </p:sp>
      <p:sp>
        <p:nvSpPr>
          <p:cNvPr id="11" name="TextBox 11"/>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a:ea typeface="DejaVu Sans Bold"/>
                <a:cs typeface="DejaVu Sans Bold"/>
                <a:sym typeface="DejaVu Sans Bold"/>
              </a:rPr>
              <a:t>Third Review</a:t>
            </a:r>
          </a:p>
        </p:txBody>
      </p:sp>
      <p:sp>
        <p:nvSpPr>
          <p:cNvPr id="12" name="TextBox 12"/>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a:ea typeface="DejaVu Sans Bold"/>
                <a:cs typeface="DejaVu Sans Bold"/>
                <a:sym typeface="DejaVu Sans Bold"/>
              </a:rPr>
              <a:t>Department of Artificial Intelligence and Data Science</a:t>
            </a:r>
          </a:p>
        </p:txBody>
      </p:sp>
      <p:sp>
        <p:nvSpPr>
          <p:cNvPr id="13" name="TextBox 13"/>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a:ea typeface="DejaVu Sans Bold"/>
                <a:cs typeface="DejaVu Sans Bold"/>
                <a:sym typeface="DejaVu Sans Bold"/>
              </a:rPr>
              <a:t>24</a:t>
            </a:r>
          </a:p>
        </p:txBody>
      </p:sp>
      <p:sp>
        <p:nvSpPr>
          <p:cNvPr id="14" name="TextBox 14"/>
          <p:cNvSpPr txBox="1"/>
          <p:nvPr/>
        </p:nvSpPr>
        <p:spPr>
          <a:xfrm>
            <a:off x="1386840" y="1514477"/>
            <a:ext cx="15819120" cy="828675"/>
          </a:xfrm>
          <a:prstGeom prst="rect">
            <a:avLst/>
          </a:prstGeom>
        </p:spPr>
        <p:txBody>
          <a:bodyPr lIns="0" tIns="0" rIns="0" bIns="0" rtlCol="0" anchor="t">
            <a:spAutoFit/>
          </a:bodyPr>
          <a:lstStyle/>
          <a:p>
            <a:pPr algn="l">
              <a:lnSpc>
                <a:spcPts val="6480"/>
              </a:lnSpc>
            </a:pPr>
            <a:r>
              <a:rPr lang="en-US" sz="5400" b="1" spc="8">
                <a:solidFill>
                  <a:srgbClr val="FF0000"/>
                </a:solidFill>
                <a:latin typeface="DejaVu Sans Bold"/>
                <a:ea typeface="DejaVu Sans Bold"/>
                <a:cs typeface="DejaVu Sans Bold"/>
                <a:sym typeface="DejaVu Sans Bold"/>
              </a:rPr>
              <a:t>Module 3: Tips &amp; Tricks-Code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224916" y="2626995"/>
            <a:ext cx="15819120" cy="4848225"/>
          </a:xfrm>
          <a:prstGeom prst="rect">
            <a:avLst/>
          </a:prstGeom>
        </p:spPr>
        <p:txBody>
          <a:bodyPr lIns="0" tIns="0" rIns="0" bIns="0" rtlCol="0" anchor="t">
            <a:spAutoFit/>
          </a:bodyPr>
          <a:lstStyle/>
          <a:p>
            <a:pPr algn="l">
              <a:lnSpc>
                <a:spcPts val="2700"/>
              </a:lnSpc>
            </a:pPr>
            <a:r>
              <a:rPr lang="en-US" sz="2250">
                <a:solidFill>
                  <a:srgbClr val="000000"/>
                </a:solidFill>
                <a:latin typeface="Times New Roman"/>
                <a:ea typeface="Times New Roman"/>
                <a:cs typeface="Times New Roman"/>
                <a:sym typeface="Times New Roman"/>
              </a:rPr>
              <a:t>x = np.arange(len(locations))</a:t>
            </a:r>
          </a:p>
          <a:p>
            <a:pPr algn="l">
              <a:lnSpc>
                <a:spcPts val="2700"/>
              </a:lnSpc>
            </a:pPr>
            <a:r>
              <a:rPr lang="en-US" sz="2250">
                <a:solidFill>
                  <a:srgbClr val="000000"/>
                </a:solidFill>
                <a:latin typeface="Times New Roman"/>
                <a:ea typeface="Times New Roman"/>
                <a:cs typeface="Times New Roman"/>
                <a:sym typeface="Times New Roman"/>
              </a:rPr>
              <a:t>width = 0.25</a:t>
            </a:r>
          </a:p>
          <a:p>
            <a:pPr algn="l">
              <a:lnSpc>
                <a:spcPts val="2700"/>
              </a:lnSpc>
            </a:pPr>
            <a:r>
              <a:rPr lang="en-US" sz="2250">
                <a:solidFill>
                  <a:srgbClr val="000000"/>
                </a:solidFill>
                <a:latin typeface="Times New Roman"/>
                <a:ea typeface="Times New Roman"/>
                <a:cs typeface="Times New Roman"/>
                <a:sym typeface="Times New Roman"/>
              </a:rPr>
              <a:t># Subplots</a:t>
            </a:r>
          </a:p>
          <a:p>
            <a:pPr algn="l">
              <a:lnSpc>
                <a:spcPts val="2700"/>
              </a:lnSpc>
            </a:pPr>
            <a:r>
              <a:rPr lang="en-US" sz="2250">
                <a:solidFill>
                  <a:srgbClr val="000000"/>
                </a:solidFill>
                <a:latin typeface="Times New Roman"/>
                <a:ea typeface="Times New Roman"/>
                <a:cs typeface="Times New Roman"/>
                <a:sym typeface="Times New Roman"/>
              </a:rPr>
              <a:t>plots = [</a:t>
            </a:r>
          </a:p>
          <a:p>
            <a:pPr algn="l">
              <a:lnSpc>
                <a:spcPts val="2700"/>
              </a:lnSpc>
            </a:pPr>
            <a:r>
              <a:rPr lang="en-US" sz="2250">
                <a:solidFill>
                  <a:srgbClr val="000000"/>
                </a:solidFill>
                <a:latin typeface="Times New Roman"/>
                <a:ea typeface="Times New Roman"/>
                <a:cs typeface="Times New Roman"/>
                <a:sym typeface="Times New Roman"/>
              </a:rPr>
              <a:t>    (axs[0, 0], player_count, 'Average Player Count', 'Average Player Count'),</a:t>
            </a:r>
          </a:p>
          <a:p>
            <a:pPr algn="l">
              <a:lnSpc>
                <a:spcPts val="2700"/>
              </a:lnSpc>
            </a:pPr>
            <a:r>
              <a:rPr lang="en-US" sz="2250">
                <a:solidFill>
                  <a:srgbClr val="000000"/>
                </a:solidFill>
                <a:latin typeface="Times New Roman"/>
                <a:ea typeface="Times New Roman"/>
                <a:cs typeface="Times New Roman"/>
                <a:sym typeface="Times New Roman"/>
              </a:rPr>
              <a:t>    (axs[1, 0], survival_time, 'Average Survival Time', 'Average Survival Time'),</a:t>
            </a:r>
          </a:p>
          <a:p>
            <a:pPr algn="l">
              <a:lnSpc>
                <a:spcPts val="2700"/>
              </a:lnSpc>
            </a:pPr>
            <a:r>
              <a:rPr lang="en-US" sz="2250">
                <a:solidFill>
                  <a:srgbClr val="000000"/>
                </a:solidFill>
                <a:latin typeface="Times New Roman"/>
                <a:ea typeface="Times New Roman"/>
                <a:cs typeface="Times New Roman"/>
                <a:sym typeface="Times New Roman"/>
              </a:rPr>
              <a:t>    (axs[1, 2], vehicle_spot, 'Average Vehicle Spot Percentage', 'Average Vehicle Spot Percentage')</a:t>
            </a:r>
          </a:p>
          <a:p>
            <a:pPr algn="l">
              <a:lnSpc>
                <a:spcPts val="2700"/>
              </a:lnSpc>
            </a:pPr>
            <a:r>
              <a:rPr lang="en-US" sz="2250">
                <a:solidFill>
                  <a:srgbClr val="000000"/>
                </a:solidFill>
                <a:latin typeface="Times New Roman"/>
                <a:ea typeface="Times New Roman"/>
                <a:cs typeface="Times New Roman"/>
                <a:sym typeface="Times New Roman"/>
              </a:rPr>
              <a:t>]</a:t>
            </a:r>
          </a:p>
          <a:p>
            <a:pPr algn="l">
              <a:lnSpc>
                <a:spcPts val="2700"/>
              </a:lnSpc>
            </a:pPr>
            <a:r>
              <a:rPr lang="en-US" sz="2250">
                <a:solidFill>
                  <a:srgbClr val="000000"/>
                </a:solidFill>
                <a:latin typeface="Times New Roman"/>
                <a:ea typeface="Times New Roman"/>
                <a:cs typeface="Times New Roman"/>
                <a:sym typeface="Times New Roman"/>
              </a:rPr>
              <a:t>for ax, data, title, ylabel in plots:</a:t>
            </a:r>
          </a:p>
          <a:p>
            <a:pPr algn="l">
              <a:lnSpc>
                <a:spcPts val="2700"/>
              </a:lnSpc>
            </a:pPr>
            <a:r>
              <a:rPr lang="en-US" sz="2250">
                <a:solidFill>
                  <a:srgbClr val="000000"/>
                </a:solidFill>
                <a:latin typeface="Times New Roman"/>
                <a:ea typeface="Times New Roman"/>
                <a:cs typeface="Times New Roman"/>
                <a:sym typeface="Times New Roman"/>
              </a:rPr>
              <a:t>    ax.bar(locations, data, color='skyblue')</a:t>
            </a:r>
          </a:p>
          <a:p>
            <a:pPr algn="l">
              <a:lnSpc>
                <a:spcPts val="2700"/>
              </a:lnSpc>
            </a:pPr>
            <a:r>
              <a:rPr lang="en-US" sz="2250">
                <a:solidFill>
                  <a:srgbClr val="000000"/>
                </a:solidFill>
                <a:latin typeface="Times New Roman"/>
                <a:ea typeface="Times New Roman"/>
                <a:cs typeface="Times New Roman"/>
                <a:sym typeface="Times New Roman"/>
              </a:rPr>
              <a:t>    ax.set_title(title)</a:t>
            </a:r>
          </a:p>
          <a:p>
            <a:pPr algn="l">
              <a:lnSpc>
                <a:spcPts val="2700"/>
              </a:lnSpc>
            </a:pPr>
            <a:r>
              <a:rPr lang="en-US" sz="2250">
                <a:solidFill>
                  <a:srgbClr val="000000"/>
                </a:solidFill>
                <a:latin typeface="Times New Roman"/>
                <a:ea typeface="Times New Roman"/>
                <a:cs typeface="Times New Roman"/>
                <a:sym typeface="Times New Roman"/>
              </a:rPr>
              <a:t>    ax.set_ylabel(ylabel)</a:t>
            </a:r>
          </a:p>
          <a:p>
            <a:pPr algn="l">
              <a:lnSpc>
                <a:spcPts val="2700"/>
              </a:lnSpc>
            </a:pPr>
            <a:r>
              <a:rPr lang="en-US" sz="2250">
                <a:solidFill>
                  <a:srgbClr val="000000"/>
                </a:solidFill>
                <a:latin typeface="Times New Roman"/>
                <a:ea typeface="Times New Roman"/>
                <a:cs typeface="Times New Roman"/>
                <a:sym typeface="Times New Roman"/>
              </a:rPr>
              <a:t>    ax.tick_params(axis='x', rotation=45)</a:t>
            </a:r>
          </a:p>
          <a:p>
            <a:pPr algn="l">
              <a:lnSpc>
                <a:spcPts val="2700"/>
              </a:lnSpc>
            </a:pPr>
            <a:endParaRPr lang="en-US" sz="2250">
              <a:solidFill>
                <a:srgbClr val="000000"/>
              </a:solidFill>
              <a:latin typeface="Times New Roman"/>
              <a:ea typeface="Times New Roman"/>
              <a:cs typeface="Times New Roman"/>
              <a:sym typeface="Times New Roman"/>
            </a:endParaRPr>
          </a:p>
        </p:txBody>
      </p:sp>
      <p:sp>
        <p:nvSpPr>
          <p:cNvPr id="11" name="TextBox 11"/>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a:ea typeface="DejaVu Sans Bold"/>
                <a:cs typeface="DejaVu Sans Bold"/>
                <a:sym typeface="DejaVu Sans Bold"/>
              </a:rPr>
              <a:t>Third Review</a:t>
            </a:r>
          </a:p>
        </p:txBody>
      </p:sp>
      <p:sp>
        <p:nvSpPr>
          <p:cNvPr id="12" name="TextBox 12"/>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a:ea typeface="DejaVu Sans Bold"/>
                <a:cs typeface="DejaVu Sans Bold"/>
                <a:sym typeface="DejaVu Sans Bold"/>
              </a:rPr>
              <a:t>Department of Artificial Intelligence and Data Science</a:t>
            </a:r>
          </a:p>
        </p:txBody>
      </p:sp>
      <p:sp>
        <p:nvSpPr>
          <p:cNvPr id="13" name="TextBox 13"/>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a:ea typeface="DejaVu Sans Bold"/>
                <a:cs typeface="DejaVu Sans Bold"/>
                <a:sym typeface="DejaVu Sans Bold"/>
              </a:rPr>
              <a:t>25</a:t>
            </a:r>
          </a:p>
        </p:txBody>
      </p:sp>
      <p:sp>
        <p:nvSpPr>
          <p:cNvPr id="14" name="TextBox 14"/>
          <p:cNvSpPr txBox="1"/>
          <p:nvPr/>
        </p:nvSpPr>
        <p:spPr>
          <a:xfrm>
            <a:off x="1234440" y="1362077"/>
            <a:ext cx="15819120" cy="828675"/>
          </a:xfrm>
          <a:prstGeom prst="rect">
            <a:avLst/>
          </a:prstGeom>
        </p:spPr>
        <p:txBody>
          <a:bodyPr lIns="0" tIns="0" rIns="0" bIns="0" rtlCol="0" anchor="t">
            <a:spAutoFit/>
          </a:bodyPr>
          <a:lstStyle/>
          <a:p>
            <a:pPr algn="l">
              <a:lnSpc>
                <a:spcPts val="6480"/>
              </a:lnSpc>
            </a:pPr>
            <a:r>
              <a:rPr lang="en-US" sz="5400" b="1" spc="8">
                <a:solidFill>
                  <a:srgbClr val="FF0000"/>
                </a:solidFill>
                <a:latin typeface="DejaVu Sans Bold"/>
                <a:ea typeface="DejaVu Sans Bold"/>
                <a:cs typeface="DejaVu Sans Bold"/>
                <a:sym typeface="DejaVu Sans Bold"/>
              </a:rPr>
              <a:t>Module 3: Tips &amp; Tricks-Code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2622232"/>
            <a:ext cx="15819120" cy="5657850"/>
          </a:xfrm>
          <a:prstGeom prst="rect">
            <a:avLst/>
          </a:prstGeom>
        </p:spPr>
        <p:txBody>
          <a:bodyPr lIns="0" tIns="0" rIns="0" bIns="0" rtlCol="0" anchor="t">
            <a:spAutoFit/>
          </a:bodyPr>
          <a:lstStyle/>
          <a:p>
            <a:pPr algn="l">
              <a:lnSpc>
                <a:spcPts val="2340"/>
              </a:lnSpc>
            </a:pPr>
            <a:r>
              <a:rPr lang="en-US" sz="1950">
                <a:solidFill>
                  <a:srgbClr val="000000"/>
                </a:solidFill>
                <a:latin typeface="Times New Roman"/>
                <a:ea typeface="Times New Roman"/>
                <a:cs typeface="Times New Roman"/>
                <a:sym typeface="Times New Roman"/>
              </a:rPr>
              <a:t>for i, (key, color) in enumerate(zip(loot_quality.keys(), ['green', 'orange', 'blue'])):</a:t>
            </a:r>
          </a:p>
          <a:p>
            <a:pPr algn="l">
              <a:lnSpc>
                <a:spcPts val="2340"/>
              </a:lnSpc>
            </a:pPr>
            <a:r>
              <a:rPr lang="en-US" sz="1950">
                <a:solidFill>
                  <a:srgbClr val="000000"/>
                </a:solidFill>
                <a:latin typeface="Times New Roman"/>
                <a:ea typeface="Times New Roman"/>
                <a:cs typeface="Times New Roman"/>
                <a:sym typeface="Times New Roman"/>
              </a:rPr>
              <a:t>    axs[0, 1].bar(x + (i - 1) * width, loot_quality[key], width, label=key, color=color)</a:t>
            </a:r>
          </a:p>
          <a:p>
            <a:pPr algn="l">
              <a:lnSpc>
                <a:spcPts val="2340"/>
              </a:lnSpc>
            </a:pPr>
            <a:r>
              <a:rPr lang="en-US" sz="1950">
                <a:solidFill>
                  <a:srgbClr val="000000"/>
                </a:solidFill>
                <a:latin typeface="Times New Roman"/>
                <a:ea typeface="Times New Roman"/>
                <a:cs typeface="Times New Roman"/>
                <a:sym typeface="Times New Roman"/>
              </a:rPr>
              <a:t>axs[0, 1].set_title('Loot Quality by Drop Location')</a:t>
            </a:r>
          </a:p>
          <a:p>
            <a:pPr algn="l">
              <a:lnSpc>
                <a:spcPts val="2340"/>
              </a:lnSpc>
            </a:pPr>
            <a:r>
              <a:rPr lang="en-US" sz="1950">
                <a:solidFill>
                  <a:srgbClr val="000000"/>
                </a:solidFill>
                <a:latin typeface="Times New Roman"/>
                <a:ea typeface="Times New Roman"/>
                <a:cs typeface="Times New Roman"/>
                <a:sym typeface="Times New Roman"/>
              </a:rPr>
              <a:t>axs[0, 1].set_ylabel('Loot Quality')</a:t>
            </a:r>
          </a:p>
          <a:p>
            <a:pPr algn="l">
              <a:lnSpc>
                <a:spcPts val="2340"/>
              </a:lnSpc>
            </a:pPr>
            <a:r>
              <a:rPr lang="en-US" sz="1950">
                <a:solidFill>
                  <a:srgbClr val="000000"/>
                </a:solidFill>
                <a:latin typeface="Times New Roman"/>
                <a:ea typeface="Times New Roman"/>
                <a:cs typeface="Times New Roman"/>
                <a:sym typeface="Times New Roman"/>
              </a:rPr>
              <a:t>axs[0, 1].set_xticks(x)</a:t>
            </a:r>
          </a:p>
          <a:p>
            <a:pPr algn="l">
              <a:lnSpc>
                <a:spcPts val="2340"/>
              </a:lnSpc>
            </a:pPr>
            <a:r>
              <a:rPr lang="en-US" sz="1950">
                <a:solidFill>
                  <a:srgbClr val="000000"/>
                </a:solidFill>
                <a:latin typeface="Times New Roman"/>
                <a:ea typeface="Times New Roman"/>
                <a:cs typeface="Times New Roman"/>
                <a:sym typeface="Times New Roman"/>
              </a:rPr>
              <a:t>axs[0, 1].set_xticklabels(locations, rotation=45)</a:t>
            </a:r>
          </a:p>
          <a:p>
            <a:pPr algn="l">
              <a:lnSpc>
                <a:spcPts val="2340"/>
              </a:lnSpc>
            </a:pPr>
            <a:r>
              <a:rPr lang="en-US" sz="1950">
                <a:solidFill>
                  <a:srgbClr val="000000"/>
                </a:solidFill>
                <a:latin typeface="Times New Roman"/>
                <a:ea typeface="Times New Roman"/>
                <a:cs typeface="Times New Roman"/>
                <a:sym typeface="Times New Roman"/>
              </a:rPr>
              <a:t>axs[0, 1].legend()</a:t>
            </a:r>
          </a:p>
          <a:p>
            <a:pPr algn="l">
              <a:lnSpc>
                <a:spcPts val="2340"/>
              </a:lnSpc>
            </a:pPr>
            <a:r>
              <a:rPr lang="en-US" sz="1950">
                <a:solidFill>
                  <a:srgbClr val="000000"/>
                </a:solidFill>
                <a:latin typeface="Times New Roman"/>
                <a:ea typeface="Times New Roman"/>
                <a:cs typeface="Times New Roman"/>
                <a:sym typeface="Times New Roman"/>
              </a:rPr>
              <a:t># Game Result</a:t>
            </a:r>
          </a:p>
          <a:p>
            <a:pPr algn="l">
              <a:lnSpc>
                <a:spcPts val="2340"/>
              </a:lnSpc>
            </a:pPr>
            <a:r>
              <a:rPr lang="en-US" sz="1950">
                <a:solidFill>
                  <a:srgbClr val="000000"/>
                </a:solidFill>
                <a:latin typeface="Times New Roman"/>
                <a:ea typeface="Times New Roman"/>
                <a:cs typeface="Times New Roman"/>
                <a:sym typeface="Times New Roman"/>
              </a:rPr>
              <a:t>for i, (key, color) in enumerate(zip(game_result.keys(), ['orange', 'blue'])):</a:t>
            </a:r>
          </a:p>
          <a:p>
            <a:pPr algn="l">
              <a:lnSpc>
                <a:spcPts val="2340"/>
              </a:lnSpc>
            </a:pPr>
            <a:r>
              <a:rPr lang="en-US" sz="1950">
                <a:solidFill>
                  <a:srgbClr val="000000"/>
                </a:solidFill>
                <a:latin typeface="Times New Roman"/>
                <a:ea typeface="Times New Roman"/>
                <a:cs typeface="Times New Roman"/>
                <a:sym typeface="Times New Roman"/>
              </a:rPr>
              <a:t>    axs[1, 1].bar(x + (i - 0.5) * width, game_result[key], width, label=key, color=color)</a:t>
            </a:r>
          </a:p>
          <a:p>
            <a:pPr algn="l">
              <a:lnSpc>
                <a:spcPts val="2340"/>
              </a:lnSpc>
            </a:pPr>
            <a:r>
              <a:rPr lang="en-US" sz="1950">
                <a:solidFill>
                  <a:srgbClr val="000000"/>
                </a:solidFill>
                <a:latin typeface="Times New Roman"/>
                <a:ea typeface="Times New Roman"/>
                <a:cs typeface="Times New Roman"/>
                <a:sym typeface="Times New Roman"/>
              </a:rPr>
              <a:t>axs[1, 1].set_title('Game Result by Drop Location')</a:t>
            </a:r>
          </a:p>
          <a:p>
            <a:pPr algn="l">
              <a:lnSpc>
                <a:spcPts val="2340"/>
              </a:lnSpc>
            </a:pPr>
            <a:r>
              <a:rPr lang="en-US" sz="1950">
                <a:solidFill>
                  <a:srgbClr val="000000"/>
                </a:solidFill>
                <a:latin typeface="Times New Roman"/>
                <a:ea typeface="Times New Roman"/>
                <a:cs typeface="Times New Roman"/>
                <a:sym typeface="Times New Roman"/>
              </a:rPr>
              <a:t>axs[1, 1].set_ylabel('Game Result')</a:t>
            </a:r>
          </a:p>
          <a:p>
            <a:pPr algn="l">
              <a:lnSpc>
                <a:spcPts val="2340"/>
              </a:lnSpc>
            </a:pPr>
            <a:r>
              <a:rPr lang="en-US" sz="1950">
                <a:solidFill>
                  <a:srgbClr val="000000"/>
                </a:solidFill>
                <a:latin typeface="Times New Roman"/>
                <a:ea typeface="Times New Roman"/>
                <a:cs typeface="Times New Roman"/>
                <a:sym typeface="Times New Roman"/>
              </a:rPr>
              <a:t>axs[1, 1].set_xticks(x)</a:t>
            </a:r>
          </a:p>
          <a:p>
            <a:pPr algn="l">
              <a:lnSpc>
                <a:spcPts val="2340"/>
              </a:lnSpc>
            </a:pPr>
            <a:r>
              <a:rPr lang="en-US" sz="1950">
                <a:solidFill>
                  <a:srgbClr val="000000"/>
                </a:solidFill>
                <a:latin typeface="Times New Roman"/>
                <a:ea typeface="Times New Roman"/>
                <a:cs typeface="Times New Roman"/>
                <a:sym typeface="Times New Roman"/>
              </a:rPr>
              <a:t>axs[1, 1].set_xticklabels(locations, rotation=45)</a:t>
            </a:r>
          </a:p>
          <a:p>
            <a:pPr algn="l">
              <a:lnSpc>
                <a:spcPts val="2340"/>
              </a:lnSpc>
            </a:pPr>
            <a:r>
              <a:rPr lang="en-US" sz="1950">
                <a:solidFill>
                  <a:srgbClr val="000000"/>
                </a:solidFill>
                <a:latin typeface="Times New Roman"/>
                <a:ea typeface="Times New Roman"/>
                <a:cs typeface="Times New Roman"/>
                <a:sym typeface="Times New Roman"/>
              </a:rPr>
              <a:t>axs[1, 1].legend()</a:t>
            </a:r>
          </a:p>
          <a:p>
            <a:pPr algn="l">
              <a:lnSpc>
                <a:spcPts val="2340"/>
              </a:lnSpc>
            </a:pPr>
            <a:r>
              <a:rPr lang="en-US" sz="1950">
                <a:solidFill>
                  <a:srgbClr val="000000"/>
                </a:solidFill>
                <a:latin typeface="Times New Roman"/>
                <a:ea typeface="Times New Roman"/>
                <a:cs typeface="Times New Roman"/>
                <a:sym typeface="Times New Roman"/>
              </a:rPr>
              <a:t>axs[0, 2].axis('off')  # Hide empty subplot</a:t>
            </a:r>
          </a:p>
          <a:p>
            <a:pPr algn="l">
              <a:lnSpc>
                <a:spcPts val="2340"/>
              </a:lnSpc>
            </a:pPr>
            <a:r>
              <a:rPr lang="en-US" sz="1950">
                <a:solidFill>
                  <a:srgbClr val="000000"/>
                </a:solidFill>
                <a:latin typeface="Times New Roman"/>
                <a:ea typeface="Times New Roman"/>
                <a:cs typeface="Times New Roman"/>
                <a:sym typeface="Times New Roman"/>
              </a:rPr>
              <a:t>plt.tight_layout(rect=[0, 0.03, 1, 0.95])</a:t>
            </a:r>
          </a:p>
          <a:p>
            <a:pPr algn="l">
              <a:lnSpc>
                <a:spcPts val="2340"/>
              </a:lnSpc>
            </a:pPr>
            <a:r>
              <a:rPr lang="en-US" sz="1950">
                <a:solidFill>
                  <a:srgbClr val="000000"/>
                </a:solidFill>
                <a:latin typeface="Times New Roman"/>
                <a:ea typeface="Times New Roman"/>
                <a:cs typeface="Times New Roman"/>
                <a:sym typeface="Times New Roman"/>
              </a:rPr>
              <a:t>plt.show()</a:t>
            </a:r>
          </a:p>
          <a:p>
            <a:pPr algn="l">
              <a:lnSpc>
                <a:spcPts val="2340"/>
              </a:lnSpc>
            </a:pPr>
            <a:endParaRPr lang="en-US" sz="1950">
              <a:solidFill>
                <a:srgbClr val="000000"/>
              </a:solidFill>
              <a:latin typeface="Times New Roman"/>
              <a:ea typeface="Times New Roman"/>
              <a:cs typeface="Times New Roman"/>
              <a:sym typeface="Times New Roman"/>
            </a:endParaRPr>
          </a:p>
        </p:txBody>
      </p:sp>
      <p:sp>
        <p:nvSpPr>
          <p:cNvPr id="11" name="TextBox 11"/>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a:ea typeface="DejaVu Sans Bold"/>
                <a:cs typeface="DejaVu Sans Bold"/>
                <a:sym typeface="DejaVu Sans Bold"/>
              </a:rPr>
              <a:t>Third Review</a:t>
            </a:r>
          </a:p>
        </p:txBody>
      </p:sp>
      <p:sp>
        <p:nvSpPr>
          <p:cNvPr id="12" name="TextBox 12"/>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a:ea typeface="DejaVu Sans Bold"/>
                <a:cs typeface="DejaVu Sans Bold"/>
                <a:sym typeface="DejaVu Sans Bold"/>
              </a:rPr>
              <a:t>Department of Artificial Intelligence and Data Science</a:t>
            </a:r>
          </a:p>
        </p:txBody>
      </p:sp>
      <p:sp>
        <p:nvSpPr>
          <p:cNvPr id="13" name="TextBox 13"/>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a:ea typeface="DejaVu Sans Bold"/>
                <a:cs typeface="DejaVu Sans Bold"/>
                <a:sym typeface="DejaVu Sans Bold"/>
              </a:rPr>
              <a:t>26</a:t>
            </a:r>
          </a:p>
        </p:txBody>
      </p:sp>
      <p:sp>
        <p:nvSpPr>
          <p:cNvPr id="14" name="TextBox 14"/>
          <p:cNvSpPr txBox="1"/>
          <p:nvPr/>
        </p:nvSpPr>
        <p:spPr>
          <a:xfrm>
            <a:off x="1267778" y="1514477"/>
            <a:ext cx="15819120" cy="828675"/>
          </a:xfrm>
          <a:prstGeom prst="rect">
            <a:avLst/>
          </a:prstGeom>
        </p:spPr>
        <p:txBody>
          <a:bodyPr lIns="0" tIns="0" rIns="0" bIns="0" rtlCol="0" anchor="t">
            <a:spAutoFit/>
          </a:bodyPr>
          <a:lstStyle/>
          <a:p>
            <a:pPr algn="l">
              <a:lnSpc>
                <a:spcPts val="6480"/>
              </a:lnSpc>
            </a:pPr>
            <a:r>
              <a:rPr lang="en-US" sz="5400" b="1" spc="8">
                <a:solidFill>
                  <a:srgbClr val="FF0000"/>
                </a:solidFill>
                <a:latin typeface="DejaVu Sans Bold"/>
                <a:ea typeface="DejaVu Sans Bold"/>
                <a:cs typeface="DejaVu Sans Bold"/>
                <a:sym typeface="DejaVu Sans Bold"/>
              </a:rPr>
              <a:t>Module 3: Tips &amp; Tricks-Code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Freeform 10"/>
          <p:cNvSpPr/>
          <p:nvPr/>
        </p:nvSpPr>
        <p:spPr>
          <a:xfrm>
            <a:off x="1473249" y="2626520"/>
            <a:ext cx="15089293" cy="6479381"/>
          </a:xfrm>
          <a:custGeom>
            <a:avLst/>
            <a:gdLst/>
            <a:ahLst/>
            <a:cxnLst/>
            <a:rect l="l" t="t" r="r" b="b"/>
            <a:pathLst>
              <a:path w="15089293" h="6479381">
                <a:moveTo>
                  <a:pt x="0" y="0"/>
                </a:moveTo>
                <a:lnTo>
                  <a:pt x="15089294" y="0"/>
                </a:lnTo>
                <a:lnTo>
                  <a:pt x="15089294" y="6479382"/>
                </a:lnTo>
                <a:lnTo>
                  <a:pt x="0" y="6479382"/>
                </a:lnTo>
                <a:lnTo>
                  <a:pt x="0" y="0"/>
                </a:lnTo>
                <a:close/>
              </a:path>
            </a:pathLst>
          </a:custGeom>
          <a:blipFill>
            <a:blip r:embed="rId3"/>
            <a:stretch>
              <a:fillRect t="-5482" b="-55033"/>
            </a:stretch>
          </a:blipFill>
        </p:spPr>
      </p:sp>
      <p:sp>
        <p:nvSpPr>
          <p:cNvPr id="11" name="TextBox 11"/>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a:ea typeface="DejaVu Sans Bold"/>
                <a:cs typeface="DejaVu Sans Bold"/>
                <a:sym typeface="DejaVu Sans Bold"/>
              </a:rPr>
              <a:t>Third Review</a:t>
            </a:r>
          </a:p>
        </p:txBody>
      </p:sp>
      <p:sp>
        <p:nvSpPr>
          <p:cNvPr id="12" name="TextBox 12"/>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a:ea typeface="DejaVu Sans Bold"/>
                <a:cs typeface="DejaVu Sans Bold"/>
                <a:sym typeface="DejaVu Sans Bold"/>
              </a:rPr>
              <a:t>Department of Artificial Intelligence and Data Science</a:t>
            </a:r>
          </a:p>
        </p:txBody>
      </p:sp>
      <p:sp>
        <p:nvSpPr>
          <p:cNvPr id="13" name="TextBox 13"/>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a:ea typeface="DejaVu Sans Bold"/>
                <a:cs typeface="DejaVu Sans Bold"/>
                <a:sym typeface="DejaVu Sans Bold"/>
              </a:rPr>
              <a:t>27</a:t>
            </a:r>
          </a:p>
        </p:txBody>
      </p:sp>
      <p:sp>
        <p:nvSpPr>
          <p:cNvPr id="14" name="TextBox 14"/>
          <p:cNvSpPr txBox="1"/>
          <p:nvPr/>
        </p:nvSpPr>
        <p:spPr>
          <a:xfrm>
            <a:off x="1234440" y="1409702"/>
            <a:ext cx="15819120" cy="828675"/>
          </a:xfrm>
          <a:prstGeom prst="rect">
            <a:avLst/>
          </a:prstGeom>
        </p:spPr>
        <p:txBody>
          <a:bodyPr lIns="0" tIns="0" rIns="0" bIns="0" rtlCol="0" anchor="t">
            <a:spAutoFit/>
          </a:bodyPr>
          <a:lstStyle/>
          <a:p>
            <a:pPr algn="l">
              <a:lnSpc>
                <a:spcPts val="6480"/>
              </a:lnSpc>
            </a:pPr>
            <a:r>
              <a:rPr lang="en-US" sz="5400" b="1" spc="8">
                <a:solidFill>
                  <a:srgbClr val="FF0000"/>
                </a:solidFill>
                <a:latin typeface="DejaVu Sans Bold"/>
                <a:ea typeface="DejaVu Sans Bold"/>
                <a:cs typeface="DejaVu Sans Bold"/>
                <a:sym typeface="DejaVu Sans Bold"/>
              </a:rPr>
              <a:t>Module 3: Tips &amp; Tricks-Code Output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6983064" y="9715500"/>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a:ea typeface="DejaVu Sans Bold"/>
                <a:cs typeface="DejaVu Sans Bold"/>
                <a:sym typeface="DejaVu Sans Bold"/>
              </a:rPr>
              <a:t>Department of Artificial Intelligence and Data Science</a:t>
            </a:r>
          </a:p>
        </p:txBody>
      </p:sp>
      <p:sp>
        <p:nvSpPr>
          <p:cNvPr id="11" name="Freeform 11"/>
          <p:cNvSpPr/>
          <p:nvPr/>
        </p:nvSpPr>
        <p:spPr>
          <a:xfrm>
            <a:off x="1216819" y="3274220"/>
            <a:ext cx="6836935" cy="2919650"/>
          </a:xfrm>
          <a:custGeom>
            <a:avLst/>
            <a:gdLst/>
            <a:ahLst/>
            <a:cxnLst/>
            <a:rect l="l" t="t" r="r" b="b"/>
            <a:pathLst>
              <a:path w="6836935" h="2919650">
                <a:moveTo>
                  <a:pt x="0" y="0"/>
                </a:moveTo>
                <a:lnTo>
                  <a:pt x="6836935" y="0"/>
                </a:lnTo>
                <a:lnTo>
                  <a:pt x="6836935" y="2919650"/>
                </a:lnTo>
                <a:lnTo>
                  <a:pt x="0" y="2919650"/>
                </a:lnTo>
                <a:lnTo>
                  <a:pt x="0" y="0"/>
                </a:lnTo>
                <a:close/>
              </a:path>
            </a:pathLst>
          </a:custGeom>
          <a:blipFill>
            <a:blip r:embed="rId3"/>
            <a:stretch>
              <a:fillRect t="-16035" r="-103501" b="-212424"/>
            </a:stretch>
          </a:blipFill>
        </p:spPr>
      </p:sp>
      <p:sp>
        <p:nvSpPr>
          <p:cNvPr id="12" name="Freeform 12"/>
          <p:cNvSpPr/>
          <p:nvPr/>
        </p:nvSpPr>
        <p:spPr>
          <a:xfrm>
            <a:off x="1216819" y="6523300"/>
            <a:ext cx="6836935" cy="3140765"/>
          </a:xfrm>
          <a:custGeom>
            <a:avLst/>
            <a:gdLst/>
            <a:ahLst/>
            <a:cxnLst/>
            <a:rect l="l" t="t" r="r" b="b"/>
            <a:pathLst>
              <a:path w="6836935" h="3140765">
                <a:moveTo>
                  <a:pt x="0" y="0"/>
                </a:moveTo>
                <a:lnTo>
                  <a:pt x="6836935" y="0"/>
                </a:lnTo>
                <a:lnTo>
                  <a:pt x="6836935" y="3140765"/>
                </a:lnTo>
                <a:lnTo>
                  <a:pt x="0" y="3140765"/>
                </a:lnTo>
                <a:lnTo>
                  <a:pt x="0" y="0"/>
                </a:lnTo>
                <a:close/>
              </a:path>
            </a:pathLst>
          </a:custGeom>
          <a:blipFill>
            <a:blip r:embed="rId3"/>
            <a:stretch>
              <a:fillRect t="-110067" r="-103979" b="-95985"/>
            </a:stretch>
          </a:blipFill>
        </p:spPr>
      </p:sp>
      <p:sp>
        <p:nvSpPr>
          <p:cNvPr id="13" name="Freeform 13"/>
          <p:cNvSpPr/>
          <p:nvPr/>
        </p:nvSpPr>
        <p:spPr>
          <a:xfrm>
            <a:off x="9461484" y="3543719"/>
            <a:ext cx="6741321" cy="5300301"/>
          </a:xfrm>
          <a:custGeom>
            <a:avLst/>
            <a:gdLst/>
            <a:ahLst/>
            <a:cxnLst/>
            <a:rect l="l" t="t" r="r" b="b"/>
            <a:pathLst>
              <a:path w="6741321" h="5300301">
                <a:moveTo>
                  <a:pt x="0" y="0"/>
                </a:moveTo>
                <a:lnTo>
                  <a:pt x="6741321" y="0"/>
                </a:lnTo>
                <a:lnTo>
                  <a:pt x="6741321" y="5300302"/>
                </a:lnTo>
                <a:lnTo>
                  <a:pt x="0" y="5300302"/>
                </a:lnTo>
                <a:lnTo>
                  <a:pt x="0" y="0"/>
                </a:lnTo>
                <a:close/>
              </a:path>
            </a:pathLst>
          </a:custGeom>
          <a:blipFill>
            <a:blip r:embed="rId4"/>
            <a:stretch>
              <a:fillRect/>
            </a:stretch>
          </a:blipFill>
        </p:spPr>
      </p:sp>
      <p:sp>
        <p:nvSpPr>
          <p:cNvPr id="14" name="TextBox 14"/>
          <p:cNvSpPr txBox="1"/>
          <p:nvPr/>
        </p:nvSpPr>
        <p:spPr>
          <a:xfrm>
            <a:off x="1158240" y="1390173"/>
            <a:ext cx="15819120" cy="733425"/>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Module 3: Tips &amp; Tricks</a:t>
            </a:r>
          </a:p>
        </p:txBody>
      </p:sp>
      <p:sp>
        <p:nvSpPr>
          <p:cNvPr id="15" name="TextBox 15"/>
          <p:cNvSpPr txBox="1"/>
          <p:nvPr/>
        </p:nvSpPr>
        <p:spPr>
          <a:xfrm>
            <a:off x="1158240" y="9715500"/>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a:ea typeface="DejaVu Sans Bold"/>
                <a:cs typeface="DejaVu Sans Bold"/>
                <a:sym typeface="DejaVu Sans Bold"/>
              </a:rPr>
              <a:t>Third Review</a:t>
            </a:r>
          </a:p>
        </p:txBody>
      </p:sp>
      <p:sp>
        <p:nvSpPr>
          <p:cNvPr id="16" name="TextBox 16"/>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a:ea typeface="DejaVu Sans Bold"/>
                <a:cs typeface="DejaVu Sans Bold"/>
                <a:sym typeface="DejaVu Sans Bold"/>
              </a:rPr>
              <a:t>28</a:t>
            </a:r>
          </a:p>
        </p:txBody>
      </p:sp>
      <p:sp>
        <p:nvSpPr>
          <p:cNvPr id="17" name="TextBox 17"/>
          <p:cNvSpPr txBox="1"/>
          <p:nvPr/>
        </p:nvSpPr>
        <p:spPr>
          <a:xfrm>
            <a:off x="1216819" y="2645570"/>
            <a:ext cx="2322116" cy="447675"/>
          </a:xfrm>
          <a:prstGeom prst="rect">
            <a:avLst/>
          </a:prstGeom>
        </p:spPr>
        <p:txBody>
          <a:bodyPr lIns="0" tIns="0" rIns="0" bIns="0" rtlCol="0" anchor="t">
            <a:spAutoFit/>
          </a:bodyPr>
          <a:lstStyle/>
          <a:p>
            <a:pPr algn="ctr">
              <a:lnSpc>
                <a:spcPts val="3119"/>
              </a:lnSpc>
              <a:spcBef>
                <a:spcPct val="0"/>
              </a:spcBef>
            </a:pPr>
            <a:r>
              <a:rPr lang="en-US" sz="2599" b="1" spc="4">
                <a:solidFill>
                  <a:srgbClr val="000000"/>
                </a:solidFill>
                <a:latin typeface="Times New Roman Bold"/>
                <a:ea typeface="Times New Roman Bold"/>
                <a:cs typeface="Times New Roman Bold"/>
                <a:sym typeface="Times New Roman Bold"/>
              </a:rPr>
              <a:t> KNN Algorithm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252061" y="1485902"/>
            <a:ext cx="15819120" cy="733425"/>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Module 4: Configuration</a:t>
            </a:r>
          </a:p>
        </p:txBody>
      </p:sp>
      <p:sp>
        <p:nvSpPr>
          <p:cNvPr id="11" name="TextBox 11"/>
          <p:cNvSpPr txBox="1"/>
          <p:nvPr/>
        </p:nvSpPr>
        <p:spPr>
          <a:xfrm>
            <a:off x="1310640" y="2597943"/>
            <a:ext cx="16444878" cy="6982362"/>
          </a:xfrm>
          <a:prstGeom prst="rect">
            <a:avLst/>
          </a:prstGeom>
        </p:spPr>
        <p:txBody>
          <a:bodyPr lIns="0" tIns="0" rIns="0" bIns="0" rtlCol="0" anchor="t">
            <a:spAutoFit/>
          </a:bodyPr>
          <a:lstStyle/>
          <a:p>
            <a:pPr algn="l">
              <a:lnSpc>
                <a:spcPts val="2887"/>
              </a:lnSpc>
            </a:pPr>
            <a:r>
              <a:rPr lang="en-US" sz="2406" b="1">
                <a:solidFill>
                  <a:srgbClr val="000000"/>
                </a:solidFill>
                <a:latin typeface="Times New Roman Bold"/>
                <a:ea typeface="Times New Roman Bold"/>
                <a:cs typeface="Times New Roman Bold"/>
                <a:sym typeface="Times New Roman Bold"/>
              </a:rPr>
              <a:t>Key Steps to Reduce Graphics:</a:t>
            </a:r>
          </a:p>
          <a:p>
            <a:pPr marL="519469" lvl="1" indent="-259734" algn="l">
              <a:lnSpc>
                <a:spcPts val="2887"/>
              </a:lnSpc>
              <a:buAutoNum type="arabicPeriod"/>
            </a:pPr>
            <a:r>
              <a:rPr lang="en-US" sz="2406">
                <a:solidFill>
                  <a:srgbClr val="000000"/>
                </a:solidFill>
                <a:latin typeface="Times New Roman"/>
                <a:ea typeface="Times New Roman"/>
                <a:cs typeface="Times New Roman"/>
                <a:sym typeface="Times New Roman"/>
              </a:rPr>
              <a:t>Locate the INI File:</a:t>
            </a:r>
          </a:p>
          <a:p>
            <a:pPr marL="1038937" lvl="2" indent="-346312" algn="l">
              <a:lnSpc>
                <a:spcPts val="2887"/>
              </a:lnSpc>
              <a:buFont typeface="Arial"/>
              <a:buChar char="⚬"/>
            </a:pPr>
            <a:r>
              <a:rPr lang="en-US" sz="2406">
                <a:solidFill>
                  <a:srgbClr val="000000"/>
                </a:solidFill>
                <a:latin typeface="Times New Roman"/>
                <a:ea typeface="Times New Roman"/>
                <a:cs typeface="Times New Roman"/>
                <a:sym typeface="Times New Roman"/>
              </a:rPr>
              <a:t>Find the configuration file typically named config.ini located in the game installation directory or the user-specific app data folder.</a:t>
            </a:r>
          </a:p>
          <a:p>
            <a:pPr marL="519469" lvl="1" indent="-259734" algn="l">
              <a:lnSpc>
                <a:spcPts val="2887"/>
              </a:lnSpc>
              <a:buAutoNum type="arabicPeriod"/>
            </a:pPr>
            <a:r>
              <a:rPr lang="en-US" sz="2406">
                <a:solidFill>
                  <a:srgbClr val="000000"/>
                </a:solidFill>
                <a:latin typeface="Times New Roman"/>
                <a:ea typeface="Times New Roman"/>
                <a:cs typeface="Times New Roman"/>
                <a:sym typeface="Times New Roman"/>
              </a:rPr>
              <a:t>Adjust Graphics Settings:</a:t>
            </a:r>
          </a:p>
          <a:p>
            <a:pPr marL="1038937" lvl="2" indent="-346312" algn="l">
              <a:lnSpc>
                <a:spcPts val="2887"/>
              </a:lnSpc>
              <a:buFont typeface="Arial"/>
              <a:buChar char="⚬"/>
            </a:pPr>
            <a:r>
              <a:rPr lang="en-US" sz="2406">
                <a:solidFill>
                  <a:srgbClr val="000000"/>
                </a:solidFill>
                <a:latin typeface="Times New Roman"/>
                <a:ea typeface="Times New Roman"/>
                <a:cs typeface="Times New Roman"/>
                <a:sym typeface="Times New Roman"/>
              </a:rPr>
              <a:t>Open the config.ini file using a text editor.</a:t>
            </a:r>
          </a:p>
          <a:p>
            <a:pPr marL="1038937" lvl="2" indent="-346312" algn="l">
              <a:lnSpc>
                <a:spcPts val="2887"/>
              </a:lnSpc>
              <a:buFont typeface="Arial"/>
              <a:buChar char="⚬"/>
            </a:pPr>
            <a:r>
              <a:rPr lang="en-US" sz="2406">
                <a:solidFill>
                  <a:srgbClr val="000000"/>
                </a:solidFill>
                <a:latin typeface="Times New Roman"/>
                <a:ea typeface="Times New Roman"/>
                <a:cs typeface="Times New Roman"/>
                <a:sym typeface="Times New Roman"/>
              </a:rPr>
              <a:t>Modify key parameters to reduce graphics quality:</a:t>
            </a:r>
          </a:p>
          <a:p>
            <a:pPr marL="1558406" lvl="3" indent="-389602" algn="l">
              <a:lnSpc>
                <a:spcPts val="2887"/>
              </a:lnSpc>
              <a:buFont typeface="Arial"/>
              <a:buChar char="￭"/>
            </a:pPr>
            <a:r>
              <a:rPr lang="en-US" sz="2406">
                <a:solidFill>
                  <a:srgbClr val="000000"/>
                </a:solidFill>
                <a:latin typeface="Times New Roman"/>
                <a:ea typeface="Times New Roman"/>
                <a:cs typeface="Times New Roman"/>
                <a:sym typeface="Times New Roman"/>
              </a:rPr>
              <a:t>Resolution: Lower the screen resolution by changing width and height settings (e.g., Width=1280 and Height=720).</a:t>
            </a:r>
          </a:p>
          <a:p>
            <a:pPr marL="1558406" lvl="3" indent="-389602" algn="l">
              <a:lnSpc>
                <a:spcPts val="2887"/>
              </a:lnSpc>
              <a:buFont typeface="Arial"/>
              <a:buChar char="￭"/>
            </a:pPr>
            <a:r>
              <a:rPr lang="en-US" sz="2406">
                <a:solidFill>
                  <a:srgbClr val="000000"/>
                </a:solidFill>
                <a:latin typeface="Times New Roman"/>
                <a:ea typeface="Times New Roman"/>
                <a:cs typeface="Times New Roman"/>
                <a:sym typeface="Times New Roman"/>
              </a:rPr>
              <a:t>Texture Quality: Set texture quality to low (e.g., TextureQuality=Low).</a:t>
            </a:r>
          </a:p>
          <a:p>
            <a:pPr marL="1558406" lvl="3" indent="-389602" algn="l">
              <a:lnSpc>
                <a:spcPts val="2887"/>
              </a:lnSpc>
              <a:buFont typeface="Arial"/>
              <a:buChar char="￭"/>
            </a:pPr>
            <a:r>
              <a:rPr lang="en-US" sz="2406">
                <a:solidFill>
                  <a:srgbClr val="000000"/>
                </a:solidFill>
                <a:latin typeface="Times New Roman"/>
                <a:ea typeface="Times New Roman"/>
                <a:cs typeface="Times New Roman"/>
                <a:sym typeface="Times New Roman"/>
              </a:rPr>
              <a:t>Shadows: Disable or reduce shadow effects (e.g., ShadowQuality=Off or ShadowQuality=Low).</a:t>
            </a:r>
          </a:p>
          <a:p>
            <a:pPr marL="1558406" lvl="3" indent="-389602" algn="l">
              <a:lnSpc>
                <a:spcPts val="2887"/>
              </a:lnSpc>
              <a:buFont typeface="Arial"/>
              <a:buChar char="￭"/>
            </a:pPr>
            <a:r>
              <a:rPr lang="en-US" sz="2406">
                <a:solidFill>
                  <a:srgbClr val="000000"/>
                </a:solidFill>
                <a:latin typeface="Times New Roman"/>
                <a:ea typeface="Times New Roman"/>
                <a:cs typeface="Times New Roman"/>
                <a:sym typeface="Times New Roman"/>
              </a:rPr>
              <a:t>Anti-Aliasing: Turn off anti-aliasing (e.g., AntiAliasing=Off).</a:t>
            </a:r>
          </a:p>
          <a:p>
            <a:pPr marL="1558406" lvl="3" indent="-389602" algn="l">
              <a:lnSpc>
                <a:spcPts val="2887"/>
              </a:lnSpc>
              <a:buFont typeface="Arial"/>
              <a:buChar char="￭"/>
            </a:pPr>
            <a:r>
              <a:rPr lang="en-US" sz="2406">
                <a:solidFill>
                  <a:srgbClr val="000000"/>
                </a:solidFill>
                <a:latin typeface="Times New Roman"/>
                <a:ea typeface="Times New Roman"/>
                <a:cs typeface="Times New Roman"/>
                <a:sym typeface="Times New Roman"/>
              </a:rPr>
              <a:t>Effects Quality: Set effects to low (e.g., EffectsQuality=Low).</a:t>
            </a:r>
          </a:p>
          <a:p>
            <a:pPr marL="519469" lvl="1" indent="-259734" algn="l">
              <a:lnSpc>
                <a:spcPts val="2887"/>
              </a:lnSpc>
              <a:buAutoNum type="arabicPeriod"/>
            </a:pPr>
            <a:r>
              <a:rPr lang="en-US" sz="2406">
                <a:solidFill>
                  <a:srgbClr val="000000"/>
                </a:solidFill>
                <a:latin typeface="Times New Roman"/>
                <a:ea typeface="Times New Roman"/>
                <a:cs typeface="Times New Roman"/>
                <a:sym typeface="Times New Roman"/>
              </a:rPr>
              <a:t>Save Changes:</a:t>
            </a:r>
          </a:p>
          <a:p>
            <a:pPr marL="1038937" lvl="2" indent="-346312" algn="l">
              <a:lnSpc>
                <a:spcPts val="2887"/>
              </a:lnSpc>
              <a:buFont typeface="Arial"/>
              <a:buChar char="⚬"/>
            </a:pPr>
            <a:r>
              <a:rPr lang="en-US" sz="2406">
                <a:solidFill>
                  <a:srgbClr val="000000"/>
                </a:solidFill>
                <a:latin typeface="Times New Roman"/>
                <a:ea typeface="Times New Roman"/>
                <a:cs typeface="Times New Roman"/>
                <a:sym typeface="Times New Roman"/>
              </a:rPr>
              <a:t>After making the adjustments, save the config.ini file and close the text editor.</a:t>
            </a:r>
          </a:p>
          <a:p>
            <a:pPr marL="519469" lvl="1" indent="-259734" algn="l">
              <a:lnSpc>
                <a:spcPts val="2887"/>
              </a:lnSpc>
              <a:buAutoNum type="arabicPeriod"/>
            </a:pPr>
            <a:r>
              <a:rPr lang="en-US" sz="2406">
                <a:solidFill>
                  <a:srgbClr val="000000"/>
                </a:solidFill>
                <a:latin typeface="Times New Roman"/>
                <a:ea typeface="Times New Roman"/>
                <a:cs typeface="Times New Roman"/>
                <a:sym typeface="Times New Roman"/>
              </a:rPr>
              <a:t>Launch Game:</a:t>
            </a:r>
          </a:p>
          <a:p>
            <a:pPr marL="1038937" lvl="2" indent="-346312" algn="l">
              <a:lnSpc>
                <a:spcPts val="2887"/>
              </a:lnSpc>
              <a:buFont typeface="Arial"/>
              <a:buChar char="⚬"/>
            </a:pPr>
            <a:r>
              <a:rPr lang="en-US" sz="2406">
                <a:solidFill>
                  <a:srgbClr val="000000"/>
                </a:solidFill>
                <a:latin typeface="Times New Roman"/>
                <a:ea typeface="Times New Roman"/>
                <a:cs typeface="Times New Roman"/>
                <a:sym typeface="Times New Roman"/>
              </a:rPr>
              <a:t>Start the game to see the improvements in performance. The reduced graphics settings should lead to smoother gameplay and reduced lag.</a:t>
            </a:r>
          </a:p>
          <a:p>
            <a:pPr algn="l">
              <a:lnSpc>
                <a:spcPts val="2887"/>
              </a:lnSpc>
            </a:pPr>
            <a:endParaRPr lang="en-US" sz="2406">
              <a:solidFill>
                <a:srgbClr val="000000"/>
              </a:solidFill>
              <a:latin typeface="Times New Roman"/>
              <a:ea typeface="Times New Roman"/>
              <a:cs typeface="Times New Roman"/>
              <a:sym typeface="Times New Roman"/>
            </a:endParaRPr>
          </a:p>
        </p:txBody>
      </p:sp>
      <p:sp>
        <p:nvSpPr>
          <p:cNvPr id="12" name="TextBox 12"/>
          <p:cNvSpPr txBox="1"/>
          <p:nvPr/>
        </p:nvSpPr>
        <p:spPr>
          <a:xfrm>
            <a:off x="1252061" y="9570780"/>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a:ea typeface="DejaVu Sans Bold"/>
                <a:cs typeface="DejaVu Sans Bold"/>
                <a:sym typeface="DejaVu Sans Bold"/>
              </a:rPr>
              <a:t>Third Review</a:t>
            </a:r>
          </a:p>
        </p:txBody>
      </p:sp>
      <p:sp>
        <p:nvSpPr>
          <p:cNvPr id="13" name="TextBox 13"/>
          <p:cNvSpPr txBox="1"/>
          <p:nvPr/>
        </p:nvSpPr>
        <p:spPr>
          <a:xfrm>
            <a:off x="6373178" y="9654540"/>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a:ea typeface="DejaVu Sans Bold"/>
                <a:cs typeface="DejaVu Sans Bold"/>
                <a:sym typeface="DejaVu Sans Bold"/>
              </a:rPr>
              <a:t>Department of Artificial Intelligence and Data Science</a:t>
            </a:r>
          </a:p>
        </p:txBody>
      </p:sp>
      <p:sp>
        <p:nvSpPr>
          <p:cNvPr id="14" name="TextBox 14"/>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a:ea typeface="DejaVu Sans Bold"/>
                <a:cs typeface="DejaVu Sans Bold"/>
                <a:sym typeface="DejaVu Sans Bold"/>
              </a:rPr>
              <a:t>29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1400095"/>
            <a:ext cx="15819120" cy="1742122"/>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Objectives</a:t>
            </a:r>
          </a:p>
        </p:txBody>
      </p:sp>
      <p:sp>
        <p:nvSpPr>
          <p:cNvPr id="11" name="TextBox 11"/>
          <p:cNvSpPr txBox="1"/>
          <p:nvPr/>
        </p:nvSpPr>
        <p:spPr>
          <a:xfrm>
            <a:off x="1028700" y="3066018"/>
            <a:ext cx="15819120" cy="4962525"/>
          </a:xfrm>
          <a:prstGeom prst="rect">
            <a:avLst/>
          </a:prstGeom>
        </p:spPr>
        <p:txBody>
          <a:bodyPr lIns="0" tIns="0" rIns="0" bIns="0" rtlCol="0" anchor="t">
            <a:spAutoFit/>
          </a:bodyPr>
          <a:lstStyle/>
          <a:p>
            <a:pPr marL="651510" lvl="1" indent="-325755" algn="just">
              <a:lnSpc>
                <a:spcPts val="4320"/>
              </a:lnSpc>
              <a:buFont typeface="Arial"/>
              <a:buChar char="•"/>
            </a:pPr>
            <a:r>
              <a:rPr lang="en-US" sz="3600" b="1">
                <a:solidFill>
                  <a:srgbClr val="000000"/>
                </a:solidFill>
                <a:latin typeface="Times New Roman Bold"/>
                <a:ea typeface="Times New Roman Bold"/>
                <a:cs typeface="Times New Roman Bold"/>
                <a:sym typeface="Times New Roman Bold"/>
              </a:rPr>
              <a:t>Increase  Player Retention:</a:t>
            </a:r>
            <a:r>
              <a:rPr lang="en-US" sz="3600">
                <a:solidFill>
                  <a:srgbClr val="000000"/>
                </a:solidFill>
                <a:latin typeface="Times New Roman"/>
                <a:ea typeface="Times New Roman"/>
                <a:cs typeface="Times New Roman"/>
                <a:sym typeface="Times New Roman"/>
              </a:rPr>
              <a:t>Increasing the player retention by giving them an exclusive rewards and making the game smoother</a:t>
            </a:r>
          </a:p>
          <a:p>
            <a:pPr marL="651510" lvl="1" indent="-325755" algn="just">
              <a:lnSpc>
                <a:spcPts val="4320"/>
              </a:lnSpc>
            </a:pPr>
            <a:endParaRPr lang="en-US" sz="3600">
              <a:solidFill>
                <a:srgbClr val="000000"/>
              </a:solidFill>
              <a:latin typeface="Times New Roman"/>
              <a:ea typeface="Times New Roman"/>
              <a:cs typeface="Times New Roman"/>
              <a:sym typeface="Times New Roman"/>
            </a:endParaRPr>
          </a:p>
          <a:p>
            <a:pPr marL="651510" lvl="1" indent="-325755" algn="just">
              <a:lnSpc>
                <a:spcPts val="4320"/>
              </a:lnSpc>
              <a:buFont typeface="Arial"/>
              <a:buChar char="•"/>
            </a:pPr>
            <a:r>
              <a:rPr lang="en-US" sz="3600" b="1">
                <a:solidFill>
                  <a:srgbClr val="000000"/>
                </a:solidFill>
                <a:latin typeface="Times New Roman Bold"/>
                <a:ea typeface="Times New Roman Bold"/>
                <a:cs typeface="Times New Roman Bold"/>
                <a:sym typeface="Times New Roman Bold"/>
              </a:rPr>
              <a:t>Configuration adjustments: </a:t>
            </a:r>
            <a:r>
              <a:rPr lang="en-US" sz="3600">
                <a:solidFill>
                  <a:srgbClr val="000000"/>
                </a:solidFill>
                <a:latin typeface="Times New Roman"/>
                <a:ea typeface="Times New Roman"/>
                <a:cs typeface="Times New Roman"/>
                <a:sym typeface="Times New Roman"/>
              </a:rPr>
              <a:t>Here the game configurations like framerate , graphics settings , smoothness etc.. are being adjusted in order to increase the performance of the player &amp; game.</a:t>
            </a:r>
          </a:p>
          <a:p>
            <a:pPr marL="651510" lvl="1" indent="-325755" algn="just">
              <a:lnSpc>
                <a:spcPts val="4320"/>
              </a:lnSpc>
            </a:pPr>
            <a:endParaRPr lang="en-US" sz="3600">
              <a:solidFill>
                <a:srgbClr val="000000"/>
              </a:solidFill>
              <a:latin typeface="Times New Roman"/>
              <a:ea typeface="Times New Roman"/>
              <a:cs typeface="Times New Roman"/>
              <a:sym typeface="Times New Roman"/>
            </a:endParaRPr>
          </a:p>
          <a:p>
            <a:pPr marL="651510" lvl="1" indent="-325755" algn="just">
              <a:lnSpc>
                <a:spcPts val="4320"/>
              </a:lnSpc>
              <a:buFont typeface="Arial"/>
              <a:buChar char="•"/>
            </a:pPr>
            <a:r>
              <a:rPr lang="en-US" sz="3600" b="1">
                <a:solidFill>
                  <a:srgbClr val="000000"/>
                </a:solidFill>
                <a:latin typeface="Times New Roman Bold"/>
                <a:ea typeface="Times New Roman Bold"/>
                <a:cs typeface="Times New Roman Bold"/>
                <a:sym typeface="Times New Roman Bold"/>
              </a:rPr>
              <a:t>Tips and tricks: </a:t>
            </a:r>
            <a:r>
              <a:rPr lang="en-US" sz="3600">
                <a:solidFill>
                  <a:srgbClr val="000000"/>
                </a:solidFill>
                <a:latin typeface="Times New Roman"/>
                <a:ea typeface="Times New Roman"/>
                <a:cs typeface="Times New Roman"/>
                <a:sym typeface="Times New Roman"/>
              </a:rPr>
              <a:t>providing in game tips which helps the user to understand and crack the behaviour of game and helps the user’s winning possibilities.</a:t>
            </a:r>
          </a:p>
        </p:txBody>
      </p:sp>
      <p:sp>
        <p:nvSpPr>
          <p:cNvPr id="12" name="TextBox 12"/>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a:ea typeface="DejaVu Sans Bold"/>
                <a:cs typeface="DejaVu Sans Bold"/>
                <a:sym typeface="DejaVu Sans Bold"/>
              </a:rPr>
              <a:t>Third Review</a:t>
            </a:r>
          </a:p>
        </p:txBody>
      </p:sp>
      <p:sp>
        <p:nvSpPr>
          <p:cNvPr id="13" name="TextBox 13"/>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a:ea typeface="DejaVu Sans Bold"/>
                <a:cs typeface="DejaVu Sans Bold"/>
                <a:sym typeface="DejaVu Sans Bold"/>
              </a:rPr>
              <a:t>Department of Artificial Intelligence and Data Science</a:t>
            </a:r>
          </a:p>
        </p:txBody>
      </p:sp>
      <p:sp>
        <p:nvSpPr>
          <p:cNvPr id="14" name="TextBox 14"/>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a:ea typeface="DejaVu Sans Bold"/>
                <a:cs typeface="DejaVu Sans Bold"/>
                <a:sym typeface="DejaVu Sans Bold"/>
              </a:rPr>
              <a:t>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Freeform 10"/>
          <p:cNvSpPr/>
          <p:nvPr/>
        </p:nvSpPr>
        <p:spPr>
          <a:xfrm>
            <a:off x="8755506" y="3209451"/>
            <a:ext cx="3059361" cy="6046468"/>
          </a:xfrm>
          <a:custGeom>
            <a:avLst/>
            <a:gdLst/>
            <a:ahLst/>
            <a:cxnLst/>
            <a:rect l="l" t="t" r="r" b="b"/>
            <a:pathLst>
              <a:path w="3059361" h="6046468">
                <a:moveTo>
                  <a:pt x="0" y="0"/>
                </a:moveTo>
                <a:lnTo>
                  <a:pt x="3059360" y="0"/>
                </a:lnTo>
                <a:lnTo>
                  <a:pt x="3059360" y="6046468"/>
                </a:lnTo>
                <a:lnTo>
                  <a:pt x="0" y="6046468"/>
                </a:lnTo>
                <a:lnTo>
                  <a:pt x="0" y="0"/>
                </a:lnTo>
                <a:close/>
              </a:path>
            </a:pathLst>
          </a:custGeom>
          <a:blipFill>
            <a:blip r:embed="rId3"/>
            <a:stretch>
              <a:fillRect t="-5135" r="-29347"/>
            </a:stretch>
          </a:blipFill>
        </p:spPr>
      </p:sp>
      <p:sp>
        <p:nvSpPr>
          <p:cNvPr id="11" name="Freeform 11"/>
          <p:cNvSpPr/>
          <p:nvPr/>
        </p:nvSpPr>
        <p:spPr>
          <a:xfrm>
            <a:off x="1310640" y="3209451"/>
            <a:ext cx="2860631" cy="6083701"/>
          </a:xfrm>
          <a:custGeom>
            <a:avLst/>
            <a:gdLst/>
            <a:ahLst/>
            <a:cxnLst/>
            <a:rect l="l" t="t" r="r" b="b"/>
            <a:pathLst>
              <a:path w="2860631" h="6083701">
                <a:moveTo>
                  <a:pt x="0" y="0"/>
                </a:moveTo>
                <a:lnTo>
                  <a:pt x="2860631" y="0"/>
                </a:lnTo>
                <a:lnTo>
                  <a:pt x="2860631" y="6083701"/>
                </a:lnTo>
                <a:lnTo>
                  <a:pt x="0" y="6083701"/>
                </a:lnTo>
                <a:lnTo>
                  <a:pt x="0" y="0"/>
                </a:lnTo>
                <a:close/>
              </a:path>
            </a:pathLst>
          </a:custGeom>
          <a:blipFill>
            <a:blip r:embed="rId4"/>
            <a:stretch>
              <a:fillRect t="-4491"/>
            </a:stretch>
          </a:blipFill>
        </p:spPr>
      </p:sp>
      <p:sp>
        <p:nvSpPr>
          <p:cNvPr id="12" name="Freeform 12"/>
          <p:cNvSpPr/>
          <p:nvPr/>
        </p:nvSpPr>
        <p:spPr>
          <a:xfrm>
            <a:off x="4380213" y="4697343"/>
            <a:ext cx="4166351" cy="4595809"/>
          </a:xfrm>
          <a:custGeom>
            <a:avLst/>
            <a:gdLst/>
            <a:ahLst/>
            <a:cxnLst/>
            <a:rect l="l" t="t" r="r" b="b"/>
            <a:pathLst>
              <a:path w="4166351" h="4595809">
                <a:moveTo>
                  <a:pt x="0" y="0"/>
                </a:moveTo>
                <a:lnTo>
                  <a:pt x="4166351" y="0"/>
                </a:lnTo>
                <a:lnTo>
                  <a:pt x="4166351" y="4595809"/>
                </a:lnTo>
                <a:lnTo>
                  <a:pt x="0" y="4595809"/>
                </a:lnTo>
                <a:lnTo>
                  <a:pt x="0" y="0"/>
                </a:lnTo>
                <a:close/>
              </a:path>
            </a:pathLst>
          </a:custGeom>
          <a:blipFill>
            <a:blip r:embed="rId5"/>
            <a:stretch>
              <a:fillRect l="-151742" t="-37601" r="-18098"/>
            </a:stretch>
          </a:blipFill>
        </p:spPr>
      </p:sp>
      <p:sp>
        <p:nvSpPr>
          <p:cNvPr id="13" name="Freeform 13"/>
          <p:cNvSpPr/>
          <p:nvPr/>
        </p:nvSpPr>
        <p:spPr>
          <a:xfrm>
            <a:off x="11948160" y="4672879"/>
            <a:ext cx="4738264" cy="4583040"/>
          </a:xfrm>
          <a:custGeom>
            <a:avLst/>
            <a:gdLst/>
            <a:ahLst/>
            <a:cxnLst/>
            <a:rect l="l" t="t" r="r" b="b"/>
            <a:pathLst>
              <a:path w="4738264" h="4583040">
                <a:moveTo>
                  <a:pt x="0" y="0"/>
                </a:moveTo>
                <a:lnTo>
                  <a:pt x="4738264" y="0"/>
                </a:lnTo>
                <a:lnTo>
                  <a:pt x="4738264" y="4583040"/>
                </a:lnTo>
                <a:lnTo>
                  <a:pt x="0" y="4583040"/>
                </a:lnTo>
                <a:lnTo>
                  <a:pt x="0" y="0"/>
                </a:lnTo>
                <a:close/>
              </a:path>
            </a:pathLst>
          </a:custGeom>
          <a:blipFill>
            <a:blip r:embed="rId5"/>
            <a:stretch>
              <a:fillRect t="-29917" r="-123397"/>
            </a:stretch>
          </a:blipFill>
        </p:spPr>
      </p:sp>
      <p:sp>
        <p:nvSpPr>
          <p:cNvPr id="14" name="TextBox 14"/>
          <p:cNvSpPr txBox="1"/>
          <p:nvPr/>
        </p:nvSpPr>
        <p:spPr>
          <a:xfrm>
            <a:off x="1158240" y="1609727"/>
            <a:ext cx="15819120" cy="733425"/>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Module 4: Configuration</a:t>
            </a:r>
          </a:p>
        </p:txBody>
      </p:sp>
      <p:sp>
        <p:nvSpPr>
          <p:cNvPr id="15" name="TextBox 15"/>
          <p:cNvSpPr txBox="1"/>
          <p:nvPr/>
        </p:nvSpPr>
        <p:spPr>
          <a:xfrm>
            <a:off x="1310640" y="9715500"/>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a:ea typeface="DejaVu Sans Bold"/>
                <a:cs typeface="DejaVu Sans Bold"/>
                <a:sym typeface="DejaVu Sans Bold"/>
              </a:rPr>
              <a:t>Third Review</a:t>
            </a:r>
          </a:p>
        </p:txBody>
      </p:sp>
      <p:sp>
        <p:nvSpPr>
          <p:cNvPr id="16" name="TextBox 16"/>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a:ea typeface="DejaVu Sans Bold"/>
                <a:cs typeface="DejaVu Sans Bold"/>
                <a:sym typeface="DejaVu Sans Bold"/>
              </a:rPr>
              <a:t>Department of Artificial Intelligence and Data Science</a:t>
            </a:r>
          </a:p>
        </p:txBody>
      </p:sp>
      <p:sp>
        <p:nvSpPr>
          <p:cNvPr id="17" name="TextBox 17"/>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a:ea typeface="DejaVu Sans Bold"/>
                <a:cs typeface="DejaVu Sans Bold"/>
                <a:sym typeface="DejaVu Sans Bold"/>
              </a:rPr>
              <a:t>30</a:t>
            </a:r>
          </a:p>
        </p:txBody>
      </p:sp>
      <p:sp>
        <p:nvSpPr>
          <p:cNvPr id="18" name="TextBox 18"/>
          <p:cNvSpPr txBox="1"/>
          <p:nvPr/>
        </p:nvSpPr>
        <p:spPr>
          <a:xfrm>
            <a:off x="4671239" y="3716268"/>
            <a:ext cx="3337203" cy="514350"/>
          </a:xfrm>
          <a:prstGeom prst="rect">
            <a:avLst/>
          </a:prstGeom>
        </p:spPr>
        <p:txBody>
          <a:bodyPr lIns="0" tIns="0" rIns="0" bIns="0" rtlCol="0" anchor="t">
            <a:spAutoFit/>
          </a:bodyPr>
          <a:lstStyle/>
          <a:p>
            <a:pPr algn="ctr">
              <a:lnSpc>
                <a:spcPts val="4079"/>
              </a:lnSpc>
              <a:spcBef>
                <a:spcPct val="0"/>
              </a:spcBef>
            </a:pPr>
            <a:r>
              <a:rPr lang="en-US" sz="3399" b="1" spc="5">
                <a:solidFill>
                  <a:srgbClr val="000000"/>
                </a:solidFill>
                <a:latin typeface="DejaVu Sans Bold"/>
                <a:ea typeface="DejaVu Sans Bold"/>
                <a:cs typeface="DejaVu Sans Bold"/>
                <a:sym typeface="DejaVu Sans Bold"/>
              </a:rPr>
              <a:t>Before Config</a:t>
            </a:r>
          </a:p>
        </p:txBody>
      </p:sp>
      <p:sp>
        <p:nvSpPr>
          <p:cNvPr id="19" name="TextBox 19"/>
          <p:cNvSpPr txBox="1"/>
          <p:nvPr/>
        </p:nvSpPr>
        <p:spPr>
          <a:xfrm>
            <a:off x="12838060" y="3716268"/>
            <a:ext cx="2958465" cy="514350"/>
          </a:xfrm>
          <a:prstGeom prst="rect">
            <a:avLst/>
          </a:prstGeom>
        </p:spPr>
        <p:txBody>
          <a:bodyPr lIns="0" tIns="0" rIns="0" bIns="0" rtlCol="0" anchor="t">
            <a:spAutoFit/>
          </a:bodyPr>
          <a:lstStyle/>
          <a:p>
            <a:pPr algn="ctr">
              <a:lnSpc>
                <a:spcPts val="4079"/>
              </a:lnSpc>
              <a:spcBef>
                <a:spcPct val="0"/>
              </a:spcBef>
            </a:pPr>
            <a:r>
              <a:rPr lang="en-US" sz="3399" b="1" spc="5">
                <a:solidFill>
                  <a:srgbClr val="000000"/>
                </a:solidFill>
                <a:latin typeface="DejaVu Sans Bold"/>
                <a:ea typeface="DejaVu Sans Bold"/>
                <a:cs typeface="DejaVu Sans Bold"/>
                <a:sym typeface="DejaVu Sans Bold"/>
              </a:rPr>
              <a:t>After Config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a:ea typeface="DejaVu Sans Bold"/>
                <a:cs typeface="DejaVu Sans Bold"/>
                <a:sym typeface="DejaVu Sans Bold"/>
              </a:rPr>
              <a:t>Third Review</a:t>
            </a:r>
          </a:p>
        </p:txBody>
      </p:sp>
      <p:sp>
        <p:nvSpPr>
          <p:cNvPr id="11" name="TextBox 11"/>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a:ea typeface="DejaVu Sans Bold"/>
                <a:cs typeface="DejaVu Sans Bold"/>
                <a:sym typeface="DejaVu Sans Bold"/>
              </a:rPr>
              <a:t>Department of Artificial Intelligence and Data Science</a:t>
            </a:r>
          </a:p>
        </p:txBody>
      </p:sp>
      <p:sp>
        <p:nvSpPr>
          <p:cNvPr id="12" name="TextBox 12"/>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a:ea typeface="DejaVu Sans Bold"/>
                <a:cs typeface="DejaVu Sans Bold"/>
                <a:sym typeface="DejaVu Sans Bold"/>
              </a:rPr>
              <a:t>31</a:t>
            </a:r>
          </a:p>
        </p:txBody>
      </p:sp>
      <p:sp>
        <p:nvSpPr>
          <p:cNvPr id="13" name="TextBox 13"/>
          <p:cNvSpPr txBox="1"/>
          <p:nvPr/>
        </p:nvSpPr>
        <p:spPr>
          <a:xfrm>
            <a:off x="1212056" y="1261975"/>
            <a:ext cx="15819120" cy="733425"/>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Module 5: Performance Monitoring</a:t>
            </a:r>
          </a:p>
        </p:txBody>
      </p:sp>
      <p:sp>
        <p:nvSpPr>
          <p:cNvPr id="14" name="TextBox 14"/>
          <p:cNvSpPr txBox="1"/>
          <p:nvPr/>
        </p:nvSpPr>
        <p:spPr>
          <a:xfrm>
            <a:off x="1156098" y="2500551"/>
            <a:ext cx="16042481" cy="6810375"/>
          </a:xfrm>
          <a:prstGeom prst="rect">
            <a:avLst/>
          </a:prstGeom>
        </p:spPr>
        <p:txBody>
          <a:bodyPr lIns="0" tIns="0" rIns="0" bIns="0" rtlCol="0" anchor="t">
            <a:spAutoFit/>
          </a:bodyPr>
          <a:lstStyle/>
          <a:p>
            <a:pPr algn="l">
              <a:lnSpc>
                <a:spcPts val="5399"/>
              </a:lnSpc>
            </a:pPr>
            <a:r>
              <a:rPr lang="en-US" sz="4499" b="1" spc="4">
                <a:solidFill>
                  <a:srgbClr val="000000"/>
                </a:solidFill>
                <a:latin typeface="Times New Roman Bold"/>
                <a:ea typeface="Times New Roman Bold"/>
                <a:cs typeface="Times New Roman Bold"/>
                <a:sym typeface="Times New Roman Bold"/>
              </a:rPr>
              <a:t>Algorithm</a:t>
            </a:r>
          </a:p>
          <a:p>
            <a:pPr algn="l">
              <a:lnSpc>
                <a:spcPts val="3599"/>
              </a:lnSpc>
            </a:pPr>
            <a:endParaRPr lang="en-US" sz="4499" b="1" spc="4">
              <a:solidFill>
                <a:srgbClr val="000000"/>
              </a:solidFill>
              <a:latin typeface="Times New Roman Bold"/>
              <a:ea typeface="Times New Roman Bold"/>
              <a:cs typeface="Times New Roman Bold"/>
              <a:sym typeface="Times New Roman Bold"/>
            </a:endParaRPr>
          </a:p>
          <a:p>
            <a:pPr marL="669283" lvl="1" indent="-334641" algn="l">
              <a:lnSpc>
                <a:spcPts val="3719"/>
              </a:lnSpc>
              <a:buAutoNum type="arabicPeriod"/>
            </a:pPr>
            <a:r>
              <a:rPr lang="en-US" sz="3099" b="1" spc="3">
                <a:solidFill>
                  <a:srgbClr val="000000"/>
                </a:solidFill>
                <a:latin typeface="Times New Roman Bold"/>
                <a:ea typeface="Times New Roman Bold"/>
                <a:cs typeface="Times New Roman Bold"/>
                <a:sym typeface="Times New Roman Bold"/>
              </a:rPr>
              <a:t>Data Collection: </a:t>
            </a:r>
            <a:r>
              <a:rPr lang="en-US" sz="3099" spc="3">
                <a:solidFill>
                  <a:srgbClr val="000000"/>
                </a:solidFill>
                <a:latin typeface="Times New Roman"/>
                <a:ea typeface="Times New Roman"/>
                <a:cs typeface="Times New Roman"/>
                <a:sym typeface="Times New Roman"/>
              </a:rPr>
              <a:t>Gather user-modified settings (resolution, graphics, FPS) and real-time metrics (FPS, CPU/GPU usage, temperature, lag) along with device specifications (RAM, CPU, GPU).</a:t>
            </a:r>
          </a:p>
          <a:p>
            <a:pPr marL="669283" lvl="1" indent="-334641" algn="l">
              <a:lnSpc>
                <a:spcPts val="3719"/>
              </a:lnSpc>
              <a:buAutoNum type="arabicPeriod"/>
            </a:pPr>
            <a:r>
              <a:rPr lang="en-US" sz="3099" b="1" spc="3">
                <a:solidFill>
                  <a:srgbClr val="000000"/>
                </a:solidFill>
                <a:latin typeface="Times New Roman Bold"/>
                <a:ea typeface="Times New Roman Bold"/>
                <a:cs typeface="Times New Roman Bold"/>
                <a:sym typeface="Times New Roman Bold"/>
              </a:rPr>
              <a:t>Data Preprocessing:</a:t>
            </a:r>
            <a:r>
              <a:rPr lang="en-US" sz="3099" spc="3">
                <a:solidFill>
                  <a:srgbClr val="000000"/>
                </a:solidFill>
                <a:latin typeface="Times New Roman"/>
                <a:ea typeface="Times New Roman"/>
                <a:cs typeface="Times New Roman"/>
                <a:sym typeface="Times New Roman"/>
              </a:rPr>
              <a:t> Clean and normalize the collected data to remove inconsistencies and ensure accurate performance comparisons across devices.</a:t>
            </a:r>
          </a:p>
          <a:p>
            <a:pPr marL="669283" lvl="1" indent="-334641" algn="l">
              <a:lnSpc>
                <a:spcPts val="3719"/>
              </a:lnSpc>
              <a:buAutoNum type="arabicPeriod"/>
            </a:pPr>
            <a:r>
              <a:rPr lang="en-US" sz="3099" b="1" spc="3">
                <a:solidFill>
                  <a:srgbClr val="000000"/>
                </a:solidFill>
                <a:latin typeface="Times New Roman Bold"/>
                <a:ea typeface="Times New Roman Bold"/>
                <a:cs typeface="Times New Roman Bold"/>
                <a:sym typeface="Times New Roman Bold"/>
              </a:rPr>
              <a:t>Performance Metrics Tracking:</a:t>
            </a:r>
            <a:r>
              <a:rPr lang="en-US" sz="3099" spc="3">
                <a:solidFill>
                  <a:srgbClr val="000000"/>
                </a:solidFill>
                <a:latin typeface="Times New Roman"/>
                <a:ea typeface="Times New Roman"/>
                <a:cs typeface="Times New Roman"/>
                <a:sym typeface="Times New Roman"/>
              </a:rPr>
              <a:t> Monitor and log in-game performance metrics in real-time to identify lags or frame drops after adjustments and track the effects of setting changes.</a:t>
            </a:r>
          </a:p>
          <a:p>
            <a:pPr marL="669283" lvl="1" indent="-334641" algn="l">
              <a:lnSpc>
                <a:spcPts val="3719"/>
              </a:lnSpc>
              <a:buAutoNum type="arabicPeriod"/>
            </a:pPr>
            <a:r>
              <a:rPr lang="en-US" sz="3099" b="1" spc="3">
                <a:solidFill>
                  <a:srgbClr val="000000"/>
                </a:solidFill>
                <a:latin typeface="Times New Roman Bold"/>
                <a:ea typeface="Times New Roman Bold"/>
                <a:cs typeface="Times New Roman Bold"/>
                <a:sym typeface="Times New Roman Bold"/>
              </a:rPr>
              <a:t>Optimization Recommendations:</a:t>
            </a:r>
            <a:r>
              <a:rPr lang="en-US" sz="3099" spc="3">
                <a:solidFill>
                  <a:srgbClr val="000000"/>
                </a:solidFill>
                <a:latin typeface="Times New Roman"/>
                <a:ea typeface="Times New Roman"/>
                <a:cs typeface="Times New Roman"/>
                <a:sym typeface="Times New Roman"/>
              </a:rPr>
              <a:t> Build a predictive model using Random Forest Regression to analyze historical data and recommend optimal settings for each user’s device.</a:t>
            </a:r>
          </a:p>
          <a:p>
            <a:pPr marL="669283" lvl="1" indent="-334641" algn="l">
              <a:lnSpc>
                <a:spcPts val="3719"/>
              </a:lnSpc>
              <a:buAutoNum type="arabicPeriod"/>
            </a:pPr>
            <a:r>
              <a:rPr lang="en-US" sz="3099" b="1" spc="4">
                <a:solidFill>
                  <a:srgbClr val="000000"/>
                </a:solidFill>
                <a:latin typeface="Times New Roman Bold"/>
                <a:ea typeface="Times New Roman Bold"/>
                <a:cs typeface="Times New Roman Bold"/>
                <a:sym typeface="Times New Roman Bold"/>
              </a:rPr>
              <a:t>Recommendation Feedback: </a:t>
            </a:r>
            <a:r>
              <a:rPr lang="en-US" sz="3099" spc="4">
                <a:solidFill>
                  <a:srgbClr val="000000"/>
                </a:solidFill>
                <a:latin typeface="Times New Roman"/>
                <a:ea typeface="Times New Roman"/>
                <a:cs typeface="Times New Roman"/>
                <a:sym typeface="Times New Roman"/>
              </a:rPr>
              <a:t>Collect user feedback on the suggested settings to refine the predictive model continuously and improve performance recommendations based on real-world experiences.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Freeform 10"/>
          <p:cNvSpPr/>
          <p:nvPr/>
        </p:nvSpPr>
        <p:spPr>
          <a:xfrm>
            <a:off x="1100139" y="3853101"/>
            <a:ext cx="16042481" cy="3380380"/>
          </a:xfrm>
          <a:custGeom>
            <a:avLst/>
            <a:gdLst/>
            <a:ahLst/>
            <a:cxnLst/>
            <a:rect l="l" t="t" r="r" b="b"/>
            <a:pathLst>
              <a:path w="16042481" h="3380380">
                <a:moveTo>
                  <a:pt x="0" y="0"/>
                </a:moveTo>
                <a:lnTo>
                  <a:pt x="16042481" y="0"/>
                </a:lnTo>
                <a:lnTo>
                  <a:pt x="16042481" y="3380380"/>
                </a:lnTo>
                <a:lnTo>
                  <a:pt x="0" y="3380380"/>
                </a:lnTo>
                <a:lnTo>
                  <a:pt x="0" y="0"/>
                </a:lnTo>
                <a:close/>
              </a:path>
            </a:pathLst>
          </a:custGeom>
          <a:blipFill>
            <a:blip r:embed="rId3"/>
            <a:stretch>
              <a:fillRect/>
            </a:stretch>
          </a:blipFill>
        </p:spPr>
      </p:sp>
      <p:sp>
        <p:nvSpPr>
          <p:cNvPr id="11" name="TextBox 11"/>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a:ea typeface="DejaVu Sans Bold"/>
                <a:cs typeface="DejaVu Sans Bold"/>
                <a:sym typeface="DejaVu Sans Bold"/>
              </a:rPr>
              <a:t>Third Review</a:t>
            </a:r>
          </a:p>
        </p:txBody>
      </p:sp>
      <p:sp>
        <p:nvSpPr>
          <p:cNvPr id="12" name="TextBox 12"/>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a:ea typeface="DejaVu Sans Bold"/>
                <a:cs typeface="DejaVu Sans Bold"/>
                <a:sym typeface="DejaVu Sans Bold"/>
              </a:rPr>
              <a:t>Department of Artificial Intelligence and Data Science</a:t>
            </a:r>
          </a:p>
        </p:txBody>
      </p:sp>
      <p:sp>
        <p:nvSpPr>
          <p:cNvPr id="13" name="TextBox 13"/>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a:ea typeface="DejaVu Sans Bold"/>
                <a:cs typeface="DejaVu Sans Bold"/>
                <a:sym typeface="DejaVu Sans Bold"/>
              </a:rPr>
              <a:t>32</a:t>
            </a:r>
          </a:p>
        </p:txBody>
      </p:sp>
      <p:sp>
        <p:nvSpPr>
          <p:cNvPr id="14" name="TextBox 14"/>
          <p:cNvSpPr txBox="1"/>
          <p:nvPr/>
        </p:nvSpPr>
        <p:spPr>
          <a:xfrm>
            <a:off x="1212056" y="1261975"/>
            <a:ext cx="15819120" cy="733425"/>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Module 5: Performance Monitoring</a:t>
            </a:r>
          </a:p>
        </p:txBody>
      </p:sp>
      <p:sp>
        <p:nvSpPr>
          <p:cNvPr id="15" name="TextBox 15"/>
          <p:cNvSpPr txBox="1"/>
          <p:nvPr/>
        </p:nvSpPr>
        <p:spPr>
          <a:xfrm>
            <a:off x="1156098" y="2500551"/>
            <a:ext cx="16042481" cy="762000"/>
          </a:xfrm>
          <a:prstGeom prst="rect">
            <a:avLst/>
          </a:prstGeom>
        </p:spPr>
        <p:txBody>
          <a:bodyPr lIns="0" tIns="0" rIns="0" bIns="0" rtlCol="0" anchor="t">
            <a:spAutoFit/>
          </a:bodyPr>
          <a:lstStyle/>
          <a:p>
            <a:pPr algn="l">
              <a:lnSpc>
                <a:spcPts val="5399"/>
              </a:lnSpc>
            </a:pPr>
            <a:r>
              <a:rPr lang="en-US" sz="4499" b="1" spc="7">
                <a:solidFill>
                  <a:srgbClr val="000000"/>
                </a:solidFill>
                <a:latin typeface="Times New Roman Bold"/>
                <a:ea typeface="Times New Roman Bold"/>
                <a:cs typeface="Times New Roman Bold"/>
                <a:sym typeface="Times New Roman Bold"/>
              </a:rPr>
              <a:t>DATA FLOW DIAGRAM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Freeform 10"/>
          <p:cNvSpPr/>
          <p:nvPr/>
        </p:nvSpPr>
        <p:spPr>
          <a:xfrm>
            <a:off x="1028700" y="3503099"/>
            <a:ext cx="8173067" cy="5271628"/>
          </a:xfrm>
          <a:custGeom>
            <a:avLst/>
            <a:gdLst/>
            <a:ahLst/>
            <a:cxnLst/>
            <a:rect l="l" t="t" r="r" b="b"/>
            <a:pathLst>
              <a:path w="8173067" h="5271628">
                <a:moveTo>
                  <a:pt x="0" y="0"/>
                </a:moveTo>
                <a:lnTo>
                  <a:pt x="8173067" y="0"/>
                </a:lnTo>
                <a:lnTo>
                  <a:pt x="8173067" y="5271628"/>
                </a:lnTo>
                <a:lnTo>
                  <a:pt x="0" y="5271628"/>
                </a:lnTo>
                <a:lnTo>
                  <a:pt x="0" y="0"/>
                </a:lnTo>
                <a:close/>
              </a:path>
            </a:pathLst>
          </a:custGeom>
          <a:blipFill>
            <a:blip r:embed="rId3"/>
            <a:stretch>
              <a:fillRect/>
            </a:stretch>
          </a:blipFill>
        </p:spPr>
      </p:sp>
      <p:sp>
        <p:nvSpPr>
          <p:cNvPr id="11" name="Freeform 11"/>
          <p:cNvSpPr/>
          <p:nvPr/>
        </p:nvSpPr>
        <p:spPr>
          <a:xfrm>
            <a:off x="9745327" y="3436094"/>
            <a:ext cx="8373477" cy="5095745"/>
          </a:xfrm>
          <a:custGeom>
            <a:avLst/>
            <a:gdLst/>
            <a:ahLst/>
            <a:cxnLst/>
            <a:rect l="l" t="t" r="r" b="b"/>
            <a:pathLst>
              <a:path w="8373477" h="5095745">
                <a:moveTo>
                  <a:pt x="0" y="0"/>
                </a:moveTo>
                <a:lnTo>
                  <a:pt x="8373477" y="0"/>
                </a:lnTo>
                <a:lnTo>
                  <a:pt x="8373477" y="5095746"/>
                </a:lnTo>
                <a:lnTo>
                  <a:pt x="0" y="5095746"/>
                </a:lnTo>
                <a:lnTo>
                  <a:pt x="0" y="0"/>
                </a:lnTo>
                <a:close/>
              </a:path>
            </a:pathLst>
          </a:custGeom>
          <a:blipFill>
            <a:blip r:embed="rId4"/>
            <a:stretch>
              <a:fillRect/>
            </a:stretch>
          </a:blipFill>
        </p:spPr>
      </p:sp>
      <p:sp>
        <p:nvSpPr>
          <p:cNvPr id="12" name="TextBox 12"/>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a:ea typeface="DejaVu Sans Bold"/>
                <a:cs typeface="DejaVu Sans Bold"/>
                <a:sym typeface="DejaVu Sans Bold"/>
              </a:rPr>
              <a:t>Third Review</a:t>
            </a:r>
          </a:p>
        </p:txBody>
      </p:sp>
      <p:sp>
        <p:nvSpPr>
          <p:cNvPr id="13" name="TextBox 13"/>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a:ea typeface="DejaVu Sans Bold"/>
                <a:cs typeface="DejaVu Sans Bold"/>
                <a:sym typeface="DejaVu Sans Bold"/>
              </a:rPr>
              <a:t>Department of Artificial Intelligence and Data Science</a:t>
            </a:r>
          </a:p>
        </p:txBody>
      </p:sp>
      <p:sp>
        <p:nvSpPr>
          <p:cNvPr id="14" name="TextBox 14"/>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a:ea typeface="DejaVu Sans Bold"/>
                <a:cs typeface="DejaVu Sans Bold"/>
                <a:sym typeface="DejaVu Sans Bold"/>
              </a:rPr>
              <a:t>33</a:t>
            </a:r>
          </a:p>
        </p:txBody>
      </p:sp>
      <p:sp>
        <p:nvSpPr>
          <p:cNvPr id="15" name="TextBox 15"/>
          <p:cNvSpPr txBox="1"/>
          <p:nvPr/>
        </p:nvSpPr>
        <p:spPr>
          <a:xfrm>
            <a:off x="1212056" y="1261975"/>
            <a:ext cx="15819120" cy="733425"/>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Module 5: Performance Monitoring</a:t>
            </a:r>
          </a:p>
        </p:txBody>
      </p:sp>
      <p:sp>
        <p:nvSpPr>
          <p:cNvPr id="16" name="TextBox 16"/>
          <p:cNvSpPr txBox="1"/>
          <p:nvPr/>
        </p:nvSpPr>
        <p:spPr>
          <a:xfrm>
            <a:off x="2427606" y="8803302"/>
            <a:ext cx="4770041" cy="409575"/>
          </a:xfrm>
          <a:prstGeom prst="rect">
            <a:avLst/>
          </a:prstGeom>
        </p:spPr>
        <p:txBody>
          <a:bodyPr lIns="0" tIns="0" rIns="0" bIns="0" rtlCol="0" anchor="t">
            <a:spAutoFit/>
          </a:bodyPr>
          <a:lstStyle/>
          <a:p>
            <a:pPr algn="ctr">
              <a:lnSpc>
                <a:spcPts val="2879"/>
              </a:lnSpc>
              <a:spcBef>
                <a:spcPct val="0"/>
              </a:spcBef>
            </a:pPr>
            <a:r>
              <a:rPr lang="en-US" sz="2399" b="1" spc="3">
                <a:solidFill>
                  <a:srgbClr val="000000"/>
                </a:solidFill>
                <a:latin typeface="Times New Roman Bold"/>
                <a:ea typeface="Times New Roman Bold"/>
                <a:cs typeface="Times New Roman Bold"/>
                <a:sym typeface="Times New Roman Bold"/>
              </a:rPr>
              <a:t> Performance vs. Settings Line Graph</a:t>
            </a:r>
          </a:p>
        </p:txBody>
      </p:sp>
      <p:sp>
        <p:nvSpPr>
          <p:cNvPr id="17" name="TextBox 17"/>
          <p:cNvSpPr txBox="1"/>
          <p:nvPr/>
        </p:nvSpPr>
        <p:spPr>
          <a:xfrm>
            <a:off x="11917181" y="8636615"/>
            <a:ext cx="4029770" cy="409575"/>
          </a:xfrm>
          <a:prstGeom prst="rect">
            <a:avLst/>
          </a:prstGeom>
        </p:spPr>
        <p:txBody>
          <a:bodyPr lIns="0" tIns="0" rIns="0" bIns="0" rtlCol="0" anchor="t">
            <a:spAutoFit/>
          </a:bodyPr>
          <a:lstStyle/>
          <a:p>
            <a:pPr algn="ctr">
              <a:lnSpc>
                <a:spcPts val="2879"/>
              </a:lnSpc>
              <a:spcBef>
                <a:spcPct val="0"/>
              </a:spcBef>
            </a:pPr>
            <a:r>
              <a:rPr lang="en-US" sz="2399" b="1" spc="3">
                <a:solidFill>
                  <a:srgbClr val="000000"/>
                </a:solidFill>
                <a:latin typeface="Times New Roman Bold"/>
                <a:ea typeface="Times New Roman Bold"/>
                <a:cs typeface="Times New Roman Bold"/>
                <a:sym typeface="Times New Roman Bold"/>
              </a:rPr>
              <a:t>Optimization Impact Bar Chart</a:t>
            </a:r>
          </a:p>
        </p:txBody>
      </p:sp>
      <p:sp>
        <p:nvSpPr>
          <p:cNvPr id="18" name="TextBox 18"/>
          <p:cNvSpPr txBox="1"/>
          <p:nvPr/>
        </p:nvSpPr>
        <p:spPr>
          <a:xfrm>
            <a:off x="1028700" y="2797970"/>
            <a:ext cx="4914900" cy="581891"/>
          </a:xfrm>
          <a:prstGeom prst="rect">
            <a:avLst/>
          </a:prstGeom>
        </p:spPr>
        <p:txBody>
          <a:bodyPr wrap="square" lIns="0" tIns="0" rIns="0" bIns="0" rtlCol="0" anchor="t">
            <a:spAutoFit/>
          </a:bodyPr>
          <a:lstStyle/>
          <a:p>
            <a:pPr algn="ctr">
              <a:lnSpc>
                <a:spcPts val="4799"/>
              </a:lnSpc>
              <a:spcBef>
                <a:spcPct val="0"/>
              </a:spcBef>
            </a:pPr>
            <a:r>
              <a:rPr lang="en-US" sz="3999" b="1" spc="6" dirty="0">
                <a:solidFill>
                  <a:srgbClr val="000000"/>
                </a:solidFill>
                <a:latin typeface="Times New Roman Bold"/>
                <a:ea typeface="Times New Roman Bold"/>
                <a:cs typeface="Times New Roman Bold"/>
                <a:sym typeface="Times New Roman Bold"/>
              </a:rPr>
              <a:t>Output Screenshot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1467329"/>
            <a:ext cx="15819120" cy="1742122"/>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References</a:t>
            </a:r>
          </a:p>
        </p:txBody>
      </p:sp>
      <p:sp>
        <p:nvSpPr>
          <p:cNvPr id="11" name="TextBox 11"/>
          <p:cNvSpPr txBox="1"/>
          <p:nvPr/>
        </p:nvSpPr>
        <p:spPr>
          <a:xfrm>
            <a:off x="1224916" y="2598420"/>
            <a:ext cx="15819120" cy="6385560"/>
          </a:xfrm>
          <a:prstGeom prst="rect">
            <a:avLst/>
          </a:prstGeom>
        </p:spPr>
        <p:txBody>
          <a:bodyPr lIns="0" tIns="0" rIns="0" bIns="0" rtlCol="0" anchor="t">
            <a:spAutoFit/>
          </a:bodyPr>
          <a:lstStyle/>
          <a:p>
            <a:pPr marL="651510" lvl="1" indent="-325755" algn="l">
              <a:lnSpc>
                <a:spcPts val="4320"/>
              </a:lnSpc>
              <a:buFont typeface="Arial"/>
              <a:buChar char="•"/>
            </a:pPr>
            <a:r>
              <a:rPr lang="en-US" sz="3600" b="1">
                <a:solidFill>
                  <a:srgbClr val="000000"/>
                </a:solidFill>
                <a:latin typeface="Times New Roman Bold"/>
                <a:ea typeface="Times New Roman Bold"/>
                <a:cs typeface="Times New Roman Bold"/>
                <a:sym typeface="Times New Roman Bold"/>
              </a:rPr>
              <a:t>1."Analyzing and Predicting Player Churn in Online Games Using Player Behavior“ </a:t>
            </a:r>
            <a:r>
              <a:rPr lang="en-US" sz="3600">
                <a:solidFill>
                  <a:srgbClr val="000000"/>
                </a:solidFill>
                <a:latin typeface="Times New Roman"/>
                <a:ea typeface="Times New Roman"/>
                <a:cs typeface="Times New Roman"/>
                <a:sym typeface="Times New Roman"/>
              </a:rPr>
              <a:t>by D. T. Nguyen, P. Zhou, P. Q. Dinh, D. M. Chiu, and J. C. S. Lui.   </a:t>
            </a:r>
          </a:p>
          <a:p>
            <a:pPr marL="651510" lvl="1" indent="-325755" algn="l">
              <a:lnSpc>
                <a:spcPts val="4320"/>
              </a:lnSpc>
              <a:buFont typeface="Arial"/>
              <a:buChar char="•"/>
            </a:pPr>
            <a:r>
              <a:rPr lang="en-US" sz="3600" b="1">
                <a:solidFill>
                  <a:srgbClr val="000000"/>
                </a:solidFill>
                <a:latin typeface="Times New Roman Bold"/>
                <a:ea typeface="Times New Roman Bold"/>
                <a:cs typeface="Times New Roman Bold"/>
                <a:sym typeface="Times New Roman Bold"/>
              </a:rPr>
              <a:t>2."Behavioral Data Mining for Personalized User Modeling in Multiplayer Online Games" </a:t>
            </a:r>
            <a:r>
              <a:rPr lang="en-US" sz="3600">
                <a:solidFill>
                  <a:srgbClr val="000000"/>
                </a:solidFill>
                <a:latin typeface="Times New Roman"/>
                <a:ea typeface="Times New Roman"/>
                <a:cs typeface="Times New Roman"/>
                <a:sym typeface="Times New Roman"/>
              </a:rPr>
              <a:t>by M. Sifa, D. Drachen, and C. Bauckhage.</a:t>
            </a:r>
          </a:p>
          <a:p>
            <a:pPr marL="651510" lvl="1" indent="-325755" algn="l">
              <a:lnSpc>
                <a:spcPts val="4320"/>
              </a:lnSpc>
              <a:buFont typeface="Arial"/>
              <a:buChar char="•"/>
            </a:pPr>
            <a:r>
              <a:rPr lang="en-US" sz="3600" b="1">
                <a:solidFill>
                  <a:srgbClr val="000000"/>
                </a:solidFill>
                <a:latin typeface="Times New Roman Bold"/>
                <a:ea typeface="Times New Roman Bold"/>
                <a:cs typeface="Times New Roman Bold"/>
                <a:sym typeface="Times New Roman Bold"/>
              </a:rPr>
              <a:t>3."Player Churn Prediction in Online Games with the Cauchy Process“ </a:t>
            </a:r>
            <a:r>
              <a:rPr lang="en-US" sz="3600">
                <a:solidFill>
                  <a:srgbClr val="000000"/>
                </a:solidFill>
                <a:latin typeface="Times New Roman"/>
                <a:ea typeface="Times New Roman"/>
                <a:cs typeface="Times New Roman"/>
                <a:sym typeface="Times New Roman"/>
              </a:rPr>
              <a:t>by D. Hadiji, A. Sifa, D. Drachen, A. Thurau, C. Bauckhage, and K. Kersting:   </a:t>
            </a:r>
          </a:p>
          <a:p>
            <a:pPr marL="651510" lvl="1" indent="-325755" algn="l">
              <a:lnSpc>
                <a:spcPts val="4320"/>
              </a:lnSpc>
              <a:buFont typeface="Arial"/>
              <a:buChar char="•"/>
            </a:pPr>
            <a:r>
              <a:rPr lang="en-US" sz="3600" b="1">
                <a:solidFill>
                  <a:srgbClr val="000000"/>
                </a:solidFill>
                <a:latin typeface="Times New Roman Bold"/>
                <a:ea typeface="Times New Roman Bold"/>
                <a:cs typeface="Times New Roman Bold"/>
                <a:sym typeface="Times New Roman Bold"/>
              </a:rPr>
              <a:t>4."Clustering of Player Trajectories for Next-Goal Prediction"</a:t>
            </a:r>
            <a:r>
              <a:rPr lang="en-US" sz="3600">
                <a:solidFill>
                  <a:srgbClr val="000000"/>
                </a:solidFill>
                <a:latin typeface="Times New Roman"/>
                <a:ea typeface="Times New Roman"/>
                <a:cs typeface="Times New Roman"/>
                <a:sym typeface="Times New Roman"/>
              </a:rPr>
              <a:t>by R. Lopes, R. Bidarra, and R. Bidarra.</a:t>
            </a:r>
          </a:p>
          <a:p>
            <a:pPr marL="651510" lvl="1" indent="-325755" algn="l">
              <a:lnSpc>
                <a:spcPts val="4320"/>
              </a:lnSpc>
              <a:buFont typeface="Arial"/>
              <a:buChar char="•"/>
            </a:pPr>
            <a:r>
              <a:rPr lang="en-US" sz="3600" b="1">
                <a:solidFill>
                  <a:srgbClr val="000000"/>
                </a:solidFill>
                <a:latin typeface="Times New Roman Bold"/>
                <a:ea typeface="Times New Roman Bold"/>
                <a:cs typeface="Times New Roman Bold"/>
                <a:sym typeface="Times New Roman Bold"/>
              </a:rPr>
              <a:t> 5."Improving User Retention in Multiplayer Online Games via Prediction of Player Dropouts" </a:t>
            </a:r>
            <a:r>
              <a:rPr lang="en-US" sz="3600">
                <a:solidFill>
                  <a:srgbClr val="000000"/>
                </a:solidFill>
                <a:latin typeface="Times New Roman"/>
                <a:ea typeface="Times New Roman"/>
                <a:cs typeface="Times New Roman"/>
                <a:sym typeface="Times New Roman"/>
              </a:rPr>
              <a:t>by M. Runge, J. Zuo, A. Drachen, and M. Sifa.</a:t>
            </a:r>
          </a:p>
        </p:txBody>
      </p:sp>
      <p:sp>
        <p:nvSpPr>
          <p:cNvPr id="12" name="TextBox 12"/>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a:ea typeface="DejaVu Sans Bold"/>
                <a:cs typeface="DejaVu Sans Bold"/>
                <a:sym typeface="DejaVu Sans Bold"/>
              </a:rPr>
              <a:t>Third Review</a:t>
            </a:r>
          </a:p>
        </p:txBody>
      </p:sp>
      <p:sp>
        <p:nvSpPr>
          <p:cNvPr id="13" name="TextBox 13"/>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a:ea typeface="DejaVu Sans Bold"/>
                <a:cs typeface="DejaVu Sans Bold"/>
                <a:sym typeface="DejaVu Sans Bold"/>
              </a:rPr>
              <a:t>Department of Artificial Intelligence and Data Science</a:t>
            </a:r>
          </a:p>
        </p:txBody>
      </p:sp>
      <p:sp>
        <p:nvSpPr>
          <p:cNvPr id="14" name="TextBox 14"/>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a:ea typeface="DejaVu Sans Bold"/>
                <a:cs typeface="DejaVu Sans Bold"/>
                <a:sym typeface="DejaVu Sans Bold"/>
              </a:rPr>
              <a:t>34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4788306"/>
            <a:ext cx="15819120" cy="1742123"/>
          </a:xfrm>
          <a:prstGeom prst="rect">
            <a:avLst/>
          </a:prstGeom>
        </p:spPr>
        <p:txBody>
          <a:bodyPr lIns="0" tIns="0" rIns="0" bIns="0" rtlCol="0" anchor="t">
            <a:spAutoFit/>
          </a:bodyPr>
          <a:lstStyle/>
          <a:p>
            <a:pPr algn="ctr">
              <a:lnSpc>
                <a:spcPts val="7200"/>
              </a:lnSpc>
            </a:pPr>
            <a:r>
              <a:rPr lang="en-US" sz="6000" b="1" spc="9">
                <a:solidFill>
                  <a:srgbClr val="FF0000"/>
                </a:solidFill>
                <a:latin typeface="DejaVu Sans Bold"/>
                <a:ea typeface="DejaVu Sans Bold"/>
                <a:cs typeface="DejaVu Sans Bold"/>
                <a:sym typeface="DejaVu Sans Bold"/>
              </a:rPr>
              <a:t>Thank You</a:t>
            </a:r>
          </a:p>
        </p:txBody>
      </p:sp>
      <p:sp>
        <p:nvSpPr>
          <p:cNvPr id="11" name="TextBox 11"/>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a:ea typeface="DejaVu Sans Bold"/>
                <a:cs typeface="DejaVu Sans Bold"/>
                <a:sym typeface="DejaVu Sans Bold"/>
              </a:rPr>
              <a:t>Department of Artificial Intelligence and Data Science</a:t>
            </a:r>
          </a:p>
        </p:txBody>
      </p:sp>
      <p:sp>
        <p:nvSpPr>
          <p:cNvPr id="12" name="TextBox 12"/>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a:ea typeface="DejaVu Sans Bold"/>
                <a:cs typeface="DejaVu Sans Bold"/>
                <a:sym typeface="DejaVu Sans Bold"/>
              </a:rPr>
              <a:t>35</a:t>
            </a:r>
          </a:p>
        </p:txBody>
      </p:sp>
      <p:sp>
        <p:nvSpPr>
          <p:cNvPr id="13" name="TextBox 13"/>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a:ea typeface="DejaVu Sans Bold"/>
                <a:cs typeface="DejaVu Sans Bold"/>
                <a:sym typeface="DejaVu Sans Bold"/>
              </a:rPr>
              <a:t>Third Review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267778" y="1467329"/>
            <a:ext cx="15819120" cy="1742122"/>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Abstract</a:t>
            </a:r>
          </a:p>
        </p:txBody>
      </p:sp>
      <p:sp>
        <p:nvSpPr>
          <p:cNvPr id="11" name="TextBox 11"/>
          <p:cNvSpPr txBox="1"/>
          <p:nvPr/>
        </p:nvSpPr>
        <p:spPr>
          <a:xfrm>
            <a:off x="1240790" y="2827020"/>
            <a:ext cx="15819120" cy="6385560"/>
          </a:xfrm>
          <a:prstGeom prst="rect">
            <a:avLst/>
          </a:prstGeom>
        </p:spPr>
        <p:txBody>
          <a:bodyPr lIns="0" tIns="0" rIns="0" bIns="0" rtlCol="0" anchor="t">
            <a:spAutoFit/>
          </a:bodyPr>
          <a:lstStyle/>
          <a:p>
            <a:pPr marL="651510" lvl="1" indent="-325755" algn="just">
              <a:lnSpc>
                <a:spcPts val="4320"/>
              </a:lnSpc>
              <a:buFont typeface="Arial"/>
              <a:buChar char="•"/>
            </a:pPr>
            <a:r>
              <a:rPr lang="en-US" sz="3600">
                <a:solidFill>
                  <a:srgbClr val="000000"/>
                </a:solidFill>
                <a:latin typeface="Times New Roman"/>
                <a:ea typeface="Times New Roman"/>
                <a:cs typeface="Times New Roman"/>
                <a:sym typeface="Times New Roman"/>
              </a:rPr>
              <a:t>In the rapidly evolving gaming industry, player engagement and retention are critical for the long-term success of any game . By incorporating real-time analytics, the app provides actionable tips to optimize game performance and strategies, while its flexible configuration settings allow players to adjust the game's difficulty, interface, and other parameters according to their skill levels.</a:t>
            </a:r>
          </a:p>
          <a:p>
            <a:pPr marL="651510" lvl="1" indent="-325755" algn="just">
              <a:lnSpc>
                <a:spcPts val="4320"/>
              </a:lnSpc>
              <a:buFont typeface="Arial"/>
              <a:buChar char="•"/>
            </a:pPr>
            <a:r>
              <a:rPr lang="en-US" sz="3600">
                <a:solidFill>
                  <a:srgbClr val="000000"/>
                </a:solidFill>
                <a:latin typeface="Times New Roman"/>
                <a:ea typeface="Times New Roman"/>
                <a:cs typeface="Times New Roman"/>
                <a:sym typeface="Times New Roman"/>
              </a:rPr>
              <a:t>Here , we mainly focus on improving player's interaction by enhancing the game performance by adding some configurations , Tips &amp; Tricks to it.</a:t>
            </a:r>
          </a:p>
          <a:p>
            <a:pPr marL="651510" lvl="1" indent="-325755" algn="l">
              <a:lnSpc>
                <a:spcPts val="4320"/>
              </a:lnSpc>
            </a:pPr>
            <a:endParaRPr lang="en-US" sz="3600">
              <a:solidFill>
                <a:srgbClr val="000000"/>
              </a:solidFill>
              <a:latin typeface="Times New Roman"/>
              <a:ea typeface="Times New Roman"/>
              <a:cs typeface="Times New Roman"/>
              <a:sym typeface="Times New Roman"/>
            </a:endParaRPr>
          </a:p>
        </p:txBody>
      </p:sp>
      <p:sp>
        <p:nvSpPr>
          <p:cNvPr id="12" name="TextBox 12"/>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a:ea typeface="DejaVu Sans Bold"/>
                <a:cs typeface="DejaVu Sans Bold"/>
                <a:sym typeface="DejaVu Sans Bold"/>
              </a:rPr>
              <a:t>Third Review</a:t>
            </a:r>
          </a:p>
        </p:txBody>
      </p:sp>
      <p:sp>
        <p:nvSpPr>
          <p:cNvPr id="13" name="TextBox 13"/>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a:ea typeface="DejaVu Sans Bold"/>
                <a:cs typeface="DejaVu Sans Bold"/>
                <a:sym typeface="DejaVu Sans Bold"/>
              </a:rPr>
              <a:t>Department of Artificial Intelligence and Data Science</a:t>
            </a:r>
          </a:p>
        </p:txBody>
      </p:sp>
      <p:sp>
        <p:nvSpPr>
          <p:cNvPr id="14" name="TextBox 14"/>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a:ea typeface="DejaVu Sans Bold"/>
                <a:cs typeface="DejaVu Sans Bold"/>
                <a:sym typeface="DejaVu Sans Bold"/>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028700" y="1467329"/>
            <a:ext cx="15819120" cy="1742122"/>
          </a:xfrm>
          <a:prstGeom prst="rect">
            <a:avLst/>
          </a:prstGeom>
        </p:spPr>
        <p:txBody>
          <a:bodyPr lIns="0" tIns="0" rIns="0" bIns="0" rtlCol="0" anchor="t">
            <a:spAutoFit/>
          </a:bodyPr>
          <a:lstStyle/>
          <a:p>
            <a:pPr algn="l">
              <a:lnSpc>
                <a:spcPts val="5759"/>
              </a:lnSpc>
            </a:pPr>
            <a:r>
              <a:rPr lang="en-US" sz="4800" spc="7">
                <a:solidFill>
                  <a:srgbClr val="000000"/>
                </a:solidFill>
                <a:latin typeface="DejaVu Sans Bold"/>
                <a:ea typeface="DejaVu Sans Bold"/>
                <a:cs typeface="DejaVu Sans Bold"/>
                <a:sym typeface="DejaVu Sans Bold"/>
              </a:rPr>
              <a:t> </a:t>
            </a:r>
            <a:r>
              <a:rPr lang="en-US" sz="4800" b="1" spc="7">
                <a:solidFill>
                  <a:srgbClr val="FF0000"/>
                </a:solidFill>
                <a:latin typeface="DejaVu Sans Bold"/>
                <a:ea typeface="DejaVu Sans Bold"/>
                <a:cs typeface="DejaVu Sans Bold"/>
                <a:sym typeface="DejaVu Sans Bold"/>
              </a:rPr>
              <a:t>Introduction and Overview of the Project</a:t>
            </a:r>
          </a:p>
        </p:txBody>
      </p:sp>
      <p:sp>
        <p:nvSpPr>
          <p:cNvPr id="11" name="TextBox 11"/>
          <p:cNvSpPr txBox="1"/>
          <p:nvPr/>
        </p:nvSpPr>
        <p:spPr>
          <a:xfrm>
            <a:off x="1158240" y="2593657"/>
            <a:ext cx="15819120" cy="4267200"/>
          </a:xfrm>
          <a:prstGeom prst="rect">
            <a:avLst/>
          </a:prstGeom>
        </p:spPr>
        <p:txBody>
          <a:bodyPr lIns="0" tIns="0" rIns="0" bIns="0" rtlCol="0" anchor="t">
            <a:spAutoFit/>
          </a:bodyPr>
          <a:lstStyle/>
          <a:p>
            <a:pPr marL="624364" lvl="1" indent="-312182" algn="just">
              <a:lnSpc>
                <a:spcPts val="4140"/>
              </a:lnSpc>
              <a:buFont typeface="Arial"/>
              <a:buChar char="•"/>
            </a:pPr>
            <a:r>
              <a:rPr lang="en-US" sz="3450">
                <a:solidFill>
                  <a:srgbClr val="000000"/>
                </a:solidFill>
                <a:latin typeface="Times New Roman"/>
                <a:ea typeface="Times New Roman"/>
                <a:cs typeface="Times New Roman"/>
                <a:sym typeface="Times New Roman"/>
              </a:rPr>
              <a:t>In the world of gaming, maintaining high user engagement and player retention is crucial for the success and longevity of a game . To stay competitive and ensure a satisfying experience for all players, including those using low-end devices, it's essential to continually refine and optimize game features . Our goal is to improve the overall gaming experience through targeted optimizations and adjustments.</a:t>
            </a:r>
          </a:p>
          <a:p>
            <a:pPr marL="624364" lvl="1" indent="-312182" algn="just">
              <a:lnSpc>
                <a:spcPts val="4140"/>
              </a:lnSpc>
              <a:buFont typeface="Arial"/>
              <a:buChar char="•"/>
            </a:pPr>
            <a:r>
              <a:rPr lang="en-US" sz="3450">
                <a:solidFill>
                  <a:srgbClr val="000000"/>
                </a:solidFill>
                <a:latin typeface="Times New Roman"/>
                <a:ea typeface="Times New Roman"/>
                <a:cs typeface="Times New Roman"/>
                <a:sym typeface="Times New Roman"/>
              </a:rPr>
              <a:t>The project aims to achieve several key objectives:</a:t>
            </a:r>
          </a:p>
          <a:p>
            <a:pPr algn="just">
              <a:lnSpc>
                <a:spcPts val="4140"/>
              </a:lnSpc>
            </a:pPr>
            <a:r>
              <a:rPr lang="en-US" sz="3450">
                <a:solidFill>
                  <a:srgbClr val="000000"/>
                </a:solidFill>
                <a:latin typeface="Times New Roman"/>
                <a:ea typeface="Times New Roman"/>
                <a:cs typeface="Times New Roman"/>
                <a:sym typeface="Times New Roman"/>
              </a:rPr>
              <a:t>                                                         </a:t>
            </a:r>
          </a:p>
        </p:txBody>
      </p:sp>
      <p:sp>
        <p:nvSpPr>
          <p:cNvPr id="12" name="TextBox 12"/>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a:ea typeface="DejaVu Sans Bold"/>
                <a:cs typeface="DejaVu Sans Bold"/>
                <a:sym typeface="DejaVu Sans Bold"/>
              </a:rPr>
              <a:t>Third Review</a:t>
            </a:r>
          </a:p>
        </p:txBody>
      </p:sp>
      <p:sp>
        <p:nvSpPr>
          <p:cNvPr id="13" name="TextBox 13"/>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a:ea typeface="DejaVu Sans Bold"/>
                <a:cs typeface="DejaVu Sans Bold"/>
                <a:sym typeface="DejaVu Sans Bold"/>
              </a:rPr>
              <a:t>Department of Artificial Intelligence and Data Science</a:t>
            </a:r>
          </a:p>
        </p:txBody>
      </p:sp>
      <p:sp>
        <p:nvSpPr>
          <p:cNvPr id="14" name="TextBox 14"/>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a:ea typeface="DejaVu Sans Bold"/>
                <a:cs typeface="DejaVu Sans Bold"/>
                <a:sym typeface="DejaVu Sans Bold"/>
              </a:rPr>
              <a:t>5</a:t>
            </a:r>
          </a:p>
        </p:txBody>
      </p:sp>
      <p:sp>
        <p:nvSpPr>
          <p:cNvPr id="15" name="TextBox 15"/>
          <p:cNvSpPr txBox="1"/>
          <p:nvPr/>
        </p:nvSpPr>
        <p:spPr>
          <a:xfrm>
            <a:off x="6687299" y="5476484"/>
            <a:ext cx="5260861" cy="3779435"/>
          </a:xfrm>
          <a:prstGeom prst="rect">
            <a:avLst/>
          </a:prstGeom>
        </p:spPr>
        <p:txBody>
          <a:bodyPr lIns="0" tIns="0" rIns="0" bIns="0" rtlCol="0" anchor="t">
            <a:spAutoFit/>
          </a:bodyPr>
          <a:lstStyle/>
          <a:p>
            <a:pPr algn="just">
              <a:lnSpc>
                <a:spcPts val="3758"/>
              </a:lnSpc>
            </a:pPr>
            <a:endParaRPr/>
          </a:p>
          <a:p>
            <a:pPr algn="just">
              <a:lnSpc>
                <a:spcPts val="3758"/>
              </a:lnSpc>
            </a:pPr>
            <a:r>
              <a:rPr lang="en-US" sz="3132" spc="3">
                <a:solidFill>
                  <a:srgbClr val="000000"/>
                </a:solidFill>
                <a:latin typeface="Times New Roman"/>
                <a:ea typeface="Times New Roman"/>
                <a:cs typeface="Times New Roman"/>
                <a:sym typeface="Times New Roman"/>
              </a:rPr>
              <a:t>     </a:t>
            </a:r>
          </a:p>
          <a:p>
            <a:pPr marL="676253" lvl="1" indent="-338126" algn="just">
              <a:lnSpc>
                <a:spcPts val="3758"/>
              </a:lnSpc>
              <a:buFont typeface="Arial"/>
              <a:buChar char="•"/>
            </a:pPr>
            <a:r>
              <a:rPr lang="en-US" sz="3132" spc="3">
                <a:solidFill>
                  <a:srgbClr val="000000"/>
                </a:solidFill>
                <a:latin typeface="Times New Roman"/>
                <a:ea typeface="Times New Roman"/>
                <a:cs typeface="Times New Roman"/>
                <a:sym typeface="Times New Roman"/>
              </a:rPr>
              <a:t>Feature Optimization</a:t>
            </a:r>
          </a:p>
          <a:p>
            <a:pPr marL="676253" lvl="1" indent="-338126" algn="just">
              <a:lnSpc>
                <a:spcPts val="3758"/>
              </a:lnSpc>
              <a:buFont typeface="Arial"/>
              <a:buChar char="•"/>
            </a:pPr>
            <a:r>
              <a:rPr lang="en-US" sz="3132" spc="3">
                <a:solidFill>
                  <a:srgbClr val="000000"/>
                </a:solidFill>
                <a:latin typeface="Times New Roman"/>
                <a:ea typeface="Times New Roman"/>
                <a:cs typeface="Times New Roman"/>
                <a:sym typeface="Times New Roman"/>
              </a:rPr>
              <a:t>Tips and Tricks</a:t>
            </a:r>
          </a:p>
          <a:p>
            <a:pPr marL="676253" lvl="1" indent="-338126" algn="just">
              <a:lnSpc>
                <a:spcPts val="3758"/>
              </a:lnSpc>
              <a:buFont typeface="Arial"/>
              <a:buChar char="•"/>
            </a:pPr>
            <a:r>
              <a:rPr lang="en-US" sz="3132" spc="3">
                <a:solidFill>
                  <a:srgbClr val="000000"/>
                </a:solidFill>
                <a:latin typeface="Times New Roman"/>
                <a:ea typeface="Times New Roman"/>
                <a:cs typeface="Times New Roman"/>
                <a:sym typeface="Times New Roman"/>
              </a:rPr>
              <a:t>Configuration Adjustments</a:t>
            </a:r>
          </a:p>
          <a:p>
            <a:pPr marL="676253" lvl="1" indent="-338126" algn="just">
              <a:lnSpc>
                <a:spcPts val="3758"/>
              </a:lnSpc>
              <a:buFont typeface="Arial"/>
              <a:buChar char="•"/>
            </a:pPr>
            <a:r>
              <a:rPr lang="en-US" sz="3132" spc="3">
                <a:solidFill>
                  <a:srgbClr val="000000"/>
                </a:solidFill>
                <a:latin typeface="Times New Roman"/>
                <a:ea typeface="Times New Roman"/>
                <a:cs typeface="Times New Roman"/>
                <a:sym typeface="Times New Roman"/>
              </a:rPr>
              <a:t>Behavioral Analysis</a:t>
            </a:r>
          </a:p>
          <a:p>
            <a:pPr algn="just">
              <a:lnSpc>
                <a:spcPts val="3758"/>
              </a:lnSpc>
            </a:pPr>
            <a:endParaRPr lang="en-US" sz="3132" spc="3">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212056" y="1297326"/>
            <a:ext cx="15749270" cy="1742122"/>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Literature Survey</a:t>
            </a:r>
          </a:p>
        </p:txBody>
      </p:sp>
      <p:sp>
        <p:nvSpPr>
          <p:cNvPr id="11" name="TextBox 11"/>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a:ea typeface="DejaVu Sans Bold"/>
                <a:cs typeface="DejaVu Sans Bold"/>
                <a:sym typeface="DejaVu Sans Bold"/>
              </a:rPr>
              <a:t>Third Review</a:t>
            </a:r>
          </a:p>
        </p:txBody>
      </p:sp>
      <p:sp>
        <p:nvSpPr>
          <p:cNvPr id="12" name="TextBox 12"/>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a:ea typeface="DejaVu Sans Bold"/>
                <a:cs typeface="DejaVu Sans Bold"/>
                <a:sym typeface="DejaVu Sans Bold"/>
              </a:rPr>
              <a:t>Department of Artificial Intelligence and Data Science</a:t>
            </a:r>
          </a:p>
        </p:txBody>
      </p:sp>
      <p:sp>
        <p:nvSpPr>
          <p:cNvPr id="13" name="TextBox 13"/>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a:ea typeface="DejaVu Sans Bold"/>
                <a:cs typeface="DejaVu Sans Bold"/>
                <a:sym typeface="DejaVu Sans Bold"/>
              </a:rPr>
              <a:t>6</a:t>
            </a:r>
          </a:p>
        </p:txBody>
      </p:sp>
      <p:graphicFrame>
        <p:nvGraphicFramePr>
          <p:cNvPr id="14" name="Table 14"/>
          <p:cNvGraphicFramePr>
            <a:graphicFrameLocks noGrp="1"/>
          </p:cNvGraphicFramePr>
          <p:nvPr/>
        </p:nvGraphicFramePr>
        <p:xfrm>
          <a:off x="1219198" y="2567960"/>
          <a:ext cx="15868650" cy="6604004"/>
        </p:xfrm>
        <a:graphic>
          <a:graphicData uri="http://schemas.openxmlformats.org/drawingml/2006/table">
            <a:tbl>
              <a:tblPr/>
              <a:tblGrid>
                <a:gridCol w="1261768">
                  <a:extLst>
                    <a:ext uri="{9D8B030D-6E8A-4147-A177-3AD203B41FA5}">
                      <a16:colId xmlns:a16="http://schemas.microsoft.com/office/drawing/2014/main" val="20000"/>
                    </a:ext>
                  </a:extLst>
                </a:gridCol>
                <a:gridCol w="2035884">
                  <a:extLst>
                    <a:ext uri="{9D8B030D-6E8A-4147-A177-3AD203B41FA5}">
                      <a16:colId xmlns:a16="http://schemas.microsoft.com/office/drawing/2014/main" val="20001"/>
                    </a:ext>
                  </a:extLst>
                </a:gridCol>
                <a:gridCol w="2007160">
                  <a:extLst>
                    <a:ext uri="{9D8B030D-6E8A-4147-A177-3AD203B41FA5}">
                      <a16:colId xmlns:a16="http://schemas.microsoft.com/office/drawing/2014/main" val="20002"/>
                    </a:ext>
                  </a:extLst>
                </a:gridCol>
                <a:gridCol w="5863608">
                  <a:extLst>
                    <a:ext uri="{9D8B030D-6E8A-4147-A177-3AD203B41FA5}">
                      <a16:colId xmlns:a16="http://schemas.microsoft.com/office/drawing/2014/main" val="20003"/>
                    </a:ext>
                  </a:extLst>
                </a:gridCol>
                <a:gridCol w="2237853">
                  <a:extLst>
                    <a:ext uri="{9D8B030D-6E8A-4147-A177-3AD203B41FA5}">
                      <a16:colId xmlns:a16="http://schemas.microsoft.com/office/drawing/2014/main" val="20004"/>
                    </a:ext>
                  </a:extLst>
                </a:gridCol>
                <a:gridCol w="2462377">
                  <a:extLst>
                    <a:ext uri="{9D8B030D-6E8A-4147-A177-3AD203B41FA5}">
                      <a16:colId xmlns:a16="http://schemas.microsoft.com/office/drawing/2014/main" val="20005"/>
                    </a:ext>
                  </a:extLst>
                </a:gridCol>
              </a:tblGrid>
              <a:tr h="887186">
                <a:tc>
                  <a:txBody>
                    <a:bodyPr/>
                    <a:lstStyle/>
                    <a:p>
                      <a:pPr algn="l">
                        <a:lnSpc>
                          <a:spcPts val="3240"/>
                        </a:lnSpc>
                        <a:defRPr/>
                      </a:pPr>
                      <a:r>
                        <a:rPr lang="en-US" sz="2700" b="1" spc="4">
                          <a:solidFill>
                            <a:srgbClr val="FFFFFF"/>
                          </a:solidFill>
                          <a:latin typeface="DejaVu Sans Bold"/>
                          <a:ea typeface="DejaVu Sans Bold"/>
                          <a:cs typeface="DejaVu Sans Bold"/>
                          <a:sym typeface="DejaVu Sans Bold"/>
                        </a:rPr>
                        <a:t>S.No</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000000"/>
                    </a:solidFill>
                  </a:tcPr>
                </a:tc>
                <a:tc>
                  <a:txBody>
                    <a:bodyPr/>
                    <a:lstStyle/>
                    <a:p>
                      <a:pPr algn="l">
                        <a:lnSpc>
                          <a:spcPts val="3240"/>
                        </a:lnSpc>
                        <a:defRPr/>
                      </a:pPr>
                      <a:r>
                        <a:rPr lang="en-US" sz="2700" b="1" spc="4">
                          <a:solidFill>
                            <a:srgbClr val="FFFFFF"/>
                          </a:solidFill>
                          <a:latin typeface="DejaVu Sans Bold"/>
                          <a:ea typeface="DejaVu Sans Bold"/>
                          <a:cs typeface="DejaVu Sans Bold"/>
                          <a:sym typeface="DejaVu Sans Bold"/>
                        </a:rPr>
                        <a:t>Author Name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000000"/>
                    </a:solidFill>
                  </a:tcPr>
                </a:tc>
                <a:tc>
                  <a:txBody>
                    <a:bodyPr/>
                    <a:lstStyle/>
                    <a:p>
                      <a:pPr algn="l">
                        <a:lnSpc>
                          <a:spcPts val="3240"/>
                        </a:lnSpc>
                        <a:defRPr/>
                      </a:pPr>
                      <a:r>
                        <a:rPr lang="en-US" sz="2700" b="1" spc="4">
                          <a:solidFill>
                            <a:srgbClr val="FFFFFF"/>
                          </a:solidFill>
                          <a:latin typeface="DejaVu Sans Bold"/>
                          <a:ea typeface="DejaVu Sans Bold"/>
                          <a:cs typeface="DejaVu Sans Bold"/>
                          <a:sym typeface="DejaVu Sans Bold"/>
                        </a:rPr>
                        <a:t>Paper Title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000000"/>
                    </a:solidFill>
                  </a:tcPr>
                </a:tc>
                <a:tc>
                  <a:txBody>
                    <a:bodyPr/>
                    <a:lstStyle/>
                    <a:p>
                      <a:pPr algn="l">
                        <a:lnSpc>
                          <a:spcPts val="3240"/>
                        </a:lnSpc>
                        <a:defRPr/>
                      </a:pPr>
                      <a:r>
                        <a:rPr lang="en-US" sz="2700" b="1" spc="4">
                          <a:solidFill>
                            <a:srgbClr val="FFFFFF"/>
                          </a:solidFill>
                          <a:latin typeface="DejaVu Sans Bold"/>
                          <a:ea typeface="DejaVu Sans Bold"/>
                          <a:cs typeface="DejaVu Sans Bold"/>
                          <a:sym typeface="DejaVu Sans Bold"/>
                        </a:rPr>
                        <a:t>Description</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000000"/>
                    </a:solidFill>
                  </a:tcPr>
                </a:tc>
                <a:tc>
                  <a:txBody>
                    <a:bodyPr/>
                    <a:lstStyle/>
                    <a:p>
                      <a:pPr algn="l">
                        <a:lnSpc>
                          <a:spcPts val="3240"/>
                        </a:lnSpc>
                        <a:defRPr/>
                      </a:pPr>
                      <a:r>
                        <a:rPr lang="en-US" sz="2700" b="1" spc="4">
                          <a:solidFill>
                            <a:srgbClr val="FFFFFF"/>
                          </a:solidFill>
                          <a:latin typeface="DejaVu Sans Bold"/>
                          <a:ea typeface="DejaVu Sans Bold"/>
                          <a:cs typeface="DejaVu Sans Bold"/>
                          <a:sym typeface="DejaVu Sans Bold"/>
                        </a:rPr>
                        <a:t>Journal</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000000"/>
                    </a:solidFill>
                  </a:tcPr>
                </a:tc>
                <a:tc>
                  <a:txBody>
                    <a:bodyPr/>
                    <a:lstStyle/>
                    <a:p>
                      <a:pPr algn="l">
                        <a:lnSpc>
                          <a:spcPts val="3240"/>
                        </a:lnSpc>
                        <a:defRPr/>
                      </a:pPr>
                      <a:r>
                        <a:rPr lang="en-US" sz="2700" b="1" spc="4">
                          <a:solidFill>
                            <a:srgbClr val="FFFFFF"/>
                          </a:solidFill>
                          <a:latin typeface="DejaVu Sans Bold"/>
                          <a:ea typeface="DejaVu Sans Bold"/>
                          <a:cs typeface="DejaVu Sans Bold"/>
                          <a:sym typeface="DejaVu Sans Bold"/>
                        </a:rPr>
                        <a:t>Volume/</a:t>
                      </a:r>
                      <a:endParaRPr lang="en-US" sz="1100"/>
                    </a:p>
                    <a:p>
                      <a:pPr algn="l">
                        <a:lnSpc>
                          <a:spcPts val="3240"/>
                        </a:lnSpc>
                      </a:pPr>
                      <a:r>
                        <a:rPr lang="en-US" sz="2700" b="1" spc="4">
                          <a:solidFill>
                            <a:srgbClr val="FFFFFF"/>
                          </a:solidFill>
                          <a:latin typeface="DejaVu Sans Bold"/>
                          <a:ea typeface="DejaVu Sans Bold"/>
                          <a:cs typeface="DejaVu Sans Bold"/>
                          <a:sym typeface="DejaVu Sans Bold"/>
                        </a:rPr>
                        <a:t>Year</a:t>
                      </a:r>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2830545">
                <a:tc>
                  <a:txBody>
                    <a:bodyPr/>
                    <a:lstStyle/>
                    <a:p>
                      <a:pPr algn="l">
                        <a:lnSpc>
                          <a:spcPts val="3240"/>
                        </a:lnSpc>
                        <a:defRPr/>
                      </a:pPr>
                      <a:r>
                        <a:rPr lang="en-US" sz="2700" spc="4">
                          <a:solidFill>
                            <a:srgbClr val="000000"/>
                          </a:solidFill>
                          <a:latin typeface="DejaVu Sans Bold"/>
                          <a:ea typeface="DejaVu Sans Bold"/>
                          <a:cs typeface="DejaVu Sans Bold"/>
                          <a:sym typeface="DejaVu Sans Bold"/>
                        </a:rPr>
                        <a:t>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c>
                  <a:txBody>
                    <a:bodyPr/>
                    <a:lstStyle/>
                    <a:p>
                      <a:pPr algn="l">
                        <a:lnSpc>
                          <a:spcPts val="2879"/>
                        </a:lnSpc>
                        <a:defRPr/>
                      </a:pPr>
                      <a:r>
                        <a:rPr lang="en-US" sz="2400">
                          <a:solidFill>
                            <a:srgbClr val="000000"/>
                          </a:solidFill>
                          <a:latin typeface="Times New Roman"/>
                          <a:ea typeface="Times New Roman"/>
                          <a:cs typeface="Times New Roman"/>
                          <a:sym typeface="Times New Roman"/>
                        </a:rPr>
                        <a:t>Jia, Y., He, Y., Guo, J., &amp; Chen, H.</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c>
                  <a:txBody>
                    <a:bodyPr/>
                    <a:lstStyle/>
                    <a:p>
                      <a:pPr algn="l">
                        <a:lnSpc>
                          <a:spcPts val="2879"/>
                        </a:lnSpc>
                        <a:defRPr/>
                      </a:pPr>
                      <a:r>
                        <a:rPr lang="en-US" sz="2400">
                          <a:solidFill>
                            <a:srgbClr val="000000"/>
                          </a:solidFill>
                          <a:latin typeface="Times New Roman"/>
                          <a:ea typeface="Times New Roman"/>
                          <a:cs typeface="Times New Roman"/>
                          <a:sym typeface="Times New Roman"/>
                        </a:rPr>
                        <a:t>Understanding Player Behavior in Mobile Games: A Case Study of Honor of Kings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c>
                  <a:txBody>
                    <a:bodyPr/>
                    <a:lstStyle/>
                    <a:p>
                      <a:pPr algn="l">
                        <a:lnSpc>
                          <a:spcPts val="2879"/>
                        </a:lnSpc>
                        <a:defRPr/>
                      </a:pPr>
                      <a:r>
                        <a:rPr lang="en-US" sz="2400">
                          <a:solidFill>
                            <a:srgbClr val="000000"/>
                          </a:solidFill>
                          <a:latin typeface="Times New Roman"/>
                          <a:ea typeface="Times New Roman"/>
                          <a:cs typeface="Times New Roman"/>
                          <a:sym typeface="Times New Roman"/>
                        </a:rPr>
                        <a:t>Analyzes in-game data of "Honor of Kings" to predict player retention and identify key engagement factors. Uses machine learning techniques to understand player behavior.</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c>
                  <a:txBody>
                    <a:bodyPr/>
                    <a:lstStyle/>
                    <a:p>
                      <a:pPr algn="l">
                        <a:lnSpc>
                          <a:spcPts val="2879"/>
                        </a:lnSpc>
                        <a:defRPr/>
                      </a:pPr>
                      <a:r>
                        <a:rPr lang="en-US" sz="2400">
                          <a:solidFill>
                            <a:srgbClr val="000000"/>
                          </a:solidFill>
                          <a:latin typeface="Times New Roman"/>
                          <a:ea typeface="Times New Roman"/>
                          <a:cs typeface="Times New Roman"/>
                          <a:sym typeface="Times New Roman"/>
                        </a:rPr>
                        <a:t>IEEE Transactions on Games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c>
                  <a:txBody>
                    <a:bodyPr/>
                    <a:lstStyle/>
                    <a:p>
                      <a:pPr algn="l">
                        <a:lnSpc>
                          <a:spcPts val="2879"/>
                        </a:lnSpc>
                        <a:defRPr/>
                      </a:pPr>
                      <a:r>
                        <a:rPr lang="en-US" sz="2400">
                          <a:solidFill>
                            <a:srgbClr val="000000"/>
                          </a:solidFill>
                          <a:latin typeface="Times New Roman"/>
                          <a:ea typeface="Times New Roman"/>
                          <a:cs typeface="Times New Roman"/>
                          <a:sym typeface="Times New Roman"/>
                        </a:rPr>
                        <a:t>Vol. 13, 2021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10001"/>
                  </a:ext>
                </a:extLst>
              </a:tr>
              <a:tr h="2492569">
                <a:tc>
                  <a:txBody>
                    <a:bodyPr/>
                    <a:lstStyle/>
                    <a:p>
                      <a:pPr algn="l">
                        <a:lnSpc>
                          <a:spcPts val="3240"/>
                        </a:lnSpc>
                        <a:defRPr/>
                      </a:pPr>
                      <a:r>
                        <a:rPr lang="en-US" sz="2700" spc="4">
                          <a:solidFill>
                            <a:srgbClr val="000000"/>
                          </a:solidFill>
                          <a:latin typeface="DejaVu Sans Bold"/>
                          <a:ea typeface="DejaVu Sans Bold"/>
                          <a:cs typeface="DejaVu Sans Bold"/>
                          <a:sym typeface="DejaVu Sans Bold"/>
                        </a:rPr>
                        <a:t>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l">
                        <a:lnSpc>
                          <a:spcPts val="2879"/>
                        </a:lnSpc>
                        <a:defRPr/>
                      </a:pPr>
                      <a:r>
                        <a:rPr lang="en-US" sz="2400">
                          <a:solidFill>
                            <a:srgbClr val="000000"/>
                          </a:solidFill>
                          <a:latin typeface="Times New Roman"/>
                          <a:ea typeface="Times New Roman"/>
                          <a:cs typeface="Times New Roman"/>
                          <a:sym typeface="Times New Roman"/>
                        </a:rPr>
                        <a:t>Campos, P., Novais, P., &amp; Machado, J.</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l">
                        <a:lnSpc>
                          <a:spcPts val="2879"/>
                        </a:lnSpc>
                        <a:defRPr/>
                      </a:pPr>
                      <a:r>
                        <a:rPr lang="en-US" sz="2400">
                          <a:solidFill>
                            <a:srgbClr val="000000"/>
                          </a:solidFill>
                          <a:latin typeface="Times New Roman"/>
                          <a:ea typeface="Times New Roman"/>
                          <a:cs typeface="Times New Roman"/>
                          <a:sym typeface="Times New Roman"/>
                        </a:rPr>
                        <a:t>Behavioral Player Modeling for Dynamic Difficulty Adjustment</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l">
                        <a:lnSpc>
                          <a:spcPts val="2879"/>
                        </a:lnSpc>
                        <a:defRPr/>
                      </a:pPr>
                      <a:r>
                        <a:rPr lang="en-US" sz="2400">
                          <a:solidFill>
                            <a:srgbClr val="000000"/>
                          </a:solidFill>
                          <a:latin typeface="Times New Roman"/>
                          <a:ea typeface="Times New Roman"/>
                          <a:cs typeface="Times New Roman"/>
                          <a:sym typeface="Times New Roman"/>
                        </a:rPr>
                        <a:t>Focuses on using player behavior modeling for dynamic difficulty adjustment to enhance engagement by matching game difficulty to player skill levels.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l">
                        <a:lnSpc>
                          <a:spcPts val="2879"/>
                        </a:lnSpc>
                        <a:defRPr/>
                      </a:pPr>
                      <a:r>
                        <a:rPr lang="en-US" sz="2400">
                          <a:solidFill>
                            <a:srgbClr val="000000"/>
                          </a:solidFill>
                          <a:latin typeface="Times New Roman"/>
                          <a:ea typeface="Times New Roman"/>
                          <a:cs typeface="Times New Roman"/>
                          <a:sym typeface="Times New Roman"/>
                        </a:rPr>
                        <a:t>Entertainment Computing</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l">
                        <a:lnSpc>
                          <a:spcPts val="2879"/>
                        </a:lnSpc>
                        <a:defRPr/>
                      </a:pPr>
                      <a:r>
                        <a:rPr lang="en-US" sz="2400">
                          <a:solidFill>
                            <a:srgbClr val="000000"/>
                          </a:solidFill>
                          <a:latin typeface="Times New Roman"/>
                          <a:ea typeface="Times New Roman"/>
                          <a:cs typeface="Times New Roman"/>
                          <a:sym typeface="Times New Roman"/>
                        </a:rPr>
                        <a:t>Vol. 38, 2021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028700" y="1319657"/>
            <a:ext cx="15819120" cy="1742122"/>
          </a:xfrm>
          <a:prstGeom prst="rect">
            <a:avLst/>
          </a:prstGeom>
        </p:spPr>
        <p:txBody>
          <a:bodyPr lIns="0" tIns="0" rIns="0" bIns="0" rtlCol="0" anchor="t">
            <a:spAutoFit/>
          </a:bodyPr>
          <a:lstStyle/>
          <a:p>
            <a:pPr algn="l">
              <a:lnSpc>
                <a:spcPts val="5759"/>
              </a:lnSpc>
            </a:pPr>
            <a:r>
              <a:rPr lang="en-US" sz="4800" spc="7">
                <a:solidFill>
                  <a:srgbClr val="000000"/>
                </a:solidFill>
                <a:latin typeface="DejaVu Sans Bold"/>
                <a:ea typeface="DejaVu Sans Bold"/>
                <a:cs typeface="DejaVu Sans Bold"/>
                <a:sym typeface="DejaVu Sans Bold"/>
              </a:rPr>
              <a:t> </a:t>
            </a:r>
            <a:r>
              <a:rPr lang="en-US" sz="4800" b="1" spc="7">
                <a:solidFill>
                  <a:srgbClr val="FF0000"/>
                </a:solidFill>
                <a:latin typeface="DejaVu Sans Bold"/>
                <a:ea typeface="DejaVu Sans Bold"/>
                <a:cs typeface="DejaVu Sans Bold"/>
                <a:sym typeface="DejaVu Sans Bold"/>
              </a:rPr>
              <a:t>Literature Survey</a:t>
            </a:r>
          </a:p>
        </p:txBody>
      </p:sp>
      <p:sp>
        <p:nvSpPr>
          <p:cNvPr id="11" name="TextBox 11"/>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a:ea typeface="DejaVu Sans Bold"/>
                <a:cs typeface="DejaVu Sans Bold"/>
                <a:sym typeface="DejaVu Sans Bold"/>
              </a:rPr>
              <a:t>Third Review</a:t>
            </a:r>
          </a:p>
        </p:txBody>
      </p:sp>
      <p:sp>
        <p:nvSpPr>
          <p:cNvPr id="12" name="TextBox 12"/>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a:ea typeface="DejaVu Sans Bold"/>
                <a:cs typeface="DejaVu Sans Bold"/>
                <a:sym typeface="DejaVu Sans Bold"/>
              </a:rPr>
              <a:t>Department of Artificial Intelligence and Data Science</a:t>
            </a:r>
          </a:p>
        </p:txBody>
      </p:sp>
      <p:sp>
        <p:nvSpPr>
          <p:cNvPr id="13" name="TextBox 13"/>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a:ea typeface="DejaVu Sans Bold"/>
                <a:cs typeface="DejaVu Sans Bold"/>
                <a:sym typeface="DejaVu Sans Bold"/>
              </a:rPr>
              <a:t>7</a:t>
            </a:r>
          </a:p>
        </p:txBody>
      </p:sp>
      <p:graphicFrame>
        <p:nvGraphicFramePr>
          <p:cNvPr id="14" name="Table 14"/>
          <p:cNvGraphicFramePr>
            <a:graphicFrameLocks noGrp="1"/>
          </p:cNvGraphicFramePr>
          <p:nvPr/>
        </p:nvGraphicFramePr>
        <p:xfrm>
          <a:off x="1219200" y="2464117"/>
          <a:ext cx="15944850" cy="6858890"/>
        </p:xfrm>
        <a:graphic>
          <a:graphicData uri="http://schemas.openxmlformats.org/drawingml/2006/table">
            <a:tbl>
              <a:tblPr/>
              <a:tblGrid>
                <a:gridCol w="1749681">
                  <a:extLst>
                    <a:ext uri="{9D8B030D-6E8A-4147-A177-3AD203B41FA5}">
                      <a16:colId xmlns:a16="http://schemas.microsoft.com/office/drawing/2014/main" val="20000"/>
                    </a:ext>
                  </a:extLst>
                </a:gridCol>
                <a:gridCol w="2020092">
                  <a:extLst>
                    <a:ext uri="{9D8B030D-6E8A-4147-A177-3AD203B41FA5}">
                      <a16:colId xmlns:a16="http://schemas.microsoft.com/office/drawing/2014/main" val="20001"/>
                    </a:ext>
                  </a:extLst>
                </a:gridCol>
                <a:gridCol w="1740770">
                  <a:extLst>
                    <a:ext uri="{9D8B030D-6E8A-4147-A177-3AD203B41FA5}">
                      <a16:colId xmlns:a16="http://schemas.microsoft.com/office/drawing/2014/main" val="20002"/>
                    </a:ext>
                  </a:extLst>
                </a:gridCol>
                <a:gridCol w="5595517">
                  <a:extLst>
                    <a:ext uri="{9D8B030D-6E8A-4147-A177-3AD203B41FA5}">
                      <a16:colId xmlns:a16="http://schemas.microsoft.com/office/drawing/2014/main" val="20003"/>
                    </a:ext>
                  </a:extLst>
                </a:gridCol>
                <a:gridCol w="2583755">
                  <a:extLst>
                    <a:ext uri="{9D8B030D-6E8A-4147-A177-3AD203B41FA5}">
                      <a16:colId xmlns:a16="http://schemas.microsoft.com/office/drawing/2014/main" val="20004"/>
                    </a:ext>
                  </a:extLst>
                </a:gridCol>
                <a:gridCol w="2255035">
                  <a:extLst>
                    <a:ext uri="{9D8B030D-6E8A-4147-A177-3AD203B41FA5}">
                      <a16:colId xmlns:a16="http://schemas.microsoft.com/office/drawing/2014/main" val="20005"/>
                    </a:ext>
                  </a:extLst>
                </a:gridCol>
              </a:tblGrid>
              <a:tr h="937981">
                <a:tc>
                  <a:txBody>
                    <a:bodyPr/>
                    <a:lstStyle/>
                    <a:p>
                      <a:pPr algn="l">
                        <a:lnSpc>
                          <a:spcPts val="3240"/>
                        </a:lnSpc>
                        <a:defRPr/>
                      </a:pPr>
                      <a:r>
                        <a:rPr lang="en-US" sz="2700" b="1" spc="4">
                          <a:solidFill>
                            <a:srgbClr val="FFFFFF"/>
                          </a:solidFill>
                          <a:latin typeface="DejaVu Sans Bold"/>
                          <a:ea typeface="DejaVu Sans Bold"/>
                          <a:cs typeface="DejaVu Sans Bold"/>
                          <a:sym typeface="DejaVu Sans Bold"/>
                        </a:rPr>
                        <a:t>S.No</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000000"/>
                    </a:solidFill>
                  </a:tcPr>
                </a:tc>
                <a:tc>
                  <a:txBody>
                    <a:bodyPr/>
                    <a:lstStyle/>
                    <a:p>
                      <a:pPr algn="l">
                        <a:lnSpc>
                          <a:spcPts val="3240"/>
                        </a:lnSpc>
                        <a:defRPr/>
                      </a:pPr>
                      <a:r>
                        <a:rPr lang="en-US" sz="2700" b="1" spc="4">
                          <a:solidFill>
                            <a:srgbClr val="FFFFFF"/>
                          </a:solidFill>
                          <a:latin typeface="DejaVu Sans Bold"/>
                          <a:ea typeface="DejaVu Sans Bold"/>
                          <a:cs typeface="DejaVu Sans Bold"/>
                          <a:sym typeface="DejaVu Sans Bold"/>
                        </a:rPr>
                        <a:t>Author Name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000000"/>
                    </a:solidFill>
                  </a:tcPr>
                </a:tc>
                <a:tc>
                  <a:txBody>
                    <a:bodyPr/>
                    <a:lstStyle/>
                    <a:p>
                      <a:pPr algn="l">
                        <a:lnSpc>
                          <a:spcPts val="3240"/>
                        </a:lnSpc>
                        <a:defRPr/>
                      </a:pPr>
                      <a:r>
                        <a:rPr lang="en-US" sz="2700" b="1" spc="4">
                          <a:solidFill>
                            <a:srgbClr val="FFFFFF"/>
                          </a:solidFill>
                          <a:latin typeface="DejaVu Sans Bold"/>
                          <a:ea typeface="DejaVu Sans Bold"/>
                          <a:cs typeface="DejaVu Sans Bold"/>
                          <a:sym typeface="DejaVu Sans Bold"/>
                        </a:rPr>
                        <a:t>Paper Title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000000"/>
                    </a:solidFill>
                  </a:tcPr>
                </a:tc>
                <a:tc>
                  <a:txBody>
                    <a:bodyPr/>
                    <a:lstStyle/>
                    <a:p>
                      <a:pPr algn="l">
                        <a:lnSpc>
                          <a:spcPts val="3240"/>
                        </a:lnSpc>
                        <a:defRPr/>
                      </a:pPr>
                      <a:r>
                        <a:rPr lang="en-US" sz="2700" b="1" spc="4">
                          <a:solidFill>
                            <a:srgbClr val="FFFFFF"/>
                          </a:solidFill>
                          <a:latin typeface="DejaVu Sans Bold"/>
                          <a:ea typeface="DejaVu Sans Bold"/>
                          <a:cs typeface="DejaVu Sans Bold"/>
                          <a:sym typeface="DejaVu Sans Bold"/>
                        </a:rPr>
                        <a:t>Description</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000000"/>
                    </a:solidFill>
                  </a:tcPr>
                </a:tc>
                <a:tc>
                  <a:txBody>
                    <a:bodyPr/>
                    <a:lstStyle/>
                    <a:p>
                      <a:pPr algn="l">
                        <a:lnSpc>
                          <a:spcPts val="3240"/>
                        </a:lnSpc>
                        <a:defRPr/>
                      </a:pPr>
                      <a:r>
                        <a:rPr lang="en-US" sz="2700" b="1" spc="4">
                          <a:solidFill>
                            <a:srgbClr val="FFFFFF"/>
                          </a:solidFill>
                          <a:latin typeface="DejaVu Sans Bold"/>
                          <a:ea typeface="DejaVu Sans Bold"/>
                          <a:cs typeface="DejaVu Sans Bold"/>
                          <a:sym typeface="DejaVu Sans Bold"/>
                        </a:rPr>
                        <a:t>Journal</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000000"/>
                    </a:solidFill>
                  </a:tcPr>
                </a:tc>
                <a:tc>
                  <a:txBody>
                    <a:bodyPr/>
                    <a:lstStyle/>
                    <a:p>
                      <a:pPr algn="l">
                        <a:lnSpc>
                          <a:spcPts val="3240"/>
                        </a:lnSpc>
                        <a:defRPr/>
                      </a:pPr>
                      <a:r>
                        <a:rPr lang="en-US" sz="2700" b="1" spc="4">
                          <a:solidFill>
                            <a:srgbClr val="FFFFFF"/>
                          </a:solidFill>
                          <a:latin typeface="DejaVu Sans Bold"/>
                          <a:ea typeface="DejaVu Sans Bold"/>
                          <a:cs typeface="DejaVu Sans Bold"/>
                          <a:sym typeface="DejaVu Sans Bold"/>
                        </a:rPr>
                        <a:t>Volume/</a:t>
                      </a:r>
                      <a:endParaRPr lang="en-US" sz="1100"/>
                    </a:p>
                    <a:p>
                      <a:pPr algn="l">
                        <a:lnSpc>
                          <a:spcPts val="3240"/>
                        </a:lnSpc>
                      </a:pPr>
                      <a:r>
                        <a:rPr lang="en-US" sz="2700" b="1" spc="4">
                          <a:solidFill>
                            <a:srgbClr val="FFFFFF"/>
                          </a:solidFill>
                          <a:latin typeface="DejaVu Sans Bold"/>
                          <a:ea typeface="DejaVu Sans Bold"/>
                          <a:cs typeface="DejaVu Sans Bold"/>
                          <a:sym typeface="DejaVu Sans Bold"/>
                        </a:rPr>
                        <a:t>Year</a:t>
                      </a:r>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2773146">
                <a:tc>
                  <a:txBody>
                    <a:bodyPr/>
                    <a:lstStyle/>
                    <a:p>
                      <a:pPr algn="l">
                        <a:lnSpc>
                          <a:spcPts val="3240"/>
                        </a:lnSpc>
                        <a:defRPr/>
                      </a:pPr>
                      <a:r>
                        <a:rPr lang="en-US" sz="2700" spc="4">
                          <a:solidFill>
                            <a:srgbClr val="000000"/>
                          </a:solidFill>
                          <a:latin typeface="DejaVu Sans Bold"/>
                          <a:ea typeface="DejaVu Sans Bold"/>
                          <a:cs typeface="DejaVu Sans Bold"/>
                          <a:sym typeface="DejaVu Sans Bold"/>
                        </a:rPr>
                        <a:t>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c>
                  <a:txBody>
                    <a:bodyPr/>
                    <a:lstStyle/>
                    <a:p>
                      <a:pPr algn="l">
                        <a:lnSpc>
                          <a:spcPts val="2879"/>
                        </a:lnSpc>
                        <a:defRPr/>
                      </a:pPr>
                      <a:r>
                        <a:rPr lang="en-US" sz="2400">
                          <a:solidFill>
                            <a:srgbClr val="000000"/>
                          </a:solidFill>
                          <a:latin typeface="Times New Roman"/>
                          <a:ea typeface="Times New Roman"/>
                          <a:cs typeface="Times New Roman"/>
                          <a:sym typeface="Times New Roman"/>
                        </a:rPr>
                        <a:t>Jensen, R., &amp; Sifa, R</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c>
                  <a:txBody>
                    <a:bodyPr/>
                    <a:lstStyle/>
                    <a:p>
                      <a:pPr algn="l">
                        <a:lnSpc>
                          <a:spcPts val="2879"/>
                        </a:lnSpc>
                        <a:defRPr/>
                      </a:pPr>
                      <a:r>
                        <a:rPr lang="en-US" sz="2400">
                          <a:solidFill>
                            <a:srgbClr val="000000"/>
                          </a:solidFill>
                          <a:latin typeface="Times New Roman"/>
                          <a:ea typeface="Times New Roman"/>
                          <a:cs typeface="Times New Roman"/>
                          <a:sym typeface="Times New Roman"/>
                        </a:rPr>
                        <a:t>Predicting Player Engagement in Free-to-Play Games Using Machine Learning</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c>
                  <a:txBody>
                    <a:bodyPr/>
                    <a:lstStyle/>
                    <a:p>
                      <a:pPr algn="l">
                        <a:lnSpc>
                          <a:spcPts val="2879"/>
                        </a:lnSpc>
                        <a:defRPr/>
                      </a:pPr>
                      <a:r>
                        <a:rPr lang="en-US" sz="2400">
                          <a:solidFill>
                            <a:srgbClr val="000000"/>
                          </a:solidFill>
                          <a:latin typeface="Times New Roman"/>
                          <a:ea typeface="Times New Roman"/>
                          <a:cs typeface="Times New Roman"/>
                          <a:sym typeface="Times New Roman"/>
                        </a:rPr>
                        <a:t>Utilizes machine learning to predict engagement in free-to-play games by analyzing in-game behaviors like session length and frequency.</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c>
                  <a:txBody>
                    <a:bodyPr/>
                    <a:lstStyle/>
                    <a:p>
                      <a:pPr algn="l">
                        <a:lnSpc>
                          <a:spcPts val="2879"/>
                        </a:lnSpc>
                        <a:defRPr/>
                      </a:pPr>
                      <a:r>
                        <a:rPr lang="en-US" sz="2400">
                          <a:solidFill>
                            <a:srgbClr val="000000"/>
                          </a:solidFill>
                          <a:latin typeface="Times New Roman"/>
                          <a:ea typeface="Times New Roman"/>
                          <a:cs typeface="Times New Roman"/>
                          <a:sym typeface="Times New Roman"/>
                        </a:rPr>
                        <a:t>ACM Transactions on Intelligent Systems and Technology (TIST)</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c>
                  <a:txBody>
                    <a:bodyPr/>
                    <a:lstStyle/>
                    <a:p>
                      <a:pPr algn="l">
                        <a:lnSpc>
                          <a:spcPts val="2879"/>
                        </a:lnSpc>
                        <a:defRPr/>
                      </a:pPr>
                      <a:r>
                        <a:rPr lang="en-US" sz="2400">
                          <a:solidFill>
                            <a:srgbClr val="000000"/>
                          </a:solidFill>
                          <a:latin typeface="Times New Roman"/>
                          <a:ea typeface="Times New Roman"/>
                          <a:cs typeface="Times New Roman"/>
                          <a:sym typeface="Times New Roman"/>
                        </a:rPr>
                        <a:t>Vol. 12, 2022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10001"/>
                  </a:ext>
                </a:extLst>
              </a:tr>
              <a:tr h="2442023">
                <a:tc>
                  <a:txBody>
                    <a:bodyPr/>
                    <a:lstStyle/>
                    <a:p>
                      <a:pPr algn="l">
                        <a:lnSpc>
                          <a:spcPts val="3240"/>
                        </a:lnSpc>
                        <a:defRPr/>
                      </a:pPr>
                      <a:r>
                        <a:rPr lang="en-US" sz="2700" spc="4">
                          <a:solidFill>
                            <a:srgbClr val="000000"/>
                          </a:solidFill>
                          <a:latin typeface="DejaVu Sans Bold"/>
                          <a:ea typeface="DejaVu Sans Bold"/>
                          <a:cs typeface="DejaVu Sans Bold"/>
                          <a:sym typeface="DejaVu Sans Bold"/>
                        </a:rPr>
                        <a:t>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l">
                        <a:lnSpc>
                          <a:spcPts val="2879"/>
                        </a:lnSpc>
                        <a:defRPr/>
                      </a:pPr>
                      <a:r>
                        <a:rPr lang="en-US" sz="2400">
                          <a:solidFill>
                            <a:srgbClr val="000000"/>
                          </a:solidFill>
                          <a:latin typeface="Times New Roman"/>
                          <a:ea typeface="Times New Roman"/>
                          <a:cs typeface="Times New Roman"/>
                          <a:sym typeface="Times New Roman"/>
                        </a:rPr>
                        <a:t>Guitart, A., Perianes-Rodriguez, A., &amp; Guimerà, R.</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l">
                        <a:lnSpc>
                          <a:spcPts val="2879"/>
                        </a:lnSpc>
                        <a:defRPr/>
                      </a:pPr>
                      <a:r>
                        <a:rPr lang="en-US" sz="2400">
                          <a:solidFill>
                            <a:srgbClr val="000000"/>
                          </a:solidFill>
                          <a:latin typeface="Times New Roman"/>
                          <a:ea typeface="Times New Roman"/>
                          <a:cs typeface="Times New Roman"/>
                          <a:sym typeface="Times New Roman"/>
                        </a:rPr>
                        <a:t>Understanding User Engagement in Mobile Games: A Network Approach</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l">
                        <a:lnSpc>
                          <a:spcPts val="2879"/>
                        </a:lnSpc>
                        <a:defRPr/>
                      </a:pPr>
                      <a:r>
                        <a:rPr lang="en-US" sz="2400">
                          <a:solidFill>
                            <a:srgbClr val="000000"/>
                          </a:solidFill>
                          <a:latin typeface="Times New Roman"/>
                          <a:ea typeface="Times New Roman"/>
                          <a:cs typeface="Times New Roman"/>
                          <a:sym typeface="Times New Roman"/>
                        </a:rPr>
                        <a:t>Uses a network-based approach to study user engagement in mobile games, focusing on how social interactions affect retention.</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l">
                        <a:lnSpc>
                          <a:spcPts val="2879"/>
                        </a:lnSpc>
                        <a:defRPr/>
                      </a:pPr>
                      <a:r>
                        <a:rPr lang="en-US" sz="2400">
                          <a:solidFill>
                            <a:srgbClr val="000000"/>
                          </a:solidFill>
                          <a:latin typeface="Times New Roman"/>
                          <a:ea typeface="Times New Roman"/>
                          <a:cs typeface="Times New Roman"/>
                          <a:sym typeface="Times New Roman"/>
                        </a:rPr>
                        <a:t>Computers in Human Behavior</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l">
                        <a:lnSpc>
                          <a:spcPts val="2879"/>
                        </a:lnSpc>
                        <a:defRPr/>
                      </a:pPr>
                      <a:r>
                        <a:rPr lang="en-US" sz="2400">
                          <a:solidFill>
                            <a:srgbClr val="000000"/>
                          </a:solidFill>
                          <a:latin typeface="Times New Roman"/>
                          <a:ea typeface="Times New Roman"/>
                          <a:cs typeface="Times New Roman"/>
                          <a:sym typeface="Times New Roman"/>
                        </a:rPr>
                        <a:t>Vol. 127, 2022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216819" y="1500664"/>
            <a:ext cx="15819120" cy="1450657"/>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Existing System</a:t>
            </a:r>
          </a:p>
        </p:txBody>
      </p:sp>
      <p:sp>
        <p:nvSpPr>
          <p:cNvPr id="11" name="TextBox 11"/>
          <p:cNvSpPr txBox="1"/>
          <p:nvPr/>
        </p:nvSpPr>
        <p:spPr>
          <a:xfrm>
            <a:off x="1028700" y="3097443"/>
            <a:ext cx="15668886" cy="6316115"/>
          </a:xfrm>
          <a:prstGeom prst="rect">
            <a:avLst/>
          </a:prstGeom>
        </p:spPr>
        <p:txBody>
          <a:bodyPr lIns="0" tIns="0" rIns="0" bIns="0" rtlCol="0" anchor="t">
            <a:spAutoFit/>
          </a:bodyPr>
          <a:lstStyle/>
          <a:p>
            <a:pPr marL="591546" lvl="1" indent="-295773" algn="l">
              <a:lnSpc>
                <a:spcPts val="3922"/>
              </a:lnSpc>
              <a:buFont typeface="Arial"/>
              <a:buChar char="•"/>
            </a:pPr>
            <a:r>
              <a:rPr lang="en-US" sz="3268" b="1">
                <a:solidFill>
                  <a:srgbClr val="000000"/>
                </a:solidFill>
                <a:latin typeface="Times New Roman Bold"/>
                <a:ea typeface="Times New Roman Bold"/>
                <a:cs typeface="Times New Roman Bold"/>
                <a:sym typeface="Times New Roman Bold"/>
              </a:rPr>
              <a:t>Graphics Settings: </a:t>
            </a:r>
            <a:r>
              <a:rPr lang="en-US" sz="3268">
                <a:solidFill>
                  <a:srgbClr val="000000"/>
                </a:solidFill>
                <a:latin typeface="Times New Roman"/>
                <a:ea typeface="Times New Roman"/>
                <a:cs typeface="Times New Roman"/>
                <a:sym typeface="Times New Roman"/>
              </a:rPr>
              <a:t>The game has adjustable graphics settings (Low, Medium, High, Ultra), but low-end devices still struggle with performance.</a:t>
            </a:r>
          </a:p>
          <a:p>
            <a:pPr marL="591546" lvl="1" indent="-295773" algn="l">
              <a:lnSpc>
                <a:spcPts val="3922"/>
              </a:lnSpc>
              <a:buFont typeface="Arial"/>
              <a:buChar char="•"/>
            </a:pPr>
            <a:r>
              <a:rPr lang="en-US" sz="3268" b="1">
                <a:solidFill>
                  <a:srgbClr val="000000"/>
                </a:solidFill>
                <a:latin typeface="Times New Roman Bold"/>
                <a:ea typeface="Times New Roman Bold"/>
                <a:cs typeface="Times New Roman Bold"/>
                <a:sym typeface="Times New Roman Bold"/>
              </a:rPr>
              <a:t>In-Game Tips: </a:t>
            </a:r>
            <a:r>
              <a:rPr lang="en-US" sz="3268">
                <a:solidFill>
                  <a:srgbClr val="000000"/>
                </a:solidFill>
                <a:latin typeface="Times New Roman"/>
                <a:ea typeface="Times New Roman"/>
                <a:cs typeface="Times New Roman"/>
                <a:sym typeface="Times New Roman"/>
              </a:rPr>
              <a:t>The game offers general tips but doesn’t address performance issues for lower-end devices.</a:t>
            </a:r>
          </a:p>
          <a:p>
            <a:pPr marL="591546" lvl="1" indent="-295773" algn="l">
              <a:lnSpc>
                <a:spcPts val="3922"/>
              </a:lnSpc>
              <a:buFont typeface="Arial"/>
              <a:buChar char="•"/>
            </a:pPr>
            <a:r>
              <a:rPr lang="en-US" sz="3268" b="1">
                <a:solidFill>
                  <a:srgbClr val="000000"/>
                </a:solidFill>
                <a:latin typeface="Times New Roman Bold"/>
                <a:ea typeface="Times New Roman Bold"/>
                <a:cs typeface="Times New Roman Bold"/>
                <a:sym typeface="Times New Roman Bold"/>
              </a:rPr>
              <a:t>Player Data: </a:t>
            </a:r>
            <a:r>
              <a:rPr lang="en-US" sz="3268">
                <a:solidFill>
                  <a:srgbClr val="000000"/>
                </a:solidFill>
                <a:latin typeface="Times New Roman"/>
                <a:ea typeface="Times New Roman"/>
                <a:cs typeface="Times New Roman"/>
                <a:sym typeface="Times New Roman"/>
              </a:rPr>
              <a:t>The game collects data on player behavior but doesn’t focus on optimizing for different devices.</a:t>
            </a:r>
          </a:p>
          <a:p>
            <a:pPr marL="591546" lvl="1" indent="-295773" algn="l">
              <a:lnSpc>
                <a:spcPts val="3922"/>
              </a:lnSpc>
              <a:buFont typeface="Arial"/>
              <a:buChar char="•"/>
            </a:pPr>
            <a:r>
              <a:rPr lang="en-US" sz="3268" b="1">
                <a:solidFill>
                  <a:srgbClr val="000000"/>
                </a:solidFill>
                <a:latin typeface="Times New Roman Bold"/>
                <a:ea typeface="Times New Roman Bold"/>
                <a:cs typeface="Times New Roman Bold"/>
                <a:sym typeface="Times New Roman Bold"/>
              </a:rPr>
              <a:t>Community Help: </a:t>
            </a:r>
            <a:r>
              <a:rPr lang="en-US" sz="3268">
                <a:solidFill>
                  <a:srgbClr val="000000"/>
                </a:solidFill>
                <a:latin typeface="Times New Roman"/>
                <a:ea typeface="Times New Roman"/>
                <a:cs typeface="Times New Roman"/>
                <a:sym typeface="Times New Roman"/>
              </a:rPr>
              <a:t>Players use forums for advice, but it’s inconsistent and may not solve low-end device problems.</a:t>
            </a:r>
          </a:p>
          <a:p>
            <a:pPr marL="591546" lvl="1" indent="-295773" algn="l">
              <a:lnSpc>
                <a:spcPts val="3922"/>
              </a:lnSpc>
              <a:buFont typeface="Arial"/>
              <a:buChar char="•"/>
            </a:pPr>
            <a:r>
              <a:rPr lang="en-US" sz="3268" b="1">
                <a:solidFill>
                  <a:srgbClr val="000000"/>
                </a:solidFill>
                <a:latin typeface="Times New Roman Bold"/>
                <a:ea typeface="Times New Roman Bold"/>
                <a:cs typeface="Times New Roman Bold"/>
                <a:sym typeface="Times New Roman Bold"/>
              </a:rPr>
              <a:t>Updates: </a:t>
            </a:r>
            <a:r>
              <a:rPr lang="en-US" sz="3268">
                <a:solidFill>
                  <a:srgbClr val="000000"/>
                </a:solidFill>
                <a:latin typeface="Times New Roman"/>
                <a:ea typeface="Times New Roman"/>
                <a:cs typeface="Times New Roman"/>
                <a:sym typeface="Times New Roman"/>
              </a:rPr>
              <a:t>The game gets regular updates, but fixes for low-end device performance may not be prioritized</a:t>
            </a:r>
          </a:p>
        </p:txBody>
      </p:sp>
      <p:sp>
        <p:nvSpPr>
          <p:cNvPr id="12" name="TextBox 12"/>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a:ea typeface="DejaVu Sans Bold"/>
                <a:cs typeface="DejaVu Sans Bold"/>
                <a:sym typeface="DejaVu Sans Bold"/>
              </a:rPr>
              <a:t>Third Review</a:t>
            </a:r>
          </a:p>
        </p:txBody>
      </p:sp>
      <p:sp>
        <p:nvSpPr>
          <p:cNvPr id="13" name="TextBox 13"/>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a:ea typeface="DejaVu Sans Bold"/>
                <a:cs typeface="DejaVu Sans Bold"/>
                <a:sym typeface="DejaVu Sans Bold"/>
              </a:rPr>
              <a:t>Department of Artificial Intelligence and Data Science</a:t>
            </a:r>
          </a:p>
        </p:txBody>
      </p:sp>
      <p:sp>
        <p:nvSpPr>
          <p:cNvPr id="14" name="TextBox 14"/>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a:ea typeface="DejaVu Sans Bold"/>
                <a:cs typeface="DejaVu Sans Bold"/>
                <a:sym typeface="DejaVu Sans Bold"/>
              </a:rPr>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216819" y="1467328"/>
            <a:ext cx="15819120" cy="1742122"/>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Drawback of Existing System</a:t>
            </a:r>
          </a:p>
        </p:txBody>
      </p:sp>
      <p:sp>
        <p:nvSpPr>
          <p:cNvPr id="11" name="TextBox 11"/>
          <p:cNvSpPr txBox="1"/>
          <p:nvPr/>
        </p:nvSpPr>
        <p:spPr>
          <a:xfrm>
            <a:off x="1028700" y="2826544"/>
            <a:ext cx="15666720" cy="6048375"/>
          </a:xfrm>
          <a:prstGeom prst="rect">
            <a:avLst/>
          </a:prstGeom>
        </p:spPr>
        <p:txBody>
          <a:bodyPr lIns="0" tIns="0" rIns="0" bIns="0" rtlCol="0" anchor="t">
            <a:spAutoFit/>
          </a:bodyPr>
          <a:lstStyle/>
          <a:p>
            <a:pPr marL="651510" lvl="1" indent="-325755" algn="l">
              <a:lnSpc>
                <a:spcPts val="4320"/>
              </a:lnSpc>
              <a:buFont typeface="Arial"/>
              <a:buChar char="•"/>
            </a:pPr>
            <a:r>
              <a:rPr lang="en-US" sz="3600" b="1">
                <a:solidFill>
                  <a:srgbClr val="000000"/>
                </a:solidFill>
                <a:latin typeface="Times New Roman Bold"/>
                <a:ea typeface="Times New Roman Bold"/>
                <a:cs typeface="Times New Roman Bold"/>
                <a:sym typeface="Times New Roman Bold"/>
              </a:rPr>
              <a:t>Limited Optimization for Low-End Devices: </a:t>
            </a:r>
            <a:r>
              <a:rPr lang="en-US" sz="3600">
                <a:solidFill>
                  <a:srgbClr val="000000"/>
                </a:solidFill>
                <a:latin typeface="Times New Roman"/>
                <a:ea typeface="Times New Roman"/>
                <a:cs typeface="Times New Roman"/>
                <a:sym typeface="Times New Roman"/>
              </a:rPr>
              <a:t>Current settings don’t fully address performance issues on low-end devices, leading to lag and poor graphics quality.</a:t>
            </a:r>
          </a:p>
          <a:p>
            <a:pPr marL="651510" lvl="1" indent="-325755" algn="l">
              <a:lnSpc>
                <a:spcPts val="4320"/>
              </a:lnSpc>
              <a:buFont typeface="Arial"/>
              <a:buChar char="•"/>
            </a:pPr>
            <a:r>
              <a:rPr lang="en-US" sz="3600" b="1">
                <a:solidFill>
                  <a:srgbClr val="000000"/>
                </a:solidFill>
                <a:latin typeface="Times New Roman Bold"/>
                <a:ea typeface="Times New Roman Bold"/>
                <a:cs typeface="Times New Roman Bold"/>
                <a:sym typeface="Times New Roman Bold"/>
              </a:rPr>
              <a:t>Generic In-Game Tips: </a:t>
            </a:r>
            <a:r>
              <a:rPr lang="en-US" sz="3600">
                <a:solidFill>
                  <a:srgbClr val="000000"/>
                </a:solidFill>
                <a:latin typeface="Times New Roman"/>
                <a:ea typeface="Times New Roman"/>
                <a:cs typeface="Times New Roman"/>
                <a:sym typeface="Times New Roman"/>
              </a:rPr>
              <a:t>Existing tips are too broad and don’t offer specific advice for optimizing gameplay on different device types.</a:t>
            </a:r>
          </a:p>
          <a:p>
            <a:pPr marL="651510" lvl="1" indent="-325755" algn="l">
              <a:lnSpc>
                <a:spcPts val="4320"/>
              </a:lnSpc>
              <a:buFont typeface="Arial"/>
              <a:buChar char="•"/>
            </a:pPr>
            <a:r>
              <a:rPr lang="en-US" sz="3600" b="1">
                <a:solidFill>
                  <a:srgbClr val="000000"/>
                </a:solidFill>
                <a:latin typeface="Times New Roman Bold"/>
                <a:ea typeface="Times New Roman Bold"/>
                <a:cs typeface="Times New Roman Bold"/>
                <a:sym typeface="Times New Roman Bold"/>
              </a:rPr>
              <a:t>Basic Analytics : </a:t>
            </a:r>
            <a:r>
              <a:rPr lang="en-US" sz="3600">
                <a:solidFill>
                  <a:srgbClr val="000000"/>
                </a:solidFill>
                <a:latin typeface="Times New Roman"/>
                <a:ea typeface="Times New Roman"/>
                <a:cs typeface="Times New Roman"/>
                <a:sym typeface="Times New Roman"/>
              </a:rPr>
              <a:t>The current system provides high-level data without detailed insights into how device performance affects gameplay.</a:t>
            </a:r>
          </a:p>
          <a:p>
            <a:pPr marL="651510" lvl="1" indent="-325755" algn="l">
              <a:lnSpc>
                <a:spcPts val="4320"/>
              </a:lnSpc>
              <a:buFont typeface="Arial"/>
              <a:buChar char="•"/>
            </a:pPr>
            <a:r>
              <a:rPr lang="en-US" sz="3600" b="1">
                <a:solidFill>
                  <a:srgbClr val="000000"/>
                </a:solidFill>
                <a:latin typeface="Times New Roman Bold"/>
                <a:ea typeface="Times New Roman Bold"/>
                <a:cs typeface="Times New Roman Bold"/>
                <a:sym typeface="Times New Roman Bold"/>
              </a:rPr>
              <a:t>Inconsistent Community Support :</a:t>
            </a:r>
            <a:r>
              <a:rPr lang="en-US" sz="3600">
                <a:solidFill>
                  <a:srgbClr val="000000"/>
                </a:solidFill>
                <a:latin typeface="Times New Roman"/>
                <a:ea typeface="Times New Roman"/>
                <a:cs typeface="Times New Roman"/>
                <a:sym typeface="Times New Roman"/>
              </a:rPr>
              <a:t>Community guides and tips vary in quality, making it hard for players to find effective solutions for their device issues. </a:t>
            </a:r>
          </a:p>
          <a:p>
            <a:pPr marL="651510" lvl="1" indent="-325755" algn="l">
              <a:lnSpc>
                <a:spcPts val="4320"/>
              </a:lnSpc>
              <a:buFont typeface="Arial"/>
              <a:buChar char="•"/>
            </a:pPr>
            <a:r>
              <a:rPr lang="en-US" sz="3600" b="1">
                <a:solidFill>
                  <a:srgbClr val="000000"/>
                </a:solidFill>
                <a:latin typeface="Times New Roman Bold"/>
                <a:ea typeface="Times New Roman Bold"/>
                <a:cs typeface="Times New Roman Bold"/>
                <a:sym typeface="Times New Roman Bold"/>
              </a:rPr>
              <a:t>Lack of Personalization :</a:t>
            </a:r>
            <a:r>
              <a:rPr lang="en-US" sz="3600">
                <a:solidFill>
                  <a:srgbClr val="000000"/>
                </a:solidFill>
                <a:latin typeface="Times New Roman"/>
                <a:ea typeface="Times New Roman"/>
                <a:cs typeface="Times New Roman"/>
                <a:sym typeface="Times New Roman"/>
              </a:rPr>
              <a:t>Features and settings are not tailored to individual device capabilities, leading to a one-size-fits-all approach.</a:t>
            </a:r>
          </a:p>
        </p:txBody>
      </p:sp>
      <p:sp>
        <p:nvSpPr>
          <p:cNvPr id="12" name="TextBox 12"/>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a:ea typeface="DejaVu Sans Bold"/>
                <a:cs typeface="DejaVu Sans Bold"/>
                <a:sym typeface="DejaVu Sans Bold"/>
              </a:rPr>
              <a:t>Third Review</a:t>
            </a:r>
          </a:p>
        </p:txBody>
      </p:sp>
      <p:sp>
        <p:nvSpPr>
          <p:cNvPr id="13" name="TextBox 13"/>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a:ea typeface="DejaVu Sans Bold"/>
                <a:cs typeface="DejaVu Sans Bold"/>
                <a:sym typeface="DejaVu Sans Bold"/>
              </a:rPr>
              <a:t>Department of Artificial Intelligence and Data Science</a:t>
            </a:r>
          </a:p>
        </p:txBody>
      </p:sp>
      <p:sp>
        <p:nvSpPr>
          <p:cNvPr id="14" name="TextBox 14"/>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a:ea typeface="DejaVu Sans Bold"/>
                <a:cs typeface="DejaVu Sans Bold"/>
                <a:sym typeface="DejaVu Sans Bold"/>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3371</Words>
  <Application>Microsoft Office PowerPoint</Application>
  <PresentationFormat>Custom</PresentationFormat>
  <Paragraphs>391</Paragraphs>
  <Slides>35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DejaVu Sans Bold</vt:lpstr>
      <vt:lpstr>Times New Roman</vt:lpstr>
      <vt:lpstr>Poppins Light</vt:lpstr>
      <vt:lpstr>Poppins</vt:lpstr>
      <vt:lpstr>Arial</vt:lpstr>
      <vt:lpstr>Calibri</vt:lpstr>
      <vt:lpstr>Poppins Bold</vt:lpstr>
      <vt:lpstr>Times New Roman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and 3 rd review.pptx</dc:title>
  <cp:lastModifiedBy>Aswin Madhu</cp:lastModifiedBy>
  <cp:revision>1</cp:revision>
  <dcterms:created xsi:type="dcterms:W3CDTF">2006-08-16T00:00:00Z</dcterms:created>
  <dcterms:modified xsi:type="dcterms:W3CDTF">2024-11-06T08:29:35Z</dcterms:modified>
  <dc:identifier>DAGS_LpEtjI</dc:identifier>
</cp:coreProperties>
</file>