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2" r:id="rId35"/>
    <p:sldId id="293" r:id="rId36"/>
    <p:sldId id="291" r:id="rId37"/>
    <p:sldId id="290" r:id="rId38"/>
  </p:sldIdLst>
  <p:sldSz cx="18288000" cy="10287000"/>
  <p:notesSz cx="6858000" cy="9144000"/>
  <p:embeddedFontLst>
    <p:embeddedFont>
      <p:font typeface="DejaVu Sans Bold" panose="020B0604020202020204" charset="0"/>
      <p:bold r:id="rId40"/>
    </p:embeddedFont>
    <p:embeddedFont>
      <p:font typeface="Poppins" panose="00000500000000000000" pitchFamily="2" charset="0"/>
      <p:regular r:id="rId41"/>
      <p:bold r:id="rId42"/>
    </p:embeddedFont>
    <p:embeddedFont>
      <p:font typeface="Poppins Bold" panose="00000800000000000000" charset="0"/>
      <p:bold r:id="rId43"/>
    </p:embeddedFont>
    <p:embeddedFont>
      <p:font typeface="Times New Roman Bold" panose="02020803070505020304" pitchFamily="18" charset="0"/>
      <p:bold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712D8-E2FE-44D9-90E7-14D2E69E4C09}" v="14" dt="2024-11-23T03:48:46.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p:scale>
          <a:sx n="25" d="100"/>
          <a:sy n="25" d="100"/>
        </p:scale>
        <p:origin x="1740"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 Madhu" userId="c959b2a5a5894b56" providerId="LiveId" clId="{59C712D8-E2FE-44D9-90E7-14D2E69E4C09}"/>
    <pc:docChg chg="undo redo custSel addSld delSld modSld">
      <pc:chgData name="Aswin Madhu" userId="c959b2a5a5894b56" providerId="LiveId" clId="{59C712D8-E2FE-44D9-90E7-14D2E69E4C09}" dt="2024-11-23T03:49:51.305" v="284" actId="14100"/>
      <pc:docMkLst>
        <pc:docMk/>
      </pc:docMkLst>
      <pc:sldChg chg="modSp mod">
        <pc:chgData name="Aswin Madhu" userId="c959b2a5a5894b56" providerId="LiveId" clId="{59C712D8-E2FE-44D9-90E7-14D2E69E4C09}" dt="2024-11-23T03:03:30.864" v="1" actId="1076"/>
        <pc:sldMkLst>
          <pc:docMk/>
          <pc:sldMk cId="0" sldId="257"/>
        </pc:sldMkLst>
        <pc:spChg chg="mod">
          <ac:chgData name="Aswin Madhu" userId="c959b2a5a5894b56" providerId="LiveId" clId="{59C712D8-E2FE-44D9-90E7-14D2E69E4C09}" dt="2024-11-23T03:03:30.864" v="1" actId="1076"/>
          <ac:spMkLst>
            <pc:docMk/>
            <pc:sldMk cId="0" sldId="257"/>
            <ac:spMk id="2" creationId="{00000000-0000-0000-0000-000000000000}"/>
          </ac:spMkLst>
        </pc:spChg>
      </pc:sldChg>
      <pc:sldChg chg="modSp mod">
        <pc:chgData name="Aswin Madhu" userId="c959b2a5a5894b56" providerId="LiveId" clId="{59C712D8-E2FE-44D9-90E7-14D2E69E4C09}" dt="2024-11-23T03:41:07.310" v="233" actId="20577"/>
        <pc:sldMkLst>
          <pc:docMk/>
          <pc:sldMk cId="0" sldId="259"/>
        </pc:sldMkLst>
        <pc:spChg chg="mod">
          <ac:chgData name="Aswin Madhu" userId="c959b2a5a5894b56" providerId="LiveId" clId="{59C712D8-E2FE-44D9-90E7-14D2E69E4C09}" dt="2024-11-23T03:41:07.310" v="233" actId="20577"/>
          <ac:spMkLst>
            <pc:docMk/>
            <pc:sldMk cId="0" sldId="259"/>
            <ac:spMk id="11" creationId="{00000000-0000-0000-0000-000000000000}"/>
          </ac:spMkLst>
        </pc:spChg>
      </pc:sldChg>
      <pc:sldChg chg="addSp delSp modSp mod">
        <pc:chgData name="Aswin Madhu" userId="c959b2a5a5894b56" providerId="LiveId" clId="{59C712D8-E2FE-44D9-90E7-14D2E69E4C09}" dt="2024-11-23T03:36:52.971" v="217" actId="14100"/>
        <pc:sldMkLst>
          <pc:docMk/>
          <pc:sldMk cId="0" sldId="266"/>
        </pc:sldMkLst>
        <pc:spChg chg="del">
          <ac:chgData name="Aswin Madhu" userId="c959b2a5a5894b56" providerId="LiveId" clId="{59C712D8-E2FE-44D9-90E7-14D2E69E4C09}" dt="2024-11-23T03:36:36.511" v="211" actId="478"/>
          <ac:spMkLst>
            <pc:docMk/>
            <pc:sldMk cId="0" sldId="266"/>
            <ac:spMk id="14" creationId="{00000000-0000-0000-0000-000000000000}"/>
          </ac:spMkLst>
        </pc:spChg>
        <pc:picChg chg="add mod">
          <ac:chgData name="Aswin Madhu" userId="c959b2a5a5894b56" providerId="LiveId" clId="{59C712D8-E2FE-44D9-90E7-14D2E69E4C09}" dt="2024-11-23T03:36:52.971" v="217" actId="14100"/>
          <ac:picMkLst>
            <pc:docMk/>
            <pc:sldMk cId="0" sldId="266"/>
            <ac:picMk id="16" creationId="{4D7F5158-0F1A-3828-433C-A3354FBD0B6A}"/>
          </ac:picMkLst>
        </pc:picChg>
      </pc:sldChg>
      <pc:sldChg chg="addSp delSp modSp mod">
        <pc:chgData name="Aswin Madhu" userId="c959b2a5a5894b56" providerId="LiveId" clId="{59C712D8-E2FE-44D9-90E7-14D2E69E4C09}" dt="2024-11-23T03:11:44.405" v="50" actId="123"/>
        <pc:sldMkLst>
          <pc:docMk/>
          <pc:sldMk cId="0" sldId="269"/>
        </pc:sldMkLst>
        <pc:spChg chg="mod">
          <ac:chgData name="Aswin Madhu" userId="c959b2a5a5894b56" providerId="LiveId" clId="{59C712D8-E2FE-44D9-90E7-14D2E69E4C09}" dt="2024-11-23T03:10:14.991" v="8" actId="1076"/>
          <ac:spMkLst>
            <pc:docMk/>
            <pc:sldMk cId="0" sldId="269"/>
            <ac:spMk id="2" creationId="{00000000-0000-0000-0000-000000000000}"/>
          </ac:spMkLst>
        </pc:spChg>
        <pc:spChg chg="del mod">
          <ac:chgData name="Aswin Madhu" userId="c959b2a5a5894b56" providerId="LiveId" clId="{59C712D8-E2FE-44D9-90E7-14D2E69E4C09}" dt="2024-11-23T03:11:37.953" v="35"/>
          <ac:spMkLst>
            <pc:docMk/>
            <pc:sldMk cId="0" sldId="269"/>
            <ac:spMk id="14" creationId="{00000000-0000-0000-0000-000000000000}"/>
          </ac:spMkLst>
        </pc:spChg>
        <pc:spChg chg="mod">
          <ac:chgData name="Aswin Madhu" userId="c959b2a5a5894b56" providerId="LiveId" clId="{59C712D8-E2FE-44D9-90E7-14D2E69E4C09}" dt="2024-11-23T03:11:44.405" v="50" actId="123"/>
          <ac:spMkLst>
            <pc:docMk/>
            <pc:sldMk cId="0" sldId="269"/>
            <ac:spMk id="15" creationId="{00000000-0000-0000-0000-000000000000}"/>
          </ac:spMkLst>
        </pc:spChg>
        <pc:spChg chg="del mod">
          <ac:chgData name="Aswin Madhu" userId="c959b2a5a5894b56" providerId="LiveId" clId="{59C712D8-E2FE-44D9-90E7-14D2E69E4C09}" dt="2024-11-23T03:11:37.957" v="45"/>
          <ac:spMkLst>
            <pc:docMk/>
            <pc:sldMk cId="0" sldId="269"/>
            <ac:spMk id="16" creationId="{00000000-0000-0000-0000-000000000000}"/>
          </ac:spMkLst>
        </pc:spChg>
        <pc:spChg chg="del mod">
          <ac:chgData name="Aswin Madhu" userId="c959b2a5a5894b56" providerId="LiveId" clId="{59C712D8-E2FE-44D9-90E7-14D2E69E4C09}" dt="2024-11-23T03:11:37.958" v="47"/>
          <ac:spMkLst>
            <pc:docMk/>
            <pc:sldMk cId="0" sldId="269"/>
            <ac:spMk id="17" creationId="{00000000-0000-0000-0000-000000000000}"/>
          </ac:spMkLst>
        </pc:spChg>
        <pc:spChg chg="del mod">
          <ac:chgData name="Aswin Madhu" userId="c959b2a5a5894b56" providerId="LiveId" clId="{59C712D8-E2FE-44D9-90E7-14D2E69E4C09}" dt="2024-11-23T03:11:37.954" v="37"/>
          <ac:spMkLst>
            <pc:docMk/>
            <pc:sldMk cId="0" sldId="269"/>
            <ac:spMk id="18" creationId="{00000000-0000-0000-0000-000000000000}"/>
          </ac:spMkLst>
        </pc:spChg>
        <pc:spChg chg="del mod">
          <ac:chgData name="Aswin Madhu" userId="c959b2a5a5894b56" providerId="LiveId" clId="{59C712D8-E2FE-44D9-90E7-14D2E69E4C09}" dt="2024-11-23T03:11:37.955" v="39"/>
          <ac:spMkLst>
            <pc:docMk/>
            <pc:sldMk cId="0" sldId="269"/>
            <ac:spMk id="19" creationId="{00000000-0000-0000-0000-000000000000}"/>
          </ac:spMkLst>
        </pc:spChg>
        <pc:spChg chg="del mod">
          <ac:chgData name="Aswin Madhu" userId="c959b2a5a5894b56" providerId="LiveId" clId="{59C712D8-E2FE-44D9-90E7-14D2E69E4C09}" dt="2024-11-23T03:11:37.956" v="41"/>
          <ac:spMkLst>
            <pc:docMk/>
            <pc:sldMk cId="0" sldId="269"/>
            <ac:spMk id="20" creationId="{00000000-0000-0000-0000-000000000000}"/>
          </ac:spMkLst>
        </pc:spChg>
        <pc:spChg chg="del mod">
          <ac:chgData name="Aswin Madhu" userId="c959b2a5a5894b56" providerId="LiveId" clId="{59C712D8-E2FE-44D9-90E7-14D2E69E4C09}" dt="2024-11-23T03:11:37.957" v="43"/>
          <ac:spMkLst>
            <pc:docMk/>
            <pc:sldMk cId="0" sldId="269"/>
            <ac:spMk id="21" creationId="{00000000-0000-0000-0000-000000000000}"/>
          </ac:spMkLst>
        </pc:spChg>
        <pc:spChg chg="add del mod">
          <ac:chgData name="Aswin Madhu" userId="c959b2a5a5894b56" providerId="LiveId" clId="{59C712D8-E2FE-44D9-90E7-14D2E69E4C09}" dt="2024-11-23T03:11:37.958" v="49"/>
          <ac:spMkLst>
            <pc:docMk/>
            <pc:sldMk cId="0" sldId="269"/>
            <ac:spMk id="22" creationId="{778D12B5-C5FF-EBC4-1A07-9C13344352E3}"/>
          </ac:spMkLst>
        </pc:spChg>
        <pc:spChg chg="add mod">
          <ac:chgData name="Aswin Madhu" userId="c959b2a5a5894b56" providerId="LiveId" clId="{59C712D8-E2FE-44D9-90E7-14D2E69E4C09}" dt="2024-11-23T03:10:50.987" v="25"/>
          <ac:spMkLst>
            <pc:docMk/>
            <pc:sldMk cId="0" sldId="269"/>
            <ac:spMk id="23" creationId="{DA273F27-E047-973B-0AE9-D3DE8F3E21F5}"/>
          </ac:spMkLst>
        </pc:spChg>
        <pc:spChg chg="add mod">
          <ac:chgData name="Aswin Madhu" userId="c959b2a5a5894b56" providerId="LiveId" clId="{59C712D8-E2FE-44D9-90E7-14D2E69E4C09}" dt="2024-11-23T03:11:12.865" v="29" actId="571"/>
          <ac:spMkLst>
            <pc:docMk/>
            <pc:sldMk cId="0" sldId="269"/>
            <ac:spMk id="24" creationId="{2F71C438-E3B4-FEEC-281C-7EDA733A5835}"/>
          </ac:spMkLst>
        </pc:spChg>
      </pc:sldChg>
      <pc:sldChg chg="delSp modSp del mod">
        <pc:chgData name="Aswin Madhu" userId="c959b2a5a5894b56" providerId="LiveId" clId="{59C712D8-E2FE-44D9-90E7-14D2E69E4C09}" dt="2024-11-23T03:41:30.750" v="235" actId="2696"/>
        <pc:sldMkLst>
          <pc:docMk/>
          <pc:sldMk cId="0" sldId="271"/>
        </pc:sldMkLst>
        <pc:spChg chg="del mod">
          <ac:chgData name="Aswin Madhu" userId="c959b2a5a5894b56" providerId="LiveId" clId="{59C712D8-E2FE-44D9-90E7-14D2E69E4C09}" dt="2024-11-23T03:41:24.149" v="234" actId="478"/>
          <ac:spMkLst>
            <pc:docMk/>
            <pc:sldMk cId="0" sldId="271"/>
            <ac:spMk id="2" creationId="{00000000-0000-0000-0000-000000000000}"/>
          </ac:spMkLst>
        </pc:spChg>
        <pc:spChg chg="del mod">
          <ac:chgData name="Aswin Madhu" userId="c959b2a5a5894b56" providerId="LiveId" clId="{59C712D8-E2FE-44D9-90E7-14D2E69E4C09}" dt="2024-11-23T03:18:04.865" v="75"/>
          <ac:spMkLst>
            <pc:docMk/>
            <pc:sldMk cId="0" sldId="271"/>
            <ac:spMk id="15" creationId="{00000000-0000-0000-0000-000000000000}"/>
          </ac:spMkLst>
        </pc:spChg>
        <pc:spChg chg="del mod">
          <ac:chgData name="Aswin Madhu" userId="c959b2a5a5894b56" providerId="LiveId" clId="{59C712D8-E2FE-44D9-90E7-14D2E69E4C09}" dt="2024-11-23T03:18:04.861" v="65"/>
          <ac:spMkLst>
            <pc:docMk/>
            <pc:sldMk cId="0" sldId="271"/>
            <ac:spMk id="16" creationId="{00000000-0000-0000-0000-000000000000}"/>
          </ac:spMkLst>
        </pc:spChg>
        <pc:spChg chg="del mod">
          <ac:chgData name="Aswin Madhu" userId="c959b2a5a5894b56" providerId="LiveId" clId="{59C712D8-E2FE-44D9-90E7-14D2E69E4C09}" dt="2024-11-23T03:18:04.862" v="67"/>
          <ac:spMkLst>
            <pc:docMk/>
            <pc:sldMk cId="0" sldId="271"/>
            <ac:spMk id="17" creationId="{00000000-0000-0000-0000-000000000000}"/>
          </ac:spMkLst>
        </pc:spChg>
        <pc:spChg chg="del">
          <ac:chgData name="Aswin Madhu" userId="c959b2a5a5894b56" providerId="LiveId" clId="{59C712D8-E2FE-44D9-90E7-14D2E69E4C09}" dt="2024-11-23T03:12:08.346" v="51" actId="478"/>
          <ac:spMkLst>
            <pc:docMk/>
            <pc:sldMk cId="0" sldId="271"/>
            <ac:spMk id="18" creationId="{00000000-0000-0000-0000-000000000000}"/>
          </ac:spMkLst>
        </pc:spChg>
        <pc:spChg chg="del mod">
          <ac:chgData name="Aswin Madhu" userId="c959b2a5a5894b56" providerId="LiveId" clId="{59C712D8-E2FE-44D9-90E7-14D2E69E4C09}" dt="2024-11-23T03:18:04.863" v="69"/>
          <ac:spMkLst>
            <pc:docMk/>
            <pc:sldMk cId="0" sldId="271"/>
            <ac:spMk id="19" creationId="{00000000-0000-0000-0000-000000000000}"/>
          </ac:spMkLst>
        </pc:spChg>
        <pc:spChg chg="del mod">
          <ac:chgData name="Aswin Madhu" userId="c959b2a5a5894b56" providerId="LiveId" clId="{59C712D8-E2FE-44D9-90E7-14D2E69E4C09}" dt="2024-11-23T03:18:04.864" v="71"/>
          <ac:spMkLst>
            <pc:docMk/>
            <pc:sldMk cId="0" sldId="271"/>
            <ac:spMk id="20" creationId="{00000000-0000-0000-0000-000000000000}"/>
          </ac:spMkLst>
        </pc:spChg>
        <pc:spChg chg="del mod">
          <ac:chgData name="Aswin Madhu" userId="c959b2a5a5894b56" providerId="LiveId" clId="{59C712D8-E2FE-44D9-90E7-14D2E69E4C09}" dt="2024-11-23T03:18:04.864" v="73"/>
          <ac:spMkLst>
            <pc:docMk/>
            <pc:sldMk cId="0" sldId="271"/>
            <ac:spMk id="21" creationId="{00000000-0000-0000-0000-000000000000}"/>
          </ac:spMkLst>
        </pc:spChg>
      </pc:sldChg>
      <pc:sldChg chg="modSp mod">
        <pc:chgData name="Aswin Madhu" userId="c959b2a5a5894b56" providerId="LiveId" clId="{59C712D8-E2FE-44D9-90E7-14D2E69E4C09}" dt="2024-11-23T03:41:48.188" v="236" actId="313"/>
        <pc:sldMkLst>
          <pc:docMk/>
          <pc:sldMk cId="0" sldId="272"/>
        </pc:sldMkLst>
        <pc:spChg chg="mod">
          <ac:chgData name="Aswin Madhu" userId="c959b2a5a5894b56" providerId="LiveId" clId="{59C712D8-E2FE-44D9-90E7-14D2E69E4C09}" dt="2024-11-23T03:41:48.188" v="236" actId="313"/>
          <ac:spMkLst>
            <pc:docMk/>
            <pc:sldMk cId="0" sldId="272"/>
            <ac:spMk id="10" creationId="{00000000-0000-0000-0000-000000000000}"/>
          </ac:spMkLst>
        </pc:spChg>
      </pc:sldChg>
      <pc:sldChg chg="modSp mod">
        <pc:chgData name="Aswin Madhu" userId="c959b2a5a5894b56" providerId="LiveId" clId="{59C712D8-E2FE-44D9-90E7-14D2E69E4C09}" dt="2024-11-23T03:24:10.753" v="160" actId="14100"/>
        <pc:sldMkLst>
          <pc:docMk/>
          <pc:sldMk cId="0" sldId="274"/>
        </pc:sldMkLst>
        <pc:spChg chg="mod">
          <ac:chgData name="Aswin Madhu" userId="c959b2a5a5894b56" providerId="LiveId" clId="{59C712D8-E2FE-44D9-90E7-14D2E69E4C09}" dt="2024-11-23T03:23:56.153" v="156" actId="1076"/>
          <ac:spMkLst>
            <pc:docMk/>
            <pc:sldMk cId="0" sldId="274"/>
            <ac:spMk id="15" creationId="{00000000-0000-0000-0000-000000000000}"/>
          </ac:spMkLst>
        </pc:spChg>
        <pc:spChg chg="mod">
          <ac:chgData name="Aswin Madhu" userId="c959b2a5a5894b56" providerId="LiveId" clId="{59C712D8-E2FE-44D9-90E7-14D2E69E4C09}" dt="2024-11-23T03:24:10.753" v="160" actId="14100"/>
          <ac:spMkLst>
            <pc:docMk/>
            <pc:sldMk cId="0" sldId="274"/>
            <ac:spMk id="16" creationId="{00000000-0000-0000-0000-000000000000}"/>
          </ac:spMkLst>
        </pc:spChg>
      </pc:sldChg>
      <pc:sldChg chg="modSp mod">
        <pc:chgData name="Aswin Madhu" userId="c959b2a5a5894b56" providerId="LiveId" clId="{59C712D8-E2FE-44D9-90E7-14D2E69E4C09}" dt="2024-11-23T03:24:21.046" v="162" actId="14100"/>
        <pc:sldMkLst>
          <pc:docMk/>
          <pc:sldMk cId="0" sldId="275"/>
        </pc:sldMkLst>
        <pc:spChg chg="mod">
          <ac:chgData name="Aswin Madhu" userId="c959b2a5a5894b56" providerId="LiveId" clId="{59C712D8-E2FE-44D9-90E7-14D2E69E4C09}" dt="2024-11-23T03:24:21.046" v="162" actId="14100"/>
          <ac:spMkLst>
            <pc:docMk/>
            <pc:sldMk cId="0" sldId="275"/>
            <ac:spMk id="18" creationId="{00000000-0000-0000-0000-000000000000}"/>
          </ac:spMkLst>
        </pc:spChg>
      </pc:sldChg>
      <pc:sldChg chg="modSp mod">
        <pc:chgData name="Aswin Madhu" userId="c959b2a5a5894b56" providerId="LiveId" clId="{59C712D8-E2FE-44D9-90E7-14D2E69E4C09}" dt="2024-11-23T03:24:58.544" v="167" actId="14100"/>
        <pc:sldMkLst>
          <pc:docMk/>
          <pc:sldMk cId="0" sldId="276"/>
        </pc:sldMkLst>
        <pc:spChg chg="mod">
          <ac:chgData name="Aswin Madhu" userId="c959b2a5a5894b56" providerId="LiveId" clId="{59C712D8-E2FE-44D9-90E7-14D2E69E4C09}" dt="2024-11-23T03:24:58.544" v="167" actId="14100"/>
          <ac:spMkLst>
            <pc:docMk/>
            <pc:sldMk cId="0" sldId="276"/>
            <ac:spMk id="14" creationId="{00000000-0000-0000-0000-000000000000}"/>
          </ac:spMkLst>
        </pc:spChg>
        <pc:spChg chg="mod">
          <ac:chgData name="Aswin Madhu" userId="c959b2a5a5894b56" providerId="LiveId" clId="{59C712D8-E2FE-44D9-90E7-14D2E69E4C09}" dt="2024-11-23T03:24:36.009" v="164" actId="255"/>
          <ac:spMkLst>
            <pc:docMk/>
            <pc:sldMk cId="0" sldId="276"/>
            <ac:spMk id="15" creationId="{00000000-0000-0000-0000-000000000000}"/>
          </ac:spMkLst>
        </pc:spChg>
      </pc:sldChg>
      <pc:sldChg chg="modSp mod">
        <pc:chgData name="Aswin Madhu" userId="c959b2a5a5894b56" providerId="LiveId" clId="{59C712D8-E2FE-44D9-90E7-14D2E69E4C09}" dt="2024-11-23T03:26:03.929" v="208" actId="1076"/>
        <pc:sldMkLst>
          <pc:docMk/>
          <pc:sldMk cId="0" sldId="277"/>
        </pc:sldMkLst>
        <pc:spChg chg="mod">
          <ac:chgData name="Aswin Madhu" userId="c959b2a5a5894b56" providerId="LiveId" clId="{59C712D8-E2FE-44D9-90E7-14D2E69E4C09}" dt="2024-11-23T03:25:56.873" v="207" actId="1076"/>
          <ac:spMkLst>
            <pc:docMk/>
            <pc:sldMk cId="0" sldId="277"/>
            <ac:spMk id="2" creationId="{00000000-0000-0000-0000-000000000000}"/>
          </ac:spMkLst>
        </pc:spChg>
        <pc:spChg chg="mod">
          <ac:chgData name="Aswin Madhu" userId="c959b2a5a5894b56" providerId="LiveId" clId="{59C712D8-E2FE-44D9-90E7-14D2E69E4C09}" dt="2024-11-23T03:25:24.248" v="197" actId="20577"/>
          <ac:spMkLst>
            <pc:docMk/>
            <pc:sldMk cId="0" sldId="277"/>
            <ac:spMk id="14" creationId="{00000000-0000-0000-0000-000000000000}"/>
          </ac:spMkLst>
        </pc:spChg>
        <pc:spChg chg="mod">
          <ac:chgData name="Aswin Madhu" userId="c959b2a5a5894b56" providerId="LiveId" clId="{59C712D8-E2FE-44D9-90E7-14D2E69E4C09}" dt="2024-11-23T03:26:03.929" v="208" actId="1076"/>
          <ac:spMkLst>
            <pc:docMk/>
            <pc:sldMk cId="0" sldId="277"/>
            <ac:spMk id="15" creationId="{00000000-0000-0000-0000-000000000000}"/>
          </ac:spMkLst>
        </pc:spChg>
      </pc:sldChg>
      <pc:sldChg chg="modSp mod">
        <pc:chgData name="Aswin Madhu" userId="c959b2a5a5894b56" providerId="LiveId" clId="{59C712D8-E2FE-44D9-90E7-14D2E69E4C09}" dt="2024-11-23T03:18:43.450" v="76" actId="255"/>
        <pc:sldMkLst>
          <pc:docMk/>
          <pc:sldMk cId="0" sldId="279"/>
        </pc:sldMkLst>
        <pc:spChg chg="mod">
          <ac:chgData name="Aswin Madhu" userId="c959b2a5a5894b56" providerId="LiveId" clId="{59C712D8-E2FE-44D9-90E7-14D2E69E4C09}" dt="2024-11-23T03:18:43.450" v="76" actId="255"/>
          <ac:spMkLst>
            <pc:docMk/>
            <pc:sldMk cId="0" sldId="279"/>
            <ac:spMk id="14" creationId="{00000000-0000-0000-0000-000000000000}"/>
          </ac:spMkLst>
        </pc:spChg>
      </pc:sldChg>
      <pc:sldChg chg="modSp mod">
        <pc:chgData name="Aswin Madhu" userId="c959b2a5a5894b56" providerId="LiveId" clId="{59C712D8-E2FE-44D9-90E7-14D2E69E4C09}" dt="2024-11-23T03:18:51.006" v="77" actId="255"/>
        <pc:sldMkLst>
          <pc:docMk/>
          <pc:sldMk cId="0" sldId="280"/>
        </pc:sldMkLst>
        <pc:spChg chg="mod">
          <ac:chgData name="Aswin Madhu" userId="c959b2a5a5894b56" providerId="LiveId" clId="{59C712D8-E2FE-44D9-90E7-14D2E69E4C09}" dt="2024-11-23T03:18:51.006" v="77" actId="255"/>
          <ac:spMkLst>
            <pc:docMk/>
            <pc:sldMk cId="0" sldId="280"/>
            <ac:spMk id="14" creationId="{00000000-0000-0000-0000-000000000000}"/>
          </ac:spMkLst>
        </pc:spChg>
      </pc:sldChg>
      <pc:sldChg chg="modSp mod">
        <pc:chgData name="Aswin Madhu" userId="c959b2a5a5894b56" providerId="LiveId" clId="{59C712D8-E2FE-44D9-90E7-14D2E69E4C09}" dt="2024-11-23T03:18:59.013" v="78" actId="255"/>
        <pc:sldMkLst>
          <pc:docMk/>
          <pc:sldMk cId="0" sldId="281"/>
        </pc:sldMkLst>
        <pc:spChg chg="mod">
          <ac:chgData name="Aswin Madhu" userId="c959b2a5a5894b56" providerId="LiveId" clId="{59C712D8-E2FE-44D9-90E7-14D2E69E4C09}" dt="2024-11-23T03:18:59.013" v="78" actId="255"/>
          <ac:spMkLst>
            <pc:docMk/>
            <pc:sldMk cId="0" sldId="281"/>
            <ac:spMk id="14" creationId="{00000000-0000-0000-0000-000000000000}"/>
          </ac:spMkLst>
        </pc:spChg>
      </pc:sldChg>
      <pc:sldChg chg="modSp mod">
        <pc:chgData name="Aswin Madhu" userId="c959b2a5a5894b56" providerId="LiveId" clId="{59C712D8-E2FE-44D9-90E7-14D2E69E4C09}" dt="2024-11-23T03:19:12.885" v="81" actId="1038"/>
        <pc:sldMkLst>
          <pc:docMk/>
          <pc:sldMk cId="0" sldId="282"/>
        </pc:sldMkLst>
        <pc:spChg chg="mod">
          <ac:chgData name="Aswin Madhu" userId="c959b2a5a5894b56" providerId="LiveId" clId="{59C712D8-E2FE-44D9-90E7-14D2E69E4C09}" dt="2024-11-23T03:19:12.885" v="81" actId="1038"/>
          <ac:spMkLst>
            <pc:docMk/>
            <pc:sldMk cId="0" sldId="282"/>
            <ac:spMk id="2" creationId="{00000000-0000-0000-0000-000000000000}"/>
          </ac:spMkLst>
        </pc:spChg>
        <pc:spChg chg="mod">
          <ac:chgData name="Aswin Madhu" userId="c959b2a5a5894b56" providerId="LiveId" clId="{59C712D8-E2FE-44D9-90E7-14D2E69E4C09}" dt="2024-11-23T03:19:09.352" v="79" actId="255"/>
          <ac:spMkLst>
            <pc:docMk/>
            <pc:sldMk cId="0" sldId="282"/>
            <ac:spMk id="14" creationId="{00000000-0000-0000-0000-000000000000}"/>
          </ac:spMkLst>
        </pc:spChg>
      </pc:sldChg>
      <pc:sldChg chg="modSp mod">
        <pc:chgData name="Aswin Madhu" userId="c959b2a5a5894b56" providerId="LiveId" clId="{59C712D8-E2FE-44D9-90E7-14D2E69E4C09}" dt="2024-11-23T03:42:20.655" v="249" actId="20577"/>
        <pc:sldMkLst>
          <pc:docMk/>
          <pc:sldMk cId="0" sldId="283"/>
        </pc:sldMkLst>
        <pc:spChg chg="mod">
          <ac:chgData name="Aswin Madhu" userId="c959b2a5a5894b56" providerId="LiveId" clId="{59C712D8-E2FE-44D9-90E7-14D2E69E4C09}" dt="2024-11-23T03:42:20.655" v="249" actId="20577"/>
          <ac:spMkLst>
            <pc:docMk/>
            <pc:sldMk cId="0" sldId="283"/>
            <ac:spMk id="17" creationId="{00000000-0000-0000-0000-000000000000}"/>
          </ac:spMkLst>
        </pc:spChg>
      </pc:sldChg>
      <pc:sldChg chg="modSp mod">
        <pc:chgData name="Aswin Madhu" userId="c959b2a5a5894b56" providerId="LiveId" clId="{59C712D8-E2FE-44D9-90E7-14D2E69E4C09}" dt="2024-11-23T03:46:36.349" v="271" actId="20577"/>
        <pc:sldMkLst>
          <pc:docMk/>
          <pc:sldMk cId="0" sldId="284"/>
        </pc:sldMkLst>
        <pc:spChg chg="mod">
          <ac:chgData name="Aswin Madhu" userId="c959b2a5a5894b56" providerId="LiveId" clId="{59C712D8-E2FE-44D9-90E7-14D2E69E4C09}" dt="2024-11-23T03:46:36.349" v="271" actId="20577"/>
          <ac:spMkLst>
            <pc:docMk/>
            <pc:sldMk cId="0" sldId="284"/>
            <ac:spMk id="11" creationId="{00000000-0000-0000-0000-000000000000}"/>
          </ac:spMkLst>
        </pc:spChg>
      </pc:sldChg>
      <pc:sldChg chg="modSp mod">
        <pc:chgData name="Aswin Madhu" userId="c959b2a5a5894b56" providerId="LiveId" clId="{59C712D8-E2FE-44D9-90E7-14D2E69E4C09}" dt="2024-11-23T03:49:51.305" v="284" actId="14100"/>
        <pc:sldMkLst>
          <pc:docMk/>
          <pc:sldMk cId="0" sldId="285"/>
        </pc:sldMkLst>
        <pc:spChg chg="mod">
          <ac:chgData name="Aswin Madhu" userId="c959b2a5a5894b56" providerId="LiveId" clId="{59C712D8-E2FE-44D9-90E7-14D2E69E4C09}" dt="2024-11-23T03:49:51.305" v="284" actId="14100"/>
          <ac:spMkLst>
            <pc:docMk/>
            <pc:sldMk cId="0" sldId="285"/>
            <ac:spMk id="19" creationId="{00000000-0000-0000-0000-000000000000}"/>
          </ac:spMkLst>
        </pc:spChg>
      </pc:sldChg>
      <pc:sldChg chg="modSp mod">
        <pc:chgData name="Aswin Madhu" userId="c959b2a5a5894b56" providerId="LiveId" clId="{59C712D8-E2FE-44D9-90E7-14D2E69E4C09}" dt="2024-11-23T03:19:49.439" v="83" actId="1038"/>
        <pc:sldMkLst>
          <pc:docMk/>
          <pc:sldMk cId="0" sldId="288"/>
        </pc:sldMkLst>
        <pc:spChg chg="mod">
          <ac:chgData name="Aswin Madhu" userId="c959b2a5a5894b56" providerId="LiveId" clId="{59C712D8-E2FE-44D9-90E7-14D2E69E4C09}" dt="2024-11-23T03:19:49.439" v="83" actId="1038"/>
          <ac:spMkLst>
            <pc:docMk/>
            <pc:sldMk cId="0" sldId="288"/>
            <ac:spMk id="10" creationId="{00000000-0000-0000-0000-000000000000}"/>
          </ac:spMkLst>
        </pc:spChg>
      </pc:sldChg>
      <pc:sldChg chg="addSp delSp modSp mod">
        <pc:chgData name="Aswin Madhu" userId="c959b2a5a5894b56" providerId="LiveId" clId="{59C712D8-E2FE-44D9-90E7-14D2E69E4C09}" dt="2024-11-23T03:21:38.905" v="136" actId="14100"/>
        <pc:sldMkLst>
          <pc:docMk/>
          <pc:sldMk cId="0" sldId="289"/>
        </pc:sldMkLst>
        <pc:spChg chg="add del">
          <ac:chgData name="Aswin Madhu" userId="c959b2a5a5894b56" providerId="LiveId" clId="{59C712D8-E2FE-44D9-90E7-14D2E69E4C09}" dt="2024-11-23T03:20:42.444" v="128" actId="478"/>
          <ac:spMkLst>
            <pc:docMk/>
            <pc:sldMk cId="0" sldId="289"/>
            <ac:spMk id="2" creationId="{00000000-0000-0000-0000-000000000000}"/>
          </ac:spMkLst>
        </pc:spChg>
        <pc:spChg chg="mod">
          <ac:chgData name="Aswin Madhu" userId="c959b2a5a5894b56" providerId="LiveId" clId="{59C712D8-E2FE-44D9-90E7-14D2E69E4C09}" dt="2024-11-23T03:20:34.415" v="122" actId="20577"/>
          <ac:spMkLst>
            <pc:docMk/>
            <pc:sldMk cId="0" sldId="289"/>
            <ac:spMk id="10" creationId="{00000000-0000-0000-0000-000000000000}"/>
          </ac:spMkLst>
        </pc:spChg>
        <pc:spChg chg="add del mod">
          <ac:chgData name="Aswin Madhu" userId="c959b2a5a5894b56" providerId="LiveId" clId="{59C712D8-E2FE-44D9-90E7-14D2E69E4C09}" dt="2024-11-23T03:20:41.286" v="127" actId="47"/>
          <ac:spMkLst>
            <pc:docMk/>
            <pc:sldMk cId="0" sldId="289"/>
            <ac:spMk id="11" creationId="{00000000-0000-0000-0000-000000000000}"/>
          </ac:spMkLst>
        </pc:spChg>
        <pc:picChg chg="add mod">
          <ac:chgData name="Aswin Madhu" userId="c959b2a5a5894b56" providerId="LiveId" clId="{59C712D8-E2FE-44D9-90E7-14D2E69E4C09}" dt="2024-11-23T03:21:15.065" v="131" actId="14100"/>
          <ac:picMkLst>
            <pc:docMk/>
            <pc:sldMk cId="0" sldId="289"/>
            <ac:picMk id="15" creationId="{306E9073-80AC-1F60-2B31-681C9B8EE405}"/>
          </ac:picMkLst>
        </pc:picChg>
        <pc:picChg chg="add mod">
          <ac:chgData name="Aswin Madhu" userId="c959b2a5a5894b56" providerId="LiveId" clId="{59C712D8-E2FE-44D9-90E7-14D2E69E4C09}" dt="2024-11-23T03:21:38.905" v="136" actId="14100"/>
          <ac:picMkLst>
            <pc:docMk/>
            <pc:sldMk cId="0" sldId="289"/>
            <ac:picMk id="16" creationId="{4A3DFB3B-4BB0-C9F2-B08B-42E5DF83C568}"/>
          </ac:picMkLst>
        </pc:picChg>
      </pc:sldChg>
      <pc:sldChg chg="add">
        <pc:chgData name="Aswin Madhu" userId="c959b2a5a5894b56" providerId="LiveId" clId="{59C712D8-E2FE-44D9-90E7-14D2E69E4C09}" dt="2024-11-23T03:20:18.772" v="84" actId="2890"/>
        <pc:sldMkLst>
          <pc:docMk/>
          <pc:sldMk cId="1835365417" sldId="291"/>
        </pc:sldMkLst>
      </pc:sldChg>
      <pc:sldChg chg="addSp delSp modSp add mod">
        <pc:chgData name="Aswin Madhu" userId="c959b2a5a5894b56" providerId="LiveId" clId="{59C712D8-E2FE-44D9-90E7-14D2E69E4C09}" dt="2024-11-23T03:22:27.562" v="148" actId="14100"/>
        <pc:sldMkLst>
          <pc:docMk/>
          <pc:sldMk cId="2046296325" sldId="292"/>
        </pc:sldMkLst>
        <pc:picChg chg="del">
          <ac:chgData name="Aswin Madhu" userId="c959b2a5a5894b56" providerId="LiveId" clId="{59C712D8-E2FE-44D9-90E7-14D2E69E4C09}" dt="2024-11-23T03:21:57.521" v="141" actId="478"/>
          <ac:picMkLst>
            <pc:docMk/>
            <pc:sldMk cId="2046296325" sldId="292"/>
            <ac:picMk id="15" creationId="{AA04191D-38EE-3B0C-8D63-7BF0E066D21E}"/>
          </ac:picMkLst>
        </pc:picChg>
        <pc:picChg chg="del">
          <ac:chgData name="Aswin Madhu" userId="c959b2a5a5894b56" providerId="LiveId" clId="{59C712D8-E2FE-44D9-90E7-14D2E69E4C09}" dt="2024-11-23T03:22:21.298" v="145" actId="478"/>
          <ac:picMkLst>
            <pc:docMk/>
            <pc:sldMk cId="2046296325" sldId="292"/>
            <ac:picMk id="16" creationId="{C27F8BC6-08C4-E4A5-95A8-97077C186880}"/>
          </ac:picMkLst>
        </pc:picChg>
        <pc:picChg chg="add mod">
          <ac:chgData name="Aswin Madhu" userId="c959b2a5a5894b56" providerId="LiveId" clId="{59C712D8-E2FE-44D9-90E7-14D2E69E4C09}" dt="2024-11-23T03:22:12.069" v="144" actId="1076"/>
          <ac:picMkLst>
            <pc:docMk/>
            <pc:sldMk cId="2046296325" sldId="292"/>
            <ac:picMk id="17" creationId="{6D10B8DA-F3D6-BBA2-8A57-B37A9BCF5221}"/>
          </ac:picMkLst>
        </pc:picChg>
        <pc:picChg chg="add del mod">
          <ac:chgData name="Aswin Madhu" userId="c959b2a5a5894b56" providerId="LiveId" clId="{59C712D8-E2FE-44D9-90E7-14D2E69E4C09}" dt="2024-11-23T03:21:55.410" v="140" actId="478"/>
          <ac:picMkLst>
            <pc:docMk/>
            <pc:sldMk cId="2046296325" sldId="292"/>
            <ac:picMk id="18" creationId="{69FD3DFE-0762-5913-2DC1-0AFF0A690E0C}"/>
          </ac:picMkLst>
        </pc:picChg>
        <pc:picChg chg="add mod">
          <ac:chgData name="Aswin Madhu" userId="c959b2a5a5894b56" providerId="LiveId" clId="{59C712D8-E2FE-44D9-90E7-14D2E69E4C09}" dt="2024-11-23T03:22:27.562" v="148" actId="14100"/>
          <ac:picMkLst>
            <pc:docMk/>
            <pc:sldMk cId="2046296325" sldId="292"/>
            <ac:picMk id="19" creationId="{6D12363F-F1D2-717E-D2FB-26E26E5FAE61}"/>
          </ac:picMkLst>
        </pc:picChg>
      </pc:sldChg>
      <pc:sldChg chg="addSp delSp modSp add mod">
        <pc:chgData name="Aswin Madhu" userId="c959b2a5a5894b56" providerId="LiveId" clId="{59C712D8-E2FE-44D9-90E7-14D2E69E4C09}" dt="2024-11-23T03:48:59.545" v="277" actId="14100"/>
        <pc:sldMkLst>
          <pc:docMk/>
          <pc:sldMk cId="3325526488" sldId="293"/>
        </pc:sldMkLst>
        <pc:picChg chg="add mod">
          <ac:chgData name="Aswin Madhu" userId="c959b2a5a5894b56" providerId="LiveId" clId="{59C712D8-E2FE-44D9-90E7-14D2E69E4C09}" dt="2024-11-23T03:22:56.318" v="155" actId="14100"/>
          <ac:picMkLst>
            <pc:docMk/>
            <pc:sldMk cId="3325526488" sldId="293"/>
            <ac:picMk id="15" creationId="{0C4151C3-49EE-4C0C-237F-F3228D90C57B}"/>
          </ac:picMkLst>
        </pc:picChg>
        <pc:picChg chg="del">
          <ac:chgData name="Aswin Madhu" userId="c959b2a5a5894b56" providerId="LiveId" clId="{59C712D8-E2FE-44D9-90E7-14D2E69E4C09}" dt="2024-11-23T03:22:40.044" v="150" actId="478"/>
          <ac:picMkLst>
            <pc:docMk/>
            <pc:sldMk cId="3325526488" sldId="293"/>
            <ac:picMk id="17" creationId="{42DC0B72-64A4-A8C8-C781-A778C60E48A5}"/>
          </ac:picMkLst>
        </pc:picChg>
        <pc:picChg chg="add mod">
          <ac:chgData name="Aswin Madhu" userId="c959b2a5a5894b56" providerId="LiveId" clId="{59C712D8-E2FE-44D9-90E7-14D2E69E4C09}" dt="2024-11-23T03:48:59.545" v="277" actId="14100"/>
          <ac:picMkLst>
            <pc:docMk/>
            <pc:sldMk cId="3325526488" sldId="293"/>
            <ac:picMk id="17" creationId="{D64F282E-3EB0-5DD7-2528-9531EFBF5280}"/>
          </ac:picMkLst>
        </pc:picChg>
        <pc:picChg chg="del">
          <ac:chgData name="Aswin Madhu" userId="c959b2a5a5894b56" providerId="LiveId" clId="{59C712D8-E2FE-44D9-90E7-14D2E69E4C09}" dt="2024-11-23T03:22:46.627" v="151" actId="478"/>
          <ac:picMkLst>
            <pc:docMk/>
            <pc:sldMk cId="3325526488" sldId="293"/>
            <ac:picMk id="19" creationId="{08D1AAB3-C124-D75D-A860-005D37AA85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364456" y="3583781"/>
            <a:ext cx="15559088" cy="178595"/>
            <a:chOff x="0" y="0"/>
            <a:chExt cx="20745450" cy="238126"/>
          </a:xfrm>
        </p:grpSpPr>
        <p:sp>
          <p:nvSpPr>
            <p:cNvPr id="11" name="Freeform 11"/>
            <p:cNvSpPr/>
            <p:nvPr/>
          </p:nvSpPr>
          <p:spPr>
            <a:xfrm>
              <a:off x="9525" y="9525"/>
              <a:ext cx="12808966" cy="219075"/>
            </a:xfrm>
            <a:custGeom>
              <a:avLst/>
              <a:gdLst/>
              <a:ahLst/>
              <a:cxnLst/>
              <a:rect l="l" t="t" r="r" b="b"/>
              <a:pathLst>
                <a:path w="12808966" h="219075">
                  <a:moveTo>
                    <a:pt x="0" y="0"/>
                  </a:moveTo>
                  <a:lnTo>
                    <a:pt x="12808966" y="0"/>
                  </a:lnTo>
                  <a:lnTo>
                    <a:pt x="12808966" y="219075"/>
                  </a:lnTo>
                  <a:lnTo>
                    <a:pt x="0" y="219075"/>
                  </a:lnTo>
                  <a:lnTo>
                    <a:pt x="0" y="0"/>
                  </a:lnTo>
                  <a:close/>
                </a:path>
              </a:pathLst>
            </a:custGeom>
            <a:solidFill>
              <a:srgbClr val="CC0000"/>
            </a:solidFill>
          </p:spPr>
        </p:sp>
        <p:sp>
          <p:nvSpPr>
            <p:cNvPr id="12" name="Freeform 12"/>
            <p:cNvSpPr/>
            <p:nvPr/>
          </p:nvSpPr>
          <p:spPr>
            <a:xfrm>
              <a:off x="9525" y="9525"/>
              <a:ext cx="20726400" cy="0"/>
            </a:xfrm>
            <a:custGeom>
              <a:avLst/>
              <a:gdLst/>
              <a:ahLst/>
              <a:cxnLst/>
              <a:rect l="l" t="t" r="r" b="b"/>
              <a:pathLst>
                <a:path w="20726400">
                  <a:moveTo>
                    <a:pt x="0" y="0"/>
                  </a:moveTo>
                  <a:lnTo>
                    <a:pt x="20726400" y="0"/>
                  </a:lnTo>
                </a:path>
              </a:pathLst>
            </a:custGeom>
            <a:solidFill>
              <a:srgbClr val="CC0000"/>
            </a:solidFill>
          </p:spPr>
        </p:sp>
        <p:sp>
          <p:nvSpPr>
            <p:cNvPr id="13" name="Freeform 13"/>
            <p:cNvSpPr/>
            <p:nvPr/>
          </p:nvSpPr>
          <p:spPr>
            <a:xfrm>
              <a:off x="0" y="0"/>
              <a:ext cx="12828016" cy="238125"/>
            </a:xfrm>
            <a:custGeom>
              <a:avLst/>
              <a:gdLst/>
              <a:ahLst/>
              <a:cxnLst/>
              <a:rect l="l" t="t" r="r" b="b"/>
              <a:pathLst>
                <a:path w="12828016" h="238125">
                  <a:moveTo>
                    <a:pt x="9525" y="0"/>
                  </a:moveTo>
                  <a:lnTo>
                    <a:pt x="12818491" y="0"/>
                  </a:lnTo>
                  <a:cubicBezTo>
                    <a:pt x="12823698" y="0"/>
                    <a:pt x="12828016" y="4318"/>
                    <a:pt x="12828016" y="9525"/>
                  </a:cubicBezTo>
                  <a:lnTo>
                    <a:pt x="12828016" y="228600"/>
                  </a:lnTo>
                  <a:cubicBezTo>
                    <a:pt x="12828016" y="233807"/>
                    <a:pt x="12823698" y="238125"/>
                    <a:pt x="12818491"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818491" y="219075"/>
                  </a:lnTo>
                  <a:lnTo>
                    <a:pt x="12818491" y="228600"/>
                  </a:lnTo>
                  <a:lnTo>
                    <a:pt x="12808966" y="228600"/>
                  </a:lnTo>
                  <a:lnTo>
                    <a:pt x="12808966" y="9525"/>
                  </a:lnTo>
                  <a:lnTo>
                    <a:pt x="12818491" y="9525"/>
                  </a:lnTo>
                  <a:lnTo>
                    <a:pt x="12818491" y="19050"/>
                  </a:lnTo>
                  <a:lnTo>
                    <a:pt x="9525" y="19050"/>
                  </a:lnTo>
                  <a:close/>
                </a:path>
              </a:pathLst>
            </a:custGeom>
            <a:solidFill>
              <a:srgbClr val="CC0000"/>
            </a:solidFill>
          </p:spPr>
        </p:sp>
        <p:sp>
          <p:nvSpPr>
            <p:cNvPr id="14" name="Freeform 14"/>
            <p:cNvSpPr/>
            <p:nvPr/>
          </p:nvSpPr>
          <p:spPr>
            <a:xfrm>
              <a:off x="9525" y="0"/>
              <a:ext cx="20726400" cy="19050"/>
            </a:xfrm>
            <a:custGeom>
              <a:avLst/>
              <a:gdLst/>
              <a:ahLst/>
              <a:cxnLst/>
              <a:rect l="l" t="t" r="r" b="b"/>
              <a:pathLst>
                <a:path w="20726400" h="19050">
                  <a:moveTo>
                    <a:pt x="0" y="0"/>
                  </a:moveTo>
                  <a:lnTo>
                    <a:pt x="20726400" y="0"/>
                  </a:lnTo>
                  <a:lnTo>
                    <a:pt x="20726400" y="19050"/>
                  </a:lnTo>
                  <a:lnTo>
                    <a:pt x="0" y="19050"/>
                  </a:lnTo>
                  <a:close/>
                </a:path>
              </a:pathLst>
            </a:custGeom>
            <a:solidFill>
              <a:srgbClr val="CC0000"/>
            </a:solidFill>
          </p:spPr>
        </p:sp>
      </p:grpSp>
      <p:sp>
        <p:nvSpPr>
          <p:cNvPr id="15" name="Freeform 15"/>
          <p:cNvSpPr/>
          <p:nvPr/>
        </p:nvSpPr>
        <p:spPr>
          <a:xfrm>
            <a:off x="120576" y="134216"/>
            <a:ext cx="4386262" cy="1428750"/>
          </a:xfrm>
          <a:custGeom>
            <a:avLst/>
            <a:gdLst/>
            <a:ahLst/>
            <a:cxnLst/>
            <a:rect l="l" t="t" r="r" b="b"/>
            <a:pathLst>
              <a:path w="4386262" h="1428750">
                <a:moveTo>
                  <a:pt x="0" y="0"/>
                </a:moveTo>
                <a:lnTo>
                  <a:pt x="4386262" y="0"/>
                </a:lnTo>
                <a:lnTo>
                  <a:pt x="4386262" y="1428750"/>
                </a:lnTo>
                <a:lnTo>
                  <a:pt x="0" y="1428750"/>
                </a:lnTo>
                <a:lnTo>
                  <a:pt x="0" y="0"/>
                </a:lnTo>
                <a:close/>
              </a:path>
            </a:pathLst>
          </a:custGeom>
          <a:blipFill>
            <a:blip r:embed="rId3"/>
            <a:stretch>
              <a:fillRect/>
            </a:stretch>
          </a:blipFill>
        </p:spPr>
      </p:sp>
      <p:sp>
        <p:nvSpPr>
          <p:cNvPr id="16" name="Freeform 16"/>
          <p:cNvSpPr/>
          <p:nvPr/>
        </p:nvSpPr>
        <p:spPr>
          <a:xfrm>
            <a:off x="16667236" y="96115"/>
            <a:ext cx="1500188" cy="1714500"/>
          </a:xfrm>
          <a:custGeom>
            <a:avLst/>
            <a:gdLst/>
            <a:ahLst/>
            <a:cxnLst/>
            <a:rect l="l" t="t" r="r" b="b"/>
            <a:pathLst>
              <a:path w="1500188" h="1714500">
                <a:moveTo>
                  <a:pt x="0" y="0"/>
                </a:moveTo>
                <a:lnTo>
                  <a:pt x="1500188" y="0"/>
                </a:lnTo>
                <a:lnTo>
                  <a:pt x="1500188" y="1714501"/>
                </a:lnTo>
                <a:lnTo>
                  <a:pt x="0" y="1714501"/>
                </a:lnTo>
                <a:lnTo>
                  <a:pt x="0" y="0"/>
                </a:lnTo>
                <a:close/>
              </a:path>
            </a:pathLst>
          </a:custGeom>
          <a:blipFill>
            <a:blip r:embed="rId4"/>
            <a:stretch>
              <a:fillRect/>
            </a:stretch>
          </a:blipFill>
        </p:spPr>
      </p:sp>
      <p:sp>
        <p:nvSpPr>
          <p:cNvPr id="17" name="TextBox 17"/>
          <p:cNvSpPr txBox="1"/>
          <p:nvPr/>
        </p:nvSpPr>
        <p:spPr>
          <a:xfrm>
            <a:off x="1154776" y="4195893"/>
            <a:ext cx="15590520" cy="1849279"/>
          </a:xfrm>
          <a:prstGeom prst="rect">
            <a:avLst/>
          </a:prstGeom>
        </p:spPr>
        <p:txBody>
          <a:bodyPr lIns="0" tIns="0" rIns="0" bIns="0" rtlCol="0" anchor="t">
            <a:spAutoFit/>
          </a:bodyPr>
          <a:lstStyle/>
          <a:p>
            <a:pPr algn="ctr">
              <a:lnSpc>
                <a:spcPts val="5185"/>
              </a:lnSpc>
            </a:pPr>
            <a:r>
              <a:rPr lang="en-US" sz="4800" b="1" spc="7">
                <a:solidFill>
                  <a:srgbClr val="7030A0"/>
                </a:solidFill>
                <a:latin typeface="DejaVu Sans Bold" panose="020B0803030604020204"/>
                <a:ea typeface="DejaVu Sans Bold" panose="020B0803030604020204"/>
                <a:cs typeface="DejaVu Sans Bold" panose="020B0803030604020204"/>
                <a:sym typeface="DejaVu Sans Bold" panose="020B0803030604020204"/>
              </a:rPr>
              <a:t>Enhancing Player Engagement and Retention Through Behavioral Analytics and Feature Optimization in Gaming</a:t>
            </a:r>
          </a:p>
        </p:txBody>
      </p:sp>
      <p:sp>
        <p:nvSpPr>
          <p:cNvPr id="18" name="TextBox 18"/>
          <p:cNvSpPr txBox="1"/>
          <p:nvPr/>
        </p:nvSpPr>
        <p:spPr>
          <a:xfrm>
            <a:off x="1386838" y="7326244"/>
            <a:ext cx="5706292" cy="1718578"/>
          </a:xfrm>
          <a:prstGeom prst="rect">
            <a:avLst/>
          </a:prstGeom>
        </p:spPr>
        <p:txBody>
          <a:bodyPr lIns="0" tIns="0" rIns="0" bIns="0" rtlCol="0" anchor="t">
            <a:spAutoFit/>
          </a:bodyPr>
          <a:lstStyle/>
          <a:p>
            <a:pPr algn="l">
              <a:lnSpc>
                <a:spcPts val="4320"/>
              </a:lnSpc>
            </a:pPr>
            <a:endParaRPr/>
          </a:p>
          <a:p>
            <a:pPr algn="l">
              <a:lnSpc>
                <a:spcPts val="4320"/>
              </a:lnSpc>
            </a:pP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Mrs.D Sorna Shanthi</a:t>
            </a:r>
          </a:p>
          <a:p>
            <a:pPr algn="l">
              <a:lnSpc>
                <a:spcPts val="4320"/>
              </a:lnSpc>
            </a:pP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Associate Professor</a:t>
            </a:r>
          </a:p>
        </p:txBody>
      </p:sp>
      <p:sp>
        <p:nvSpPr>
          <p:cNvPr id="19" name="TextBox 19"/>
          <p:cNvSpPr txBox="1"/>
          <p:nvPr/>
        </p:nvSpPr>
        <p:spPr>
          <a:xfrm>
            <a:off x="11670376" y="7326244"/>
            <a:ext cx="5074920" cy="2272575"/>
          </a:xfrm>
          <a:prstGeom prst="rect">
            <a:avLst/>
          </a:prstGeom>
        </p:spPr>
        <p:txBody>
          <a:bodyPr lIns="0" tIns="0" rIns="0" bIns="0" rtlCol="0" anchor="t">
            <a:spAutoFit/>
          </a:bodyPr>
          <a:lstStyle/>
          <a:p>
            <a:pPr algn="l">
              <a:lnSpc>
                <a:spcPts val="4320"/>
              </a:lnSpc>
            </a:pP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Giridharan.M</a:t>
            </a:r>
          </a:p>
          <a:p>
            <a:pPr algn="l">
              <a:lnSpc>
                <a:spcPts val="4320"/>
              </a:lnSpc>
            </a:pP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221801504</a:t>
            </a:r>
          </a:p>
          <a:p>
            <a:pPr algn="l">
              <a:lnSpc>
                <a:spcPts val="4320"/>
              </a:lnSpc>
            </a:pP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Madhuvanthiy.S</a:t>
            </a:r>
          </a:p>
          <a:p>
            <a:pPr algn="l">
              <a:lnSpc>
                <a:spcPts val="4320"/>
              </a:lnSpc>
            </a:pPr>
            <a:r>
              <a:rPr lang="en-US" sz="3600" b="1" spc="5">
                <a:solidFill>
                  <a:srgbClr val="FF0000"/>
                </a:solidFill>
                <a:latin typeface="DejaVu Sans Bold" panose="020B0803030604020204"/>
                <a:ea typeface="DejaVu Sans Bold" panose="020B0803030604020204"/>
                <a:cs typeface="DejaVu Sans Bold" panose="020B0803030604020204"/>
                <a:sym typeface="DejaVu Sans Bold" panose="020B0803030604020204"/>
              </a:rPr>
              <a:t>221801031</a:t>
            </a:r>
          </a:p>
        </p:txBody>
      </p:sp>
      <p:sp>
        <p:nvSpPr>
          <p:cNvPr id="20" name="TextBox 20"/>
          <p:cNvSpPr txBox="1"/>
          <p:nvPr/>
        </p:nvSpPr>
        <p:spPr>
          <a:xfrm>
            <a:off x="1216819" y="2728458"/>
            <a:ext cx="15590520" cy="944621"/>
          </a:xfrm>
          <a:prstGeom prst="rect">
            <a:avLst/>
          </a:prstGeom>
        </p:spPr>
        <p:txBody>
          <a:bodyPr lIns="0" tIns="0" rIns="0" bIns="0" rtlCol="0" anchor="t">
            <a:spAutoFit/>
          </a:bodyPr>
          <a:lstStyle/>
          <a:p>
            <a:pPr algn="ctr">
              <a:lnSpc>
                <a:spcPts val="4195"/>
              </a:lnSpc>
            </a:pPr>
            <a:r>
              <a:rPr lang="en-US" sz="3885" b="1" spc="6">
                <a:solidFill>
                  <a:srgbClr val="00206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440180" y="1269682"/>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Proposed System</a:t>
            </a:r>
          </a:p>
        </p:txBody>
      </p:sp>
      <p:sp>
        <p:nvSpPr>
          <p:cNvPr id="11" name="TextBox 11"/>
          <p:cNvSpPr txBox="1"/>
          <p:nvPr/>
        </p:nvSpPr>
        <p:spPr>
          <a:xfrm>
            <a:off x="1028700" y="2935605"/>
            <a:ext cx="15666720" cy="6789420"/>
          </a:xfrm>
          <a:prstGeom prst="rect">
            <a:avLst/>
          </a:prstGeom>
        </p:spPr>
        <p:txBody>
          <a:bodyPr lIns="0" tIns="0" rIns="0" bIns="0" rtlCol="0" anchor="t">
            <a:spAutoFit/>
          </a:bodyPr>
          <a:lstStyle/>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Behavioral Analysis - Track Metrics:</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Collect basic metrics like playtime and performance offline for personalized insights.</a:t>
            </a:r>
          </a:p>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Feature Optimization - Pixel Reduction:</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Provide adjustable graphics settings to lower resolution and enhance smoothness and Performance Tuning</a:t>
            </a: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Include options to tweak in-game settings such as texture quality and shadows.</a:t>
            </a:r>
          </a:p>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Tips and Tricks -  Image Map:</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Integrate an interactive image map with pop-up messages that highlight key game details and strategies.</a:t>
            </a:r>
          </a:p>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Configuration Adjustments - Custom Settings:</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 Allow users to adjust and save graphics and performance settings to fit their device’s capabilities</a:t>
            </a:r>
          </a:p>
          <a:p>
            <a:pPr marL="651510" lvl="1" indent="-325755" algn="l">
              <a:lnSpc>
                <a:spcPts val="4320"/>
              </a:lnSpc>
            </a:pP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10</a:t>
            </a:r>
          </a:p>
        </p:txBody>
      </p:sp>
      <p:sp>
        <p:nvSpPr>
          <p:cNvPr id="15" name="TextBox 15"/>
          <p:cNvSpPr txBox="1"/>
          <p:nvPr/>
        </p:nvSpPr>
        <p:spPr>
          <a:xfrm>
            <a:off x="91440" y="-496178"/>
            <a:ext cx="310524" cy="935206"/>
          </a:xfrm>
          <a:prstGeom prst="rect">
            <a:avLst/>
          </a:prstGeom>
        </p:spPr>
        <p:txBody>
          <a:bodyPr lIns="0" tIns="0" rIns="0" bIns="0" rtlCol="0" anchor="t">
            <a:spAutoFit/>
          </a:bodyPr>
          <a:lstStyle/>
          <a:p>
            <a:pPr marL="488315" lvl="1" indent="-244475" algn="l">
              <a:lnSpc>
                <a:spcPts val="3240"/>
              </a:lnSpc>
              <a:buFont typeface="Arial" panose="020B0604020202020204"/>
              <a:buChar char="•"/>
            </a:pPr>
            <a:r>
              <a:rPr lang="en-US" sz="2700">
                <a:solidFill>
                  <a:srgbClr val="000000"/>
                </a:solidFill>
                <a:latin typeface="Arial" panose="020B0604020202020204"/>
                <a:ea typeface="Arial" panose="020B0604020202020204"/>
                <a:cs typeface="Arial" panose="020B0604020202020204"/>
                <a:sym typeface="Arial" panose="020B0604020202020204"/>
              </a:rPr>
              <a:t>.</a:t>
            </a:r>
          </a:p>
          <a:p>
            <a:pPr marL="488315" lvl="1" indent="-244475" algn="l">
              <a:lnSpc>
                <a:spcPts val="3240"/>
              </a:lnSpc>
            </a:pPr>
            <a:endParaRPr lang="en-US" sz="27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295202"/>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Architecture</a:t>
            </a: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11</a:t>
            </a:r>
          </a:p>
        </p:txBody>
      </p:sp>
      <p:pic>
        <p:nvPicPr>
          <p:cNvPr id="16" name="Picture 15">
            <a:extLst>
              <a:ext uri="{FF2B5EF4-FFF2-40B4-BE49-F238E27FC236}">
                <a16:creationId xmlns:a16="http://schemas.microsoft.com/office/drawing/2014/main" id="{4D7F5158-0F1A-3828-433C-A3354FBD0B6A}"/>
              </a:ext>
            </a:extLst>
          </p:cNvPr>
          <p:cNvPicPr>
            <a:picLocks noChangeAspect="1"/>
          </p:cNvPicPr>
          <p:nvPr/>
        </p:nvPicPr>
        <p:blipFill>
          <a:blip r:embed="rId4"/>
          <a:stretch>
            <a:fillRect/>
          </a:stretch>
        </p:blipFill>
        <p:spPr>
          <a:xfrm>
            <a:off x="3383280" y="2657953"/>
            <a:ext cx="11369040" cy="65908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467328"/>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System Architecture</a:t>
            </a:r>
          </a:p>
        </p:txBody>
      </p:sp>
      <p:sp>
        <p:nvSpPr>
          <p:cNvPr id="11" name="Freeform 11"/>
          <p:cNvSpPr/>
          <p:nvPr/>
        </p:nvSpPr>
        <p:spPr>
          <a:xfrm>
            <a:off x="2857501" y="2628900"/>
            <a:ext cx="11252712" cy="6400800"/>
          </a:xfrm>
          <a:custGeom>
            <a:avLst/>
            <a:gdLst/>
            <a:ahLst/>
            <a:cxnLst/>
            <a:rect l="l" t="t" r="r" b="b"/>
            <a:pathLst>
              <a:path w="11252712" h="6400800">
                <a:moveTo>
                  <a:pt x="0" y="0"/>
                </a:moveTo>
                <a:lnTo>
                  <a:pt x="11252713" y="0"/>
                </a:lnTo>
                <a:lnTo>
                  <a:pt x="11252713" y="6400800"/>
                </a:lnTo>
                <a:lnTo>
                  <a:pt x="0" y="6400800"/>
                </a:lnTo>
                <a:lnTo>
                  <a:pt x="0" y="0"/>
                </a:lnTo>
                <a:close/>
              </a:path>
            </a:pathLst>
          </a:custGeom>
          <a:blipFill>
            <a:blip r:embed="rId3"/>
            <a:stretch>
              <a:fillRect t="-6537" b="-6537"/>
            </a:stretch>
          </a:blipFill>
        </p:spPr>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52061" y="1467329"/>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Lists of Modules</a:t>
            </a:r>
          </a:p>
        </p:txBody>
      </p:sp>
      <p:sp>
        <p:nvSpPr>
          <p:cNvPr id="11" name="TextBox 11"/>
          <p:cNvSpPr txBox="1"/>
          <p:nvPr/>
        </p:nvSpPr>
        <p:spPr>
          <a:xfrm>
            <a:off x="1028700" y="3370421"/>
            <a:ext cx="15666720" cy="4552950"/>
          </a:xfrm>
          <a:prstGeom prst="rect">
            <a:avLst/>
          </a:prstGeom>
        </p:spPr>
        <p:txBody>
          <a:bodyPr lIns="0" tIns="0" rIns="0" bIns="0" rtlCol="0" anchor="t">
            <a:spAutoFit/>
          </a:bodyPr>
          <a:lstStyle/>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User Interface (UI): </a:t>
            </a:r>
            <a:r>
              <a:rPr lang="en-US" sz="4200">
                <a:solidFill>
                  <a:srgbClr val="000000"/>
                </a:solidFill>
                <a:latin typeface="Times New Roman" panose="02020603050405020304"/>
                <a:ea typeface="Times New Roman" panose="02020603050405020304"/>
                <a:cs typeface="Times New Roman" panose="02020603050405020304"/>
                <a:sym typeface="Times New Roman" panose="02020603050405020304"/>
              </a:rPr>
              <a:t>Main Dashboard, Settings Screen, </a:t>
            </a: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Behavioral Analysis: </a:t>
            </a:r>
            <a:r>
              <a:rPr lang="en-US" sz="4200">
                <a:solidFill>
                  <a:srgbClr val="000000"/>
                </a:solidFill>
                <a:latin typeface="Times New Roman" panose="02020603050405020304"/>
                <a:ea typeface="Times New Roman" panose="02020603050405020304"/>
                <a:cs typeface="Times New Roman" panose="02020603050405020304"/>
                <a:sym typeface="Times New Roman" panose="02020603050405020304"/>
              </a:rPr>
              <a:t>Data Collection, Analytics Processing</a:t>
            </a: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Tips &amp; Tricks: </a:t>
            </a:r>
            <a:r>
              <a:rPr lang="en-US" sz="4200">
                <a:solidFill>
                  <a:srgbClr val="000000"/>
                </a:solidFill>
                <a:latin typeface="Times New Roman" panose="02020603050405020304"/>
                <a:ea typeface="Times New Roman" panose="02020603050405020304"/>
                <a:cs typeface="Times New Roman" panose="02020603050405020304"/>
                <a:sym typeface="Times New Roman" panose="02020603050405020304"/>
              </a:rPr>
              <a:t>In game tips &amp; tricks</a:t>
            </a: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Configuration Management: </a:t>
            </a:r>
            <a:r>
              <a:rPr lang="en-US" sz="4200">
                <a:solidFill>
                  <a:srgbClr val="000000"/>
                </a:solidFill>
                <a:latin typeface="Times New Roman" panose="02020603050405020304"/>
                <a:ea typeface="Times New Roman" panose="02020603050405020304"/>
                <a:cs typeface="Times New Roman" panose="02020603050405020304"/>
                <a:sym typeface="Times New Roman" panose="02020603050405020304"/>
              </a:rPr>
              <a:t>Settings Adjustment, Profile Management</a:t>
            </a:r>
          </a:p>
          <a:p>
            <a:pPr marL="760095" lvl="1" indent="-380365" algn="l">
              <a:lnSpc>
                <a:spcPts val="5040"/>
              </a:lnSpc>
              <a:buFont typeface="Arial" panose="020B0604020202020204"/>
              <a:buChar char="•"/>
            </a:pPr>
            <a:r>
              <a:rPr lang="en-US" sz="4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Performance Monitoring: </a:t>
            </a:r>
            <a:r>
              <a:rPr lang="en-US" sz="4200">
                <a:solidFill>
                  <a:srgbClr val="000000"/>
                </a:solidFill>
                <a:latin typeface="Times New Roman" panose="02020603050405020304"/>
                <a:ea typeface="Times New Roman" panose="02020603050405020304"/>
                <a:cs typeface="Times New Roman" panose="02020603050405020304"/>
                <a:sym typeface="Times New Roman" panose="02020603050405020304"/>
              </a:rPr>
              <a:t>Metrics Tracking, Optimization Recommendations</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1:User Interface</a:t>
            </a: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14</a:t>
            </a:r>
          </a:p>
        </p:txBody>
      </p:sp>
      <p:sp>
        <p:nvSpPr>
          <p:cNvPr id="15" name="TextBox 15"/>
          <p:cNvSpPr txBox="1"/>
          <p:nvPr/>
        </p:nvSpPr>
        <p:spPr>
          <a:xfrm>
            <a:off x="1243723" y="2952279"/>
            <a:ext cx="14529678" cy="6032421"/>
          </a:xfrm>
          <a:prstGeom prst="rect">
            <a:avLst/>
          </a:prstGeom>
        </p:spPr>
        <p:txBody>
          <a:bodyPr wrap="square" lIns="0" tIns="0" rIns="0" bIns="0" rtlCol="0" anchor="t">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Importance of UI Module:</a:t>
            </a:r>
            <a:r>
              <a:rPr kumimoji="0" lang="en-US" altLang="en-US" sz="2800" b="0" i="0" u="none" strike="noStrike" cap="none" normalizeH="0" baseline="0" dirty="0">
                <a:ln>
                  <a:noFill/>
                </a:ln>
                <a:solidFill>
                  <a:schemeClr val="tx1"/>
                </a:solidFill>
                <a:effectLst/>
                <a:latin typeface="Arial" panose="020B0604020202020204" pitchFamily="34" charset="0"/>
              </a:rPr>
              <a:t> Enables a smooth and secure experience with login-based personalized access.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User Page:</a:t>
            </a:r>
            <a:r>
              <a:rPr kumimoji="0" lang="en-US" altLang="en-US" sz="2800" b="0" i="0" u="none" strike="noStrike" cap="none" normalizeH="0" baseline="0" dirty="0">
                <a:ln>
                  <a:noFill/>
                </a:ln>
                <a:solidFill>
                  <a:schemeClr val="tx1"/>
                </a:solidFill>
                <a:effectLst/>
                <a:latin typeface="Arial" panose="020B0604020202020204" pitchFamily="34" charset="0"/>
              </a:rPr>
              <a:t> Acts as the central hub for easy navigation and access to game-related content.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Purchase Section:</a:t>
            </a:r>
            <a:r>
              <a:rPr kumimoji="0" lang="en-US" altLang="en-US" sz="2800" b="0" i="0" u="none" strike="noStrike" cap="none" normalizeH="0" baseline="0" dirty="0">
                <a:ln>
                  <a:noFill/>
                </a:ln>
                <a:solidFill>
                  <a:schemeClr val="tx1"/>
                </a:solidFill>
                <a:effectLst/>
                <a:latin typeface="Arial" panose="020B0604020202020204" pitchFamily="34" charset="0"/>
              </a:rPr>
              <a:t> Includes a dropdown menu for popular games like PUBG, PUBG Lite, and EBG.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Performance Booster:</a:t>
            </a:r>
            <a:r>
              <a:rPr kumimoji="0" lang="en-US" altLang="en-US" sz="2800" b="0" i="0" u="none" strike="noStrike" cap="none" normalizeH="0" baseline="0" dirty="0">
                <a:ln>
                  <a:noFill/>
                </a:ln>
                <a:solidFill>
                  <a:schemeClr val="tx1"/>
                </a:solidFill>
                <a:effectLst/>
                <a:latin typeface="Arial" panose="020B0604020202020204" pitchFamily="34" charset="0"/>
              </a:rPr>
              <a:t> Enhances gaming performance, especially for low-end device users.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Tips and Tricks Section:</a:t>
            </a:r>
            <a:r>
              <a:rPr kumimoji="0" lang="en-US" altLang="en-US" sz="2800" b="0" i="0" u="none" strike="noStrike" cap="none" normalizeH="0" baseline="0" dirty="0">
                <a:ln>
                  <a:noFill/>
                </a:ln>
                <a:solidFill>
                  <a:schemeClr val="tx1"/>
                </a:solidFill>
                <a:effectLst/>
                <a:latin typeface="Arial" panose="020B0604020202020204" pitchFamily="34" charset="0"/>
              </a:rPr>
              <a:t> Provides visual strategies and tips to improve user gameplay experience.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Accessibility:</a:t>
            </a:r>
            <a:r>
              <a:rPr kumimoji="0" lang="en-US" altLang="en-US" sz="2800" b="0" i="0" u="none" strike="noStrike" cap="none" normalizeH="0" baseline="0" dirty="0">
                <a:ln>
                  <a:noFill/>
                </a:ln>
                <a:solidFill>
                  <a:schemeClr val="tx1"/>
                </a:solidFill>
                <a:effectLst/>
                <a:latin typeface="Arial" panose="020B0604020202020204" pitchFamily="34" charset="0"/>
              </a:rPr>
              <a:t> Designed for effortless navigation, catering to both casual and competitive gamers.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Goal of UI Design:</a:t>
            </a:r>
            <a:r>
              <a:rPr kumimoji="0" lang="en-US" altLang="en-US" sz="2800" b="0" i="0" u="none" strike="noStrike" cap="none" normalizeH="0" baseline="0" dirty="0">
                <a:ln>
                  <a:noFill/>
                </a:ln>
                <a:solidFill>
                  <a:schemeClr val="tx1"/>
                </a:solidFill>
                <a:effectLst/>
                <a:latin typeface="Arial" panose="020B0604020202020204" pitchFamily="34" charset="0"/>
              </a:rPr>
              <a:t> Focuses on usability and satisfaction, enhancing the overall gaming experience</a:t>
            </a:r>
            <a:endParaRPr lang="en-US" sz="2730" spc="2" dirty="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233482" y="4021033"/>
            <a:ext cx="16025818" cy="4479170"/>
          </a:xfrm>
          <a:custGeom>
            <a:avLst/>
            <a:gdLst/>
            <a:ahLst/>
            <a:cxnLst/>
            <a:rect l="l" t="t" r="r" b="b"/>
            <a:pathLst>
              <a:path w="16025818" h="4479170">
                <a:moveTo>
                  <a:pt x="0" y="0"/>
                </a:moveTo>
                <a:lnTo>
                  <a:pt x="16025818" y="0"/>
                </a:lnTo>
                <a:lnTo>
                  <a:pt x="16025818" y="4479170"/>
                </a:lnTo>
                <a:lnTo>
                  <a:pt x="0" y="4479170"/>
                </a:lnTo>
                <a:lnTo>
                  <a:pt x="0" y="0"/>
                </a:lnTo>
                <a:close/>
              </a:path>
            </a:pathLst>
          </a:custGeom>
          <a:blipFill>
            <a:blip r:embed="rId3"/>
            <a:stretch>
              <a:fillRect/>
            </a:stretch>
          </a:blipFill>
        </p:spPr>
      </p:sp>
      <p:sp>
        <p:nvSpPr>
          <p:cNvPr id="11" name="TextBox 11"/>
          <p:cNvSpPr txBox="1"/>
          <p:nvPr/>
        </p:nvSpPr>
        <p:spPr>
          <a:xfrm>
            <a:off x="1158240" y="1352073"/>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1:User Interface</a:t>
            </a:r>
          </a:p>
        </p:txBody>
      </p:sp>
      <p:sp>
        <p:nvSpPr>
          <p:cNvPr id="12" name="TextBox 12"/>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p>
        </p:txBody>
      </p:sp>
      <p:sp>
        <p:nvSpPr>
          <p:cNvPr id="13" name="TextBox 13"/>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p>
        </p:txBody>
      </p:sp>
      <p:sp>
        <p:nvSpPr>
          <p:cNvPr id="14" name="TextBox 14"/>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15</a:t>
            </a:r>
          </a:p>
        </p:txBody>
      </p:sp>
      <p:sp>
        <p:nvSpPr>
          <p:cNvPr id="15" name="TextBox 15"/>
          <p:cNvSpPr txBox="1"/>
          <p:nvPr/>
        </p:nvSpPr>
        <p:spPr>
          <a:xfrm>
            <a:off x="1158240" y="3026333"/>
            <a:ext cx="5475992" cy="581025"/>
          </a:xfrm>
          <a:prstGeom prst="rect">
            <a:avLst/>
          </a:prstGeom>
        </p:spPr>
        <p:txBody>
          <a:bodyPr lIns="0" tIns="0" rIns="0" bIns="0" rtlCol="0" anchor="t">
            <a:spAutoFit/>
          </a:bodyPr>
          <a:lstStyle/>
          <a:p>
            <a:pPr algn="ctr">
              <a:lnSpc>
                <a:spcPts val="4080"/>
              </a:lnSpc>
              <a:spcBef>
                <a:spcPct val="0"/>
              </a:spcBef>
            </a:pPr>
            <a:r>
              <a:rPr lang="en-US" sz="3400" b="1" spc="5">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FLOW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30200"/>
          </a:xfrm>
          <a:prstGeom prst="rect">
            <a:avLst/>
          </a:prstGeom>
        </p:spPr>
        <p:txBody>
          <a:bodyPr lIns="0" tIns="0" rIns="0" bIns="0" rtlCol="0" anchor="t">
            <a:spAutoFit/>
          </a:bodyPr>
          <a:lstStyle/>
          <a:p>
            <a:pPr algn="l">
              <a:lnSpc>
                <a:spcPts val="5760"/>
              </a:lnSpc>
            </a:pPr>
            <a:r>
              <a:rPr lang="en-US" sz="4800" b="1" spc="7" dirty="0">
                <a:solidFill>
                  <a:srgbClr val="FF0000"/>
                </a:solidFill>
                <a:latin typeface="Poppins Bold" panose="00000800000000000000"/>
                <a:ea typeface="Poppins Bold" panose="00000800000000000000"/>
                <a:cs typeface="Poppins Bold" panose="00000800000000000000"/>
                <a:sym typeface="Poppins Bold" panose="00000800000000000000"/>
              </a:rPr>
              <a:t>Module 2: Behavioral Analysis</a:t>
            </a: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17</a:t>
            </a:r>
          </a:p>
        </p:txBody>
      </p:sp>
      <p:sp>
        <p:nvSpPr>
          <p:cNvPr id="14" name="TextBox 14"/>
          <p:cNvSpPr txBox="1"/>
          <p:nvPr/>
        </p:nvSpPr>
        <p:spPr>
          <a:xfrm>
            <a:off x="1078701" y="2921602"/>
            <a:ext cx="16230600" cy="6353175"/>
          </a:xfrm>
          <a:prstGeom prst="rect">
            <a:avLst/>
          </a:prstGeom>
        </p:spPr>
        <p:txBody>
          <a:bodyPr lIns="0" tIns="0" rIns="0" bIns="0" rtlCol="0" anchor="t">
            <a:spAutoFit/>
          </a:bodyPr>
          <a:lstStyle/>
          <a:p>
            <a:pPr algn="l">
              <a:lnSpc>
                <a:spcPts val="4200"/>
              </a:lnSpc>
            </a:pPr>
            <a:r>
              <a:rPr lang="en-US" sz="3500" b="1" spc="3"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Algorithm (Random Forest Regression)</a:t>
            </a:r>
          </a:p>
          <a:p>
            <a:pPr marL="626110" lvl="1" indent="-313055" algn="l">
              <a:lnSpc>
                <a:spcPts val="3480"/>
              </a:lnSpc>
              <a:buAutoNum type="arabicPeriod"/>
            </a:pPr>
            <a:r>
              <a:rPr lang="en-US" sz="2900" b="1" spc="2"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Collection: </a:t>
            </a:r>
            <a:r>
              <a:rPr lang="en-US" sz="29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Gather player preferences on settings (resolution, graphics, FPS) and device specs (RAM, CPU, GPU) along with gameplay metrics (FPS, smoothness).</a:t>
            </a:r>
          </a:p>
          <a:p>
            <a:pPr marL="626110" lvl="1" indent="-313055" algn="l">
              <a:lnSpc>
                <a:spcPts val="3480"/>
              </a:lnSpc>
              <a:buAutoNum type="arabicPeriod"/>
            </a:pPr>
            <a:r>
              <a:rPr lang="en-US" sz="2900" b="1" spc="2"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Preprocessing:</a:t>
            </a:r>
            <a:r>
              <a:rPr lang="en-US" sz="29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Clean and standardize the data to ensure accuracy and fair comparison across different devices for effective analysis.</a:t>
            </a:r>
          </a:p>
          <a:p>
            <a:pPr marL="626110" lvl="1" indent="-313055" algn="l">
              <a:lnSpc>
                <a:spcPts val="3480"/>
              </a:lnSpc>
              <a:buAutoNum type="arabicPeriod"/>
            </a:pPr>
            <a:r>
              <a:rPr lang="en-US" sz="2900" b="1" spc="2"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Train-Test </a:t>
            </a:r>
            <a:r>
              <a:rPr lang="en-US" sz="2900" b="1" spc="2" dirty="0" err="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Split:</a:t>
            </a:r>
            <a:r>
              <a:rPr lang="en-US" sz="2900" spc="2"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Divide</a:t>
            </a:r>
            <a:r>
              <a:rPr lang="en-US" sz="29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the dataset into training and testing sets (e.g., 80% for training, 20% for testing) to evaluate the model's performance accurately.</a:t>
            </a:r>
          </a:p>
          <a:p>
            <a:pPr marL="626110" lvl="1" indent="-313055" algn="l">
              <a:lnSpc>
                <a:spcPts val="3480"/>
              </a:lnSpc>
              <a:buAutoNum type="arabicPeriod"/>
            </a:pPr>
            <a:r>
              <a:rPr lang="en-US" sz="2900" b="1" spc="2"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Behavioral Analysis: </a:t>
            </a:r>
            <a:r>
              <a:rPr lang="en-US" sz="29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Identify player interaction patterns, analyze correlations between settings and performance outcomes, and track engagement with app features.</a:t>
            </a:r>
          </a:p>
          <a:p>
            <a:pPr marL="626110" lvl="1" indent="-313055" algn="l">
              <a:lnSpc>
                <a:spcPts val="3480"/>
              </a:lnSpc>
              <a:buAutoNum type="arabicPeriod"/>
            </a:pPr>
            <a:r>
              <a:rPr lang="en-US" sz="2900" b="1" spc="2"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Analytics Processing:</a:t>
            </a:r>
            <a:r>
              <a:rPr lang="en-US" sz="29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Develop a predictive model to recommend optimal settings based on device type and historical user behavior for enhanced performance.</a:t>
            </a:r>
          </a:p>
          <a:p>
            <a:pPr marL="626110" lvl="1" indent="-313055" algn="l">
              <a:lnSpc>
                <a:spcPts val="3480"/>
              </a:lnSpc>
              <a:buAutoNum type="arabicPeriod"/>
            </a:pPr>
            <a:r>
              <a:rPr lang="en-US" sz="2900" b="1" spc="2"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Feedback Loop:</a:t>
            </a:r>
            <a:r>
              <a:rPr lang="en-US" sz="29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Collect user feedback to continuously refine the settings recommendations and enable automatic adjustments based on past behaviors.</a:t>
            </a:r>
          </a:p>
          <a:p>
            <a:pPr algn="l">
              <a:lnSpc>
                <a:spcPts val="4015"/>
              </a:lnSpc>
            </a:pPr>
            <a:endParaRPr lang="en-US" sz="29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8193303" y="2767201"/>
            <a:ext cx="6517847" cy="6500718"/>
          </a:xfrm>
          <a:custGeom>
            <a:avLst/>
            <a:gdLst/>
            <a:ahLst/>
            <a:cxnLst/>
            <a:rect l="l" t="t" r="r" b="b"/>
            <a:pathLst>
              <a:path w="6517847" h="6500718">
                <a:moveTo>
                  <a:pt x="0" y="0"/>
                </a:moveTo>
                <a:lnTo>
                  <a:pt x="6517848" y="0"/>
                </a:lnTo>
                <a:lnTo>
                  <a:pt x="6517848" y="6500717"/>
                </a:lnTo>
                <a:lnTo>
                  <a:pt x="0" y="6500717"/>
                </a:lnTo>
                <a:lnTo>
                  <a:pt x="0" y="0"/>
                </a:lnTo>
                <a:close/>
              </a:path>
            </a:pathLst>
          </a:custGeom>
          <a:blipFill>
            <a:blip r:embed="rId3"/>
            <a:stretch>
              <a:fillRect/>
            </a:stretch>
          </a:blipFill>
        </p:spPr>
      </p:sp>
      <p:sp>
        <p:nvSpPr>
          <p:cNvPr id="11" name="TextBox 11"/>
          <p:cNvSpPr txBox="1"/>
          <p:nvPr/>
        </p:nvSpPr>
        <p:spPr>
          <a:xfrm>
            <a:off x="1158240" y="1352073"/>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2: Behavioural Analysis</a:t>
            </a:r>
          </a:p>
        </p:txBody>
      </p:sp>
      <p:sp>
        <p:nvSpPr>
          <p:cNvPr id="12" name="TextBox 12"/>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p>
        </p:txBody>
      </p:sp>
      <p:sp>
        <p:nvSpPr>
          <p:cNvPr id="13" name="TextBox 13"/>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p>
        </p:txBody>
      </p:sp>
      <p:sp>
        <p:nvSpPr>
          <p:cNvPr id="14" name="TextBox 14"/>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18</a:t>
            </a:r>
          </a:p>
        </p:txBody>
      </p:sp>
      <p:sp>
        <p:nvSpPr>
          <p:cNvPr id="15" name="TextBox 15"/>
          <p:cNvSpPr txBox="1"/>
          <p:nvPr/>
        </p:nvSpPr>
        <p:spPr>
          <a:xfrm>
            <a:off x="1233482" y="4543425"/>
            <a:ext cx="16230600" cy="647700"/>
          </a:xfrm>
          <a:prstGeom prst="rect">
            <a:avLst/>
          </a:prstGeom>
        </p:spPr>
        <p:txBody>
          <a:bodyPr lIns="0" tIns="0" rIns="0" bIns="0" rtlCol="0" anchor="t">
            <a:spAutoFit/>
          </a:bodyPr>
          <a:lstStyle/>
          <a:p>
            <a:pPr algn="l">
              <a:lnSpc>
                <a:spcPts val="4560"/>
              </a:lnSpc>
            </a:pPr>
            <a:r>
              <a:rPr lang="en-US" sz="3800" b="1" spc="6">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FLOW DIAGRAM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2: Behavioural Analysis</a:t>
            </a: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19</a:t>
            </a:r>
          </a:p>
        </p:txBody>
      </p:sp>
      <p:sp>
        <p:nvSpPr>
          <p:cNvPr id="14" name="TextBox 14"/>
          <p:cNvSpPr txBox="1"/>
          <p:nvPr/>
        </p:nvSpPr>
        <p:spPr>
          <a:xfrm>
            <a:off x="1078701" y="2921602"/>
            <a:ext cx="16230600" cy="590550"/>
          </a:xfrm>
          <a:prstGeom prst="rect">
            <a:avLst/>
          </a:prstGeom>
        </p:spPr>
        <p:txBody>
          <a:bodyPr lIns="0" tIns="0" rIns="0" bIns="0" rtlCol="0" anchor="t">
            <a:spAutoFit/>
          </a:bodyPr>
          <a:lstStyle/>
          <a:p>
            <a:pPr algn="l">
              <a:lnSpc>
                <a:spcPts val="4200"/>
              </a:lnSpc>
            </a:pPr>
            <a:r>
              <a:rPr lang="en-US" sz="3500" b="1" spc="5">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OUTPUT SCREENSHOT</a:t>
            </a:r>
          </a:p>
        </p:txBody>
      </p:sp>
      <p:sp>
        <p:nvSpPr>
          <p:cNvPr id="15" name="Freeform 15"/>
          <p:cNvSpPr/>
          <p:nvPr/>
        </p:nvSpPr>
        <p:spPr>
          <a:xfrm>
            <a:off x="914400" y="3624084"/>
            <a:ext cx="7839081" cy="4703448"/>
          </a:xfrm>
          <a:custGeom>
            <a:avLst/>
            <a:gdLst/>
            <a:ahLst/>
            <a:cxnLst/>
            <a:rect l="l" t="t" r="r" b="b"/>
            <a:pathLst>
              <a:path w="7839081" h="4703448">
                <a:moveTo>
                  <a:pt x="0" y="0"/>
                </a:moveTo>
                <a:lnTo>
                  <a:pt x="7839081" y="0"/>
                </a:lnTo>
                <a:lnTo>
                  <a:pt x="7839081" y="4703448"/>
                </a:lnTo>
                <a:lnTo>
                  <a:pt x="0" y="4703448"/>
                </a:lnTo>
                <a:lnTo>
                  <a:pt x="0" y="0"/>
                </a:lnTo>
                <a:close/>
              </a:path>
            </a:pathLst>
          </a:custGeom>
          <a:blipFill>
            <a:blip r:embed="rId3"/>
            <a:stretch>
              <a:fillRect/>
            </a:stretch>
          </a:blipFill>
        </p:spPr>
      </p:sp>
      <p:sp>
        <p:nvSpPr>
          <p:cNvPr id="16" name="Freeform 16"/>
          <p:cNvSpPr/>
          <p:nvPr/>
        </p:nvSpPr>
        <p:spPr>
          <a:xfrm>
            <a:off x="9892713" y="3568754"/>
            <a:ext cx="6610253" cy="4758778"/>
          </a:xfrm>
          <a:custGeom>
            <a:avLst/>
            <a:gdLst/>
            <a:ahLst/>
            <a:cxnLst/>
            <a:rect l="l" t="t" r="r" b="b"/>
            <a:pathLst>
              <a:path w="6610253" h="5086790">
                <a:moveTo>
                  <a:pt x="0" y="0"/>
                </a:moveTo>
                <a:lnTo>
                  <a:pt x="6610253" y="0"/>
                </a:lnTo>
                <a:lnTo>
                  <a:pt x="6610253" y="5086790"/>
                </a:lnTo>
                <a:lnTo>
                  <a:pt x="0" y="5086790"/>
                </a:lnTo>
                <a:lnTo>
                  <a:pt x="0" y="0"/>
                </a:lnTo>
                <a:close/>
              </a:path>
            </a:pathLst>
          </a:custGeom>
          <a:blipFill>
            <a:blip r:embed="rId4"/>
            <a:stretch>
              <a:fillRect l="-1116" r="-1116"/>
            </a:stretch>
          </a:blipFill>
        </p:spPr>
      </p:sp>
      <p:sp>
        <p:nvSpPr>
          <p:cNvPr id="17" name="TextBox 17"/>
          <p:cNvSpPr txBox="1"/>
          <p:nvPr/>
        </p:nvSpPr>
        <p:spPr>
          <a:xfrm>
            <a:off x="1233482" y="8634208"/>
            <a:ext cx="7839081" cy="304800"/>
          </a:xfrm>
          <a:prstGeom prst="rect">
            <a:avLst/>
          </a:prstGeom>
        </p:spPr>
        <p:txBody>
          <a:bodyPr lIns="0" tIns="0" rIns="0" bIns="0" rtlCol="0" anchor="t">
            <a:spAutoFit/>
          </a:bodyPr>
          <a:lstStyle/>
          <a:p>
            <a:pPr algn="ctr">
              <a:lnSpc>
                <a:spcPts val="2160"/>
              </a:lnSpc>
              <a:spcBef>
                <a:spcPct val="0"/>
              </a:spcBef>
            </a:pPr>
            <a:r>
              <a:rPr lang="en-US" sz="1800" b="1" spc="2">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Device Performance vs. Settings Graph</a:t>
            </a:r>
          </a:p>
        </p:txBody>
      </p:sp>
      <p:sp>
        <p:nvSpPr>
          <p:cNvPr id="18" name="TextBox 18"/>
          <p:cNvSpPr txBox="1"/>
          <p:nvPr/>
        </p:nvSpPr>
        <p:spPr>
          <a:xfrm>
            <a:off x="9320203" y="8634208"/>
            <a:ext cx="7839081" cy="304800"/>
          </a:xfrm>
          <a:prstGeom prst="rect">
            <a:avLst/>
          </a:prstGeom>
        </p:spPr>
        <p:txBody>
          <a:bodyPr lIns="0" tIns="0" rIns="0" bIns="0" rtlCol="0" anchor="t">
            <a:spAutoFit/>
          </a:bodyPr>
          <a:lstStyle/>
          <a:p>
            <a:pPr algn="ctr">
              <a:lnSpc>
                <a:spcPts val="2160"/>
              </a:lnSpc>
              <a:spcBef>
                <a:spcPct val="0"/>
              </a:spcBef>
            </a:pPr>
            <a:r>
              <a:rPr lang="en-US" sz="1800" b="1" spc="2"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Player Behavior Heatmap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28719" y="2350389"/>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33482" y="9263156"/>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52073"/>
            <a:ext cx="15819120" cy="771525"/>
          </a:xfrm>
          <a:prstGeom prst="rect">
            <a:avLst/>
          </a:prstGeom>
        </p:spPr>
        <p:txBody>
          <a:bodyPr lIns="0" tIns="0" rIns="0" bIns="0" rtlCol="0" anchor="t">
            <a:spAutoFit/>
          </a:bodyPr>
          <a:lstStyle/>
          <a:p>
            <a:pPr algn="l">
              <a:lnSpc>
                <a:spcPts val="5760"/>
              </a:lnSpc>
            </a:pPr>
            <a:r>
              <a:rPr lang="en-US" sz="4800" b="1" spc="7">
                <a:solidFill>
                  <a:srgbClr val="FF0000"/>
                </a:solidFill>
                <a:latin typeface="Poppins Bold" panose="00000800000000000000"/>
                <a:ea typeface="Poppins Bold" panose="00000800000000000000"/>
                <a:cs typeface="Poppins Bold" panose="00000800000000000000"/>
                <a:sym typeface="Poppins Bold" panose="00000800000000000000"/>
              </a:rPr>
              <a:t>Module 2: Behavioural Analysis</a:t>
            </a:r>
          </a:p>
        </p:txBody>
      </p:sp>
      <p:sp>
        <p:nvSpPr>
          <p:cNvPr id="11" name="TextBox 11"/>
          <p:cNvSpPr txBox="1"/>
          <p:nvPr/>
        </p:nvSpPr>
        <p:spPr>
          <a:xfrm>
            <a:off x="1310640" y="9394507"/>
            <a:ext cx="3779520" cy="285750"/>
          </a:xfrm>
          <a:prstGeom prst="rect">
            <a:avLst/>
          </a:prstGeom>
        </p:spPr>
        <p:txBody>
          <a:bodyPr lIns="0" tIns="0" rIns="0" bIns="0" rtlCol="0" anchor="t">
            <a:spAutoFit/>
          </a:bodyPr>
          <a:lstStyle/>
          <a:p>
            <a:pPr algn="l">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Third Review</a:t>
            </a:r>
          </a:p>
        </p:txBody>
      </p:sp>
      <p:sp>
        <p:nvSpPr>
          <p:cNvPr id="12" name="TextBox 12"/>
          <p:cNvSpPr txBox="1"/>
          <p:nvPr/>
        </p:nvSpPr>
        <p:spPr>
          <a:xfrm>
            <a:off x="6339840" y="9394507"/>
            <a:ext cx="5608320" cy="552450"/>
          </a:xfrm>
          <a:prstGeom prst="rect">
            <a:avLst/>
          </a:prstGeom>
        </p:spPr>
        <p:txBody>
          <a:bodyPr lIns="0" tIns="0" rIns="0" bIns="0" rtlCol="0" anchor="t">
            <a:spAutoFit/>
          </a:bodyPr>
          <a:lstStyle/>
          <a:p>
            <a:pPr algn="ct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Department of Artificial Intelligence and Data Science</a:t>
            </a:r>
          </a:p>
        </p:txBody>
      </p:sp>
      <p:sp>
        <p:nvSpPr>
          <p:cNvPr id="13" name="TextBox 13"/>
          <p:cNvSpPr txBox="1"/>
          <p:nvPr/>
        </p:nvSpPr>
        <p:spPr>
          <a:xfrm>
            <a:off x="13197840" y="9394507"/>
            <a:ext cx="3779520" cy="285750"/>
          </a:xfrm>
          <a:prstGeom prst="rect">
            <a:avLst/>
          </a:prstGeom>
        </p:spPr>
        <p:txBody>
          <a:bodyPr lIns="0" tIns="0" rIns="0" bIns="0" rtlCol="0" anchor="t">
            <a:spAutoFit/>
          </a:bodyPr>
          <a:lstStyle/>
          <a:p>
            <a:pPr algn="r">
              <a:lnSpc>
                <a:spcPts val="2160"/>
              </a:lnSpc>
            </a:pPr>
            <a:r>
              <a:rPr lang="en-US" sz="1800" spc="2">
                <a:solidFill>
                  <a:srgbClr val="000000"/>
                </a:solidFill>
                <a:latin typeface="Poppins" panose="00000500000000000000"/>
                <a:ea typeface="Poppins" panose="00000500000000000000"/>
                <a:cs typeface="Poppins" panose="00000500000000000000"/>
                <a:sym typeface="Poppins" panose="00000500000000000000"/>
              </a:rPr>
              <a:t>20</a:t>
            </a:r>
          </a:p>
        </p:txBody>
      </p:sp>
      <p:sp>
        <p:nvSpPr>
          <p:cNvPr id="14" name="TextBox 14"/>
          <p:cNvSpPr txBox="1"/>
          <p:nvPr/>
        </p:nvSpPr>
        <p:spPr>
          <a:xfrm>
            <a:off x="1078701" y="2921602"/>
            <a:ext cx="16230600" cy="590550"/>
          </a:xfrm>
          <a:prstGeom prst="rect">
            <a:avLst/>
          </a:prstGeom>
        </p:spPr>
        <p:txBody>
          <a:bodyPr lIns="0" tIns="0" rIns="0" bIns="0" rtlCol="0" anchor="t">
            <a:spAutoFit/>
          </a:bodyPr>
          <a:lstStyle/>
          <a:p>
            <a:pPr algn="l">
              <a:lnSpc>
                <a:spcPts val="4200"/>
              </a:lnSpc>
            </a:pPr>
            <a:r>
              <a:rPr lang="en-US" sz="3500" b="1" spc="5">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OUTPUT SCREENSHOT</a:t>
            </a:r>
          </a:p>
        </p:txBody>
      </p:sp>
      <p:sp>
        <p:nvSpPr>
          <p:cNvPr id="15" name="TextBox 15"/>
          <p:cNvSpPr txBox="1"/>
          <p:nvPr/>
        </p:nvSpPr>
        <p:spPr>
          <a:xfrm>
            <a:off x="1228719" y="8500858"/>
            <a:ext cx="7839081" cy="304800"/>
          </a:xfrm>
          <a:prstGeom prst="rect">
            <a:avLst/>
          </a:prstGeom>
        </p:spPr>
        <p:txBody>
          <a:bodyPr lIns="0" tIns="0" rIns="0" bIns="0" rtlCol="0" anchor="t">
            <a:spAutoFit/>
          </a:bodyPr>
          <a:lstStyle/>
          <a:p>
            <a:pPr algn="ctr">
              <a:lnSpc>
                <a:spcPts val="2160"/>
              </a:lnSpc>
              <a:spcBef>
                <a:spcPct val="0"/>
              </a:spcBef>
            </a:pPr>
            <a:r>
              <a:rPr lang="en-US" sz="1800" b="1" spc="2">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Settings Impact on Gameplay Chart</a:t>
            </a:r>
          </a:p>
        </p:txBody>
      </p:sp>
      <p:sp>
        <p:nvSpPr>
          <p:cNvPr id="16" name="TextBox 16"/>
          <p:cNvSpPr txBox="1"/>
          <p:nvPr/>
        </p:nvSpPr>
        <p:spPr>
          <a:xfrm>
            <a:off x="9843829" y="8500858"/>
            <a:ext cx="7839081" cy="304800"/>
          </a:xfrm>
          <a:prstGeom prst="rect">
            <a:avLst/>
          </a:prstGeom>
        </p:spPr>
        <p:txBody>
          <a:bodyPr lIns="0" tIns="0" rIns="0" bIns="0" rtlCol="0" anchor="t">
            <a:spAutoFit/>
          </a:bodyPr>
          <a:lstStyle/>
          <a:p>
            <a:pPr algn="ctr">
              <a:lnSpc>
                <a:spcPts val="2160"/>
              </a:lnSpc>
              <a:spcBef>
                <a:spcPct val="0"/>
              </a:spcBef>
            </a:pPr>
            <a:r>
              <a:rPr lang="en-US" sz="1800" spc="2">
                <a:solidFill>
                  <a:srgbClr val="000000"/>
                </a:solidFill>
                <a:latin typeface="Times New Roman" panose="02020603050405020304"/>
                <a:ea typeface="Times New Roman" panose="02020603050405020304"/>
                <a:cs typeface="Times New Roman" panose="02020603050405020304"/>
                <a:sym typeface="Times New Roman" panose="02020603050405020304"/>
              </a:rPr>
              <a:t>Engagement Over Time</a:t>
            </a:r>
          </a:p>
        </p:txBody>
      </p:sp>
      <p:sp>
        <p:nvSpPr>
          <p:cNvPr id="17" name="Freeform 17"/>
          <p:cNvSpPr/>
          <p:nvPr/>
        </p:nvSpPr>
        <p:spPr>
          <a:xfrm>
            <a:off x="1310640" y="3835510"/>
            <a:ext cx="8144299" cy="4426731"/>
          </a:xfrm>
          <a:custGeom>
            <a:avLst/>
            <a:gdLst/>
            <a:ahLst/>
            <a:cxnLst/>
            <a:rect l="l" t="t" r="r" b="b"/>
            <a:pathLst>
              <a:path w="8144299" h="4426731">
                <a:moveTo>
                  <a:pt x="0" y="0"/>
                </a:moveTo>
                <a:lnTo>
                  <a:pt x="8144299" y="0"/>
                </a:lnTo>
                <a:lnTo>
                  <a:pt x="8144299" y="4426731"/>
                </a:lnTo>
                <a:lnTo>
                  <a:pt x="0" y="4426731"/>
                </a:lnTo>
                <a:lnTo>
                  <a:pt x="0" y="0"/>
                </a:lnTo>
                <a:close/>
              </a:path>
            </a:pathLst>
          </a:custGeom>
          <a:blipFill>
            <a:blip r:embed="rId3"/>
            <a:stretch>
              <a:fillRect/>
            </a:stretch>
          </a:blipFill>
        </p:spPr>
      </p:sp>
      <p:sp>
        <p:nvSpPr>
          <p:cNvPr id="18" name="Freeform 18"/>
          <p:cNvSpPr/>
          <p:nvPr/>
        </p:nvSpPr>
        <p:spPr>
          <a:xfrm>
            <a:off x="9868467" y="3868601"/>
            <a:ext cx="7770755" cy="4327457"/>
          </a:xfrm>
          <a:custGeom>
            <a:avLst/>
            <a:gdLst/>
            <a:ahLst/>
            <a:cxnLst/>
            <a:rect l="l" t="t" r="r" b="b"/>
            <a:pathLst>
              <a:path w="7770755" h="4327457">
                <a:moveTo>
                  <a:pt x="0" y="0"/>
                </a:moveTo>
                <a:lnTo>
                  <a:pt x="7770754" y="0"/>
                </a:lnTo>
                <a:lnTo>
                  <a:pt x="7770754" y="4327457"/>
                </a:lnTo>
                <a:lnTo>
                  <a:pt x="0" y="4327457"/>
                </a:lnTo>
                <a:lnTo>
                  <a:pt x="0" y="0"/>
                </a:lnTo>
                <a:close/>
              </a:path>
            </a:pathLst>
          </a:custGeom>
          <a:blipFill>
            <a:blip r:embed="rId4"/>
            <a:stretch>
              <a:fillRect l="-850" t="-2189" r="-850" b="-764"/>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22548"/>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Problem Statement and Motivation</a:t>
            </a:r>
          </a:p>
        </p:txBody>
      </p:sp>
      <p:sp>
        <p:nvSpPr>
          <p:cNvPr id="11" name="TextBox 11"/>
          <p:cNvSpPr txBox="1"/>
          <p:nvPr/>
        </p:nvSpPr>
        <p:spPr>
          <a:xfrm>
            <a:off x="1212056" y="2931320"/>
            <a:ext cx="15819120" cy="5505450"/>
          </a:xfrm>
          <a:prstGeom prst="rect">
            <a:avLst/>
          </a:prstGeom>
        </p:spPr>
        <p:txBody>
          <a:bodyPr lIns="0" tIns="0" rIns="0" bIns="0" rtlCol="0" anchor="t">
            <a:spAutoFit/>
          </a:bodyPr>
          <a:lstStyle/>
          <a:p>
            <a:pPr algn="just">
              <a:lnSpc>
                <a:spcPts val="4320"/>
              </a:lnSpc>
            </a:pPr>
            <a:endParaRPr dirty="0"/>
          </a:p>
          <a:p>
            <a:pPr marL="650875" lvl="1" indent="-325755" algn="just">
              <a:lnSpc>
                <a:spcPts val="4320"/>
              </a:lnSpc>
              <a:buFont typeface="Arial" panose="020B0604020202020204"/>
              <a:buChar char="•"/>
            </a:pP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 gaming company aims to enhance user engagement by analyzing player behavior and in game interactions. They aim to optimize features and increase player retention.</a:t>
            </a:r>
          </a:p>
          <a:p>
            <a:pPr algn="just">
              <a:lnSpc>
                <a:spcPts val="4320"/>
              </a:lnSpc>
            </a:pPr>
            <a:endPar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4320"/>
              </a:lnSpc>
            </a:pPr>
            <a:endPar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just">
              <a:lnSpc>
                <a:spcPts val="4320"/>
              </a:lnSpc>
              <a:buFont typeface="Arial" panose="020B0604020202020204"/>
              <a:buChar char="•"/>
            </a:pP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motivation behind this mini project is to address the challenges faced by the players using low-end devices . By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analysing</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the player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behaviour</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and in-game interactions, we aim to improve the performance of the game which will ensure smoother and more enjoyable gameplay experience.  </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a:t>
            </a:r>
          </a:p>
        </p:txBody>
      </p:sp>
      <p:sp>
        <p:nvSpPr>
          <p:cNvPr id="15" name="TextBox 15"/>
          <p:cNvSpPr txBox="1"/>
          <p:nvPr/>
        </p:nvSpPr>
        <p:spPr>
          <a:xfrm>
            <a:off x="-4455094" y="2997995"/>
            <a:ext cx="15819120" cy="447675"/>
          </a:xfrm>
          <a:prstGeom prst="rect">
            <a:avLst/>
          </a:prstGeom>
        </p:spPr>
        <p:txBody>
          <a:bodyPr lIns="0" tIns="0" rIns="0" bIns="0" rtlCol="0" anchor="t">
            <a:spAutoFit/>
          </a:bodyPr>
          <a:lstStyle/>
          <a:p>
            <a:pPr algn="ctr">
              <a:lnSpc>
                <a:spcPts val="3480"/>
              </a:lnSpc>
              <a:spcBef>
                <a:spcPct val="0"/>
              </a:spcBef>
            </a:pPr>
            <a:r>
              <a:rPr lang="en-US" sz="2900"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Problem Statement:</a:t>
            </a:r>
          </a:p>
        </p:txBody>
      </p:sp>
      <p:sp>
        <p:nvSpPr>
          <p:cNvPr id="16" name="TextBox 16"/>
          <p:cNvSpPr txBox="1"/>
          <p:nvPr/>
        </p:nvSpPr>
        <p:spPr>
          <a:xfrm>
            <a:off x="-5282220" y="5660232"/>
            <a:ext cx="15819120" cy="447675"/>
          </a:xfrm>
          <a:prstGeom prst="rect">
            <a:avLst/>
          </a:prstGeom>
        </p:spPr>
        <p:txBody>
          <a:bodyPr lIns="0" tIns="0" rIns="0" bIns="0" rtlCol="0" anchor="t">
            <a:spAutoFit/>
          </a:bodyPr>
          <a:lstStyle/>
          <a:p>
            <a:pPr algn="ctr">
              <a:lnSpc>
                <a:spcPts val="3480"/>
              </a:lnSpc>
              <a:spcBef>
                <a:spcPct val="0"/>
              </a:spcBef>
            </a:pPr>
            <a:r>
              <a:rPr lang="en-US" sz="2900" b="1"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Motivation: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390173"/>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Tips &amp; Tricks</a:t>
            </a:r>
          </a:p>
        </p:txBody>
      </p:sp>
      <p:sp>
        <p:nvSpPr>
          <p:cNvPr id="11" name="TextBox 11"/>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21</a:t>
            </a:r>
          </a:p>
        </p:txBody>
      </p:sp>
      <p:sp>
        <p:nvSpPr>
          <p:cNvPr id="14" name="TextBox 14"/>
          <p:cNvSpPr txBox="1"/>
          <p:nvPr/>
        </p:nvSpPr>
        <p:spPr>
          <a:xfrm>
            <a:off x="1216818" y="2721770"/>
            <a:ext cx="7012781" cy="330603"/>
          </a:xfrm>
          <a:prstGeom prst="rect">
            <a:avLst/>
          </a:prstGeom>
        </p:spPr>
        <p:txBody>
          <a:bodyPr wrap="square" lIns="0" tIns="0" rIns="0" bIns="0" rtlCol="0" anchor="t">
            <a:spAutoFit/>
          </a:bodyPr>
          <a:lstStyle/>
          <a:p>
            <a:pPr algn="ctr">
              <a:lnSpc>
                <a:spcPts val="2520"/>
              </a:lnSpc>
              <a:spcBef>
                <a:spcPct val="0"/>
              </a:spcBef>
            </a:pPr>
            <a:r>
              <a:rPr lang="en-US" sz="3000" b="1" spc="3" dirty="0">
                <a:solidFill>
                  <a:srgbClr val="000000"/>
                </a:solidFill>
                <a:latin typeface="Times New Roman" panose="02020603050405020304" pitchFamily="18" charset="0"/>
                <a:ea typeface="DejaVu Sans Bold" panose="020B0803030604020204"/>
                <a:cs typeface="Times New Roman" panose="02020603050405020304" pitchFamily="18" charset="0"/>
                <a:sym typeface="DejaVu Sans Bold" panose="020B0803030604020204"/>
              </a:rPr>
              <a:t>Algorithm Step: KNN Algorithm</a:t>
            </a:r>
          </a:p>
        </p:txBody>
      </p:sp>
      <p:sp>
        <p:nvSpPr>
          <p:cNvPr id="15" name="TextBox 15"/>
          <p:cNvSpPr txBox="1"/>
          <p:nvPr/>
        </p:nvSpPr>
        <p:spPr>
          <a:xfrm>
            <a:off x="1216819" y="3219450"/>
            <a:ext cx="15177950" cy="6915150"/>
          </a:xfrm>
          <a:prstGeom prst="rect">
            <a:avLst/>
          </a:prstGeom>
        </p:spPr>
        <p:txBody>
          <a:bodyPr lIns="0" tIns="0" rIns="0" bIns="0" rtlCol="0" anchor="t">
            <a:spAutoFit/>
          </a:bodyPr>
          <a:lstStyle/>
          <a:p>
            <a:pPr algn="just">
              <a:lnSpc>
                <a:spcPts val="3440"/>
              </a:lnSpc>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Step 1: Defining the Problem</a:t>
            </a:r>
          </a:p>
          <a:p>
            <a:pPr marL="619125" lvl="1" indent="-30988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Predict winning possibilities based on game features.</a:t>
            </a:r>
          </a:p>
          <a:p>
            <a:pPr algn="just">
              <a:lnSpc>
                <a:spcPts val="3440"/>
              </a:lnSpc>
              <a:spcBef>
                <a:spcPct val="0"/>
              </a:spcBef>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Step 2: Gathering Data</a:t>
            </a:r>
          </a:p>
          <a:p>
            <a:pPr marL="619125" lvl="1" indent="-30988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Collecting </a:t>
            </a:r>
            <a:r>
              <a:rPr lang="en-US" sz="2800" spc="2"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datas</a:t>
            </a: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on:</a:t>
            </a:r>
          </a:p>
          <a:p>
            <a:pPr marL="1238250" lvl="2" indent="-41275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Drop locations</a:t>
            </a:r>
          </a:p>
          <a:p>
            <a:pPr marL="1238250" lvl="2" indent="-41275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Average player count</a:t>
            </a:r>
          </a:p>
          <a:p>
            <a:pPr marL="1238250" lvl="2" indent="-41275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Loot quality (high, medium, low)</a:t>
            </a:r>
          </a:p>
          <a:p>
            <a:pPr marL="1238250" lvl="2" indent="-41275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Average survival time</a:t>
            </a:r>
          </a:p>
          <a:p>
            <a:pPr marL="1238250" lvl="2" indent="-41275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Historical win/loss records</a:t>
            </a:r>
          </a:p>
          <a:p>
            <a:pPr algn="just">
              <a:lnSpc>
                <a:spcPts val="3440"/>
              </a:lnSpc>
              <a:spcBef>
                <a:spcPct val="0"/>
              </a:spcBef>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Step 3: Prepare the Data</a:t>
            </a:r>
          </a:p>
          <a:p>
            <a:pPr marL="619125" lvl="1" indent="-30988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Create a </a:t>
            </a:r>
            <a:r>
              <a:rPr lang="en-US" sz="2800" spc="2"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DataFrame</a:t>
            </a: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with features and target variable (win/loss).</a:t>
            </a:r>
          </a:p>
          <a:p>
            <a:pPr marL="619125" lvl="1" indent="-30988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Optionally, compute derived metrics like win rates.</a:t>
            </a:r>
          </a:p>
          <a:p>
            <a:pPr algn="just">
              <a:lnSpc>
                <a:spcPts val="3440"/>
              </a:lnSpc>
              <a:spcBef>
                <a:spcPct val="0"/>
              </a:spcBef>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Step 4: Split the Data</a:t>
            </a:r>
          </a:p>
          <a:p>
            <a:pPr marL="619125" lvl="1" indent="-309880" algn="just">
              <a:lnSpc>
                <a:spcPts val="3440"/>
              </a:lnSpc>
              <a:spcBef>
                <a:spcPct val="0"/>
              </a:spcBef>
              <a:buFont typeface="Arial" panose="020B0604020202020204"/>
              <a:buChar char="•"/>
            </a:pPr>
            <a:r>
              <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Divide the dataset into training (e.g., 80%) and testing sets (e.g., 20%).</a:t>
            </a:r>
          </a:p>
          <a:p>
            <a:pPr algn="just">
              <a:lnSpc>
                <a:spcPts val="3440"/>
              </a:lnSpc>
              <a:spcBef>
                <a:spcPct val="0"/>
              </a:spcBef>
            </a:pPr>
            <a:endPar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3440"/>
              </a:lnSpc>
              <a:spcBef>
                <a:spcPct val="0"/>
              </a:spcBef>
            </a:pPr>
            <a:endParaRPr lang="en-US" sz="280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1" name="TextBox 11"/>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2" name="TextBox 12"/>
          <p:cNvSpPr txBox="1"/>
          <p:nvPr/>
        </p:nvSpPr>
        <p:spPr>
          <a:xfrm>
            <a:off x="13197840" y="9404032"/>
            <a:ext cx="3779520" cy="542925"/>
          </a:xfrm>
          <a:prstGeom prst="rect">
            <a:avLst/>
          </a:prstGeom>
        </p:spPr>
        <p:txBody>
          <a:bodyPr lIns="0" tIns="0" rIns="0" bIns="0" rtlCol="0" anchor="t">
            <a:spAutoFit/>
          </a:bodyPr>
          <a:lstStyle/>
          <a:p>
            <a:pPr algn="r">
              <a:lnSpc>
                <a:spcPts val="2160"/>
              </a:lnSpc>
            </a:pPr>
            <a:r>
              <a:rPr lang="en-US" sz="1800" spc="1">
                <a:solidFill>
                  <a:srgbClr val="000000"/>
                </a:solidFill>
                <a:latin typeface="DejaVu Sans Bold" panose="020B0803030604020204"/>
                <a:ea typeface="DejaVu Sans Bold" panose="020B0803030604020204"/>
                <a:cs typeface="DejaVu Sans Bold" panose="020B0803030604020204"/>
                <a:sym typeface="DejaVu Sans Bold" panose="020B0803030604020204"/>
              </a:rPr>
              <a:t>22</a:t>
            </a:r>
          </a:p>
          <a:p>
            <a:pPr algn="r">
              <a:lnSpc>
                <a:spcPts val="2160"/>
              </a:lnSpc>
            </a:pPr>
            <a:endParaRPr lang="en-US" sz="1800" spc="1">
              <a:solidFill>
                <a:srgbClr val="000000"/>
              </a:solidFill>
              <a:latin typeface="DejaVu Sans Bold" panose="020B0803030604020204"/>
              <a:ea typeface="DejaVu Sans Bold" panose="020B0803030604020204"/>
              <a:cs typeface="DejaVu Sans Bold" panose="020B0803030604020204"/>
              <a:sym typeface="DejaVu Sans Bold" panose="020B0803030604020204"/>
            </a:endParaRPr>
          </a:p>
        </p:txBody>
      </p:sp>
      <p:sp>
        <p:nvSpPr>
          <p:cNvPr id="13" name="TextBox 13"/>
          <p:cNvSpPr txBox="1"/>
          <p:nvPr/>
        </p:nvSpPr>
        <p:spPr>
          <a:xfrm>
            <a:off x="1216819" y="2721770"/>
            <a:ext cx="4721066" cy="333375"/>
          </a:xfrm>
          <a:prstGeom prst="rect">
            <a:avLst/>
          </a:prstGeom>
        </p:spPr>
        <p:txBody>
          <a:bodyPr lIns="0" tIns="0" rIns="0" bIns="0" rtlCol="0" anchor="t">
            <a:spAutoFit/>
          </a:bodyPr>
          <a:lstStyle/>
          <a:p>
            <a:pPr algn="ctr">
              <a:lnSpc>
                <a:spcPts val="2520"/>
              </a:lnSpc>
              <a:spcBef>
                <a:spcPct val="0"/>
              </a:spcBef>
            </a:pPr>
            <a:r>
              <a:rPr lang="en-US" sz="2100" b="1" spc="3">
                <a:solidFill>
                  <a:srgbClr val="000000"/>
                </a:solidFill>
                <a:latin typeface="DejaVu Sans Bold" panose="020B0803030604020204"/>
                <a:ea typeface="DejaVu Sans Bold" panose="020B0803030604020204"/>
                <a:cs typeface="DejaVu Sans Bold" panose="020B0803030604020204"/>
                <a:sym typeface="DejaVu Sans Bold" panose="020B0803030604020204"/>
              </a:rPr>
              <a:t>Algorithm Step: KNN Algorithm</a:t>
            </a:r>
          </a:p>
        </p:txBody>
      </p:sp>
      <p:sp>
        <p:nvSpPr>
          <p:cNvPr id="14" name="TextBox 14"/>
          <p:cNvSpPr txBox="1"/>
          <p:nvPr/>
        </p:nvSpPr>
        <p:spPr>
          <a:xfrm>
            <a:off x="1216819" y="3586162"/>
            <a:ext cx="15177950" cy="4360168"/>
          </a:xfrm>
          <a:prstGeom prst="rect">
            <a:avLst/>
          </a:prstGeom>
        </p:spPr>
        <p:txBody>
          <a:bodyPr lIns="0" tIns="0" rIns="0" bIns="0" rtlCol="0" anchor="t">
            <a:spAutoFit/>
          </a:bodyPr>
          <a:lstStyle/>
          <a:p>
            <a:pPr algn="just">
              <a:lnSpc>
                <a:spcPts val="3440"/>
              </a:lnSpc>
            </a:pPr>
            <a:r>
              <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Step 5: Initialize KNN Model</a:t>
            </a:r>
          </a:p>
          <a:p>
            <a:pPr marL="619125" lvl="1" indent="-309880" algn="just">
              <a:lnSpc>
                <a:spcPts val="3440"/>
              </a:lnSpc>
              <a:spcBef>
                <a:spcPct val="0"/>
              </a:spcBef>
              <a:buFont typeface="Arial" panose="020B0604020202020204"/>
              <a:buChar char="•"/>
            </a:pPr>
            <a:r>
              <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Choosing the number of </a:t>
            </a:r>
            <a:r>
              <a:rPr lang="en-US" sz="2870" spc="2"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neighbours</a:t>
            </a:r>
            <a:r>
              <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(K) and initialize the KNN classifier.</a:t>
            </a:r>
          </a:p>
          <a:p>
            <a:pPr algn="just">
              <a:lnSpc>
                <a:spcPts val="3440"/>
              </a:lnSpc>
              <a:spcBef>
                <a:spcPct val="0"/>
              </a:spcBef>
            </a:pPr>
            <a:r>
              <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Step 6: Training the Model</a:t>
            </a:r>
          </a:p>
          <a:p>
            <a:pPr marL="619125" lvl="1" indent="-309880" algn="just">
              <a:lnSpc>
                <a:spcPts val="3440"/>
              </a:lnSpc>
              <a:spcBef>
                <a:spcPct val="0"/>
              </a:spcBef>
              <a:buFont typeface="Arial" panose="020B0604020202020204"/>
              <a:buChar char="•"/>
            </a:pPr>
            <a:r>
              <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Fit the KNN model using the training dataset.</a:t>
            </a:r>
          </a:p>
          <a:p>
            <a:pPr algn="just">
              <a:lnSpc>
                <a:spcPts val="3440"/>
              </a:lnSpc>
              <a:spcBef>
                <a:spcPct val="0"/>
              </a:spcBef>
            </a:pPr>
            <a:r>
              <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Step 7: Making Predictions</a:t>
            </a:r>
          </a:p>
          <a:p>
            <a:pPr marL="619125" lvl="1" indent="-309880" algn="just">
              <a:lnSpc>
                <a:spcPts val="3440"/>
              </a:lnSpc>
              <a:spcBef>
                <a:spcPct val="0"/>
              </a:spcBef>
              <a:buFont typeface="Arial" panose="020B0604020202020204"/>
              <a:buChar char="•"/>
            </a:pPr>
            <a:r>
              <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Using  the model to predict outcomes for the test dataset.</a:t>
            </a:r>
          </a:p>
          <a:p>
            <a:pPr algn="just">
              <a:lnSpc>
                <a:spcPts val="3440"/>
              </a:lnSpc>
              <a:spcBef>
                <a:spcPct val="0"/>
              </a:spcBef>
            </a:pPr>
            <a:endPar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3440"/>
              </a:lnSpc>
              <a:spcBef>
                <a:spcPct val="0"/>
              </a:spcBef>
            </a:pPr>
            <a:endPar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3440"/>
              </a:lnSpc>
              <a:spcBef>
                <a:spcPct val="0"/>
              </a:spcBef>
            </a:pPr>
            <a:r>
              <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Win Rate=Total Games Played /Number of Wins​×100</a:t>
            </a:r>
          </a:p>
          <a:p>
            <a:pPr algn="just">
              <a:lnSpc>
                <a:spcPts val="3440"/>
              </a:lnSpc>
              <a:spcBef>
                <a:spcPct val="0"/>
              </a:spcBef>
            </a:pPr>
            <a:endParaRPr lang="en-US" sz="2870" spc="2"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 name="TextBox 15"/>
          <p:cNvSpPr txBox="1"/>
          <p:nvPr/>
        </p:nvSpPr>
        <p:spPr>
          <a:xfrm>
            <a:off x="11981498" y="5379021"/>
            <a:ext cx="4357105" cy="1021370"/>
          </a:xfrm>
          <a:prstGeom prst="rect">
            <a:avLst/>
          </a:prstGeom>
        </p:spPr>
        <p:txBody>
          <a:bodyPr lIns="0" tIns="0" rIns="0" bIns="0" rtlCol="0" anchor="t">
            <a:spAutoFit/>
          </a:bodyPr>
          <a:lstStyle/>
          <a:p>
            <a:pPr algn="ctr">
              <a:lnSpc>
                <a:spcPts val="2660"/>
              </a:lnSpc>
              <a:spcBef>
                <a:spcPct val="0"/>
              </a:spcBef>
            </a:pPr>
            <a:r>
              <a:rPr lang="en-US" sz="2220" spc="3" dirty="0">
                <a:solidFill>
                  <a:srgbClr val="000000"/>
                </a:solidFill>
                <a:latin typeface="DejaVu Sans Bold" panose="020B0803030604020204"/>
                <a:ea typeface="DejaVu Sans Bold" panose="020B0803030604020204"/>
                <a:cs typeface="DejaVu Sans Bold" panose="020B0803030604020204"/>
                <a:sym typeface="DejaVu Sans Bold" panose="020B0803030604020204"/>
              </a:rPr>
              <a:t>Average Player Count=</a:t>
            </a:r>
            <a:r>
              <a:rPr lang="en-US" sz="2220" spc="3" dirty="0" err="1">
                <a:solidFill>
                  <a:srgbClr val="000000"/>
                </a:solidFill>
                <a:latin typeface="DejaVu Sans Bold" panose="020B0803030604020204"/>
                <a:ea typeface="DejaVu Sans Bold" panose="020B0803030604020204"/>
                <a:cs typeface="DejaVu Sans Bold" panose="020B0803030604020204"/>
                <a:sym typeface="DejaVu Sans Bold" panose="020B0803030604020204"/>
              </a:rPr>
              <a:t>n∑i</a:t>
            </a:r>
            <a:r>
              <a:rPr lang="en-US" sz="2220" spc="3" dirty="0">
                <a:solidFill>
                  <a:srgbClr val="000000"/>
                </a:solidFill>
                <a:latin typeface="DejaVu Sans Bold" panose="020B0803030604020204"/>
                <a:ea typeface="DejaVu Sans Bold" panose="020B0803030604020204"/>
                <a:cs typeface="DejaVu Sans Bold" panose="020B0803030604020204"/>
                <a:sym typeface="DejaVu Sans Bold" panose="020B0803030604020204"/>
              </a:rPr>
              <a:t>=1n​Player </a:t>
            </a:r>
            <a:r>
              <a:rPr lang="en-US" sz="2220" spc="3" dirty="0" err="1">
                <a:solidFill>
                  <a:srgbClr val="000000"/>
                </a:solidFill>
                <a:latin typeface="DejaVu Sans Bold" panose="020B0803030604020204"/>
                <a:ea typeface="DejaVu Sans Bold" panose="020B0803030604020204"/>
                <a:cs typeface="DejaVu Sans Bold" panose="020B0803030604020204"/>
                <a:sym typeface="DejaVu Sans Bold" panose="020B0803030604020204"/>
              </a:rPr>
              <a:t>Counti</a:t>
            </a:r>
            <a:r>
              <a:rPr lang="en-US" sz="2220" spc="3" dirty="0">
                <a:solidFill>
                  <a:srgbClr val="000000"/>
                </a:solidFill>
                <a:latin typeface="DejaVu Sans Bold" panose="020B0803030604020204"/>
                <a:ea typeface="DejaVu Sans Bold" panose="020B0803030604020204"/>
                <a:cs typeface="DejaVu Sans Bold" panose="020B0803030604020204"/>
                <a:sym typeface="DejaVu Sans Bold" panose="020B0803030604020204"/>
              </a:rPr>
              <a:t>​​ng /  N</a:t>
            </a:r>
          </a:p>
        </p:txBody>
      </p:sp>
      <p:sp>
        <p:nvSpPr>
          <p:cNvPr id="16" name="TextBox 16"/>
          <p:cNvSpPr txBox="1"/>
          <p:nvPr/>
        </p:nvSpPr>
        <p:spPr>
          <a:xfrm>
            <a:off x="1310640" y="1542573"/>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Tips &amp; Tricks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1" name="TextBox 11"/>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2" name="TextBox 12"/>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23</a:t>
            </a:r>
          </a:p>
        </p:txBody>
      </p:sp>
      <p:sp>
        <p:nvSpPr>
          <p:cNvPr id="13" name="TextBox 13"/>
          <p:cNvSpPr txBox="1"/>
          <p:nvPr/>
        </p:nvSpPr>
        <p:spPr>
          <a:xfrm>
            <a:off x="1216819" y="2721770"/>
            <a:ext cx="4721066" cy="333375"/>
          </a:xfrm>
          <a:prstGeom prst="rect">
            <a:avLst/>
          </a:prstGeom>
        </p:spPr>
        <p:txBody>
          <a:bodyPr lIns="0" tIns="0" rIns="0" bIns="0" rtlCol="0" anchor="t">
            <a:spAutoFit/>
          </a:bodyPr>
          <a:lstStyle/>
          <a:p>
            <a:pPr algn="ctr">
              <a:lnSpc>
                <a:spcPts val="2520"/>
              </a:lnSpc>
              <a:spcBef>
                <a:spcPct val="0"/>
              </a:spcBef>
            </a:pPr>
            <a:r>
              <a:rPr lang="en-US" sz="2100" b="1" spc="3">
                <a:solidFill>
                  <a:srgbClr val="000000"/>
                </a:solidFill>
                <a:latin typeface="DejaVu Sans Bold" panose="020B0803030604020204"/>
                <a:ea typeface="DejaVu Sans Bold" panose="020B0803030604020204"/>
                <a:cs typeface="DejaVu Sans Bold" panose="020B0803030604020204"/>
                <a:sym typeface="DejaVu Sans Bold" panose="020B0803030604020204"/>
              </a:rPr>
              <a:t>Algorithm Step: KNN Algorithm</a:t>
            </a:r>
          </a:p>
        </p:txBody>
      </p:sp>
      <p:sp>
        <p:nvSpPr>
          <p:cNvPr id="14" name="TextBox 14"/>
          <p:cNvSpPr txBox="1"/>
          <p:nvPr/>
        </p:nvSpPr>
        <p:spPr>
          <a:xfrm>
            <a:off x="1216819" y="3586162"/>
            <a:ext cx="15177950" cy="4772025"/>
          </a:xfrm>
          <a:prstGeom prst="rect">
            <a:avLst/>
          </a:prstGeom>
        </p:spPr>
        <p:txBody>
          <a:bodyPr lIns="0" tIns="0" rIns="0" bIns="0" rtlCol="0" anchor="t">
            <a:spAutoFit/>
          </a:bodyPr>
          <a:lstStyle/>
          <a:p>
            <a:pPr algn="just">
              <a:lnSpc>
                <a:spcPts val="3440"/>
              </a:lnSpc>
            </a:pPr>
            <a:r>
              <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rPr>
              <a:t>Step 5: Initialize KNN Model</a:t>
            </a:r>
          </a:p>
          <a:p>
            <a:pPr marL="619125" lvl="1" indent="-309880" algn="just">
              <a:lnSpc>
                <a:spcPts val="3440"/>
              </a:lnSpc>
              <a:spcBef>
                <a:spcPct val="0"/>
              </a:spcBef>
              <a:buFont typeface="Arial" panose="020B0604020202020204"/>
              <a:buChar char="•"/>
            </a:pPr>
            <a:r>
              <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rPr>
              <a:t>Choosing the number of neighbours (K) and initialize the KNN classifier.</a:t>
            </a:r>
          </a:p>
          <a:p>
            <a:pPr algn="just">
              <a:lnSpc>
                <a:spcPts val="3440"/>
              </a:lnSpc>
              <a:spcBef>
                <a:spcPct val="0"/>
              </a:spcBef>
            </a:pPr>
            <a:r>
              <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rPr>
              <a:t>Step 6: Training the Model</a:t>
            </a:r>
          </a:p>
          <a:p>
            <a:pPr marL="619125" lvl="1" indent="-309880" algn="just">
              <a:lnSpc>
                <a:spcPts val="3440"/>
              </a:lnSpc>
              <a:spcBef>
                <a:spcPct val="0"/>
              </a:spcBef>
              <a:buFont typeface="Arial" panose="020B0604020202020204"/>
              <a:buChar char="•"/>
            </a:pPr>
            <a:r>
              <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rPr>
              <a:t>Fit the KNN model using the training dataset.</a:t>
            </a:r>
          </a:p>
          <a:p>
            <a:pPr algn="just">
              <a:lnSpc>
                <a:spcPts val="3440"/>
              </a:lnSpc>
              <a:spcBef>
                <a:spcPct val="0"/>
              </a:spcBef>
            </a:pPr>
            <a:r>
              <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rPr>
              <a:t>Step 7: Making Predictions</a:t>
            </a:r>
          </a:p>
          <a:p>
            <a:pPr marL="619125" lvl="1" indent="-309880" algn="just">
              <a:lnSpc>
                <a:spcPts val="3440"/>
              </a:lnSpc>
              <a:spcBef>
                <a:spcPct val="0"/>
              </a:spcBef>
              <a:buFont typeface="Arial" panose="020B0604020202020204"/>
              <a:buChar char="•"/>
            </a:pPr>
            <a:r>
              <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rPr>
              <a:t>Using  the model to predict outcomes for the test dataset.</a:t>
            </a:r>
          </a:p>
          <a:p>
            <a:pPr algn="just">
              <a:lnSpc>
                <a:spcPts val="3440"/>
              </a:lnSpc>
              <a:spcBef>
                <a:spcPct val="0"/>
              </a:spcBef>
            </a:pPr>
            <a:endPar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3440"/>
              </a:lnSpc>
              <a:spcBef>
                <a:spcPct val="0"/>
              </a:spcBef>
            </a:pPr>
            <a:endPar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just">
              <a:lnSpc>
                <a:spcPts val="3440"/>
              </a:lnSpc>
              <a:spcBef>
                <a:spcPct val="0"/>
              </a:spcBef>
            </a:pPr>
            <a:r>
              <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rPr>
              <a:t>Win Rate=Total Games Played /          </a:t>
            </a:r>
          </a:p>
          <a:p>
            <a:pPr algn="just">
              <a:lnSpc>
                <a:spcPts val="3440"/>
              </a:lnSpc>
              <a:spcBef>
                <a:spcPct val="0"/>
              </a:spcBef>
            </a:pPr>
            <a:r>
              <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rPr>
              <a:t>                   Number of Wins​×100</a:t>
            </a:r>
          </a:p>
          <a:p>
            <a:pPr algn="just">
              <a:lnSpc>
                <a:spcPts val="3440"/>
              </a:lnSpc>
              <a:spcBef>
                <a:spcPct val="0"/>
              </a:spcBef>
            </a:pPr>
            <a:endParaRPr lang="en-US" sz="2870" spc="2">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 name="TextBox 15"/>
          <p:cNvSpPr txBox="1"/>
          <p:nvPr/>
        </p:nvSpPr>
        <p:spPr>
          <a:xfrm>
            <a:off x="9261603" y="7091368"/>
            <a:ext cx="4357105" cy="666950"/>
          </a:xfrm>
          <a:prstGeom prst="rect">
            <a:avLst/>
          </a:prstGeom>
        </p:spPr>
        <p:txBody>
          <a:bodyPr lIns="0" tIns="0" rIns="0" bIns="0" rtlCol="0" anchor="t">
            <a:spAutoFit/>
          </a:bodyPr>
          <a:lstStyle/>
          <a:p>
            <a:pPr algn="ctr">
              <a:lnSpc>
                <a:spcPts val="2660"/>
              </a:lnSpc>
              <a:spcBef>
                <a:spcPct val="0"/>
              </a:spcBef>
            </a:pPr>
            <a:r>
              <a:rPr lang="en-US" sz="2220" spc="3">
                <a:solidFill>
                  <a:srgbClr val="000000"/>
                </a:solidFill>
                <a:latin typeface="DejaVu Sans Bold" panose="020B0803030604020204"/>
                <a:ea typeface="DejaVu Sans Bold" panose="020B0803030604020204"/>
                <a:cs typeface="DejaVu Sans Bold" panose="020B0803030604020204"/>
                <a:sym typeface="DejaVu Sans Bold" panose="020B0803030604020204"/>
              </a:rPr>
              <a:t>Average Player Count=n∑i=1n​Player Counti​​ng /  N</a:t>
            </a:r>
          </a:p>
        </p:txBody>
      </p:sp>
      <p:sp>
        <p:nvSpPr>
          <p:cNvPr id="16" name="TextBox 16"/>
          <p:cNvSpPr txBox="1"/>
          <p:nvPr/>
        </p:nvSpPr>
        <p:spPr>
          <a:xfrm>
            <a:off x="1158240" y="1390173"/>
            <a:ext cx="15819120" cy="733425"/>
          </a:xfrm>
          <a:prstGeom prst="rect">
            <a:avLst/>
          </a:prstGeom>
        </p:spPr>
        <p:txBody>
          <a:bodyPr lIns="0" tIns="0" rIns="0" bIns="0" rtlCol="0" anchor="t">
            <a:spAutoFit/>
          </a:bodyPr>
          <a:lstStyle/>
          <a:p>
            <a:pPr algn="l">
              <a:lnSpc>
                <a:spcPts val="5760"/>
              </a:lnSpc>
            </a:pPr>
            <a:r>
              <a:rPr lang="en-US" sz="4800" b="1" spc="7" dirty="0">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Tips &amp; Tricks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24916" y="2626995"/>
            <a:ext cx="15819120" cy="6219825"/>
          </a:xfrm>
          <a:prstGeom prst="rect">
            <a:avLst/>
          </a:prstGeom>
        </p:spPr>
        <p:txBody>
          <a:bodyPr lIns="0" tIns="0" rIns="0" bIns="0" rtlCol="0" anchor="t">
            <a:spAutoFit/>
          </a:bodyPr>
          <a:lstStyle/>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import matplotlib.pyplot as plt</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import numpy as np</a:t>
            </a:r>
          </a:p>
          <a:p>
            <a:pPr algn="l">
              <a:lnSpc>
                <a:spcPts val="2700"/>
              </a:lnSpc>
            </a:pPr>
            <a:endPar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Sample data</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locations = ['Farm', 'Gatka', 'Georgopol', 'Kameshki', 'Lipovka', 'Mylta', 'Mylta Power', 'Novorepnoye', 'Pochinki', 'Primorsk', 'Rozhok', 'School', 'Shooting Range', 'Stalber', 'Yasnaya Polyana']</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player_count = [27, 24, 30, 22, 25, 23, 28, 26, 25, 24, 23, 22, 20, 21, 28]</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loot_quality = {'High': [5, 4, 6, 3, 5, 4, 5, 6, 5, 4, 4, 5, 3, 4, 6], 'Medium': [8, 10, 10, 12, 10, 9, 9, 10, 9, 11, 10, 9, 11, 10, 10], 'Low': [4, 3, 4, 5, 3, 3, 4, 4, 4, 3, 3, 3, 6, 4, 2]}</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survival_time = [15, 12, 16, 14, 13, 15, 17, 14, 15, 16, 13, 12, 11, 13, 16]</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game_result = {'Win': [18, 17, 20, 16, 18, 17, 19, 20, 18, 17, 16, 17, 15, 16, 20], 'Loss': [9, 7, 10, 6, 7, 6, 9, 6, 7, 7, 7, 5, 5, 5, 8]}</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vehicle_spot = [55, 60, 58, 62, 57, 59, 63, 61, 60, 58, 59, 57, 56, 55, 62]</a:t>
            </a:r>
          </a:p>
          <a:p>
            <a:pPr algn="l">
              <a:lnSpc>
                <a:spcPts val="2700"/>
              </a:lnSpc>
            </a:pPr>
            <a:endPar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fig, axs = plt.subplots(2, 3, figsize=(20, 15))</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fig.suptitle('Bar Charts for Each Column Grouped by Drop Location', fontsize=16)</a:t>
            </a:r>
          </a:p>
          <a:p>
            <a:pPr algn="l">
              <a:lnSpc>
                <a:spcPts val="2700"/>
              </a:lnSpc>
            </a:pPr>
            <a:endPar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2700"/>
              </a:lnSpc>
            </a:pPr>
            <a:endPar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2700"/>
              </a:lnSpc>
            </a:pPr>
            <a:endPar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24</a:t>
            </a:r>
          </a:p>
        </p:txBody>
      </p:sp>
      <p:sp>
        <p:nvSpPr>
          <p:cNvPr id="14" name="TextBox 14"/>
          <p:cNvSpPr txBox="1"/>
          <p:nvPr/>
        </p:nvSpPr>
        <p:spPr>
          <a:xfrm>
            <a:off x="1386840" y="1514477"/>
            <a:ext cx="15819120" cy="774827"/>
          </a:xfrm>
          <a:prstGeom prst="rect">
            <a:avLst/>
          </a:prstGeom>
        </p:spPr>
        <p:txBody>
          <a:bodyPr lIns="0" tIns="0" rIns="0" bIns="0" rtlCol="0" anchor="t">
            <a:spAutoFit/>
          </a:bodyPr>
          <a:lstStyle/>
          <a:p>
            <a:pPr algn="l">
              <a:lnSpc>
                <a:spcPts val="6480"/>
              </a:lnSpc>
            </a:pPr>
            <a:r>
              <a:rPr lang="en-US" sz="4800" b="1" spc="8" dirty="0">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Tips &amp; Tricks-Code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24916" y="2626995"/>
            <a:ext cx="15819120" cy="4848225"/>
          </a:xfrm>
          <a:prstGeom prst="rect">
            <a:avLst/>
          </a:prstGeom>
        </p:spPr>
        <p:txBody>
          <a:bodyPr lIns="0" tIns="0" rIns="0" bIns="0" rtlCol="0" anchor="t">
            <a:spAutoFit/>
          </a:bodyPr>
          <a:lstStyle/>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x = np.arange(len(locations))</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width = 0.25</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Subplots</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plots = [</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(axs[0, 0], player_count, 'Average Player Count', 'Average Player Count'),</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(axs[1, 0], survival_time, 'Average Survival Time', 'Average Survival Time'),</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(axs[1, 2], vehicle_spot, 'Average Vehicle Spot Percentage', 'Average Vehicle Spot Percentage')</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for ax, data, title, ylabel in plots:</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ax.bar(locations, data, color='skyblue')</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ax.set_title(title)</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ax.set_ylabel(ylabel)</a:t>
            </a:r>
          </a:p>
          <a:p>
            <a:pPr algn="l">
              <a:lnSpc>
                <a:spcPts val="2700"/>
              </a:lnSpc>
            </a:pPr>
            <a:r>
              <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rPr>
              <a:t>    ax.tick_params(axis='x', rotation=45)</a:t>
            </a:r>
          </a:p>
          <a:p>
            <a:pPr algn="l">
              <a:lnSpc>
                <a:spcPts val="2700"/>
              </a:lnSpc>
            </a:pPr>
            <a:endParaRPr lang="en-US" sz="22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25</a:t>
            </a:r>
          </a:p>
        </p:txBody>
      </p:sp>
      <p:sp>
        <p:nvSpPr>
          <p:cNvPr id="14" name="TextBox 14"/>
          <p:cNvSpPr txBox="1"/>
          <p:nvPr/>
        </p:nvSpPr>
        <p:spPr>
          <a:xfrm>
            <a:off x="1234440" y="1362077"/>
            <a:ext cx="15819120" cy="774827"/>
          </a:xfrm>
          <a:prstGeom prst="rect">
            <a:avLst/>
          </a:prstGeom>
        </p:spPr>
        <p:txBody>
          <a:bodyPr lIns="0" tIns="0" rIns="0" bIns="0" rtlCol="0" anchor="t">
            <a:spAutoFit/>
          </a:bodyPr>
          <a:lstStyle/>
          <a:p>
            <a:pPr algn="l">
              <a:lnSpc>
                <a:spcPts val="6480"/>
              </a:lnSpc>
            </a:pPr>
            <a:r>
              <a:rPr lang="en-US" sz="4800" b="1" spc="8" dirty="0">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Tips &amp; Tricks-Code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2622232"/>
            <a:ext cx="15819120" cy="5657850"/>
          </a:xfrm>
          <a:prstGeom prst="rect">
            <a:avLst/>
          </a:prstGeom>
        </p:spPr>
        <p:txBody>
          <a:bodyPr lIns="0" tIns="0" rIns="0" bIns="0" rtlCol="0" anchor="t">
            <a:spAutoFit/>
          </a:bodyPr>
          <a:lstStyle/>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for i, (key, color) in enumerate(zip(loot_quality.keys(), ['green', 'orange', 'blue'])):</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    axs[0, 1].bar(x + (i - 1) * width, loot_quality[key], width, label=key, color=color)</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axs[0, 1].set_title('Loot Quality by Drop Location')</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axs[0, 1].set_ylabel('Loot Quality')</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axs[0, 1].set_xticks(x)</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axs[0, 1].set_xticklabels(locations, rotation=45)</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axs[0, 1].legend()</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 Game Result</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for i, (key, color) in enumerate(zip(game_result.keys(), ['orange', 'blue'])):</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    axs[1, 1].bar(x + (i - 0.5) * width, game_result[key], width, label=key, color=color)</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axs[1, 1].set_title('Game Result by Drop Location')</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axs[1, 1].set_ylabel('Game Result')</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axs[1, 1].set_xticks(x)</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axs[1, 1].set_xticklabels(locations, rotation=45)</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axs[1, 1].legend()</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axs[0, 2].axis('off')  # Hide empty subplot</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plt.tight_layout(rect=[0, 0.03, 1, 0.95])</a:t>
            </a:r>
          </a:p>
          <a:p>
            <a:pPr algn="l">
              <a:lnSpc>
                <a:spcPts val="2340"/>
              </a:lnSpc>
            </a:pPr>
            <a:r>
              <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rPr>
              <a:t>plt.show()</a:t>
            </a:r>
          </a:p>
          <a:p>
            <a:pPr algn="l">
              <a:lnSpc>
                <a:spcPts val="2340"/>
              </a:lnSpc>
            </a:pPr>
            <a:endParaRPr lang="en-US" sz="19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26</a:t>
            </a:r>
          </a:p>
        </p:txBody>
      </p:sp>
      <p:sp>
        <p:nvSpPr>
          <p:cNvPr id="14" name="TextBox 14"/>
          <p:cNvSpPr txBox="1"/>
          <p:nvPr/>
        </p:nvSpPr>
        <p:spPr>
          <a:xfrm>
            <a:off x="1267778" y="1514477"/>
            <a:ext cx="15819120" cy="774827"/>
          </a:xfrm>
          <a:prstGeom prst="rect">
            <a:avLst/>
          </a:prstGeom>
        </p:spPr>
        <p:txBody>
          <a:bodyPr lIns="0" tIns="0" rIns="0" bIns="0" rtlCol="0" anchor="t">
            <a:spAutoFit/>
          </a:bodyPr>
          <a:lstStyle/>
          <a:p>
            <a:pPr algn="l">
              <a:lnSpc>
                <a:spcPts val="6480"/>
              </a:lnSpc>
            </a:pPr>
            <a:r>
              <a:rPr lang="en-US" sz="4800" b="1" spc="8" dirty="0">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Tips &amp; Tricks-Code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473249" y="2626520"/>
            <a:ext cx="15089293" cy="6479381"/>
          </a:xfrm>
          <a:custGeom>
            <a:avLst/>
            <a:gdLst/>
            <a:ahLst/>
            <a:cxnLst/>
            <a:rect l="l" t="t" r="r" b="b"/>
            <a:pathLst>
              <a:path w="15089293" h="6479381">
                <a:moveTo>
                  <a:pt x="0" y="0"/>
                </a:moveTo>
                <a:lnTo>
                  <a:pt x="15089294" y="0"/>
                </a:lnTo>
                <a:lnTo>
                  <a:pt x="15089294" y="6479382"/>
                </a:lnTo>
                <a:lnTo>
                  <a:pt x="0" y="6479382"/>
                </a:lnTo>
                <a:lnTo>
                  <a:pt x="0" y="0"/>
                </a:lnTo>
                <a:close/>
              </a:path>
            </a:pathLst>
          </a:custGeom>
          <a:blipFill>
            <a:blip r:embed="rId3"/>
            <a:stretch>
              <a:fillRect t="-5482" b="-55033"/>
            </a:stretch>
          </a:blipFill>
        </p:spPr>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27</a:t>
            </a:r>
          </a:p>
        </p:txBody>
      </p:sp>
      <p:sp>
        <p:nvSpPr>
          <p:cNvPr id="14" name="TextBox 14"/>
          <p:cNvSpPr txBox="1"/>
          <p:nvPr/>
        </p:nvSpPr>
        <p:spPr>
          <a:xfrm>
            <a:off x="1234440" y="1409702"/>
            <a:ext cx="15819120" cy="774827"/>
          </a:xfrm>
          <a:prstGeom prst="rect">
            <a:avLst/>
          </a:prstGeom>
        </p:spPr>
        <p:txBody>
          <a:bodyPr lIns="0" tIns="0" rIns="0" bIns="0" rtlCol="0" anchor="t">
            <a:spAutoFit/>
          </a:bodyPr>
          <a:lstStyle/>
          <a:p>
            <a:pPr algn="l">
              <a:lnSpc>
                <a:spcPts val="6480"/>
              </a:lnSpc>
            </a:pPr>
            <a:r>
              <a:rPr lang="en-US" sz="4800" b="1" spc="8" dirty="0">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Tips &amp; Tricks-Code Output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6983064" y="971550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1" name="Freeform 11"/>
          <p:cNvSpPr/>
          <p:nvPr/>
        </p:nvSpPr>
        <p:spPr>
          <a:xfrm>
            <a:off x="1216819" y="3274220"/>
            <a:ext cx="6836935" cy="2919650"/>
          </a:xfrm>
          <a:custGeom>
            <a:avLst/>
            <a:gdLst/>
            <a:ahLst/>
            <a:cxnLst/>
            <a:rect l="l" t="t" r="r" b="b"/>
            <a:pathLst>
              <a:path w="6836935" h="2919650">
                <a:moveTo>
                  <a:pt x="0" y="0"/>
                </a:moveTo>
                <a:lnTo>
                  <a:pt x="6836935" y="0"/>
                </a:lnTo>
                <a:lnTo>
                  <a:pt x="6836935" y="2919650"/>
                </a:lnTo>
                <a:lnTo>
                  <a:pt x="0" y="2919650"/>
                </a:lnTo>
                <a:lnTo>
                  <a:pt x="0" y="0"/>
                </a:lnTo>
                <a:close/>
              </a:path>
            </a:pathLst>
          </a:custGeom>
          <a:blipFill>
            <a:blip r:embed="rId3"/>
            <a:stretch>
              <a:fillRect t="-16035" r="-103501" b="-212424"/>
            </a:stretch>
          </a:blipFill>
        </p:spPr>
      </p:sp>
      <p:sp>
        <p:nvSpPr>
          <p:cNvPr id="12" name="Freeform 12"/>
          <p:cNvSpPr/>
          <p:nvPr/>
        </p:nvSpPr>
        <p:spPr>
          <a:xfrm>
            <a:off x="1216819" y="6523300"/>
            <a:ext cx="6836935" cy="3140765"/>
          </a:xfrm>
          <a:custGeom>
            <a:avLst/>
            <a:gdLst/>
            <a:ahLst/>
            <a:cxnLst/>
            <a:rect l="l" t="t" r="r" b="b"/>
            <a:pathLst>
              <a:path w="6836935" h="3140765">
                <a:moveTo>
                  <a:pt x="0" y="0"/>
                </a:moveTo>
                <a:lnTo>
                  <a:pt x="6836935" y="0"/>
                </a:lnTo>
                <a:lnTo>
                  <a:pt x="6836935" y="3140765"/>
                </a:lnTo>
                <a:lnTo>
                  <a:pt x="0" y="3140765"/>
                </a:lnTo>
                <a:lnTo>
                  <a:pt x="0" y="0"/>
                </a:lnTo>
                <a:close/>
              </a:path>
            </a:pathLst>
          </a:custGeom>
          <a:blipFill>
            <a:blip r:embed="rId3"/>
            <a:stretch>
              <a:fillRect t="-110067" r="-103979" b="-95985"/>
            </a:stretch>
          </a:blipFill>
        </p:spPr>
      </p:sp>
      <p:sp>
        <p:nvSpPr>
          <p:cNvPr id="13" name="Freeform 13"/>
          <p:cNvSpPr/>
          <p:nvPr/>
        </p:nvSpPr>
        <p:spPr>
          <a:xfrm>
            <a:off x="9461484" y="3543719"/>
            <a:ext cx="6741321" cy="5300301"/>
          </a:xfrm>
          <a:custGeom>
            <a:avLst/>
            <a:gdLst/>
            <a:ahLst/>
            <a:cxnLst/>
            <a:rect l="l" t="t" r="r" b="b"/>
            <a:pathLst>
              <a:path w="6741321" h="5300301">
                <a:moveTo>
                  <a:pt x="0" y="0"/>
                </a:moveTo>
                <a:lnTo>
                  <a:pt x="6741321" y="0"/>
                </a:lnTo>
                <a:lnTo>
                  <a:pt x="6741321" y="5300302"/>
                </a:lnTo>
                <a:lnTo>
                  <a:pt x="0" y="5300302"/>
                </a:lnTo>
                <a:lnTo>
                  <a:pt x="0" y="0"/>
                </a:lnTo>
                <a:close/>
              </a:path>
            </a:pathLst>
          </a:custGeom>
          <a:blipFill>
            <a:blip r:embed="rId4"/>
            <a:stretch>
              <a:fillRect/>
            </a:stretch>
          </a:blipFill>
        </p:spPr>
      </p:sp>
      <p:sp>
        <p:nvSpPr>
          <p:cNvPr id="14" name="TextBox 14"/>
          <p:cNvSpPr txBox="1"/>
          <p:nvPr/>
        </p:nvSpPr>
        <p:spPr>
          <a:xfrm>
            <a:off x="1158240" y="1390173"/>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3: Tips &amp; Tricks</a:t>
            </a:r>
          </a:p>
        </p:txBody>
      </p:sp>
      <p:sp>
        <p:nvSpPr>
          <p:cNvPr id="15" name="TextBox 15"/>
          <p:cNvSpPr txBox="1"/>
          <p:nvPr/>
        </p:nvSpPr>
        <p:spPr>
          <a:xfrm>
            <a:off x="11582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6" name="TextBox 16"/>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28</a:t>
            </a:r>
          </a:p>
        </p:txBody>
      </p:sp>
      <p:sp>
        <p:nvSpPr>
          <p:cNvPr id="17" name="TextBox 17"/>
          <p:cNvSpPr txBox="1"/>
          <p:nvPr/>
        </p:nvSpPr>
        <p:spPr>
          <a:xfrm>
            <a:off x="1216819" y="2645570"/>
            <a:ext cx="2322116" cy="397545"/>
          </a:xfrm>
          <a:prstGeom prst="rect">
            <a:avLst/>
          </a:prstGeom>
        </p:spPr>
        <p:txBody>
          <a:bodyPr lIns="0" tIns="0" rIns="0" bIns="0" rtlCol="0" anchor="t">
            <a:spAutoFit/>
          </a:bodyPr>
          <a:lstStyle/>
          <a:p>
            <a:pPr algn="ctr">
              <a:lnSpc>
                <a:spcPts val="3120"/>
              </a:lnSpc>
              <a:spcBef>
                <a:spcPct val="0"/>
              </a:spcBef>
            </a:pPr>
            <a:r>
              <a:rPr lang="en-US" sz="2600" b="1" spc="4"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52061" y="1485902"/>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4: Configuration</a:t>
            </a:r>
          </a:p>
        </p:txBody>
      </p:sp>
      <p:sp>
        <p:nvSpPr>
          <p:cNvPr id="11" name="TextBox 11"/>
          <p:cNvSpPr txBox="1"/>
          <p:nvPr/>
        </p:nvSpPr>
        <p:spPr>
          <a:xfrm>
            <a:off x="1310640" y="2597943"/>
            <a:ext cx="16444878" cy="6673430"/>
          </a:xfrm>
          <a:prstGeom prst="rect">
            <a:avLst/>
          </a:prstGeom>
        </p:spPr>
        <p:txBody>
          <a:bodyPr lIns="0" tIns="0" rIns="0" bIns="0" rtlCol="0" anchor="t">
            <a:spAutoFit/>
          </a:bodyPr>
          <a:lstStyle/>
          <a:p>
            <a:pPr algn="l">
              <a:lnSpc>
                <a:spcPts val="2885"/>
              </a:lnSpc>
            </a:pPr>
            <a:r>
              <a:rPr lang="en-US" sz="2405"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Key Steps to Reduce Graphics: Compression Algorithm</a:t>
            </a:r>
          </a:p>
          <a:p>
            <a:pPr marL="519430" lvl="1" indent="-259715" algn="l">
              <a:lnSpc>
                <a:spcPts val="2885"/>
              </a:lnSpc>
              <a:buAutoNum type="arabicPeriod"/>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Locate the INI File:</a:t>
            </a:r>
          </a:p>
          <a:p>
            <a:pPr marL="1038860" lvl="2" indent="-346075"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Find the configuration file typically named config.ini located in the game installation directory or the user-specific app data folder.</a:t>
            </a:r>
          </a:p>
          <a:p>
            <a:pPr marL="519430" lvl="1" indent="-259715" algn="l">
              <a:lnSpc>
                <a:spcPts val="2885"/>
              </a:lnSpc>
              <a:buAutoNum type="arabicPeriod"/>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Adjust Graphics Settings:</a:t>
            </a:r>
          </a:p>
          <a:p>
            <a:pPr marL="1038860" lvl="2" indent="-346075"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Open the config.ini file using a text editor.</a:t>
            </a:r>
          </a:p>
          <a:p>
            <a:pPr marL="1038860" lvl="2" indent="-346075"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Modify key parameters to reduce graphics quality:</a:t>
            </a:r>
          </a:p>
          <a:p>
            <a:pPr marL="1558290" lvl="3" indent="-389890"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Resolution: Lower the screen resolution by changing width and height settings (e.g., Width=1280 and Height=720).</a:t>
            </a:r>
          </a:p>
          <a:p>
            <a:pPr marL="1558290" lvl="3" indent="-389890"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Texture Quality: Set texture quality to low (e.g., </a:t>
            </a:r>
            <a:r>
              <a:rPr lang="en-US" sz="240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TextureQuality</a:t>
            </a: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=Low).</a:t>
            </a:r>
          </a:p>
          <a:p>
            <a:pPr marL="1558290" lvl="3" indent="-389890"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Shadows: Disable or reduce shadow effects (e.g., </a:t>
            </a:r>
            <a:r>
              <a:rPr lang="en-US" sz="240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ShadowQuality</a:t>
            </a: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=Off or </a:t>
            </a:r>
            <a:r>
              <a:rPr lang="en-US" sz="240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ShadowQuality</a:t>
            </a: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=Low).</a:t>
            </a:r>
          </a:p>
          <a:p>
            <a:pPr marL="1558290" lvl="3" indent="-389890"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Anti-Aliasing: Turn off anti-aliasing (e.g., </a:t>
            </a:r>
            <a:r>
              <a:rPr lang="en-US" sz="240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AntiAliasing</a:t>
            </a: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=Off).</a:t>
            </a:r>
          </a:p>
          <a:p>
            <a:pPr marL="1558290" lvl="3" indent="-389890"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Effects Quality: Set effects to low (e.g., </a:t>
            </a:r>
            <a:r>
              <a:rPr lang="en-US" sz="2405"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EffectsQuality</a:t>
            </a: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=Low).</a:t>
            </a:r>
          </a:p>
          <a:p>
            <a:pPr marL="519430" lvl="1" indent="-259715" algn="l">
              <a:lnSpc>
                <a:spcPts val="2885"/>
              </a:lnSpc>
              <a:buAutoNum type="arabicPeriod"/>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Save Changes:</a:t>
            </a:r>
          </a:p>
          <a:p>
            <a:pPr marL="1038860" lvl="2" indent="-346075"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After making the adjustments, save the config.ini file and close the text editor.</a:t>
            </a:r>
          </a:p>
          <a:p>
            <a:pPr marL="519430" lvl="1" indent="-259715" algn="l">
              <a:lnSpc>
                <a:spcPts val="2885"/>
              </a:lnSpc>
              <a:buAutoNum type="arabicPeriod"/>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Launch Game:</a:t>
            </a:r>
          </a:p>
          <a:p>
            <a:pPr marL="1038860" lvl="2" indent="-346075" algn="l">
              <a:lnSpc>
                <a:spcPts val="2885"/>
              </a:lnSpc>
              <a:buFont typeface="Arial" panose="020B0604020202020204"/>
              <a:buChar char="⚬"/>
            </a:pPr>
            <a:r>
              <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Start the game to see the improvements in performance. The reduced graphics settings should lead to smoother gameplay and reduced lag.</a:t>
            </a:r>
          </a:p>
          <a:p>
            <a:pPr algn="l">
              <a:lnSpc>
                <a:spcPts val="2885"/>
              </a:lnSpc>
            </a:pPr>
            <a:endParaRPr lang="en-US" sz="2405"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p:cNvSpPr txBox="1"/>
          <p:nvPr/>
        </p:nvSpPr>
        <p:spPr>
          <a:xfrm>
            <a:off x="1252061" y="957078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73178" y="9654540"/>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29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8755506" y="3209451"/>
            <a:ext cx="3059361" cy="6046468"/>
          </a:xfrm>
          <a:custGeom>
            <a:avLst/>
            <a:gdLst/>
            <a:ahLst/>
            <a:cxnLst/>
            <a:rect l="l" t="t" r="r" b="b"/>
            <a:pathLst>
              <a:path w="3059361" h="6046468">
                <a:moveTo>
                  <a:pt x="0" y="0"/>
                </a:moveTo>
                <a:lnTo>
                  <a:pt x="3059360" y="0"/>
                </a:lnTo>
                <a:lnTo>
                  <a:pt x="3059360" y="6046468"/>
                </a:lnTo>
                <a:lnTo>
                  <a:pt x="0" y="6046468"/>
                </a:lnTo>
                <a:lnTo>
                  <a:pt x="0" y="0"/>
                </a:lnTo>
                <a:close/>
              </a:path>
            </a:pathLst>
          </a:custGeom>
          <a:blipFill>
            <a:blip r:embed="rId3"/>
            <a:stretch>
              <a:fillRect t="-5135" r="-29347"/>
            </a:stretch>
          </a:blipFill>
        </p:spPr>
      </p:sp>
      <p:sp>
        <p:nvSpPr>
          <p:cNvPr id="11" name="Freeform 11"/>
          <p:cNvSpPr/>
          <p:nvPr/>
        </p:nvSpPr>
        <p:spPr>
          <a:xfrm>
            <a:off x="1310640" y="3209451"/>
            <a:ext cx="2860631" cy="6083701"/>
          </a:xfrm>
          <a:custGeom>
            <a:avLst/>
            <a:gdLst/>
            <a:ahLst/>
            <a:cxnLst/>
            <a:rect l="l" t="t" r="r" b="b"/>
            <a:pathLst>
              <a:path w="2860631" h="6083701">
                <a:moveTo>
                  <a:pt x="0" y="0"/>
                </a:moveTo>
                <a:lnTo>
                  <a:pt x="2860631" y="0"/>
                </a:lnTo>
                <a:lnTo>
                  <a:pt x="2860631" y="6083701"/>
                </a:lnTo>
                <a:lnTo>
                  <a:pt x="0" y="6083701"/>
                </a:lnTo>
                <a:lnTo>
                  <a:pt x="0" y="0"/>
                </a:lnTo>
                <a:close/>
              </a:path>
            </a:pathLst>
          </a:custGeom>
          <a:blipFill>
            <a:blip r:embed="rId4"/>
            <a:stretch>
              <a:fillRect t="-4491"/>
            </a:stretch>
          </a:blipFill>
        </p:spPr>
      </p:sp>
      <p:sp>
        <p:nvSpPr>
          <p:cNvPr id="12" name="Freeform 12"/>
          <p:cNvSpPr/>
          <p:nvPr/>
        </p:nvSpPr>
        <p:spPr>
          <a:xfrm>
            <a:off x="4380213" y="4697343"/>
            <a:ext cx="4166351" cy="4595809"/>
          </a:xfrm>
          <a:custGeom>
            <a:avLst/>
            <a:gdLst/>
            <a:ahLst/>
            <a:cxnLst/>
            <a:rect l="l" t="t" r="r" b="b"/>
            <a:pathLst>
              <a:path w="4166351" h="4595809">
                <a:moveTo>
                  <a:pt x="0" y="0"/>
                </a:moveTo>
                <a:lnTo>
                  <a:pt x="4166351" y="0"/>
                </a:lnTo>
                <a:lnTo>
                  <a:pt x="4166351" y="4595809"/>
                </a:lnTo>
                <a:lnTo>
                  <a:pt x="0" y="4595809"/>
                </a:lnTo>
                <a:lnTo>
                  <a:pt x="0" y="0"/>
                </a:lnTo>
                <a:close/>
              </a:path>
            </a:pathLst>
          </a:custGeom>
          <a:blipFill>
            <a:blip r:embed="rId5"/>
            <a:stretch>
              <a:fillRect l="-151742" t="-37601" r="-18098"/>
            </a:stretch>
          </a:blipFill>
        </p:spPr>
      </p:sp>
      <p:sp>
        <p:nvSpPr>
          <p:cNvPr id="13" name="Freeform 13"/>
          <p:cNvSpPr/>
          <p:nvPr/>
        </p:nvSpPr>
        <p:spPr>
          <a:xfrm>
            <a:off x="11948160" y="4672879"/>
            <a:ext cx="4738264" cy="4583040"/>
          </a:xfrm>
          <a:custGeom>
            <a:avLst/>
            <a:gdLst/>
            <a:ahLst/>
            <a:cxnLst/>
            <a:rect l="l" t="t" r="r" b="b"/>
            <a:pathLst>
              <a:path w="4738264" h="4583040">
                <a:moveTo>
                  <a:pt x="0" y="0"/>
                </a:moveTo>
                <a:lnTo>
                  <a:pt x="4738264" y="0"/>
                </a:lnTo>
                <a:lnTo>
                  <a:pt x="4738264" y="4583040"/>
                </a:lnTo>
                <a:lnTo>
                  <a:pt x="0" y="4583040"/>
                </a:lnTo>
                <a:lnTo>
                  <a:pt x="0" y="0"/>
                </a:lnTo>
                <a:close/>
              </a:path>
            </a:pathLst>
          </a:custGeom>
          <a:blipFill>
            <a:blip r:embed="rId5"/>
            <a:stretch>
              <a:fillRect t="-29917" r="-123397"/>
            </a:stretch>
          </a:blipFill>
        </p:spPr>
      </p:sp>
      <p:sp>
        <p:nvSpPr>
          <p:cNvPr id="14" name="TextBox 14"/>
          <p:cNvSpPr txBox="1"/>
          <p:nvPr/>
        </p:nvSpPr>
        <p:spPr>
          <a:xfrm>
            <a:off x="1158240" y="1609727"/>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4: Configuration</a:t>
            </a:r>
          </a:p>
        </p:txBody>
      </p:sp>
      <p:sp>
        <p:nvSpPr>
          <p:cNvPr id="15" name="TextBox 15"/>
          <p:cNvSpPr txBox="1"/>
          <p:nvPr/>
        </p:nvSpPr>
        <p:spPr>
          <a:xfrm>
            <a:off x="1310640" y="9715500"/>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6" name="TextBox 16"/>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7" name="TextBox 17"/>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30</a:t>
            </a:r>
          </a:p>
        </p:txBody>
      </p:sp>
      <p:sp>
        <p:nvSpPr>
          <p:cNvPr id="18" name="TextBox 18"/>
          <p:cNvSpPr txBox="1"/>
          <p:nvPr/>
        </p:nvSpPr>
        <p:spPr>
          <a:xfrm>
            <a:off x="4671239" y="3716268"/>
            <a:ext cx="3337203" cy="514350"/>
          </a:xfrm>
          <a:prstGeom prst="rect">
            <a:avLst/>
          </a:prstGeom>
        </p:spPr>
        <p:txBody>
          <a:bodyPr lIns="0" tIns="0" rIns="0" bIns="0" rtlCol="0" anchor="t">
            <a:spAutoFit/>
          </a:bodyPr>
          <a:lstStyle/>
          <a:p>
            <a:pPr algn="ctr">
              <a:lnSpc>
                <a:spcPts val="4080"/>
              </a:lnSpc>
              <a:spcBef>
                <a:spcPct val="0"/>
              </a:spcBef>
            </a:pPr>
            <a:r>
              <a:rPr lang="en-US" sz="3400" b="1" spc="5">
                <a:solidFill>
                  <a:srgbClr val="000000"/>
                </a:solidFill>
                <a:latin typeface="DejaVu Sans Bold" panose="020B0803030604020204"/>
                <a:ea typeface="DejaVu Sans Bold" panose="020B0803030604020204"/>
                <a:cs typeface="DejaVu Sans Bold" panose="020B0803030604020204"/>
                <a:sym typeface="DejaVu Sans Bold" panose="020B0803030604020204"/>
              </a:rPr>
              <a:t>Before Config</a:t>
            </a:r>
          </a:p>
        </p:txBody>
      </p:sp>
      <p:sp>
        <p:nvSpPr>
          <p:cNvPr id="19" name="TextBox 19"/>
          <p:cNvSpPr txBox="1"/>
          <p:nvPr/>
        </p:nvSpPr>
        <p:spPr>
          <a:xfrm>
            <a:off x="12838060" y="3716268"/>
            <a:ext cx="3561042" cy="500330"/>
          </a:xfrm>
          <a:prstGeom prst="rect">
            <a:avLst/>
          </a:prstGeom>
        </p:spPr>
        <p:txBody>
          <a:bodyPr wrap="square" lIns="0" tIns="0" rIns="0" bIns="0" rtlCol="0" anchor="t">
            <a:spAutoFit/>
          </a:bodyPr>
          <a:lstStyle/>
          <a:p>
            <a:pPr algn="ctr">
              <a:lnSpc>
                <a:spcPts val="4080"/>
              </a:lnSpc>
              <a:spcBef>
                <a:spcPct val="0"/>
              </a:spcBef>
            </a:pPr>
            <a:r>
              <a:rPr lang="en-US" sz="3400" b="1" spc="5" dirty="0">
                <a:solidFill>
                  <a:srgbClr val="000000"/>
                </a:solidFill>
                <a:latin typeface="DejaVu Sans Bold" panose="020B0803030604020204"/>
                <a:ea typeface="DejaVu Sans Bold" panose="020B0803030604020204"/>
                <a:cs typeface="DejaVu Sans Bold" panose="020B0803030604020204"/>
                <a:sym typeface="DejaVu Sans Bold" panose="020B0803030604020204"/>
              </a:rPr>
              <a:t>After Config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400095"/>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Objectives</a:t>
            </a:r>
          </a:p>
        </p:txBody>
      </p:sp>
      <p:sp>
        <p:nvSpPr>
          <p:cNvPr id="11" name="TextBox 11"/>
          <p:cNvSpPr txBox="1"/>
          <p:nvPr/>
        </p:nvSpPr>
        <p:spPr>
          <a:xfrm>
            <a:off x="1028700" y="3066018"/>
            <a:ext cx="15819120" cy="4962525"/>
          </a:xfrm>
          <a:prstGeom prst="rect">
            <a:avLst/>
          </a:prstGeom>
        </p:spPr>
        <p:txBody>
          <a:bodyPr lIns="0" tIns="0" rIns="0" bIns="0" rtlCol="0" anchor="t">
            <a:spAutoFit/>
          </a:bodyPr>
          <a:lstStyle/>
          <a:p>
            <a:pPr marL="651510" lvl="1" indent="-325755" algn="just">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Increase  Player Retention:</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Increasing the player retention by giving them an exclusive rewards and making the game smoother</a:t>
            </a:r>
          </a:p>
          <a:p>
            <a:pPr marL="651510" lvl="1" indent="-325755" algn="just">
              <a:lnSpc>
                <a:spcPts val="4320"/>
              </a:lnSpc>
            </a:pP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just">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Configuration adjustments: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Here the game configurations like framerate , graphics settings , smoothness etc.. are being adjusted in order to increase the performance of the player &amp; game.</a:t>
            </a:r>
          </a:p>
          <a:p>
            <a:pPr marL="651510" lvl="1" indent="-325755" algn="just">
              <a:lnSpc>
                <a:spcPts val="4320"/>
              </a:lnSpc>
            </a:pPr>
            <a:endPar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just">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Tips and tricks: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providing in game tips which helps the user to understand and crack the behaviour of game and helps the user’s winning possibilities.</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1" name="TextBox 11"/>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2" name="TextBox 12"/>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31</a:t>
            </a:r>
          </a:p>
        </p:txBody>
      </p:sp>
      <p:sp>
        <p:nvSpPr>
          <p:cNvPr id="13" name="TextBox 13"/>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5: Performance Monitoring</a:t>
            </a:r>
          </a:p>
        </p:txBody>
      </p:sp>
      <p:sp>
        <p:nvSpPr>
          <p:cNvPr id="14" name="TextBox 14"/>
          <p:cNvSpPr txBox="1"/>
          <p:nvPr/>
        </p:nvSpPr>
        <p:spPr>
          <a:xfrm>
            <a:off x="1156098" y="2500551"/>
            <a:ext cx="16042481" cy="6810375"/>
          </a:xfrm>
          <a:prstGeom prst="rect">
            <a:avLst/>
          </a:prstGeom>
        </p:spPr>
        <p:txBody>
          <a:bodyPr lIns="0" tIns="0" rIns="0" bIns="0" rtlCol="0" anchor="t">
            <a:spAutoFit/>
          </a:bodyPr>
          <a:lstStyle/>
          <a:p>
            <a:pPr algn="l">
              <a:lnSpc>
                <a:spcPts val="5400"/>
              </a:lnSpc>
            </a:pPr>
            <a:r>
              <a:rPr lang="en-US" sz="4500" b="1" spc="4"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Algorithm</a:t>
            </a:r>
          </a:p>
          <a:p>
            <a:pPr algn="l">
              <a:lnSpc>
                <a:spcPts val="3600"/>
              </a:lnSpc>
            </a:pPr>
            <a:endParaRPr lang="en-US" sz="4500" b="1" spc="4"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669290" lvl="1" indent="-334645" algn="l">
              <a:lnSpc>
                <a:spcPts val="3720"/>
              </a:lnSpc>
              <a:buAutoNum type="arabicPeriod"/>
            </a:pPr>
            <a:r>
              <a:rPr lang="en-US" sz="3100" b="1" spc="3"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Collection: </a:t>
            </a:r>
            <a:r>
              <a:rPr lang="en-US" sz="3100" spc="3"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Gather user-modified settings (resolution, graphics, FPS) and real-time metrics (FPS, CPU/GPU usage, temperature, lag) along with device specifications (RAM, CPU, GPU).</a:t>
            </a:r>
          </a:p>
          <a:p>
            <a:pPr marL="669290" lvl="1" indent="-334645" algn="l">
              <a:lnSpc>
                <a:spcPts val="3720"/>
              </a:lnSpc>
              <a:buAutoNum type="arabicPeriod"/>
            </a:pPr>
            <a:r>
              <a:rPr lang="en-US" sz="3100" b="1" spc="3"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Preprocessing:</a:t>
            </a:r>
            <a:r>
              <a:rPr lang="en-US" sz="3100" spc="3"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Clean and normalize the collected data to remove inconsistencies and ensure accurate performance comparisons across devices.</a:t>
            </a:r>
          </a:p>
          <a:p>
            <a:pPr marL="669290" lvl="1" indent="-334645" algn="l">
              <a:lnSpc>
                <a:spcPts val="3720"/>
              </a:lnSpc>
              <a:buAutoNum type="arabicPeriod"/>
            </a:pPr>
            <a:r>
              <a:rPr lang="en-US" sz="3100" b="1" spc="3"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Performance Metrics Tracking:</a:t>
            </a:r>
            <a:r>
              <a:rPr lang="en-US" sz="3100" spc="3"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Monitor and log in-game performance metrics in real-time to identify lags or frame drops after adjustments and track the effects of setting changes.</a:t>
            </a:r>
          </a:p>
          <a:p>
            <a:pPr marL="669290" lvl="1" indent="-334645" algn="l">
              <a:lnSpc>
                <a:spcPts val="3720"/>
              </a:lnSpc>
              <a:buAutoNum type="arabicPeriod"/>
            </a:pPr>
            <a:r>
              <a:rPr lang="en-US" sz="3100" b="1" spc="3"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Optimization Recommendations:</a:t>
            </a:r>
            <a:r>
              <a:rPr lang="en-US" sz="3100" spc="3"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Build a predictive model using Random Forest Regression to analyze historical data and recommend optimal settings for each user’s device.</a:t>
            </a:r>
          </a:p>
          <a:p>
            <a:pPr marL="669290" lvl="1" indent="-334645" algn="l">
              <a:lnSpc>
                <a:spcPts val="3720"/>
              </a:lnSpc>
              <a:buAutoNum type="arabicPeriod"/>
            </a:pPr>
            <a:r>
              <a:rPr lang="en-US" sz="3100" b="1" spc="4"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Recommendation Feedback: </a:t>
            </a:r>
            <a:r>
              <a:rPr lang="en-US" sz="3100" spc="4"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Collect user feedback on the suggested settings to refine the predictive model continuously and improve performance recommendations based on real-world experiences.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100139" y="3853101"/>
            <a:ext cx="16042481" cy="3380380"/>
          </a:xfrm>
          <a:custGeom>
            <a:avLst/>
            <a:gdLst/>
            <a:ahLst/>
            <a:cxnLst/>
            <a:rect l="l" t="t" r="r" b="b"/>
            <a:pathLst>
              <a:path w="16042481" h="3380380">
                <a:moveTo>
                  <a:pt x="0" y="0"/>
                </a:moveTo>
                <a:lnTo>
                  <a:pt x="16042481" y="0"/>
                </a:lnTo>
                <a:lnTo>
                  <a:pt x="16042481" y="3380380"/>
                </a:lnTo>
                <a:lnTo>
                  <a:pt x="0" y="3380380"/>
                </a:lnTo>
                <a:lnTo>
                  <a:pt x="0" y="0"/>
                </a:lnTo>
                <a:close/>
              </a:path>
            </a:pathLst>
          </a:custGeom>
          <a:blipFill>
            <a:blip r:embed="rId3"/>
            <a:stretch>
              <a:fillRect/>
            </a:stretch>
          </a:blipFill>
        </p:spPr>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32</a:t>
            </a:r>
          </a:p>
        </p:txBody>
      </p:sp>
      <p:sp>
        <p:nvSpPr>
          <p:cNvPr id="14" name="TextBox 14"/>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5: Performance Monitoring</a:t>
            </a:r>
          </a:p>
        </p:txBody>
      </p:sp>
      <p:sp>
        <p:nvSpPr>
          <p:cNvPr id="15" name="TextBox 15"/>
          <p:cNvSpPr txBox="1"/>
          <p:nvPr/>
        </p:nvSpPr>
        <p:spPr>
          <a:xfrm>
            <a:off x="1156098" y="2500551"/>
            <a:ext cx="16042481" cy="762000"/>
          </a:xfrm>
          <a:prstGeom prst="rect">
            <a:avLst/>
          </a:prstGeom>
        </p:spPr>
        <p:txBody>
          <a:bodyPr lIns="0" tIns="0" rIns="0" bIns="0" rtlCol="0" anchor="t">
            <a:spAutoFit/>
          </a:bodyPr>
          <a:lstStyle/>
          <a:p>
            <a:pPr algn="l">
              <a:lnSpc>
                <a:spcPts val="5400"/>
              </a:lnSpc>
            </a:pPr>
            <a:r>
              <a:rPr lang="en-US" sz="4500" b="1" spc="7">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DATA FLOW DIAGRAM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Freeform 10"/>
          <p:cNvSpPr/>
          <p:nvPr/>
        </p:nvSpPr>
        <p:spPr>
          <a:xfrm>
            <a:off x="1275733" y="3455767"/>
            <a:ext cx="8173067" cy="5271628"/>
          </a:xfrm>
          <a:custGeom>
            <a:avLst/>
            <a:gdLst/>
            <a:ahLst/>
            <a:cxnLst/>
            <a:rect l="l" t="t" r="r" b="b"/>
            <a:pathLst>
              <a:path w="8173067" h="5271628">
                <a:moveTo>
                  <a:pt x="0" y="0"/>
                </a:moveTo>
                <a:lnTo>
                  <a:pt x="8173067" y="0"/>
                </a:lnTo>
                <a:lnTo>
                  <a:pt x="8173067" y="5271628"/>
                </a:lnTo>
                <a:lnTo>
                  <a:pt x="0" y="5271628"/>
                </a:lnTo>
                <a:lnTo>
                  <a:pt x="0" y="0"/>
                </a:lnTo>
                <a:close/>
              </a:path>
            </a:pathLst>
          </a:custGeom>
          <a:blipFill>
            <a:blip r:embed="rId3"/>
            <a:stretch>
              <a:fillRect/>
            </a:stretch>
          </a:blipFill>
        </p:spPr>
      </p:sp>
      <p:sp>
        <p:nvSpPr>
          <p:cNvPr id="11" name="Freeform 11"/>
          <p:cNvSpPr/>
          <p:nvPr/>
        </p:nvSpPr>
        <p:spPr>
          <a:xfrm>
            <a:off x="9745327" y="3436094"/>
            <a:ext cx="8373477" cy="5095745"/>
          </a:xfrm>
          <a:custGeom>
            <a:avLst/>
            <a:gdLst/>
            <a:ahLst/>
            <a:cxnLst/>
            <a:rect l="l" t="t" r="r" b="b"/>
            <a:pathLst>
              <a:path w="8373477" h="5095745">
                <a:moveTo>
                  <a:pt x="0" y="0"/>
                </a:moveTo>
                <a:lnTo>
                  <a:pt x="8373477" y="0"/>
                </a:lnTo>
                <a:lnTo>
                  <a:pt x="8373477" y="5095746"/>
                </a:lnTo>
                <a:lnTo>
                  <a:pt x="0" y="5095746"/>
                </a:lnTo>
                <a:lnTo>
                  <a:pt x="0" y="0"/>
                </a:lnTo>
                <a:close/>
              </a:path>
            </a:pathLst>
          </a:custGeom>
          <a:blipFill>
            <a:blip r:embed="rId4"/>
            <a:stretch>
              <a:fillRect/>
            </a:stretch>
          </a:blipFill>
        </p:spPr>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33</a:t>
            </a:r>
          </a:p>
        </p:txBody>
      </p:sp>
      <p:sp>
        <p:nvSpPr>
          <p:cNvPr id="15" name="TextBox 15"/>
          <p:cNvSpPr txBox="1"/>
          <p:nvPr/>
        </p:nvSpPr>
        <p:spPr>
          <a:xfrm>
            <a:off x="1212056" y="1261975"/>
            <a:ext cx="15819120" cy="733425"/>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Module 5: Performance Monitoring</a:t>
            </a:r>
          </a:p>
        </p:txBody>
      </p:sp>
      <p:sp>
        <p:nvSpPr>
          <p:cNvPr id="16" name="TextBox 16"/>
          <p:cNvSpPr txBox="1"/>
          <p:nvPr/>
        </p:nvSpPr>
        <p:spPr>
          <a:xfrm>
            <a:off x="2427606" y="8803302"/>
            <a:ext cx="4770041" cy="409575"/>
          </a:xfrm>
          <a:prstGeom prst="rect">
            <a:avLst/>
          </a:prstGeom>
        </p:spPr>
        <p:txBody>
          <a:bodyPr lIns="0" tIns="0" rIns="0" bIns="0" rtlCol="0" anchor="t">
            <a:spAutoFit/>
          </a:bodyPr>
          <a:lstStyle/>
          <a:p>
            <a:pPr algn="ctr">
              <a:lnSpc>
                <a:spcPts val="2880"/>
              </a:lnSpc>
              <a:spcBef>
                <a:spcPct val="0"/>
              </a:spcBef>
            </a:pPr>
            <a:r>
              <a:rPr lang="en-US" sz="2400" b="1" spc="3"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Performance vs. Settings Line Graph</a:t>
            </a:r>
          </a:p>
        </p:txBody>
      </p:sp>
      <p:sp>
        <p:nvSpPr>
          <p:cNvPr id="17" name="TextBox 17"/>
          <p:cNvSpPr txBox="1"/>
          <p:nvPr/>
        </p:nvSpPr>
        <p:spPr>
          <a:xfrm>
            <a:off x="11917181" y="8636615"/>
            <a:ext cx="4029770" cy="409575"/>
          </a:xfrm>
          <a:prstGeom prst="rect">
            <a:avLst/>
          </a:prstGeom>
        </p:spPr>
        <p:txBody>
          <a:bodyPr lIns="0" tIns="0" rIns="0" bIns="0" rtlCol="0" anchor="t">
            <a:spAutoFit/>
          </a:bodyPr>
          <a:lstStyle/>
          <a:p>
            <a:pPr algn="ctr">
              <a:lnSpc>
                <a:spcPts val="2880"/>
              </a:lnSpc>
              <a:spcBef>
                <a:spcPct val="0"/>
              </a:spcBef>
            </a:pPr>
            <a:r>
              <a:rPr lang="en-US" sz="2400" b="1" spc="3">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Optimization Impact Bar Chart</a:t>
            </a:r>
          </a:p>
        </p:txBody>
      </p:sp>
      <p:sp>
        <p:nvSpPr>
          <p:cNvPr id="18" name="TextBox 18"/>
          <p:cNvSpPr txBox="1"/>
          <p:nvPr/>
        </p:nvSpPr>
        <p:spPr>
          <a:xfrm>
            <a:off x="1028700" y="2797970"/>
            <a:ext cx="4914900" cy="581891"/>
          </a:xfrm>
          <a:prstGeom prst="rect">
            <a:avLst/>
          </a:prstGeom>
        </p:spPr>
        <p:txBody>
          <a:bodyPr wrap="square" lIns="0" tIns="0" rIns="0" bIns="0" rtlCol="0" anchor="t">
            <a:spAutoFit/>
          </a:bodyPr>
          <a:lstStyle/>
          <a:p>
            <a:pPr algn="ctr">
              <a:lnSpc>
                <a:spcPts val="4800"/>
              </a:lnSpc>
              <a:spcBef>
                <a:spcPct val="0"/>
              </a:spcBef>
            </a:pPr>
            <a:r>
              <a:rPr lang="en-US" sz="4000" b="1" spc="6"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Output Screenshot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1467329"/>
            <a:ext cx="15819120" cy="707501"/>
          </a:xfrm>
          <a:prstGeom prst="rect">
            <a:avLst/>
          </a:prstGeom>
        </p:spPr>
        <p:txBody>
          <a:bodyPr lIns="0" tIns="0" rIns="0" bIns="0" rtlCol="0" anchor="t">
            <a:spAutoFit/>
          </a:bodyPr>
          <a:lstStyle/>
          <a:p>
            <a:pPr algn="l">
              <a:lnSpc>
                <a:spcPts val="5760"/>
              </a:lnSpc>
            </a:pPr>
            <a:r>
              <a:rPr lang="en-US" sz="4800" b="1" spc="7" dirty="0">
                <a:solidFill>
                  <a:srgbClr val="FF0000"/>
                </a:solidFill>
                <a:latin typeface="DejaVu Sans Bold" panose="020B0803030604020204"/>
                <a:ea typeface="DejaVu Sans Bold" panose="020B0803030604020204"/>
                <a:cs typeface="DejaVu Sans Bold" panose="020B0803030604020204"/>
                <a:sym typeface="DejaVu Sans Bold" panose="020B0803030604020204"/>
              </a:rPr>
              <a:t>Output Screenshots</a:t>
            </a:r>
          </a:p>
        </p:txBody>
      </p:sp>
      <p:sp>
        <p:nvSpPr>
          <p:cNvPr id="11" name="TextBox 11"/>
          <p:cNvSpPr txBox="1"/>
          <p:nvPr/>
        </p:nvSpPr>
        <p:spPr>
          <a:xfrm>
            <a:off x="1224916" y="2598420"/>
            <a:ext cx="15819120" cy="551433"/>
          </a:xfrm>
          <a:prstGeom prst="rect">
            <a:avLst/>
          </a:prstGeom>
        </p:spPr>
        <p:txBody>
          <a:bodyPr lIns="0" tIns="0" rIns="0" bIns="0" rtlCol="0" anchor="t">
            <a:spAutoFit/>
          </a:bodyPr>
          <a:lstStyle/>
          <a:p>
            <a:pPr marL="651510" lvl="1" indent="-325755" algn="l">
              <a:lnSpc>
                <a:spcPts val="4320"/>
              </a:lnSpc>
              <a:buFont typeface="Arial" panose="020B0604020202020204"/>
              <a:buChar char="•"/>
            </a:pPr>
            <a:endPar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34</a:t>
            </a:r>
          </a:p>
        </p:txBody>
      </p:sp>
      <p:pic>
        <p:nvPicPr>
          <p:cNvPr id="15" name="image1.jpg">
            <a:extLst>
              <a:ext uri="{FF2B5EF4-FFF2-40B4-BE49-F238E27FC236}">
                <a16:creationId xmlns:a16="http://schemas.microsoft.com/office/drawing/2014/main" id="{306E9073-80AC-1F60-2B31-681C9B8EE405}"/>
              </a:ext>
            </a:extLst>
          </p:cNvPr>
          <p:cNvPicPr/>
          <p:nvPr/>
        </p:nvPicPr>
        <p:blipFill>
          <a:blip r:embed="rId3"/>
          <a:srcRect/>
          <a:stretch>
            <a:fillRect/>
          </a:stretch>
        </p:blipFill>
        <p:spPr>
          <a:xfrm>
            <a:off x="1310640" y="2874136"/>
            <a:ext cx="7680960" cy="5150678"/>
          </a:xfrm>
          <a:prstGeom prst="rect">
            <a:avLst/>
          </a:prstGeom>
          <a:ln/>
        </p:spPr>
      </p:pic>
      <p:pic>
        <p:nvPicPr>
          <p:cNvPr id="16" name="image6.jpg">
            <a:extLst>
              <a:ext uri="{FF2B5EF4-FFF2-40B4-BE49-F238E27FC236}">
                <a16:creationId xmlns:a16="http://schemas.microsoft.com/office/drawing/2014/main" id="{4A3DFB3B-4BB0-C9F2-B08B-42E5DF83C568}"/>
              </a:ext>
            </a:extLst>
          </p:cNvPr>
          <p:cNvPicPr/>
          <p:nvPr/>
        </p:nvPicPr>
        <p:blipFill>
          <a:blip r:embed="rId4"/>
          <a:srcRect/>
          <a:stretch>
            <a:fillRect/>
          </a:stretch>
        </p:blipFill>
        <p:spPr>
          <a:xfrm>
            <a:off x="9296400" y="2874136"/>
            <a:ext cx="7680960" cy="5145916"/>
          </a:xfrm>
          <a:prstGeom prst="rect">
            <a:avLst/>
          </a:prstGeo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AEE30-824D-5AA7-9FF3-4A98FAEE7BF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96CE888-54C7-2036-D5DF-EDA054D8A7C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a:extLst>
              <a:ext uri="{FF2B5EF4-FFF2-40B4-BE49-F238E27FC236}">
                <a16:creationId xmlns:a16="http://schemas.microsoft.com/office/drawing/2014/main" id="{18AF90BD-C9CD-EF66-F233-3ECE1351D5D3}"/>
              </a:ext>
            </a:extLst>
          </p:cNvPr>
          <p:cNvGrpSpPr/>
          <p:nvPr/>
        </p:nvGrpSpPr>
        <p:grpSpPr>
          <a:xfrm>
            <a:off x="1212056" y="2343152"/>
            <a:ext cx="15930564" cy="178593"/>
            <a:chOff x="0" y="0"/>
            <a:chExt cx="21240752" cy="238124"/>
          </a:xfrm>
        </p:grpSpPr>
        <p:sp>
          <p:nvSpPr>
            <p:cNvPr id="4" name="Freeform 4">
              <a:extLst>
                <a:ext uri="{FF2B5EF4-FFF2-40B4-BE49-F238E27FC236}">
                  <a16:creationId xmlns:a16="http://schemas.microsoft.com/office/drawing/2014/main" id="{1572EEB9-BC8C-EE40-54CD-8133EEC66FC2}"/>
                </a:ext>
              </a:extLst>
            </p:cNvPr>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a:extLst>
                <a:ext uri="{FF2B5EF4-FFF2-40B4-BE49-F238E27FC236}">
                  <a16:creationId xmlns:a16="http://schemas.microsoft.com/office/drawing/2014/main" id="{A165E422-F355-5D4E-8A62-915A58CE611E}"/>
                </a:ext>
              </a:extLst>
            </p:cNvPr>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a:extLst>
                <a:ext uri="{FF2B5EF4-FFF2-40B4-BE49-F238E27FC236}">
                  <a16:creationId xmlns:a16="http://schemas.microsoft.com/office/drawing/2014/main" id="{5EF51FA1-6EB4-BD4D-E85D-0A6EEE784F8F}"/>
                </a:ext>
              </a:extLst>
            </p:cNvPr>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a:extLst>
                <a:ext uri="{FF2B5EF4-FFF2-40B4-BE49-F238E27FC236}">
                  <a16:creationId xmlns:a16="http://schemas.microsoft.com/office/drawing/2014/main" id="{D3CCC674-3009-C5CA-FF8B-BFA8701442B4}"/>
                </a:ext>
              </a:extLst>
            </p:cNvPr>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a:extLst>
              <a:ext uri="{FF2B5EF4-FFF2-40B4-BE49-F238E27FC236}">
                <a16:creationId xmlns:a16="http://schemas.microsoft.com/office/drawing/2014/main" id="{357A32E2-C6BE-4399-35E0-9A53D2F4EBF7}"/>
              </a:ext>
            </a:extLst>
          </p:cNvPr>
          <p:cNvGrpSpPr/>
          <p:nvPr/>
        </p:nvGrpSpPr>
        <p:grpSpPr>
          <a:xfrm>
            <a:off x="1216819" y="9255919"/>
            <a:ext cx="15854362" cy="4762"/>
            <a:chOff x="0" y="0"/>
            <a:chExt cx="21139150" cy="6350"/>
          </a:xfrm>
        </p:grpSpPr>
        <p:sp>
          <p:nvSpPr>
            <p:cNvPr id="9" name="Freeform 9">
              <a:extLst>
                <a:ext uri="{FF2B5EF4-FFF2-40B4-BE49-F238E27FC236}">
                  <a16:creationId xmlns:a16="http://schemas.microsoft.com/office/drawing/2014/main" id="{6A1C6B42-A8AC-6D46-C9E0-8940D4783761}"/>
                </a:ext>
              </a:extLst>
            </p:cNvPr>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a:extLst>
              <a:ext uri="{FF2B5EF4-FFF2-40B4-BE49-F238E27FC236}">
                <a16:creationId xmlns:a16="http://schemas.microsoft.com/office/drawing/2014/main" id="{A09A97CC-0E17-537D-C810-68DB846CBD82}"/>
              </a:ext>
            </a:extLst>
          </p:cNvPr>
          <p:cNvSpPr txBox="1"/>
          <p:nvPr/>
        </p:nvSpPr>
        <p:spPr>
          <a:xfrm>
            <a:off x="1158240" y="1467329"/>
            <a:ext cx="15819120" cy="707501"/>
          </a:xfrm>
          <a:prstGeom prst="rect">
            <a:avLst/>
          </a:prstGeom>
        </p:spPr>
        <p:txBody>
          <a:bodyPr lIns="0" tIns="0" rIns="0" bIns="0" rtlCol="0" anchor="t">
            <a:spAutoFit/>
          </a:bodyPr>
          <a:lstStyle/>
          <a:p>
            <a:pPr algn="l">
              <a:lnSpc>
                <a:spcPts val="5760"/>
              </a:lnSpc>
            </a:pPr>
            <a:r>
              <a:rPr lang="en-US" sz="4800" b="1" spc="7" dirty="0">
                <a:solidFill>
                  <a:srgbClr val="FF0000"/>
                </a:solidFill>
                <a:latin typeface="DejaVu Sans Bold" panose="020B0803030604020204"/>
                <a:ea typeface="DejaVu Sans Bold" panose="020B0803030604020204"/>
                <a:cs typeface="DejaVu Sans Bold" panose="020B0803030604020204"/>
                <a:sym typeface="DejaVu Sans Bold" panose="020B0803030604020204"/>
              </a:rPr>
              <a:t>Output Screenshots</a:t>
            </a:r>
          </a:p>
        </p:txBody>
      </p:sp>
      <p:sp>
        <p:nvSpPr>
          <p:cNvPr id="11" name="TextBox 11">
            <a:extLst>
              <a:ext uri="{FF2B5EF4-FFF2-40B4-BE49-F238E27FC236}">
                <a16:creationId xmlns:a16="http://schemas.microsoft.com/office/drawing/2014/main" id="{846AD1B7-2627-56EC-36E4-288347D97AB6}"/>
              </a:ext>
            </a:extLst>
          </p:cNvPr>
          <p:cNvSpPr txBox="1"/>
          <p:nvPr/>
        </p:nvSpPr>
        <p:spPr>
          <a:xfrm>
            <a:off x="1224916" y="2598420"/>
            <a:ext cx="15819120" cy="551433"/>
          </a:xfrm>
          <a:prstGeom prst="rect">
            <a:avLst/>
          </a:prstGeom>
        </p:spPr>
        <p:txBody>
          <a:bodyPr lIns="0" tIns="0" rIns="0" bIns="0" rtlCol="0" anchor="t">
            <a:spAutoFit/>
          </a:bodyPr>
          <a:lstStyle/>
          <a:p>
            <a:pPr marL="651510" lvl="1" indent="-325755" algn="l">
              <a:lnSpc>
                <a:spcPts val="4320"/>
              </a:lnSpc>
              <a:buFont typeface="Arial" panose="020B0604020202020204"/>
              <a:buChar char="•"/>
            </a:pPr>
            <a:endPar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a:extLst>
              <a:ext uri="{FF2B5EF4-FFF2-40B4-BE49-F238E27FC236}">
                <a16:creationId xmlns:a16="http://schemas.microsoft.com/office/drawing/2014/main" id="{A192967C-CD43-AAB7-3974-48531F67CBEB}"/>
              </a:ext>
            </a:extLst>
          </p:cNvPr>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a:extLst>
              <a:ext uri="{FF2B5EF4-FFF2-40B4-BE49-F238E27FC236}">
                <a16:creationId xmlns:a16="http://schemas.microsoft.com/office/drawing/2014/main" id="{FCC8B24C-0B5E-AE18-CBAD-93F2713BC73D}"/>
              </a:ext>
            </a:extLst>
          </p:cNvPr>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a:extLst>
              <a:ext uri="{FF2B5EF4-FFF2-40B4-BE49-F238E27FC236}">
                <a16:creationId xmlns:a16="http://schemas.microsoft.com/office/drawing/2014/main" id="{B6E001CA-041A-13AA-9285-2897AB419660}"/>
              </a:ext>
            </a:extLst>
          </p:cNvPr>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34</a:t>
            </a:r>
          </a:p>
        </p:txBody>
      </p:sp>
      <p:pic>
        <p:nvPicPr>
          <p:cNvPr id="17" name="image13.jpg">
            <a:extLst>
              <a:ext uri="{FF2B5EF4-FFF2-40B4-BE49-F238E27FC236}">
                <a16:creationId xmlns:a16="http://schemas.microsoft.com/office/drawing/2014/main" id="{6D10B8DA-F3D6-BBA2-8A57-B37A9BCF5221}"/>
              </a:ext>
            </a:extLst>
          </p:cNvPr>
          <p:cNvPicPr/>
          <p:nvPr/>
        </p:nvPicPr>
        <p:blipFill>
          <a:blip r:embed="rId3"/>
          <a:srcRect/>
          <a:stretch>
            <a:fillRect/>
          </a:stretch>
        </p:blipFill>
        <p:spPr>
          <a:xfrm>
            <a:off x="1363980" y="2874136"/>
            <a:ext cx="7452360" cy="5145916"/>
          </a:xfrm>
          <a:prstGeom prst="rect">
            <a:avLst/>
          </a:prstGeom>
          <a:ln/>
        </p:spPr>
      </p:pic>
      <p:pic>
        <p:nvPicPr>
          <p:cNvPr id="19" name="image10.jpg">
            <a:extLst>
              <a:ext uri="{FF2B5EF4-FFF2-40B4-BE49-F238E27FC236}">
                <a16:creationId xmlns:a16="http://schemas.microsoft.com/office/drawing/2014/main" id="{6D12363F-F1D2-717E-D2FB-26E26E5FAE61}"/>
              </a:ext>
            </a:extLst>
          </p:cNvPr>
          <p:cNvPicPr/>
          <p:nvPr/>
        </p:nvPicPr>
        <p:blipFill>
          <a:blip r:embed="rId4"/>
          <a:srcRect/>
          <a:stretch>
            <a:fillRect/>
          </a:stretch>
        </p:blipFill>
        <p:spPr>
          <a:xfrm>
            <a:off x="9521738" y="2874136"/>
            <a:ext cx="7402282" cy="5141154"/>
          </a:xfrm>
          <a:prstGeom prst="rect">
            <a:avLst/>
          </a:prstGeom>
          <a:ln/>
        </p:spPr>
      </p:pic>
    </p:spTree>
    <p:extLst>
      <p:ext uri="{BB962C8B-B14F-4D97-AF65-F5344CB8AC3E}">
        <p14:creationId xmlns:p14="http://schemas.microsoft.com/office/powerpoint/2010/main" val="2046296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12D69-C37C-EC08-C3C0-003B7C0FCF7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31D8D7F-E865-C654-9CED-67FE8613726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a:extLst>
              <a:ext uri="{FF2B5EF4-FFF2-40B4-BE49-F238E27FC236}">
                <a16:creationId xmlns:a16="http://schemas.microsoft.com/office/drawing/2014/main" id="{EED7D3FE-D199-DC1E-4E3B-273576C03F06}"/>
              </a:ext>
            </a:extLst>
          </p:cNvPr>
          <p:cNvGrpSpPr/>
          <p:nvPr/>
        </p:nvGrpSpPr>
        <p:grpSpPr>
          <a:xfrm>
            <a:off x="1212056" y="2343152"/>
            <a:ext cx="15930564" cy="178593"/>
            <a:chOff x="0" y="0"/>
            <a:chExt cx="21240752" cy="238124"/>
          </a:xfrm>
        </p:grpSpPr>
        <p:sp>
          <p:nvSpPr>
            <p:cNvPr id="4" name="Freeform 4">
              <a:extLst>
                <a:ext uri="{FF2B5EF4-FFF2-40B4-BE49-F238E27FC236}">
                  <a16:creationId xmlns:a16="http://schemas.microsoft.com/office/drawing/2014/main" id="{F4BE640D-92ED-BF58-5E52-720F0C8A80D1}"/>
                </a:ext>
              </a:extLst>
            </p:cNvPr>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a:extLst>
                <a:ext uri="{FF2B5EF4-FFF2-40B4-BE49-F238E27FC236}">
                  <a16:creationId xmlns:a16="http://schemas.microsoft.com/office/drawing/2014/main" id="{2C024553-3500-B84C-6F1F-6AFD051C34F6}"/>
                </a:ext>
              </a:extLst>
            </p:cNvPr>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a:extLst>
                <a:ext uri="{FF2B5EF4-FFF2-40B4-BE49-F238E27FC236}">
                  <a16:creationId xmlns:a16="http://schemas.microsoft.com/office/drawing/2014/main" id="{DAD28232-43F2-5BC2-9A81-D884AABAE862}"/>
                </a:ext>
              </a:extLst>
            </p:cNvPr>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a:extLst>
                <a:ext uri="{FF2B5EF4-FFF2-40B4-BE49-F238E27FC236}">
                  <a16:creationId xmlns:a16="http://schemas.microsoft.com/office/drawing/2014/main" id="{DD17DCDF-D844-DE3C-D004-FE11B08FD9AD}"/>
                </a:ext>
              </a:extLst>
            </p:cNvPr>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a:extLst>
              <a:ext uri="{FF2B5EF4-FFF2-40B4-BE49-F238E27FC236}">
                <a16:creationId xmlns:a16="http://schemas.microsoft.com/office/drawing/2014/main" id="{A8A08A93-56E6-1476-5734-3C53839FB38A}"/>
              </a:ext>
            </a:extLst>
          </p:cNvPr>
          <p:cNvGrpSpPr/>
          <p:nvPr/>
        </p:nvGrpSpPr>
        <p:grpSpPr>
          <a:xfrm>
            <a:off x="1216819" y="9255919"/>
            <a:ext cx="15854362" cy="4762"/>
            <a:chOff x="0" y="0"/>
            <a:chExt cx="21139150" cy="6350"/>
          </a:xfrm>
        </p:grpSpPr>
        <p:sp>
          <p:nvSpPr>
            <p:cNvPr id="9" name="Freeform 9">
              <a:extLst>
                <a:ext uri="{FF2B5EF4-FFF2-40B4-BE49-F238E27FC236}">
                  <a16:creationId xmlns:a16="http://schemas.microsoft.com/office/drawing/2014/main" id="{41180ED1-5991-91AC-ABE1-9D53176B70F9}"/>
                </a:ext>
              </a:extLst>
            </p:cNvPr>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a:extLst>
              <a:ext uri="{FF2B5EF4-FFF2-40B4-BE49-F238E27FC236}">
                <a16:creationId xmlns:a16="http://schemas.microsoft.com/office/drawing/2014/main" id="{037DA0F3-E343-52C2-D621-C838B22330E4}"/>
              </a:ext>
            </a:extLst>
          </p:cNvPr>
          <p:cNvSpPr txBox="1"/>
          <p:nvPr/>
        </p:nvSpPr>
        <p:spPr>
          <a:xfrm>
            <a:off x="1158240" y="1467329"/>
            <a:ext cx="15819120" cy="707501"/>
          </a:xfrm>
          <a:prstGeom prst="rect">
            <a:avLst/>
          </a:prstGeom>
        </p:spPr>
        <p:txBody>
          <a:bodyPr lIns="0" tIns="0" rIns="0" bIns="0" rtlCol="0" anchor="t">
            <a:spAutoFit/>
          </a:bodyPr>
          <a:lstStyle/>
          <a:p>
            <a:pPr algn="l">
              <a:lnSpc>
                <a:spcPts val="5760"/>
              </a:lnSpc>
            </a:pPr>
            <a:r>
              <a:rPr lang="en-US" sz="4800" b="1" spc="7" dirty="0">
                <a:solidFill>
                  <a:srgbClr val="FF0000"/>
                </a:solidFill>
                <a:latin typeface="DejaVu Sans Bold" panose="020B0803030604020204"/>
                <a:ea typeface="DejaVu Sans Bold" panose="020B0803030604020204"/>
                <a:cs typeface="DejaVu Sans Bold" panose="020B0803030604020204"/>
                <a:sym typeface="DejaVu Sans Bold" panose="020B0803030604020204"/>
              </a:rPr>
              <a:t>Output Screenshots</a:t>
            </a:r>
          </a:p>
        </p:txBody>
      </p:sp>
      <p:sp>
        <p:nvSpPr>
          <p:cNvPr id="11" name="TextBox 11">
            <a:extLst>
              <a:ext uri="{FF2B5EF4-FFF2-40B4-BE49-F238E27FC236}">
                <a16:creationId xmlns:a16="http://schemas.microsoft.com/office/drawing/2014/main" id="{D93AC9C8-360C-6A10-6D7A-A187B68B1926}"/>
              </a:ext>
            </a:extLst>
          </p:cNvPr>
          <p:cNvSpPr txBox="1"/>
          <p:nvPr/>
        </p:nvSpPr>
        <p:spPr>
          <a:xfrm>
            <a:off x="1224916" y="2598420"/>
            <a:ext cx="15819120" cy="551433"/>
          </a:xfrm>
          <a:prstGeom prst="rect">
            <a:avLst/>
          </a:prstGeom>
        </p:spPr>
        <p:txBody>
          <a:bodyPr lIns="0" tIns="0" rIns="0" bIns="0" rtlCol="0" anchor="t">
            <a:spAutoFit/>
          </a:bodyPr>
          <a:lstStyle/>
          <a:p>
            <a:pPr marL="651510" lvl="1" indent="-325755" algn="l">
              <a:lnSpc>
                <a:spcPts val="4320"/>
              </a:lnSpc>
              <a:buFont typeface="Arial" panose="020B0604020202020204"/>
              <a:buChar char="•"/>
            </a:pPr>
            <a:endPar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a:extLst>
              <a:ext uri="{FF2B5EF4-FFF2-40B4-BE49-F238E27FC236}">
                <a16:creationId xmlns:a16="http://schemas.microsoft.com/office/drawing/2014/main" id="{61C06F17-8105-CDCD-55DB-3B46EE9895A1}"/>
              </a:ext>
            </a:extLst>
          </p:cNvPr>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a:extLst>
              <a:ext uri="{FF2B5EF4-FFF2-40B4-BE49-F238E27FC236}">
                <a16:creationId xmlns:a16="http://schemas.microsoft.com/office/drawing/2014/main" id="{177D0149-AB8F-09E9-0564-67E1F0770EEE}"/>
              </a:ext>
            </a:extLst>
          </p:cNvPr>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a:extLst>
              <a:ext uri="{FF2B5EF4-FFF2-40B4-BE49-F238E27FC236}">
                <a16:creationId xmlns:a16="http://schemas.microsoft.com/office/drawing/2014/main" id="{CF3F5FFC-6010-E66D-836D-9D0914A27BE0}"/>
              </a:ext>
            </a:extLst>
          </p:cNvPr>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34</a:t>
            </a:r>
          </a:p>
        </p:txBody>
      </p:sp>
      <p:pic>
        <p:nvPicPr>
          <p:cNvPr id="15" name="image2.jpg">
            <a:extLst>
              <a:ext uri="{FF2B5EF4-FFF2-40B4-BE49-F238E27FC236}">
                <a16:creationId xmlns:a16="http://schemas.microsoft.com/office/drawing/2014/main" id="{0C4151C3-49EE-4C0C-237F-F3228D90C57B}"/>
              </a:ext>
            </a:extLst>
          </p:cNvPr>
          <p:cNvPicPr/>
          <p:nvPr/>
        </p:nvPicPr>
        <p:blipFill>
          <a:blip r:embed="rId3"/>
          <a:srcRect/>
          <a:stretch>
            <a:fillRect/>
          </a:stretch>
        </p:blipFill>
        <p:spPr>
          <a:xfrm>
            <a:off x="9296400" y="2887584"/>
            <a:ext cx="7766684" cy="5575922"/>
          </a:xfrm>
          <a:prstGeom prst="rect">
            <a:avLst/>
          </a:prstGeom>
          <a:ln/>
        </p:spPr>
      </p:pic>
      <p:pic>
        <p:nvPicPr>
          <p:cNvPr id="17" name="Picture 16">
            <a:extLst>
              <a:ext uri="{FF2B5EF4-FFF2-40B4-BE49-F238E27FC236}">
                <a16:creationId xmlns:a16="http://schemas.microsoft.com/office/drawing/2014/main" id="{D64F282E-3EB0-5DD7-2528-9531EFBF5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 y="2822537"/>
            <a:ext cx="7766684" cy="5633825"/>
          </a:xfrm>
          <a:prstGeom prst="rect">
            <a:avLst/>
          </a:prstGeom>
        </p:spPr>
      </p:pic>
    </p:spTree>
    <p:extLst>
      <p:ext uri="{BB962C8B-B14F-4D97-AF65-F5344CB8AC3E}">
        <p14:creationId xmlns:p14="http://schemas.microsoft.com/office/powerpoint/2010/main" val="332552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11251-504D-2AB2-AD01-E7916A5BADE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85C193C-49A9-F3C3-7147-405301157ED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a:extLst>
              <a:ext uri="{FF2B5EF4-FFF2-40B4-BE49-F238E27FC236}">
                <a16:creationId xmlns:a16="http://schemas.microsoft.com/office/drawing/2014/main" id="{70C5A08D-D532-2E73-EB31-3CFD3C6A3181}"/>
              </a:ext>
            </a:extLst>
          </p:cNvPr>
          <p:cNvGrpSpPr/>
          <p:nvPr/>
        </p:nvGrpSpPr>
        <p:grpSpPr>
          <a:xfrm>
            <a:off x="1212056" y="2343152"/>
            <a:ext cx="15930564" cy="178593"/>
            <a:chOff x="0" y="0"/>
            <a:chExt cx="21240752" cy="238124"/>
          </a:xfrm>
        </p:grpSpPr>
        <p:sp>
          <p:nvSpPr>
            <p:cNvPr id="4" name="Freeform 4">
              <a:extLst>
                <a:ext uri="{FF2B5EF4-FFF2-40B4-BE49-F238E27FC236}">
                  <a16:creationId xmlns:a16="http://schemas.microsoft.com/office/drawing/2014/main" id="{83453752-B021-3266-C0A9-BCCA76B44526}"/>
                </a:ext>
              </a:extLst>
            </p:cNvPr>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a:extLst>
                <a:ext uri="{FF2B5EF4-FFF2-40B4-BE49-F238E27FC236}">
                  <a16:creationId xmlns:a16="http://schemas.microsoft.com/office/drawing/2014/main" id="{1F8C4D02-CDFB-0CF8-5963-3A026DC4281E}"/>
                </a:ext>
              </a:extLst>
            </p:cNvPr>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a:extLst>
                <a:ext uri="{FF2B5EF4-FFF2-40B4-BE49-F238E27FC236}">
                  <a16:creationId xmlns:a16="http://schemas.microsoft.com/office/drawing/2014/main" id="{BDD3FF60-E110-C486-224E-E54A6CA1646C}"/>
                </a:ext>
              </a:extLst>
            </p:cNvPr>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a:extLst>
                <a:ext uri="{FF2B5EF4-FFF2-40B4-BE49-F238E27FC236}">
                  <a16:creationId xmlns:a16="http://schemas.microsoft.com/office/drawing/2014/main" id="{14764213-1124-2370-7C1E-A8B537A26007}"/>
                </a:ext>
              </a:extLst>
            </p:cNvPr>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a:extLst>
              <a:ext uri="{FF2B5EF4-FFF2-40B4-BE49-F238E27FC236}">
                <a16:creationId xmlns:a16="http://schemas.microsoft.com/office/drawing/2014/main" id="{9DBD3B54-101C-C6F2-8A07-9442E45BF513}"/>
              </a:ext>
            </a:extLst>
          </p:cNvPr>
          <p:cNvGrpSpPr/>
          <p:nvPr/>
        </p:nvGrpSpPr>
        <p:grpSpPr>
          <a:xfrm>
            <a:off x="1216819" y="9255919"/>
            <a:ext cx="15854362" cy="4762"/>
            <a:chOff x="0" y="0"/>
            <a:chExt cx="21139150" cy="6350"/>
          </a:xfrm>
        </p:grpSpPr>
        <p:sp>
          <p:nvSpPr>
            <p:cNvPr id="9" name="Freeform 9">
              <a:extLst>
                <a:ext uri="{FF2B5EF4-FFF2-40B4-BE49-F238E27FC236}">
                  <a16:creationId xmlns:a16="http://schemas.microsoft.com/office/drawing/2014/main" id="{1BB4BAC6-E810-6203-0B5F-7B3961EE3FBC}"/>
                </a:ext>
              </a:extLst>
            </p:cNvPr>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a:extLst>
              <a:ext uri="{FF2B5EF4-FFF2-40B4-BE49-F238E27FC236}">
                <a16:creationId xmlns:a16="http://schemas.microsoft.com/office/drawing/2014/main" id="{2AD653D2-FF20-51E8-0C15-B0B3D697909F}"/>
              </a:ext>
            </a:extLst>
          </p:cNvPr>
          <p:cNvSpPr txBox="1"/>
          <p:nvPr/>
        </p:nvSpPr>
        <p:spPr>
          <a:xfrm>
            <a:off x="1158240" y="1467329"/>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References</a:t>
            </a:r>
          </a:p>
        </p:txBody>
      </p:sp>
      <p:sp>
        <p:nvSpPr>
          <p:cNvPr id="11" name="TextBox 11">
            <a:extLst>
              <a:ext uri="{FF2B5EF4-FFF2-40B4-BE49-F238E27FC236}">
                <a16:creationId xmlns:a16="http://schemas.microsoft.com/office/drawing/2014/main" id="{91E7005E-754F-AE86-8FFC-A06E90FB9F8A}"/>
              </a:ext>
            </a:extLst>
          </p:cNvPr>
          <p:cNvSpPr txBox="1"/>
          <p:nvPr/>
        </p:nvSpPr>
        <p:spPr>
          <a:xfrm>
            <a:off x="1224916" y="2598420"/>
            <a:ext cx="15819120" cy="6385560"/>
          </a:xfrm>
          <a:prstGeom prst="rect">
            <a:avLst/>
          </a:prstGeom>
        </p:spPr>
        <p:txBody>
          <a:bodyPr lIns="0" tIns="0" rIns="0" bIns="0" rtlCol="0" anchor="t">
            <a:spAutoFit/>
          </a:bodyPr>
          <a:lstStyle/>
          <a:p>
            <a:pPr marL="651510" lvl="1" indent="-325755" algn="l">
              <a:lnSpc>
                <a:spcPts val="4320"/>
              </a:lnSpc>
              <a:buFont typeface="Arial" panose="020B0604020202020204"/>
              <a:buChar char="•"/>
            </a:pPr>
            <a:r>
              <a:rPr lang="en-US" sz="3600"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1."Analyzing and Predicting Player Churn in Online Games Using Player Behavior“ </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by D. T. Nguyen, P. Zhou, P. Q. Dinh, D. M. Chiu, and J. C. S. Lui.   </a:t>
            </a:r>
          </a:p>
          <a:p>
            <a:pPr marL="651510" lvl="1" indent="-325755" algn="l">
              <a:lnSpc>
                <a:spcPts val="4320"/>
              </a:lnSpc>
              <a:buFont typeface="Arial" panose="020B0604020202020204"/>
              <a:buChar char="•"/>
            </a:pPr>
            <a:r>
              <a:rPr lang="en-US" sz="3600"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2."Behavioral Data Mining for Personalized User Modeling in Multiplayer Online Games" </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by M. Sifa, D.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Drachen</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and C.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Bauckhage</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p>
          <a:p>
            <a:pPr marL="651510" lvl="1" indent="-325755" algn="l">
              <a:lnSpc>
                <a:spcPts val="4320"/>
              </a:lnSpc>
              <a:buFont typeface="Arial" panose="020B0604020202020204"/>
              <a:buChar char="•"/>
            </a:pPr>
            <a:r>
              <a:rPr lang="en-US" sz="3600"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3."Player Churn Prediction in Online Games with the Cauchy Process“ </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by D.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Hadiji</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 Sifa, D.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Drachen</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Thurau</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C.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Bauckhage</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and K. Kersting:   </a:t>
            </a:r>
          </a:p>
          <a:p>
            <a:pPr marL="651510" lvl="1" indent="-325755" algn="l">
              <a:lnSpc>
                <a:spcPts val="4320"/>
              </a:lnSpc>
              <a:buFont typeface="Arial" panose="020B0604020202020204"/>
              <a:buChar char="•"/>
            </a:pPr>
            <a:r>
              <a:rPr lang="en-US" sz="3600"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4."Clustering of Player Trajectories for Next-Goal </a:t>
            </a:r>
            <a:r>
              <a:rPr lang="en-US" sz="3600" b="1" dirty="0" err="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Prediction"</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by</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R. Lopes, R.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Bidarra</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and R.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Bidarra</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p>
          <a:p>
            <a:pPr marL="651510" lvl="1" indent="-325755" algn="l">
              <a:lnSpc>
                <a:spcPts val="4320"/>
              </a:lnSpc>
              <a:buFont typeface="Arial" panose="020B0604020202020204"/>
              <a:buChar char="•"/>
            </a:pPr>
            <a:r>
              <a:rPr lang="en-US" sz="3600" b="1" dirty="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5."Improving User Retention in Multiplayer Online Games via Prediction of Player Dropouts" </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by M. Runge, J. Zuo, A. </a:t>
            </a:r>
            <a:r>
              <a:rPr lang="en-US" sz="36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Drachen</a:t>
            </a: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and M. Sifa.</a:t>
            </a:r>
          </a:p>
        </p:txBody>
      </p:sp>
      <p:sp>
        <p:nvSpPr>
          <p:cNvPr id="12" name="TextBox 12">
            <a:extLst>
              <a:ext uri="{FF2B5EF4-FFF2-40B4-BE49-F238E27FC236}">
                <a16:creationId xmlns:a16="http://schemas.microsoft.com/office/drawing/2014/main" id="{8F2BB103-1F86-0289-8FE5-9FB55B1393E9}"/>
              </a:ext>
            </a:extLst>
          </p:cNvPr>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a:extLst>
              <a:ext uri="{FF2B5EF4-FFF2-40B4-BE49-F238E27FC236}">
                <a16:creationId xmlns:a16="http://schemas.microsoft.com/office/drawing/2014/main" id="{38E9C85F-5495-574B-5EB3-B1727667E685}"/>
              </a:ext>
            </a:extLst>
          </p:cNvPr>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a:extLst>
              <a:ext uri="{FF2B5EF4-FFF2-40B4-BE49-F238E27FC236}">
                <a16:creationId xmlns:a16="http://schemas.microsoft.com/office/drawing/2014/main" id="{54083F1C-6055-F3DC-7193-50F2AE787445}"/>
              </a:ext>
            </a:extLst>
          </p:cNvPr>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34</a:t>
            </a:r>
          </a:p>
        </p:txBody>
      </p:sp>
    </p:spTree>
    <p:extLst>
      <p:ext uri="{BB962C8B-B14F-4D97-AF65-F5344CB8AC3E}">
        <p14:creationId xmlns:p14="http://schemas.microsoft.com/office/powerpoint/2010/main" val="1835365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158240" y="4788306"/>
            <a:ext cx="15819120" cy="1742123"/>
          </a:xfrm>
          <a:prstGeom prst="rect">
            <a:avLst/>
          </a:prstGeom>
        </p:spPr>
        <p:txBody>
          <a:bodyPr lIns="0" tIns="0" rIns="0" bIns="0" rtlCol="0" anchor="t">
            <a:spAutoFit/>
          </a:bodyPr>
          <a:lstStyle/>
          <a:p>
            <a:pPr algn="ctr">
              <a:lnSpc>
                <a:spcPts val="7200"/>
              </a:lnSpc>
            </a:pPr>
            <a:r>
              <a:rPr lang="en-US" sz="6000" b="1" spc="9">
                <a:solidFill>
                  <a:srgbClr val="FF0000"/>
                </a:solidFill>
                <a:latin typeface="DejaVu Sans Bold" panose="020B0803030604020204"/>
                <a:ea typeface="DejaVu Sans Bold" panose="020B0803030604020204"/>
                <a:cs typeface="DejaVu Sans Bold" panose="020B0803030604020204"/>
                <a:sym typeface="DejaVu Sans Bold" panose="020B0803030604020204"/>
              </a:rPr>
              <a:t>Thank You</a:t>
            </a:r>
          </a:p>
        </p:txBody>
      </p:sp>
      <p:sp>
        <p:nvSpPr>
          <p:cNvPr id="11" name="TextBox 11"/>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2" name="TextBox 12"/>
          <p:cNvSpPr txBox="1"/>
          <p:nvPr/>
        </p:nvSpPr>
        <p:spPr>
          <a:xfrm>
            <a:off x="13197840" y="9404032"/>
            <a:ext cx="3779520" cy="276225"/>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35</a:t>
            </a:r>
          </a:p>
        </p:txBody>
      </p:sp>
      <p:sp>
        <p:nvSpPr>
          <p:cNvPr id="13" name="TextBox 13"/>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67778" y="1467329"/>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Abstract</a:t>
            </a:r>
          </a:p>
        </p:txBody>
      </p:sp>
      <p:sp>
        <p:nvSpPr>
          <p:cNvPr id="11" name="TextBox 11"/>
          <p:cNvSpPr txBox="1"/>
          <p:nvPr/>
        </p:nvSpPr>
        <p:spPr>
          <a:xfrm>
            <a:off x="1240790" y="2827020"/>
            <a:ext cx="15819120" cy="4962897"/>
          </a:xfrm>
          <a:prstGeom prst="rect">
            <a:avLst/>
          </a:prstGeom>
        </p:spPr>
        <p:txBody>
          <a:bodyPr lIns="0" tIns="0" rIns="0" bIns="0" rtlCol="0" anchor="t">
            <a:spAutoFit/>
          </a:bodyPr>
          <a:lstStyle/>
          <a:p>
            <a:pPr marL="651510" lvl="1" indent="-325755" algn="just">
              <a:lnSpc>
                <a:spcPts val="4320"/>
              </a:lnSpc>
              <a:buFont typeface="Arial" panose="020B0604020202020204"/>
              <a:buChar char="•"/>
            </a:pP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 the rapidly evolving gaming industry, player engagement and retention are critical for the long-term success of any game . By incorporating real-time analytics, the website provides actionable tips to optimize game performance and strategies, while its flexible configuration settings allow players to adjust the game's difficulty, interface, and other parameters according to their skill levels.</a:t>
            </a:r>
          </a:p>
          <a:p>
            <a:pPr marL="325755" lvl="1" algn="just">
              <a:lnSpc>
                <a:spcPts val="4320"/>
              </a:lnSpc>
            </a:pPr>
            <a:endPar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651510" lvl="1" indent="-325755" algn="just">
              <a:lnSpc>
                <a:spcPts val="4320"/>
              </a:lnSpc>
              <a:buFont typeface="Arial" panose="020B0604020202020204"/>
              <a:buChar char="•"/>
            </a:pPr>
            <a:r>
              <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Here , we mainly focus on improving player's interaction by enhancing the game performance by adding some configurations , Tips &amp; Tricks to it.</a:t>
            </a:r>
          </a:p>
          <a:p>
            <a:pPr marL="651510" lvl="1" indent="-325755" algn="l">
              <a:lnSpc>
                <a:spcPts val="4320"/>
              </a:lnSpc>
            </a:pPr>
            <a:endParaRPr lang="en-US" sz="36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028700" y="1467329"/>
            <a:ext cx="15819120" cy="1742122"/>
          </a:xfrm>
          <a:prstGeom prst="rect">
            <a:avLst/>
          </a:prstGeom>
        </p:spPr>
        <p:txBody>
          <a:bodyPr lIns="0" tIns="0" rIns="0" bIns="0" rtlCol="0" anchor="t">
            <a:spAutoFit/>
          </a:bodyPr>
          <a:lstStyle/>
          <a:p>
            <a:pPr algn="l">
              <a:lnSpc>
                <a:spcPts val="5760"/>
              </a:lnSpc>
            </a:pPr>
            <a:r>
              <a:rPr lang="en-US" sz="4800" spc="7">
                <a:solidFill>
                  <a:srgbClr val="000000"/>
                </a:solidFill>
                <a:latin typeface="DejaVu Sans Bold" panose="020B0803030604020204"/>
                <a:ea typeface="DejaVu Sans Bold" panose="020B0803030604020204"/>
                <a:cs typeface="DejaVu Sans Bold" panose="020B0803030604020204"/>
                <a:sym typeface="DejaVu Sans Bold" panose="020B0803030604020204"/>
              </a:rPr>
              <a:t> </a:t>
            </a: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Introduction and Overview of the Project</a:t>
            </a:r>
          </a:p>
        </p:txBody>
      </p:sp>
      <p:sp>
        <p:nvSpPr>
          <p:cNvPr id="11" name="TextBox 11"/>
          <p:cNvSpPr txBox="1"/>
          <p:nvPr/>
        </p:nvSpPr>
        <p:spPr>
          <a:xfrm>
            <a:off x="1158240" y="2593657"/>
            <a:ext cx="15819120" cy="4267200"/>
          </a:xfrm>
          <a:prstGeom prst="rect">
            <a:avLst/>
          </a:prstGeom>
        </p:spPr>
        <p:txBody>
          <a:bodyPr lIns="0" tIns="0" rIns="0" bIns="0" rtlCol="0" anchor="t">
            <a:spAutoFit/>
          </a:bodyPr>
          <a:lstStyle/>
          <a:p>
            <a:pPr marL="624205" lvl="1" indent="-312420" algn="just">
              <a:lnSpc>
                <a:spcPts val="4140"/>
              </a:lnSpc>
              <a:buFont typeface="Arial" panose="020B0604020202020204"/>
              <a:buChar char="•"/>
            </a:pPr>
            <a:r>
              <a:rPr lang="en-US" sz="3450">
                <a:solidFill>
                  <a:srgbClr val="000000"/>
                </a:solidFill>
                <a:latin typeface="Times New Roman" panose="02020603050405020304"/>
                <a:ea typeface="Times New Roman" panose="02020603050405020304"/>
                <a:cs typeface="Times New Roman" panose="02020603050405020304"/>
                <a:sym typeface="Times New Roman" panose="02020603050405020304"/>
              </a:rPr>
              <a:t>In the world of gaming, maintaining high user engagement and player retention is crucial for the success and longevity of a game . To stay competitive and ensure a satisfying experience for all players, including those using low-end devices, it's essential to continually refine and optimize game features . Our goal is to improve the overall gaming experience through targeted optimizations and adjustments.</a:t>
            </a:r>
          </a:p>
          <a:p>
            <a:pPr marL="624205" lvl="1" indent="-312420" algn="just">
              <a:lnSpc>
                <a:spcPts val="4140"/>
              </a:lnSpc>
              <a:buFont typeface="Arial" panose="020B0604020202020204"/>
              <a:buChar char="•"/>
            </a:pPr>
            <a:r>
              <a:rPr lang="en-US" sz="3450">
                <a:solidFill>
                  <a:srgbClr val="000000"/>
                </a:solidFill>
                <a:latin typeface="Times New Roman" panose="02020603050405020304"/>
                <a:ea typeface="Times New Roman" panose="02020603050405020304"/>
                <a:cs typeface="Times New Roman" panose="02020603050405020304"/>
                <a:sym typeface="Times New Roman" panose="02020603050405020304"/>
              </a:rPr>
              <a:t>The project aims to achieve several key objectives:</a:t>
            </a:r>
          </a:p>
          <a:p>
            <a:pPr algn="just">
              <a:lnSpc>
                <a:spcPts val="4140"/>
              </a:lnSpc>
            </a:pPr>
            <a:r>
              <a:rPr lang="en-US" sz="345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5</a:t>
            </a:r>
          </a:p>
        </p:txBody>
      </p:sp>
      <p:sp>
        <p:nvSpPr>
          <p:cNvPr id="15" name="TextBox 15"/>
          <p:cNvSpPr txBox="1"/>
          <p:nvPr/>
        </p:nvSpPr>
        <p:spPr>
          <a:xfrm>
            <a:off x="6687299" y="5476484"/>
            <a:ext cx="5260861" cy="3779435"/>
          </a:xfrm>
          <a:prstGeom prst="rect">
            <a:avLst/>
          </a:prstGeom>
        </p:spPr>
        <p:txBody>
          <a:bodyPr lIns="0" tIns="0" rIns="0" bIns="0" rtlCol="0" anchor="t">
            <a:spAutoFit/>
          </a:bodyPr>
          <a:lstStyle/>
          <a:p>
            <a:pPr algn="just">
              <a:lnSpc>
                <a:spcPts val="3760"/>
              </a:lnSpc>
            </a:pPr>
            <a:endParaRPr/>
          </a:p>
          <a:p>
            <a:pPr algn="just">
              <a:lnSpc>
                <a:spcPts val="3760"/>
              </a:lnSpc>
            </a:pPr>
            <a:r>
              <a:rPr lang="en-US" sz="3130" spc="3">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p>
          <a:p>
            <a:pPr marL="676275" lvl="1" indent="-337820" algn="just">
              <a:lnSpc>
                <a:spcPts val="3760"/>
              </a:lnSpc>
              <a:buFont typeface="Arial" panose="020B0604020202020204"/>
              <a:buChar char="•"/>
            </a:pPr>
            <a:r>
              <a:rPr lang="en-US" sz="3130" spc="3">
                <a:solidFill>
                  <a:srgbClr val="000000"/>
                </a:solidFill>
                <a:latin typeface="Times New Roman" panose="02020603050405020304"/>
                <a:ea typeface="Times New Roman" panose="02020603050405020304"/>
                <a:cs typeface="Times New Roman" panose="02020603050405020304"/>
                <a:sym typeface="Times New Roman" panose="02020603050405020304"/>
              </a:rPr>
              <a:t>Feature Optimization</a:t>
            </a:r>
          </a:p>
          <a:p>
            <a:pPr marL="676275" lvl="1" indent="-337820" algn="just">
              <a:lnSpc>
                <a:spcPts val="3760"/>
              </a:lnSpc>
              <a:buFont typeface="Arial" panose="020B0604020202020204"/>
              <a:buChar char="•"/>
            </a:pPr>
            <a:r>
              <a:rPr lang="en-US" sz="3130" spc="3">
                <a:solidFill>
                  <a:srgbClr val="000000"/>
                </a:solidFill>
                <a:latin typeface="Times New Roman" panose="02020603050405020304"/>
                <a:ea typeface="Times New Roman" panose="02020603050405020304"/>
                <a:cs typeface="Times New Roman" panose="02020603050405020304"/>
                <a:sym typeface="Times New Roman" panose="02020603050405020304"/>
              </a:rPr>
              <a:t>Tips and Tricks</a:t>
            </a:r>
          </a:p>
          <a:p>
            <a:pPr marL="676275" lvl="1" indent="-337820" algn="just">
              <a:lnSpc>
                <a:spcPts val="3760"/>
              </a:lnSpc>
              <a:buFont typeface="Arial" panose="020B0604020202020204"/>
              <a:buChar char="•"/>
            </a:pPr>
            <a:r>
              <a:rPr lang="en-US" sz="3130" spc="3">
                <a:solidFill>
                  <a:srgbClr val="000000"/>
                </a:solidFill>
                <a:latin typeface="Times New Roman" panose="02020603050405020304"/>
                <a:ea typeface="Times New Roman" panose="02020603050405020304"/>
                <a:cs typeface="Times New Roman" panose="02020603050405020304"/>
                <a:sym typeface="Times New Roman" panose="02020603050405020304"/>
              </a:rPr>
              <a:t>Configuration Adjustments</a:t>
            </a:r>
          </a:p>
          <a:p>
            <a:pPr marL="676275" lvl="1" indent="-337820" algn="just">
              <a:lnSpc>
                <a:spcPts val="3760"/>
              </a:lnSpc>
              <a:buFont typeface="Arial" panose="020B0604020202020204"/>
              <a:buChar char="•"/>
            </a:pPr>
            <a:r>
              <a:rPr lang="en-US" sz="3130" spc="3">
                <a:solidFill>
                  <a:srgbClr val="000000"/>
                </a:solidFill>
                <a:latin typeface="Times New Roman" panose="02020603050405020304"/>
                <a:ea typeface="Times New Roman" panose="02020603050405020304"/>
                <a:cs typeface="Times New Roman" panose="02020603050405020304"/>
                <a:sym typeface="Times New Roman" panose="02020603050405020304"/>
              </a:rPr>
              <a:t>Behavioral Analysis</a:t>
            </a:r>
          </a:p>
          <a:p>
            <a:pPr algn="just">
              <a:lnSpc>
                <a:spcPts val="3760"/>
              </a:lnSpc>
            </a:pPr>
            <a:endParaRPr lang="en-US" sz="3130" spc="3">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12056" y="1297326"/>
            <a:ext cx="1574927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Literature Survey</a:t>
            </a: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6</a:t>
            </a:r>
          </a:p>
        </p:txBody>
      </p:sp>
      <p:graphicFrame>
        <p:nvGraphicFramePr>
          <p:cNvPr id="14" name="Table 14"/>
          <p:cNvGraphicFramePr>
            <a:graphicFrameLocks noGrp="1"/>
          </p:cNvGraphicFramePr>
          <p:nvPr/>
        </p:nvGraphicFramePr>
        <p:xfrm>
          <a:off x="1219198" y="2567960"/>
          <a:ext cx="15868650" cy="6604004"/>
        </p:xfrm>
        <a:graphic>
          <a:graphicData uri="http://schemas.openxmlformats.org/drawingml/2006/table">
            <a:tbl>
              <a:tblPr/>
              <a:tblGrid>
                <a:gridCol w="1261768">
                  <a:extLst>
                    <a:ext uri="{9D8B030D-6E8A-4147-A177-3AD203B41FA5}">
                      <a16:colId xmlns:a16="http://schemas.microsoft.com/office/drawing/2014/main" val="20000"/>
                    </a:ext>
                  </a:extLst>
                </a:gridCol>
                <a:gridCol w="2035884">
                  <a:extLst>
                    <a:ext uri="{9D8B030D-6E8A-4147-A177-3AD203B41FA5}">
                      <a16:colId xmlns:a16="http://schemas.microsoft.com/office/drawing/2014/main" val="20001"/>
                    </a:ext>
                  </a:extLst>
                </a:gridCol>
                <a:gridCol w="2007160">
                  <a:extLst>
                    <a:ext uri="{9D8B030D-6E8A-4147-A177-3AD203B41FA5}">
                      <a16:colId xmlns:a16="http://schemas.microsoft.com/office/drawing/2014/main" val="20002"/>
                    </a:ext>
                  </a:extLst>
                </a:gridCol>
                <a:gridCol w="5863608">
                  <a:extLst>
                    <a:ext uri="{9D8B030D-6E8A-4147-A177-3AD203B41FA5}">
                      <a16:colId xmlns:a16="http://schemas.microsoft.com/office/drawing/2014/main" val="20003"/>
                    </a:ext>
                  </a:extLst>
                </a:gridCol>
                <a:gridCol w="2237853">
                  <a:extLst>
                    <a:ext uri="{9D8B030D-6E8A-4147-A177-3AD203B41FA5}">
                      <a16:colId xmlns:a16="http://schemas.microsoft.com/office/drawing/2014/main" val="20004"/>
                    </a:ext>
                  </a:extLst>
                </a:gridCol>
                <a:gridCol w="2462377">
                  <a:extLst>
                    <a:ext uri="{9D8B030D-6E8A-4147-A177-3AD203B41FA5}">
                      <a16:colId xmlns:a16="http://schemas.microsoft.com/office/drawing/2014/main" val="20005"/>
                    </a:ext>
                  </a:extLst>
                </a:gridCol>
              </a:tblGrid>
              <a:tr h="887186">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S.No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Author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Paper 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Description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Journal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Volume/</a:t>
                      </a:r>
                      <a:endParaRPr lang="en-US" sz="1100"/>
                    </a:p>
                    <a:p>
                      <a:pPr algn="l">
                        <a:lnSpc>
                          <a:spcPts val="3240"/>
                        </a:lnSpc>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Year</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830545">
                <a:tc>
                  <a:txBody>
                    <a:bodyPr/>
                    <a:lstStyle/>
                    <a:p>
                      <a:pPr algn="l">
                        <a:lnSpc>
                          <a:spcPts val="3240"/>
                        </a:lnSpc>
                        <a:defRPr/>
                      </a:pPr>
                      <a:r>
                        <a:rPr lang="en-US" sz="2700"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Jia, Y., He, Y., Guo, J., &amp; Chen, 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Understanding Player Behavior in Mobile Games: A Case Study of Honor of Kings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Analyzes in-game data of "Honor of Kings" to predict player retention and identify key engagement factors. Uses machine learning techniques to understand player behavior.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IEEE Transactions on Games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Vol. 13, 2021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1"/>
                  </a:ext>
                </a:extLst>
              </a:tr>
              <a:tr h="2492569">
                <a:tc>
                  <a:txBody>
                    <a:bodyPr/>
                    <a:lstStyle/>
                    <a:p>
                      <a:pPr algn="l">
                        <a:lnSpc>
                          <a:spcPts val="3240"/>
                        </a:lnSpc>
                        <a:defRPr/>
                      </a:pPr>
                      <a:r>
                        <a:rPr lang="en-US" sz="2700"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Campos, P., Novais, P., &amp; Machado, J.</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Behavioral Player Modeling for Dynamic Difficulty Adjustment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Focuses on using player behavior modeling for dynamic difficulty adjustment to enhance engagement by matching game difficulty to player skill levels.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Entertainment Computing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Vol. 38, 2021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028700" y="1319657"/>
            <a:ext cx="15819120" cy="1742122"/>
          </a:xfrm>
          <a:prstGeom prst="rect">
            <a:avLst/>
          </a:prstGeom>
        </p:spPr>
        <p:txBody>
          <a:bodyPr lIns="0" tIns="0" rIns="0" bIns="0" rtlCol="0" anchor="t">
            <a:spAutoFit/>
          </a:bodyPr>
          <a:lstStyle/>
          <a:p>
            <a:pPr algn="l">
              <a:lnSpc>
                <a:spcPts val="5760"/>
              </a:lnSpc>
            </a:pPr>
            <a:r>
              <a:rPr lang="en-US" sz="4800" spc="7">
                <a:solidFill>
                  <a:srgbClr val="000000"/>
                </a:solidFill>
                <a:latin typeface="DejaVu Sans Bold" panose="020B0803030604020204"/>
                <a:ea typeface="DejaVu Sans Bold" panose="020B0803030604020204"/>
                <a:cs typeface="DejaVu Sans Bold" panose="020B0803030604020204"/>
                <a:sym typeface="DejaVu Sans Bold" panose="020B0803030604020204"/>
              </a:rPr>
              <a:t> </a:t>
            </a: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Literature Survey</a:t>
            </a:r>
          </a:p>
        </p:txBody>
      </p:sp>
      <p:sp>
        <p:nvSpPr>
          <p:cNvPr id="11" name="TextBox 11"/>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2" name="TextBox 12"/>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3" name="TextBox 13"/>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7</a:t>
            </a:r>
          </a:p>
        </p:txBody>
      </p:sp>
      <p:graphicFrame>
        <p:nvGraphicFramePr>
          <p:cNvPr id="14" name="Table 14"/>
          <p:cNvGraphicFramePr>
            <a:graphicFrameLocks noGrp="1"/>
          </p:cNvGraphicFramePr>
          <p:nvPr/>
        </p:nvGraphicFramePr>
        <p:xfrm>
          <a:off x="1219200" y="2464117"/>
          <a:ext cx="15944850" cy="6858890"/>
        </p:xfrm>
        <a:graphic>
          <a:graphicData uri="http://schemas.openxmlformats.org/drawingml/2006/table">
            <a:tbl>
              <a:tblPr/>
              <a:tblGrid>
                <a:gridCol w="1749681">
                  <a:extLst>
                    <a:ext uri="{9D8B030D-6E8A-4147-A177-3AD203B41FA5}">
                      <a16:colId xmlns:a16="http://schemas.microsoft.com/office/drawing/2014/main" val="20000"/>
                    </a:ext>
                  </a:extLst>
                </a:gridCol>
                <a:gridCol w="2020092">
                  <a:extLst>
                    <a:ext uri="{9D8B030D-6E8A-4147-A177-3AD203B41FA5}">
                      <a16:colId xmlns:a16="http://schemas.microsoft.com/office/drawing/2014/main" val="20001"/>
                    </a:ext>
                  </a:extLst>
                </a:gridCol>
                <a:gridCol w="1740770">
                  <a:extLst>
                    <a:ext uri="{9D8B030D-6E8A-4147-A177-3AD203B41FA5}">
                      <a16:colId xmlns:a16="http://schemas.microsoft.com/office/drawing/2014/main" val="20002"/>
                    </a:ext>
                  </a:extLst>
                </a:gridCol>
                <a:gridCol w="5595517">
                  <a:extLst>
                    <a:ext uri="{9D8B030D-6E8A-4147-A177-3AD203B41FA5}">
                      <a16:colId xmlns:a16="http://schemas.microsoft.com/office/drawing/2014/main" val="20003"/>
                    </a:ext>
                  </a:extLst>
                </a:gridCol>
                <a:gridCol w="2583755">
                  <a:extLst>
                    <a:ext uri="{9D8B030D-6E8A-4147-A177-3AD203B41FA5}">
                      <a16:colId xmlns:a16="http://schemas.microsoft.com/office/drawing/2014/main" val="20004"/>
                    </a:ext>
                  </a:extLst>
                </a:gridCol>
                <a:gridCol w="2255035">
                  <a:extLst>
                    <a:ext uri="{9D8B030D-6E8A-4147-A177-3AD203B41FA5}">
                      <a16:colId xmlns:a16="http://schemas.microsoft.com/office/drawing/2014/main" val="20005"/>
                    </a:ext>
                  </a:extLst>
                </a:gridCol>
              </a:tblGrid>
              <a:tr h="937981">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S.No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Author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Paper 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Description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Journal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tc>
                  <a:txBody>
                    <a:bodyPr/>
                    <a:lstStyle/>
                    <a:p>
                      <a:pPr algn="l">
                        <a:lnSpc>
                          <a:spcPts val="3240"/>
                        </a:lnSpc>
                        <a:defRPr/>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Volume/</a:t>
                      </a:r>
                      <a:endParaRPr lang="en-US" sz="1100"/>
                    </a:p>
                    <a:p>
                      <a:pPr algn="l">
                        <a:lnSpc>
                          <a:spcPts val="3240"/>
                        </a:lnSpc>
                      </a:pPr>
                      <a:r>
                        <a:rPr lang="en-US" sz="2700" b="1" spc="4">
                          <a:solidFill>
                            <a:srgbClr val="FFFFFF"/>
                          </a:solidFill>
                          <a:latin typeface="DejaVu Sans Bold" panose="020B0803030604020204"/>
                          <a:ea typeface="DejaVu Sans Bold" panose="020B0803030604020204"/>
                          <a:cs typeface="DejaVu Sans Bold" panose="020B0803030604020204"/>
                          <a:sym typeface="DejaVu Sans Bold" panose="020B0803030604020204"/>
                        </a:rPr>
                        <a:t>Year</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2773146">
                <a:tc>
                  <a:txBody>
                    <a:bodyPr/>
                    <a:lstStyle/>
                    <a:p>
                      <a:pPr algn="l">
                        <a:lnSpc>
                          <a:spcPts val="3240"/>
                        </a:lnSpc>
                        <a:defRPr/>
                      </a:pPr>
                      <a:r>
                        <a:rPr lang="en-US" sz="2700"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Jensen, R., &amp; Sifa, 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Predicting Player Engagement in Free-to-Play Games Using Machine Learning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Utilizes machine learning to predict engagement in free-to-play games by analyzing in-game behaviors like session length and frequency.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ACM Transactions on Intelligent Systems and Technology (TIST)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Vol. 12, 2022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1"/>
                  </a:ext>
                </a:extLst>
              </a:tr>
              <a:tr h="2442023">
                <a:tc>
                  <a:txBody>
                    <a:bodyPr/>
                    <a:lstStyle/>
                    <a:p>
                      <a:pPr algn="l">
                        <a:lnSpc>
                          <a:spcPts val="3240"/>
                        </a:lnSpc>
                        <a:defRPr/>
                      </a:pPr>
                      <a:r>
                        <a:rPr lang="en-US" sz="2700" spc="4">
                          <a:solidFill>
                            <a:srgbClr val="000000"/>
                          </a:solidFill>
                          <a:latin typeface="DejaVu Sans Bold" panose="020B0803030604020204"/>
                          <a:ea typeface="DejaVu Sans Bold" panose="020B0803030604020204"/>
                          <a:cs typeface="DejaVu Sans Bold" panose="020B0803030604020204"/>
                          <a:sym typeface="DejaVu Sans Bold" panose="020B0803030604020204"/>
                        </a:rPr>
                        <a:t>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Guitart, A., Perianes-Rodriguez, A., &amp; Guimerà, 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Understanding User Engagement in Mobile Games: A Network Approach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Uses a network-based approach to study user engagement in mobile games, focusing on how social interactions affect retention.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Computers in Human Behavior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tc>
                  <a:txBody>
                    <a:bodyPr/>
                    <a:lstStyle/>
                    <a:p>
                      <a:pPr algn="l">
                        <a:lnSpc>
                          <a:spcPts val="2880"/>
                        </a:lnSpc>
                        <a:defRPr/>
                      </a:pPr>
                      <a:r>
                        <a:rPr lang="en-US"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Vol. 127, 2022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16819" y="1500664"/>
            <a:ext cx="15819120" cy="1450657"/>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Existing System</a:t>
            </a:r>
          </a:p>
        </p:txBody>
      </p:sp>
      <p:sp>
        <p:nvSpPr>
          <p:cNvPr id="11" name="TextBox 11"/>
          <p:cNvSpPr txBox="1"/>
          <p:nvPr/>
        </p:nvSpPr>
        <p:spPr>
          <a:xfrm>
            <a:off x="1028700" y="3097443"/>
            <a:ext cx="15668886" cy="6316115"/>
          </a:xfrm>
          <a:prstGeom prst="rect">
            <a:avLst/>
          </a:prstGeom>
        </p:spPr>
        <p:txBody>
          <a:bodyPr lIns="0" tIns="0" rIns="0" bIns="0" rtlCol="0" anchor="t">
            <a:spAutoFit/>
          </a:bodyPr>
          <a:lstStyle/>
          <a:p>
            <a:pPr marL="591820" lvl="1" indent="-295910" algn="l">
              <a:lnSpc>
                <a:spcPts val="3920"/>
              </a:lnSpc>
              <a:buFont typeface="Arial" panose="020B0604020202020204"/>
              <a:buChar char="•"/>
            </a:pPr>
            <a:r>
              <a:rPr lang="en-US" sz="327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Graphics Settings: </a:t>
            </a:r>
            <a:r>
              <a:rPr lang="en-US" sz="3270">
                <a:solidFill>
                  <a:srgbClr val="000000"/>
                </a:solidFill>
                <a:latin typeface="Times New Roman" panose="02020603050405020304"/>
                <a:ea typeface="Times New Roman" panose="02020603050405020304"/>
                <a:cs typeface="Times New Roman" panose="02020603050405020304"/>
                <a:sym typeface="Times New Roman" panose="02020603050405020304"/>
              </a:rPr>
              <a:t>The game has adjustable graphics settings (Low, Medium, High, Ultra), but low-end devices still struggle with performance.</a:t>
            </a:r>
          </a:p>
          <a:p>
            <a:pPr marL="591820" lvl="1" indent="-295910" algn="l">
              <a:lnSpc>
                <a:spcPts val="3920"/>
              </a:lnSpc>
              <a:buFont typeface="Arial" panose="020B0604020202020204"/>
              <a:buChar char="•"/>
            </a:pPr>
            <a:r>
              <a:rPr lang="en-US" sz="327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In-Game Tips: </a:t>
            </a:r>
            <a:r>
              <a:rPr lang="en-US" sz="3270">
                <a:solidFill>
                  <a:srgbClr val="000000"/>
                </a:solidFill>
                <a:latin typeface="Times New Roman" panose="02020603050405020304"/>
                <a:ea typeface="Times New Roman" panose="02020603050405020304"/>
                <a:cs typeface="Times New Roman" panose="02020603050405020304"/>
                <a:sym typeface="Times New Roman" panose="02020603050405020304"/>
              </a:rPr>
              <a:t>The game offers general tips but doesn’t address performance issues for lower-end devices.</a:t>
            </a:r>
          </a:p>
          <a:p>
            <a:pPr marL="591820" lvl="1" indent="-295910" algn="l">
              <a:lnSpc>
                <a:spcPts val="3920"/>
              </a:lnSpc>
              <a:buFont typeface="Arial" panose="020B0604020202020204"/>
              <a:buChar char="•"/>
            </a:pPr>
            <a:r>
              <a:rPr lang="en-US" sz="327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Player Data: </a:t>
            </a:r>
            <a:r>
              <a:rPr lang="en-US" sz="3270">
                <a:solidFill>
                  <a:srgbClr val="000000"/>
                </a:solidFill>
                <a:latin typeface="Times New Roman" panose="02020603050405020304"/>
                <a:ea typeface="Times New Roman" panose="02020603050405020304"/>
                <a:cs typeface="Times New Roman" panose="02020603050405020304"/>
                <a:sym typeface="Times New Roman" panose="02020603050405020304"/>
              </a:rPr>
              <a:t>The game collects data on player behavior but doesn’t focus on optimizing for different devices.</a:t>
            </a:r>
          </a:p>
          <a:p>
            <a:pPr marL="591820" lvl="1" indent="-295910" algn="l">
              <a:lnSpc>
                <a:spcPts val="3920"/>
              </a:lnSpc>
              <a:buFont typeface="Arial" panose="020B0604020202020204"/>
              <a:buChar char="•"/>
            </a:pPr>
            <a:r>
              <a:rPr lang="en-US" sz="327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Community Help: </a:t>
            </a:r>
            <a:r>
              <a:rPr lang="en-US" sz="3270">
                <a:solidFill>
                  <a:srgbClr val="000000"/>
                </a:solidFill>
                <a:latin typeface="Times New Roman" panose="02020603050405020304"/>
                <a:ea typeface="Times New Roman" panose="02020603050405020304"/>
                <a:cs typeface="Times New Roman" panose="02020603050405020304"/>
                <a:sym typeface="Times New Roman" panose="02020603050405020304"/>
              </a:rPr>
              <a:t>Players use forums for advice, but it’s inconsistent and may not solve low-end device problems.</a:t>
            </a:r>
          </a:p>
          <a:p>
            <a:pPr marL="591820" lvl="1" indent="-295910" algn="l">
              <a:lnSpc>
                <a:spcPts val="3920"/>
              </a:lnSpc>
              <a:buFont typeface="Arial" panose="020B0604020202020204"/>
              <a:buChar char="•"/>
            </a:pPr>
            <a:r>
              <a:rPr lang="en-US" sz="327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Updates: </a:t>
            </a:r>
            <a:r>
              <a:rPr lang="en-US" sz="3270">
                <a:solidFill>
                  <a:srgbClr val="000000"/>
                </a:solidFill>
                <a:latin typeface="Times New Roman" panose="02020603050405020304"/>
                <a:ea typeface="Times New Roman" panose="02020603050405020304"/>
                <a:cs typeface="Times New Roman" panose="02020603050405020304"/>
                <a:sym typeface="Times New Roman" panose="02020603050405020304"/>
              </a:rPr>
              <a:t>The game gets regular updates, but fixes for low-end device performance may not be prioritized</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sp>
        <p:nvSpPr>
          <p:cNvPr id="10" name="TextBox 10"/>
          <p:cNvSpPr txBox="1"/>
          <p:nvPr/>
        </p:nvSpPr>
        <p:spPr>
          <a:xfrm>
            <a:off x="1216819" y="1467328"/>
            <a:ext cx="15819120" cy="1742122"/>
          </a:xfrm>
          <a:prstGeom prst="rect">
            <a:avLst/>
          </a:prstGeom>
        </p:spPr>
        <p:txBody>
          <a:bodyPr lIns="0" tIns="0" rIns="0" bIns="0" rtlCol="0" anchor="t">
            <a:spAutoFit/>
          </a:bodyPr>
          <a:lstStyle/>
          <a:p>
            <a:pPr algn="l">
              <a:lnSpc>
                <a:spcPts val="5760"/>
              </a:lnSpc>
            </a:pPr>
            <a:r>
              <a:rPr lang="en-US" sz="4800" b="1" spc="7">
                <a:solidFill>
                  <a:srgbClr val="FF0000"/>
                </a:solidFill>
                <a:latin typeface="DejaVu Sans Bold" panose="020B0803030604020204"/>
                <a:ea typeface="DejaVu Sans Bold" panose="020B0803030604020204"/>
                <a:cs typeface="DejaVu Sans Bold" panose="020B0803030604020204"/>
                <a:sym typeface="DejaVu Sans Bold" panose="020B0803030604020204"/>
              </a:rPr>
              <a:t>Drawback of Existing System</a:t>
            </a:r>
          </a:p>
        </p:txBody>
      </p:sp>
      <p:sp>
        <p:nvSpPr>
          <p:cNvPr id="11" name="TextBox 11"/>
          <p:cNvSpPr txBox="1"/>
          <p:nvPr/>
        </p:nvSpPr>
        <p:spPr>
          <a:xfrm>
            <a:off x="1028700" y="2826544"/>
            <a:ext cx="15666720" cy="6048375"/>
          </a:xfrm>
          <a:prstGeom prst="rect">
            <a:avLst/>
          </a:prstGeom>
        </p:spPr>
        <p:txBody>
          <a:bodyPr lIns="0" tIns="0" rIns="0" bIns="0" rtlCol="0" anchor="t">
            <a:spAutoFit/>
          </a:bodyPr>
          <a:lstStyle/>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Limited Optimization for Low-End Devices: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Current settings don’t fully address performance issues on low-end devices, leading to lag and poor graphics quality.</a:t>
            </a:r>
          </a:p>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Generic In-Game Tips: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tips are too broad and don’t offer specific advice for optimizing gameplay on different device types.</a:t>
            </a:r>
          </a:p>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Basic Analytics :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The current system provides high-level data without detailed insights into how device performance affects gameplay.</a:t>
            </a:r>
          </a:p>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Inconsistent Community Support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Community guides and tips vary in quality, making it hard for players to find effective solutions for their device issues. </a:t>
            </a:r>
          </a:p>
          <a:p>
            <a:pPr marL="651510" lvl="1" indent="-325755" algn="l">
              <a:lnSpc>
                <a:spcPts val="4320"/>
              </a:lnSpc>
              <a:buFont typeface="Arial" panose="020B0604020202020204"/>
              <a:buChar char="•"/>
            </a:pPr>
            <a:r>
              <a:rPr lang="en-US" sz="36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Lack of Personalization :</a:t>
            </a:r>
            <a:r>
              <a:rPr lang="en-US" sz="3600">
                <a:solidFill>
                  <a:srgbClr val="000000"/>
                </a:solidFill>
                <a:latin typeface="Times New Roman" panose="02020603050405020304"/>
                <a:ea typeface="Times New Roman" panose="02020603050405020304"/>
                <a:cs typeface="Times New Roman" panose="02020603050405020304"/>
                <a:sym typeface="Times New Roman" panose="02020603050405020304"/>
              </a:rPr>
              <a:t>Features and settings are not tailored to individual device capabilities, leading to a one-size-fits-all approach.</a:t>
            </a:r>
          </a:p>
        </p:txBody>
      </p:sp>
      <p:sp>
        <p:nvSpPr>
          <p:cNvPr id="12" name="TextBox 12"/>
          <p:cNvSpPr txBox="1"/>
          <p:nvPr/>
        </p:nvSpPr>
        <p:spPr>
          <a:xfrm>
            <a:off x="1310640" y="9404032"/>
            <a:ext cx="3779520" cy="632460"/>
          </a:xfrm>
          <a:prstGeom prst="rect">
            <a:avLst/>
          </a:prstGeom>
        </p:spPr>
        <p:txBody>
          <a:bodyPr lIns="0" tIns="0" rIns="0" bIns="0" rtlCol="0" anchor="t">
            <a:spAutoFit/>
          </a:bodyPr>
          <a:lstStyle/>
          <a:p>
            <a:pPr algn="l">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Third Review</a:t>
            </a:r>
          </a:p>
        </p:txBody>
      </p:sp>
      <p:sp>
        <p:nvSpPr>
          <p:cNvPr id="13" name="TextBox 13"/>
          <p:cNvSpPr txBox="1"/>
          <p:nvPr/>
        </p:nvSpPr>
        <p:spPr>
          <a:xfrm>
            <a:off x="6339840" y="9404032"/>
            <a:ext cx="5608320" cy="632460"/>
          </a:xfrm>
          <a:prstGeom prst="rect">
            <a:avLst/>
          </a:prstGeom>
        </p:spPr>
        <p:txBody>
          <a:bodyPr lIns="0" tIns="0" rIns="0" bIns="0" rtlCol="0" anchor="t">
            <a:spAutoFit/>
          </a:bodyPr>
          <a:lstStyle/>
          <a:p>
            <a:pPr algn="ct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Department of Artificial Intelligence and Data Science</a:t>
            </a:r>
          </a:p>
        </p:txBody>
      </p:sp>
      <p:sp>
        <p:nvSpPr>
          <p:cNvPr id="14" name="TextBox 14"/>
          <p:cNvSpPr txBox="1"/>
          <p:nvPr/>
        </p:nvSpPr>
        <p:spPr>
          <a:xfrm>
            <a:off x="13197840" y="9404032"/>
            <a:ext cx="3779520" cy="632460"/>
          </a:xfrm>
          <a:prstGeom prst="rect">
            <a:avLst/>
          </a:prstGeom>
        </p:spPr>
        <p:txBody>
          <a:bodyPr lIns="0" tIns="0" rIns="0" bIns="0" rtlCol="0" anchor="t">
            <a:spAutoFit/>
          </a:bodyPr>
          <a:lstStyle/>
          <a:p>
            <a:pPr algn="r">
              <a:lnSpc>
                <a:spcPts val="2160"/>
              </a:lnSpc>
            </a:pPr>
            <a:r>
              <a:rPr lang="en-US" sz="1800" spc="2">
                <a:solidFill>
                  <a:srgbClr val="000000"/>
                </a:solidFill>
                <a:latin typeface="DejaVu Sans Bold" panose="020B0803030604020204"/>
                <a:ea typeface="DejaVu Sans Bold" panose="020B0803030604020204"/>
                <a:cs typeface="DejaVu Sans Bold" panose="020B0803030604020204"/>
                <a:sym typeface="DejaVu Sans Bold" panose="020B0803030604020204"/>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3372</Words>
  <Application>Microsoft Office PowerPoint</Application>
  <PresentationFormat>Custom</PresentationFormat>
  <Paragraphs>380</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Times New Roman</vt:lpstr>
      <vt:lpstr>Poppins Bold</vt:lpstr>
      <vt:lpstr>Arial</vt:lpstr>
      <vt:lpstr>Calibri</vt:lpstr>
      <vt:lpstr>Poppins</vt:lpstr>
      <vt:lpstr>DejaVu Sans Bold</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and 3 rd review.pptx</dc:title>
  <dc:creator/>
  <cp:lastModifiedBy>Aswin Madhu</cp:lastModifiedBy>
  <cp:revision>2</cp:revision>
  <dcterms:created xsi:type="dcterms:W3CDTF">2006-08-16T00:00:00Z</dcterms:created>
  <dcterms:modified xsi:type="dcterms:W3CDTF">2024-11-23T03:49:55Z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E72E1461B4994F10ADEF8AE377CDEFFF_12</vt:lpwstr>
  </property>
  <property fmtid="{D5CDD505-2E9C-101B-9397-08002B2CF9AE}" pid="3" name="KSOProductBuildVer">
    <vt:lpwstr>1033-12.2.0.18911</vt:lpwstr>
  </property>
</Properties>
</file>