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Montserrat Classic Bold" charset="1" panose="00000800000000000000"/>
      <p:regular r:id="rId33"/>
    </p:embeddedFont>
    <p:embeddedFont>
      <p:font typeface="Montserrat Classic" charset="1" panose="00000500000000000000"/>
      <p:regular r:id="rId34"/>
    </p:embeddedFont>
    <p:embeddedFont>
      <p:font typeface="Times New Roman" charset="1" panose="02030502070405020303"/>
      <p:regular r:id="rId35"/>
    </p:embeddedFont>
    <p:embeddedFont>
      <p:font typeface="Times New Roman Bold" charset="1" panose="02030802070405020303"/>
      <p:regular r:id="rId36"/>
    </p:embeddedFont>
    <p:embeddedFont>
      <p:font typeface="Canva Sans Bold" charset="1" panose="020B0803030501040103"/>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2.png" Type="http://schemas.openxmlformats.org/officeDocument/2006/relationships/image"/><Relationship Id="rId7" Target="../media/image2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https://crowdbotics.com/posts/blog/how-to-choose-the-bestarchitecture-for-your-web-application/" TargetMode="External" Type="http://schemas.openxmlformats.org/officeDocument/2006/relationships/hyperlink"/><Relationship Id="rId7" Target="https://securiti.ai/blog/sensitive-data-exposure/" TargetMode="External" Type="http://schemas.openxmlformats.org/officeDocument/2006/relationships/hyperlink"/></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https://codearistos.net/multi-hms.html" TargetMode="External" Type="http://schemas.openxmlformats.org/officeDocument/2006/relationships/hyperlink"/><Relationship Id="rId7" Target="https://smart-hospital.in/demo/" TargetMode="External" Type="http://schemas.openxmlformats.org/officeDocument/2006/relationships/hyperlink"/><Relationship Id="rId8" Target="https://docpulse.com" TargetMode="External" Type="http://schemas.openxmlformats.org/officeDocument/2006/relationships/hyperlink"/><Relationship Id="rId9" Target="https://mocdoc.com/util/hospital-management-system/hms-demo-page"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675462" cy="824630"/>
          </a:xfrm>
          <a:custGeom>
            <a:avLst/>
            <a:gdLst/>
            <a:ahLst/>
            <a:cxnLst/>
            <a:rect r="r" b="b" t="t" l="l"/>
            <a:pathLst>
              <a:path h="824630" w="675462">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657731" y="2586787"/>
            <a:ext cx="7257908" cy="5739081"/>
          </a:xfrm>
          <a:custGeom>
            <a:avLst/>
            <a:gdLst/>
            <a:ahLst/>
            <a:cxnLst/>
            <a:rect r="r" b="b" t="t" l="l"/>
            <a:pathLst>
              <a:path h="5739081" w="7257908">
                <a:moveTo>
                  <a:pt x="0" y="0"/>
                </a:moveTo>
                <a:lnTo>
                  <a:pt x="7257908" y="0"/>
                </a:lnTo>
                <a:lnTo>
                  <a:pt x="7257908" y="5739081"/>
                </a:lnTo>
                <a:lnTo>
                  <a:pt x="0" y="5739081"/>
                </a:lnTo>
                <a:lnTo>
                  <a:pt x="0" y="0"/>
                </a:lnTo>
                <a:close/>
              </a:path>
            </a:pathLst>
          </a:custGeom>
          <a:blipFill>
            <a:blip r:embed="rId6"/>
            <a:stretch>
              <a:fillRect l="0" t="0" r="0" b="0"/>
            </a:stretch>
          </a:blipFill>
        </p:spPr>
      </p:sp>
      <p:sp>
        <p:nvSpPr>
          <p:cNvPr name="TextBox 5" id="5"/>
          <p:cNvSpPr txBox="true"/>
          <p:nvPr/>
        </p:nvSpPr>
        <p:spPr>
          <a:xfrm rot="0">
            <a:off x="1028700" y="3377960"/>
            <a:ext cx="11860243" cy="3112129"/>
          </a:xfrm>
          <a:prstGeom prst="rect">
            <a:avLst/>
          </a:prstGeom>
        </p:spPr>
        <p:txBody>
          <a:bodyPr anchor="t" rtlCol="false" tIns="0" lIns="0" bIns="0" rIns="0">
            <a:spAutoFit/>
          </a:bodyPr>
          <a:lstStyle/>
          <a:p>
            <a:pPr algn="l">
              <a:lnSpc>
                <a:spcPts val="11926"/>
              </a:lnSpc>
            </a:pPr>
            <a:r>
              <a:rPr lang="en-US" sz="12047" b="true">
                <a:solidFill>
                  <a:srgbClr val="004AAD"/>
                </a:solidFill>
                <a:latin typeface="Montserrat Classic Bold"/>
                <a:ea typeface="Montserrat Classic Bold"/>
                <a:cs typeface="Montserrat Classic Bold"/>
                <a:sym typeface="Montserrat Classic Bold"/>
              </a:rPr>
              <a:t>HOSPITAL MANAGEMENT</a:t>
            </a:r>
          </a:p>
        </p:txBody>
      </p:sp>
      <p:sp>
        <p:nvSpPr>
          <p:cNvPr name="TextBox 6" id="6"/>
          <p:cNvSpPr txBox="true"/>
          <p:nvPr/>
        </p:nvSpPr>
        <p:spPr>
          <a:xfrm rot="0">
            <a:off x="1028700" y="6220009"/>
            <a:ext cx="8544752" cy="1597654"/>
          </a:xfrm>
          <a:prstGeom prst="rect">
            <a:avLst/>
          </a:prstGeom>
        </p:spPr>
        <p:txBody>
          <a:bodyPr anchor="t" rtlCol="false" tIns="0" lIns="0" bIns="0" rIns="0">
            <a:spAutoFit/>
          </a:bodyPr>
          <a:lstStyle/>
          <a:p>
            <a:pPr algn="l">
              <a:lnSpc>
                <a:spcPts val="11926"/>
              </a:lnSpc>
            </a:pPr>
            <a:r>
              <a:rPr lang="en-US" sz="12047" b="true">
                <a:solidFill>
                  <a:srgbClr val="2BB4D4"/>
                </a:solidFill>
                <a:latin typeface="Montserrat Classic Bold"/>
                <a:ea typeface="Montserrat Classic Bold"/>
                <a:cs typeface="Montserrat Classic Bold"/>
                <a:sym typeface="Montserrat Classic Bold"/>
              </a:rPr>
              <a:t>SYSTEM</a:t>
            </a:r>
          </a:p>
        </p:txBody>
      </p:sp>
      <p:sp>
        <p:nvSpPr>
          <p:cNvPr name="TextBox 7" id="7"/>
          <p:cNvSpPr txBox="true"/>
          <p:nvPr/>
        </p:nvSpPr>
        <p:spPr>
          <a:xfrm rot="0">
            <a:off x="1704162" y="1078950"/>
            <a:ext cx="7477938" cy="504825"/>
          </a:xfrm>
          <a:prstGeom prst="rect">
            <a:avLst/>
          </a:prstGeom>
        </p:spPr>
        <p:txBody>
          <a:bodyPr anchor="t" rtlCol="false" tIns="0" lIns="0" bIns="0" rIns="0">
            <a:spAutoFit/>
          </a:bodyPr>
          <a:lstStyle/>
          <a:p>
            <a:pPr algn="l">
              <a:lnSpc>
                <a:spcPts val="4199"/>
              </a:lnSpc>
            </a:pPr>
            <a:r>
              <a:rPr lang="en-US" b="true" sz="2999" i="true">
                <a:solidFill>
                  <a:srgbClr val="004AAD"/>
                </a:solidFill>
                <a:latin typeface="Montserrat Classic Bold"/>
                <a:ea typeface="Montserrat Classic Bold"/>
                <a:cs typeface="Montserrat Classic Bold"/>
                <a:sym typeface="Montserrat Classic Bold"/>
              </a:rPr>
              <a:t>INNOVATION AND DESIGN THINKING</a:t>
            </a:r>
          </a:p>
        </p:txBody>
      </p:sp>
      <p:sp>
        <p:nvSpPr>
          <p:cNvPr name="TextBox 8" id="8"/>
          <p:cNvSpPr txBox="true"/>
          <p:nvPr/>
        </p:nvSpPr>
        <p:spPr>
          <a:xfrm rot="0">
            <a:off x="12380593" y="8278243"/>
            <a:ext cx="5525057" cy="1736725"/>
          </a:xfrm>
          <a:prstGeom prst="rect">
            <a:avLst/>
          </a:prstGeom>
        </p:spPr>
        <p:txBody>
          <a:bodyPr anchor="t" rtlCol="false" tIns="0" lIns="0" bIns="0" rIns="0">
            <a:spAutoFit/>
          </a:bodyPr>
          <a:lstStyle/>
          <a:p>
            <a:pPr algn="l">
              <a:lnSpc>
                <a:spcPts val="3499"/>
              </a:lnSpc>
            </a:pPr>
            <a:r>
              <a:rPr lang="en-US" sz="2499" spc="124">
                <a:solidFill>
                  <a:srgbClr val="2E2E2E"/>
                </a:solidFill>
                <a:latin typeface="Montserrat Classic"/>
                <a:ea typeface="Montserrat Classic"/>
                <a:cs typeface="Montserrat Classic"/>
                <a:sym typeface="Montserrat Classic"/>
              </a:rPr>
              <a:t> G MADHUMITHA 221801030</a:t>
            </a:r>
          </a:p>
          <a:p>
            <a:pPr algn="l">
              <a:lnSpc>
                <a:spcPts val="3499"/>
              </a:lnSpc>
            </a:pPr>
            <a:r>
              <a:rPr lang="en-US" sz="2499" spc="124">
                <a:solidFill>
                  <a:srgbClr val="2E2E2E"/>
                </a:solidFill>
                <a:latin typeface="Montserrat Classic"/>
                <a:ea typeface="Montserrat Classic"/>
                <a:cs typeface="Montserrat Classic"/>
                <a:sym typeface="Montserrat Classic"/>
              </a:rPr>
              <a:t>S MADHUVANTHIY 221801031</a:t>
            </a:r>
          </a:p>
          <a:p>
            <a:pPr algn="l">
              <a:lnSpc>
                <a:spcPts val="3499"/>
              </a:lnSpc>
            </a:pPr>
          </a:p>
          <a:p>
            <a:pPr algn="l">
              <a:lnSpc>
                <a:spcPts val="349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827283"/>
            <a:ext cx="12026026"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PROPOSED SYSTEM</a:t>
            </a:r>
          </a:p>
        </p:txBody>
      </p:sp>
      <p:sp>
        <p:nvSpPr>
          <p:cNvPr name="TextBox 5" id="5"/>
          <p:cNvSpPr txBox="true"/>
          <p:nvPr/>
        </p:nvSpPr>
        <p:spPr>
          <a:xfrm rot="0">
            <a:off x="1028700" y="2170992"/>
            <a:ext cx="15776423" cy="7567296"/>
          </a:xfrm>
          <a:prstGeom prst="rect">
            <a:avLst/>
          </a:prstGeom>
        </p:spPr>
        <p:txBody>
          <a:bodyPr anchor="t" rtlCol="false" tIns="0" lIns="0" bIns="0" rIns="0">
            <a:spAutoFit/>
          </a:bodyPr>
          <a:lstStyle/>
          <a:p>
            <a:pPr algn="just">
              <a:lnSpc>
                <a:spcPts val="4959"/>
              </a:lnSpc>
            </a:pPr>
            <a:r>
              <a:rPr lang="en-US" sz="3099">
                <a:solidFill>
                  <a:srgbClr val="2E2E2E"/>
                </a:solidFill>
                <a:latin typeface="Times New Roman"/>
                <a:ea typeface="Times New Roman"/>
                <a:cs typeface="Times New Roman"/>
                <a:sym typeface="Times New Roman"/>
              </a:rPr>
              <a:t>The proposed Hospital Management System (HMS) is a digital solution designed to automate and streamline hospital operations. It replaces manual processes with a centralized and integrated system, improving efficiency, accuracy, and patient care.</a:t>
            </a:r>
          </a:p>
          <a:p>
            <a:pPr algn="just">
              <a:lnSpc>
                <a:spcPts val="4959"/>
              </a:lnSpc>
            </a:pPr>
            <a:r>
              <a:rPr lang="en-US" sz="3099" b="true">
                <a:solidFill>
                  <a:srgbClr val="2E2E2E"/>
                </a:solidFill>
                <a:latin typeface="Times New Roman Bold"/>
                <a:ea typeface="Times New Roman Bold"/>
                <a:cs typeface="Times New Roman Bold"/>
                <a:sym typeface="Times New Roman Bold"/>
              </a:rPr>
              <a:t>Key Features:</a:t>
            </a:r>
          </a:p>
          <a:p>
            <a:pPr algn="just" marL="669286" indent="-334643" lvl="1">
              <a:lnSpc>
                <a:spcPts val="4959"/>
              </a:lnSpc>
              <a:buAutoNum type="arabicPeriod" startAt="1"/>
            </a:pPr>
            <a:r>
              <a:rPr lang="en-US" b="true" sz="3099">
                <a:solidFill>
                  <a:srgbClr val="2E2E2E"/>
                </a:solidFill>
                <a:latin typeface="Times New Roman Bold"/>
                <a:ea typeface="Times New Roman Bold"/>
                <a:cs typeface="Times New Roman Bold"/>
                <a:sym typeface="Times New Roman Bold"/>
              </a:rPr>
              <a:t>Automated Patient Management</a:t>
            </a:r>
            <a:r>
              <a:rPr lang="en-US" sz="3099">
                <a:solidFill>
                  <a:srgbClr val="2E2E2E"/>
                </a:solidFill>
                <a:latin typeface="Times New Roman"/>
                <a:ea typeface="Times New Roman"/>
                <a:cs typeface="Times New Roman"/>
                <a:sym typeface="Times New Roman"/>
              </a:rPr>
              <a:t> – Quick registration, appointment booking, and digital medical records.</a:t>
            </a:r>
          </a:p>
          <a:p>
            <a:pPr algn="just" marL="669286" indent="-334643" lvl="1">
              <a:lnSpc>
                <a:spcPts val="4959"/>
              </a:lnSpc>
              <a:buAutoNum type="arabicPeriod" startAt="1"/>
            </a:pPr>
            <a:r>
              <a:rPr lang="en-US" b="true" sz="3099">
                <a:solidFill>
                  <a:srgbClr val="2E2E2E"/>
                </a:solidFill>
                <a:latin typeface="Times New Roman Bold"/>
                <a:ea typeface="Times New Roman Bold"/>
                <a:cs typeface="Times New Roman Bold"/>
                <a:sym typeface="Times New Roman Bold"/>
              </a:rPr>
              <a:t>Real-Time Data Access</a:t>
            </a:r>
            <a:r>
              <a:rPr lang="en-US" sz="3099">
                <a:solidFill>
                  <a:srgbClr val="2E2E2E"/>
                </a:solidFill>
                <a:latin typeface="Times New Roman"/>
                <a:ea typeface="Times New Roman"/>
                <a:cs typeface="Times New Roman"/>
                <a:sym typeface="Times New Roman"/>
              </a:rPr>
              <a:t> – Doctors and staff can access updated patient records anytime.</a:t>
            </a:r>
          </a:p>
          <a:p>
            <a:pPr algn="just" marL="669286" indent="-334643" lvl="1">
              <a:lnSpc>
                <a:spcPts val="4959"/>
              </a:lnSpc>
              <a:buAutoNum type="arabicPeriod" startAt="1"/>
            </a:pPr>
            <a:r>
              <a:rPr lang="en-US" b="true" sz="3099">
                <a:solidFill>
                  <a:srgbClr val="2E2E2E"/>
                </a:solidFill>
                <a:latin typeface="Times New Roman Bold"/>
                <a:ea typeface="Times New Roman Bold"/>
                <a:cs typeface="Times New Roman Bold"/>
                <a:sym typeface="Times New Roman Bold"/>
              </a:rPr>
              <a:t>Resource Optimization </a:t>
            </a:r>
            <a:r>
              <a:rPr lang="en-US" sz="3099">
                <a:solidFill>
                  <a:srgbClr val="2E2E2E"/>
                </a:solidFill>
                <a:latin typeface="Times New Roman"/>
                <a:ea typeface="Times New Roman"/>
                <a:cs typeface="Times New Roman"/>
                <a:sym typeface="Times New Roman"/>
              </a:rPr>
              <a:t>– Efficient tracking of hospital beds, staff, and medical supplies.</a:t>
            </a:r>
          </a:p>
          <a:p>
            <a:pPr algn="just" marL="669286" indent="-334643" lvl="1">
              <a:lnSpc>
                <a:spcPts val="4959"/>
              </a:lnSpc>
              <a:buAutoNum type="arabicPeriod" startAt="1"/>
            </a:pPr>
            <a:r>
              <a:rPr lang="en-US" b="true" sz="3099">
                <a:solidFill>
                  <a:srgbClr val="2E2E2E"/>
                </a:solidFill>
                <a:latin typeface="Times New Roman Bold"/>
                <a:ea typeface="Times New Roman Bold"/>
                <a:cs typeface="Times New Roman Bold"/>
                <a:sym typeface="Times New Roman Bold"/>
              </a:rPr>
              <a:t>Secure and Compliant</a:t>
            </a:r>
            <a:r>
              <a:rPr lang="en-US" sz="3099">
                <a:solidFill>
                  <a:srgbClr val="2E2E2E"/>
                </a:solidFill>
                <a:latin typeface="Times New Roman"/>
                <a:ea typeface="Times New Roman"/>
                <a:cs typeface="Times New Roman"/>
                <a:sym typeface="Times New Roman"/>
              </a:rPr>
              <a:t> – Ensures data security and follows healthcare regulations like HIPAA.</a:t>
            </a:r>
          </a:p>
          <a:p>
            <a:pPr algn="just" marL="669286" indent="-334643" lvl="1">
              <a:lnSpc>
                <a:spcPts val="4959"/>
              </a:lnSpc>
              <a:buAutoNum type="arabicPeriod" startAt="1"/>
            </a:pPr>
            <a:r>
              <a:rPr lang="en-US" b="true" sz="3099">
                <a:solidFill>
                  <a:srgbClr val="2E2E2E"/>
                </a:solidFill>
                <a:latin typeface="Times New Roman Bold"/>
                <a:ea typeface="Times New Roman Bold"/>
                <a:cs typeface="Times New Roman Bold"/>
                <a:sym typeface="Times New Roman Bold"/>
              </a:rPr>
              <a:t>Billing and Inventory Management</a:t>
            </a:r>
            <a:r>
              <a:rPr lang="en-US" sz="3099">
                <a:solidFill>
                  <a:srgbClr val="2E2E2E"/>
                </a:solidFill>
                <a:latin typeface="Times New Roman"/>
                <a:ea typeface="Times New Roman"/>
                <a:cs typeface="Times New Roman"/>
                <a:sym typeface="Times New Roman"/>
              </a:rPr>
              <a:t> – Reduces errors in payments and stock tracking.</a:t>
            </a:r>
          </a:p>
          <a:p>
            <a:pPr algn="just">
              <a:lnSpc>
                <a:spcPts val="4959"/>
              </a:lnSpc>
            </a:pPr>
          </a:p>
        </p:txBody>
      </p:sp>
      <p:sp>
        <p:nvSpPr>
          <p:cNvPr name="Freeform 6" id="6"/>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144593">
            <a:off x="8023448" y="-2009860"/>
            <a:ext cx="17617704" cy="17617704"/>
          </a:xfrm>
          <a:custGeom>
            <a:avLst/>
            <a:gdLst/>
            <a:ahLst/>
            <a:cxnLst/>
            <a:rect r="r" b="b" t="t" l="l"/>
            <a:pathLst>
              <a:path h="17617704" w="17617704">
                <a:moveTo>
                  <a:pt x="0" y="0"/>
                </a:moveTo>
                <a:lnTo>
                  <a:pt x="17617704" y="0"/>
                </a:lnTo>
                <a:lnTo>
                  <a:pt x="17617704" y="17617704"/>
                </a:lnTo>
                <a:lnTo>
                  <a:pt x="0" y="1761770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221385"/>
            <a:ext cx="10867649"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ADMIN MODULE</a:t>
            </a:r>
          </a:p>
        </p:txBody>
      </p:sp>
      <p:sp>
        <p:nvSpPr>
          <p:cNvPr name="Freeform 5" id="5"/>
          <p:cNvSpPr/>
          <p:nvPr/>
        </p:nvSpPr>
        <p:spPr>
          <a:xfrm flipH="true" flipV="false" rot="8905814">
            <a:off x="-3948548" y="7198542"/>
            <a:ext cx="10192260" cy="8283527"/>
          </a:xfrm>
          <a:custGeom>
            <a:avLst/>
            <a:gdLst/>
            <a:ahLst/>
            <a:cxnLst/>
            <a:rect r="r" b="b" t="t" l="l"/>
            <a:pathLst>
              <a:path h="8283527" w="10192260">
                <a:moveTo>
                  <a:pt x="10192260" y="0"/>
                </a:moveTo>
                <a:lnTo>
                  <a:pt x="0" y="0"/>
                </a:lnTo>
                <a:lnTo>
                  <a:pt x="0" y="8283527"/>
                </a:lnTo>
                <a:lnTo>
                  <a:pt x="10192260" y="8283527"/>
                </a:lnTo>
                <a:lnTo>
                  <a:pt x="1019226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720965"/>
            <a:ext cx="16667708" cy="5411883"/>
          </a:xfrm>
          <a:prstGeom prst="rect">
            <a:avLst/>
          </a:prstGeom>
        </p:spPr>
        <p:txBody>
          <a:bodyPr anchor="t" rtlCol="false" tIns="0" lIns="0" bIns="0" rIns="0">
            <a:spAutoFit/>
          </a:bodyPr>
          <a:lstStyle/>
          <a:p>
            <a:pPr algn="just">
              <a:lnSpc>
                <a:spcPts val="4772"/>
              </a:lnSpc>
            </a:pPr>
            <a:r>
              <a:rPr lang="en-US" sz="3408" b="true">
                <a:solidFill>
                  <a:srgbClr val="004AAD"/>
                </a:solidFill>
                <a:latin typeface="Times New Roman Bold"/>
                <a:ea typeface="Times New Roman Bold"/>
                <a:cs typeface="Times New Roman Bold"/>
                <a:sym typeface="Times New Roman Bold"/>
              </a:rPr>
              <a:t> </a:t>
            </a:r>
            <a:r>
              <a:rPr lang="en-US" sz="3408" b="true">
                <a:solidFill>
                  <a:srgbClr val="2E2E2E"/>
                </a:solidFill>
                <a:latin typeface="Times New Roman Bold"/>
                <a:ea typeface="Times New Roman Bold"/>
                <a:cs typeface="Times New Roman Bold"/>
                <a:sym typeface="Times New Roman Bold"/>
              </a:rPr>
              <a:t>Admin Module </a:t>
            </a:r>
            <a:r>
              <a:rPr lang="en-US" sz="3408">
                <a:solidFill>
                  <a:srgbClr val="2E2E2E"/>
                </a:solidFill>
                <a:latin typeface="Times New Roman"/>
                <a:ea typeface="Times New Roman"/>
                <a:cs typeface="Times New Roman"/>
                <a:sym typeface="Times New Roman"/>
              </a:rPr>
              <a:t>The Admin Module serves as the control center of the entire system. </a:t>
            </a:r>
          </a:p>
          <a:p>
            <a:pPr algn="just">
              <a:lnSpc>
                <a:spcPts val="4772"/>
              </a:lnSpc>
            </a:pPr>
            <a:r>
              <a:rPr lang="en-US" sz="3408">
                <a:solidFill>
                  <a:srgbClr val="2E2E2E"/>
                </a:solidFill>
                <a:latin typeface="Times New Roman"/>
                <a:ea typeface="Times New Roman"/>
                <a:cs typeface="Times New Roman"/>
                <a:sym typeface="Times New Roman"/>
              </a:rPr>
              <a:t>Administrators have comprehensive access to user management, including the ability to </a:t>
            </a:r>
          </a:p>
          <a:p>
            <a:pPr algn="just">
              <a:lnSpc>
                <a:spcPts val="4772"/>
              </a:lnSpc>
            </a:pPr>
            <a:r>
              <a:rPr lang="en-US" sz="3408">
                <a:solidFill>
                  <a:srgbClr val="2E2E2E"/>
                </a:solidFill>
                <a:latin typeface="Times New Roman"/>
                <a:ea typeface="Times New Roman"/>
                <a:cs typeface="Times New Roman"/>
                <a:sym typeface="Times New Roman"/>
              </a:rPr>
              <a:t>add, update, or remove both patient and doctor profiles. This module also allows the admin </a:t>
            </a:r>
          </a:p>
          <a:p>
            <a:pPr algn="just">
              <a:lnSpc>
                <a:spcPts val="4772"/>
              </a:lnSpc>
            </a:pPr>
            <a:r>
              <a:rPr lang="en-US" sz="3408">
                <a:solidFill>
                  <a:srgbClr val="2E2E2E"/>
                </a:solidFill>
                <a:latin typeface="Times New Roman"/>
                <a:ea typeface="Times New Roman"/>
                <a:cs typeface="Times New Roman"/>
                <a:sym typeface="Times New Roman"/>
              </a:rPr>
              <a:t>to review and monitor system activity, generate reports on appointments and system usage, </a:t>
            </a:r>
          </a:p>
          <a:p>
            <a:pPr algn="just">
              <a:lnSpc>
                <a:spcPts val="4772"/>
              </a:lnSpc>
            </a:pPr>
            <a:r>
              <a:rPr lang="en-US" sz="3408">
                <a:solidFill>
                  <a:srgbClr val="2E2E2E"/>
                </a:solidFill>
                <a:latin typeface="Times New Roman"/>
                <a:ea typeface="Times New Roman"/>
                <a:cs typeface="Times New Roman"/>
                <a:sym typeface="Times New Roman"/>
              </a:rPr>
              <a:t>and manage schedules or availability settings globally. The administrator ensures that the </a:t>
            </a:r>
          </a:p>
          <a:p>
            <a:pPr algn="just">
              <a:lnSpc>
                <a:spcPts val="4772"/>
              </a:lnSpc>
            </a:pPr>
            <a:r>
              <a:rPr lang="en-US" sz="3408">
                <a:solidFill>
                  <a:srgbClr val="2E2E2E"/>
                </a:solidFill>
                <a:latin typeface="Times New Roman"/>
                <a:ea typeface="Times New Roman"/>
                <a:cs typeface="Times New Roman"/>
                <a:sym typeface="Times New Roman"/>
              </a:rPr>
              <a:t>platform functions smoothly and that data remains consistent and secure across all </a:t>
            </a:r>
          </a:p>
          <a:p>
            <a:pPr algn="just">
              <a:lnSpc>
                <a:spcPts val="4772"/>
              </a:lnSpc>
            </a:pPr>
            <a:r>
              <a:rPr lang="en-US" sz="3408">
                <a:solidFill>
                  <a:srgbClr val="2E2E2E"/>
                </a:solidFill>
                <a:latin typeface="Times New Roman"/>
                <a:ea typeface="Times New Roman"/>
                <a:cs typeface="Times New Roman"/>
                <a:sym typeface="Times New Roman"/>
              </a:rPr>
              <a:t>modules.</a:t>
            </a:r>
          </a:p>
          <a:p>
            <a:pPr algn="ctr">
              <a:lnSpc>
                <a:spcPts val="449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144593">
            <a:off x="8023448" y="-2009860"/>
            <a:ext cx="17617704" cy="17617704"/>
          </a:xfrm>
          <a:custGeom>
            <a:avLst/>
            <a:gdLst/>
            <a:ahLst/>
            <a:cxnLst/>
            <a:rect r="r" b="b" t="t" l="l"/>
            <a:pathLst>
              <a:path h="17617704" w="17617704">
                <a:moveTo>
                  <a:pt x="0" y="0"/>
                </a:moveTo>
                <a:lnTo>
                  <a:pt x="17617704" y="0"/>
                </a:lnTo>
                <a:lnTo>
                  <a:pt x="17617704" y="17617704"/>
                </a:lnTo>
                <a:lnTo>
                  <a:pt x="0" y="1761770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8905814">
            <a:off x="-3948548" y="7198542"/>
            <a:ext cx="10192260" cy="8283527"/>
          </a:xfrm>
          <a:custGeom>
            <a:avLst/>
            <a:gdLst/>
            <a:ahLst/>
            <a:cxnLst/>
            <a:rect r="r" b="b" t="t" l="l"/>
            <a:pathLst>
              <a:path h="8283527" w="10192260">
                <a:moveTo>
                  <a:pt x="10192260" y="0"/>
                </a:moveTo>
                <a:lnTo>
                  <a:pt x="0" y="0"/>
                </a:lnTo>
                <a:lnTo>
                  <a:pt x="0" y="8283527"/>
                </a:lnTo>
                <a:lnTo>
                  <a:pt x="10192260" y="8283527"/>
                </a:lnTo>
                <a:lnTo>
                  <a:pt x="1019226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07384" y="3225860"/>
            <a:ext cx="11728520" cy="5537617"/>
          </a:xfrm>
          <a:custGeom>
            <a:avLst/>
            <a:gdLst/>
            <a:ahLst/>
            <a:cxnLst/>
            <a:rect r="r" b="b" t="t" l="l"/>
            <a:pathLst>
              <a:path h="5537617" w="11728520">
                <a:moveTo>
                  <a:pt x="0" y="0"/>
                </a:moveTo>
                <a:lnTo>
                  <a:pt x="11728520" y="0"/>
                </a:lnTo>
                <a:lnTo>
                  <a:pt x="11728520" y="5537617"/>
                </a:lnTo>
                <a:lnTo>
                  <a:pt x="0" y="5537617"/>
                </a:lnTo>
                <a:lnTo>
                  <a:pt x="0" y="0"/>
                </a:lnTo>
                <a:close/>
              </a:path>
            </a:pathLst>
          </a:custGeom>
          <a:blipFill>
            <a:blip r:embed="rId8"/>
            <a:stretch>
              <a:fillRect l="0" t="-1890" r="0" b="-1890"/>
            </a:stretch>
          </a:blipFill>
        </p:spPr>
      </p:sp>
      <p:sp>
        <p:nvSpPr>
          <p:cNvPr name="TextBox 6" id="6"/>
          <p:cNvSpPr txBox="true"/>
          <p:nvPr/>
        </p:nvSpPr>
        <p:spPr>
          <a:xfrm rot="0">
            <a:off x="2507384" y="1190625"/>
            <a:ext cx="10867649"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ADMIN MODULE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01425" y="1190625"/>
            <a:ext cx="11417198" cy="1209675"/>
          </a:xfrm>
          <a:prstGeom prst="rect">
            <a:avLst/>
          </a:prstGeom>
        </p:spPr>
        <p:txBody>
          <a:bodyPr anchor="t" rtlCol="false" tIns="0" lIns="0" bIns="0" rIns="0">
            <a:spAutoFit/>
          </a:bodyPr>
          <a:lstStyle/>
          <a:p>
            <a:pPr algn="ctr">
              <a:lnSpc>
                <a:spcPts val="9000"/>
              </a:lnSpc>
            </a:pPr>
            <a:r>
              <a:rPr lang="en-US" b="true" sz="9000">
                <a:solidFill>
                  <a:srgbClr val="004AAD"/>
                </a:solidFill>
                <a:latin typeface="Montserrat Classic Bold"/>
                <a:ea typeface="Montserrat Classic Bold"/>
                <a:cs typeface="Montserrat Classic Bold"/>
                <a:sym typeface="Montserrat Classic Bold"/>
              </a:rPr>
              <a:t>DOCTOR MODULE</a:t>
            </a:r>
          </a:p>
        </p:txBody>
      </p:sp>
      <p:sp>
        <p:nvSpPr>
          <p:cNvPr name="TextBox 4" id="4"/>
          <p:cNvSpPr txBox="true"/>
          <p:nvPr/>
        </p:nvSpPr>
        <p:spPr>
          <a:xfrm rot="0">
            <a:off x="2138586" y="3014979"/>
            <a:ext cx="11942876" cy="6243321"/>
          </a:xfrm>
          <a:prstGeom prst="rect">
            <a:avLst/>
          </a:prstGeom>
        </p:spPr>
        <p:txBody>
          <a:bodyPr anchor="t" rtlCol="false" tIns="0" lIns="0" bIns="0" rIns="0">
            <a:spAutoFit/>
          </a:bodyPr>
          <a:lstStyle/>
          <a:p>
            <a:pPr algn="just">
              <a:lnSpc>
                <a:spcPts val="4959"/>
              </a:lnSpc>
            </a:pPr>
            <a:r>
              <a:rPr lang="en-US" sz="3099">
                <a:solidFill>
                  <a:srgbClr val="2E2E2E"/>
                </a:solidFill>
                <a:latin typeface="Montserrat Classic"/>
                <a:ea typeface="Montserrat Classic"/>
                <a:cs typeface="Montserrat Classic"/>
                <a:sym typeface="Montserrat Classic"/>
              </a:rPr>
              <a:t>In the Doctor Module, medical professionals can manage their profiles, set their available days and time slots, and view the list of booked appointments. Doctors can accept, reschedule, or reject appointments based on their availability. Additionally, this module provides a space for doctors to view patient queries and respond accordingly, improving communication and patient satisfaction. Doctors can also review their past appointment history and manage their consultation slots dynamically.</a:t>
            </a:r>
          </a:p>
          <a:p>
            <a:pPr algn="just">
              <a:lnSpc>
                <a:spcPts val="4959"/>
              </a:lnSpc>
            </a:pPr>
          </a:p>
        </p:txBody>
      </p:sp>
      <p:sp>
        <p:nvSpPr>
          <p:cNvPr name="Freeform 5" id="5"/>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82868" y="2689655"/>
            <a:ext cx="12075928" cy="6273016"/>
          </a:xfrm>
          <a:custGeom>
            <a:avLst/>
            <a:gdLst/>
            <a:ahLst/>
            <a:cxnLst/>
            <a:rect r="r" b="b" t="t" l="l"/>
            <a:pathLst>
              <a:path h="6273016" w="12075928">
                <a:moveTo>
                  <a:pt x="0" y="0"/>
                </a:moveTo>
                <a:lnTo>
                  <a:pt x="12075928" y="0"/>
                </a:lnTo>
                <a:lnTo>
                  <a:pt x="12075928" y="6273016"/>
                </a:lnTo>
                <a:lnTo>
                  <a:pt x="0" y="6273016"/>
                </a:lnTo>
                <a:lnTo>
                  <a:pt x="0" y="0"/>
                </a:lnTo>
                <a:close/>
              </a:path>
            </a:pathLst>
          </a:custGeom>
          <a:blipFill>
            <a:blip r:embed="rId6"/>
            <a:stretch>
              <a:fillRect l="-4250" t="0" r="-2306" b="0"/>
            </a:stretch>
          </a:blipFill>
        </p:spPr>
      </p:sp>
      <p:sp>
        <p:nvSpPr>
          <p:cNvPr name="TextBox 5" id="5"/>
          <p:cNvSpPr txBox="true"/>
          <p:nvPr/>
        </p:nvSpPr>
        <p:spPr>
          <a:xfrm rot="0">
            <a:off x="2482868" y="1190625"/>
            <a:ext cx="11417198"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DOCTOR MODULE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38655" y="1190625"/>
            <a:ext cx="11417198"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PATIENT MODULE</a:t>
            </a:r>
          </a:p>
        </p:txBody>
      </p:sp>
      <p:sp>
        <p:nvSpPr>
          <p:cNvPr name="TextBox 4" id="4"/>
          <p:cNvSpPr txBox="true"/>
          <p:nvPr/>
        </p:nvSpPr>
        <p:spPr>
          <a:xfrm rot="0">
            <a:off x="738655" y="3014979"/>
            <a:ext cx="11942876" cy="6871971"/>
          </a:xfrm>
          <a:prstGeom prst="rect">
            <a:avLst/>
          </a:prstGeom>
        </p:spPr>
        <p:txBody>
          <a:bodyPr anchor="t" rtlCol="false" tIns="0" lIns="0" bIns="0" rIns="0">
            <a:spAutoFit/>
          </a:bodyPr>
          <a:lstStyle/>
          <a:p>
            <a:pPr algn="just">
              <a:lnSpc>
                <a:spcPts val="4959"/>
              </a:lnSpc>
            </a:pPr>
            <a:r>
              <a:rPr lang="en-US" sz="3099">
                <a:solidFill>
                  <a:srgbClr val="2E2E2E"/>
                </a:solidFill>
                <a:latin typeface="Montserrat Classic"/>
                <a:ea typeface="Montserrat Classic"/>
                <a:cs typeface="Montserrat Classic"/>
                <a:sym typeface="Montserrat Classic"/>
              </a:rPr>
              <a:t> The Patient Module enables patients to register on the platform, log in securely, and access a user-friendly dashboard. They can browse the list of doctors filtered by specialization, location, or availability, and book appointments in real time. Patients can also manage their personal profiles, check appointment status, cancel or reschedule bookings, and view their history of consultations. This module ensures that patients have full control over their interactions with healthcare providers through an intuitive interface.</a:t>
            </a:r>
          </a:p>
          <a:p>
            <a:pPr algn="just">
              <a:lnSpc>
                <a:spcPts val="4959"/>
              </a:lnSpc>
            </a:pPr>
          </a:p>
        </p:txBody>
      </p:sp>
      <p:sp>
        <p:nvSpPr>
          <p:cNvPr name="Freeform 5" id="5"/>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3571302"/>
            <a:ext cx="11301259" cy="5071440"/>
          </a:xfrm>
          <a:custGeom>
            <a:avLst/>
            <a:gdLst/>
            <a:ahLst/>
            <a:cxnLst/>
            <a:rect r="r" b="b" t="t" l="l"/>
            <a:pathLst>
              <a:path h="5071440" w="11301259">
                <a:moveTo>
                  <a:pt x="0" y="0"/>
                </a:moveTo>
                <a:lnTo>
                  <a:pt x="11301259" y="0"/>
                </a:lnTo>
                <a:lnTo>
                  <a:pt x="11301259" y="5071440"/>
                </a:lnTo>
                <a:lnTo>
                  <a:pt x="0" y="5071440"/>
                </a:lnTo>
                <a:lnTo>
                  <a:pt x="0" y="0"/>
                </a:lnTo>
                <a:close/>
              </a:path>
            </a:pathLst>
          </a:custGeom>
          <a:blipFill>
            <a:blip r:embed="rId6"/>
            <a:stretch>
              <a:fillRect l="0" t="0" r="0" b="0"/>
            </a:stretch>
          </a:blipFill>
        </p:spPr>
      </p:sp>
      <p:sp>
        <p:nvSpPr>
          <p:cNvPr name="TextBox 5" id="5"/>
          <p:cNvSpPr txBox="true"/>
          <p:nvPr/>
        </p:nvSpPr>
        <p:spPr>
          <a:xfrm rot="0">
            <a:off x="738655" y="1190625"/>
            <a:ext cx="11417198"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PATIENT MODULE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76301" y="617100"/>
            <a:ext cx="15959518" cy="2352675"/>
          </a:xfrm>
          <a:prstGeom prst="rect">
            <a:avLst/>
          </a:prstGeom>
        </p:spPr>
        <p:txBody>
          <a:bodyPr anchor="t" rtlCol="false" tIns="0" lIns="0" bIns="0" rIns="0">
            <a:spAutoFit/>
          </a:bodyPr>
          <a:lstStyle/>
          <a:p>
            <a:pPr algn="ctr">
              <a:lnSpc>
                <a:spcPts val="9000"/>
              </a:lnSpc>
            </a:pPr>
            <a:r>
              <a:rPr lang="en-US" b="true" sz="9000">
                <a:solidFill>
                  <a:srgbClr val="004AAD"/>
                </a:solidFill>
                <a:latin typeface="Montserrat Classic Bold"/>
                <a:ea typeface="Montserrat Classic Bold"/>
                <a:cs typeface="Montserrat Classic Bold"/>
                <a:sym typeface="Montserrat Classic Bold"/>
              </a:rPr>
              <a:t>APPOINTMENT SCHEDULE MODULE</a:t>
            </a:r>
          </a:p>
        </p:txBody>
      </p:sp>
      <p:sp>
        <p:nvSpPr>
          <p:cNvPr name="TextBox 4" id="4"/>
          <p:cNvSpPr txBox="true"/>
          <p:nvPr/>
        </p:nvSpPr>
        <p:spPr>
          <a:xfrm rot="0">
            <a:off x="738655" y="3014979"/>
            <a:ext cx="11942876" cy="6871971"/>
          </a:xfrm>
          <a:prstGeom prst="rect">
            <a:avLst/>
          </a:prstGeom>
        </p:spPr>
        <p:txBody>
          <a:bodyPr anchor="t" rtlCol="false" tIns="0" lIns="0" bIns="0" rIns="0">
            <a:spAutoFit/>
          </a:bodyPr>
          <a:lstStyle/>
          <a:p>
            <a:pPr algn="just">
              <a:lnSpc>
                <a:spcPts val="4959"/>
              </a:lnSpc>
            </a:pPr>
            <a:r>
              <a:rPr lang="en-US" sz="3099">
                <a:solidFill>
                  <a:srgbClr val="2E2E2E"/>
                </a:solidFill>
                <a:latin typeface="Montserrat Classic"/>
                <a:ea typeface="Montserrat Classic"/>
                <a:cs typeface="Montserrat Classic"/>
                <a:sym typeface="Montserrat Classic"/>
              </a:rPr>
              <a:t>This module handles the real-time appointment booking mechanism. It cross-references doctor availability with patient preferences and confirms slots dynamically. It prevents double bookings and notifies both doctors and patients upon confirmation, cancellation, or rescheduling. This module is crucial to ensuring smooth workflow and avoids clashes by checking the current status of appointments in the database. The scheduling engine also manages buffer times, slot durations, and availability blocks efficiently.</a:t>
            </a:r>
          </a:p>
          <a:p>
            <a:pPr algn="just">
              <a:lnSpc>
                <a:spcPts val="4959"/>
              </a:lnSpc>
            </a:pPr>
          </a:p>
        </p:txBody>
      </p:sp>
      <p:sp>
        <p:nvSpPr>
          <p:cNvPr name="Freeform 5" id="5"/>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98667" y="3343644"/>
            <a:ext cx="11301259" cy="5113820"/>
          </a:xfrm>
          <a:custGeom>
            <a:avLst/>
            <a:gdLst/>
            <a:ahLst/>
            <a:cxnLst/>
            <a:rect r="r" b="b" t="t" l="l"/>
            <a:pathLst>
              <a:path h="5113820" w="11301259">
                <a:moveTo>
                  <a:pt x="0" y="0"/>
                </a:moveTo>
                <a:lnTo>
                  <a:pt x="11301259" y="0"/>
                </a:lnTo>
                <a:lnTo>
                  <a:pt x="11301259" y="5113819"/>
                </a:lnTo>
                <a:lnTo>
                  <a:pt x="0" y="5113819"/>
                </a:lnTo>
                <a:lnTo>
                  <a:pt x="0" y="0"/>
                </a:lnTo>
                <a:close/>
              </a:path>
            </a:pathLst>
          </a:custGeom>
          <a:blipFill>
            <a:blip r:embed="rId6"/>
            <a:stretch>
              <a:fillRect l="0" t="0" r="0" b="0"/>
            </a:stretch>
          </a:blipFill>
        </p:spPr>
      </p:sp>
      <p:sp>
        <p:nvSpPr>
          <p:cNvPr name="TextBox 5" id="5"/>
          <p:cNvSpPr txBox="true"/>
          <p:nvPr/>
        </p:nvSpPr>
        <p:spPr>
          <a:xfrm rot="0">
            <a:off x="876301" y="617100"/>
            <a:ext cx="15959518" cy="2352675"/>
          </a:xfrm>
          <a:prstGeom prst="rect">
            <a:avLst/>
          </a:prstGeom>
        </p:spPr>
        <p:txBody>
          <a:bodyPr anchor="t" rtlCol="false" tIns="0" lIns="0" bIns="0" rIns="0">
            <a:spAutoFit/>
          </a:bodyPr>
          <a:lstStyle/>
          <a:p>
            <a:pPr algn="ctr">
              <a:lnSpc>
                <a:spcPts val="9000"/>
              </a:lnSpc>
            </a:pPr>
            <a:r>
              <a:rPr lang="en-US" b="true" sz="9000">
                <a:solidFill>
                  <a:srgbClr val="004AAD"/>
                </a:solidFill>
                <a:latin typeface="Montserrat Classic Bold"/>
                <a:ea typeface="Montserrat Classic Bold"/>
                <a:cs typeface="Montserrat Classic Bold"/>
                <a:sym typeface="Montserrat Classic Bold"/>
              </a:rPr>
              <a:t>APPOINTMENT SCHEDULE MODULE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98667" y="3421340"/>
            <a:ext cx="11301259" cy="4958427"/>
          </a:xfrm>
          <a:custGeom>
            <a:avLst/>
            <a:gdLst/>
            <a:ahLst/>
            <a:cxnLst/>
            <a:rect r="r" b="b" t="t" l="l"/>
            <a:pathLst>
              <a:path h="4958427" w="11301259">
                <a:moveTo>
                  <a:pt x="0" y="0"/>
                </a:moveTo>
                <a:lnTo>
                  <a:pt x="11301259" y="0"/>
                </a:lnTo>
                <a:lnTo>
                  <a:pt x="11301259" y="4958427"/>
                </a:lnTo>
                <a:lnTo>
                  <a:pt x="0" y="4958427"/>
                </a:lnTo>
                <a:lnTo>
                  <a:pt x="0" y="0"/>
                </a:lnTo>
                <a:close/>
              </a:path>
            </a:pathLst>
          </a:custGeom>
          <a:blipFill>
            <a:blip r:embed="rId6"/>
            <a:stretch>
              <a:fillRect l="0" t="0" r="0" b="0"/>
            </a:stretch>
          </a:blipFill>
        </p:spPr>
      </p:sp>
      <p:sp>
        <p:nvSpPr>
          <p:cNvPr name="TextBox 5" id="5"/>
          <p:cNvSpPr txBox="true"/>
          <p:nvPr/>
        </p:nvSpPr>
        <p:spPr>
          <a:xfrm rot="0">
            <a:off x="876301" y="617100"/>
            <a:ext cx="15959518" cy="2352675"/>
          </a:xfrm>
          <a:prstGeom prst="rect">
            <a:avLst/>
          </a:prstGeom>
        </p:spPr>
        <p:txBody>
          <a:bodyPr anchor="t" rtlCol="false" tIns="0" lIns="0" bIns="0" rIns="0">
            <a:spAutoFit/>
          </a:bodyPr>
          <a:lstStyle/>
          <a:p>
            <a:pPr algn="ctr">
              <a:lnSpc>
                <a:spcPts val="9000"/>
              </a:lnSpc>
            </a:pPr>
            <a:r>
              <a:rPr lang="en-US" b="true" sz="9000">
                <a:solidFill>
                  <a:srgbClr val="004AAD"/>
                </a:solidFill>
                <a:latin typeface="Montserrat Classic Bold"/>
                <a:ea typeface="Montserrat Classic Bold"/>
                <a:cs typeface="Montserrat Classic Bold"/>
                <a:sym typeface="Montserrat Classic Bold"/>
              </a:rPr>
              <a:t>APPOINTMENT SCHEDULE MODULE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90625"/>
            <a:ext cx="12230230"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TABLE OF CONTENT</a:t>
            </a:r>
          </a:p>
        </p:txBody>
      </p:sp>
      <p:sp>
        <p:nvSpPr>
          <p:cNvPr name="Freeform 3" id="3"/>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924182" y="3044418"/>
            <a:ext cx="8541576" cy="5689836"/>
          </a:xfrm>
          <a:custGeom>
            <a:avLst/>
            <a:gdLst/>
            <a:ahLst/>
            <a:cxnLst/>
            <a:rect r="r" b="b" t="t" l="l"/>
            <a:pathLst>
              <a:path h="5689836" w="8541576">
                <a:moveTo>
                  <a:pt x="0" y="0"/>
                </a:moveTo>
                <a:lnTo>
                  <a:pt x="8541576" y="0"/>
                </a:lnTo>
                <a:lnTo>
                  <a:pt x="8541576" y="5689836"/>
                </a:lnTo>
                <a:lnTo>
                  <a:pt x="0" y="5689836"/>
                </a:lnTo>
                <a:lnTo>
                  <a:pt x="0" y="0"/>
                </a:lnTo>
                <a:close/>
              </a:path>
            </a:pathLst>
          </a:custGeom>
          <a:blipFill>
            <a:blip r:embed="rId4"/>
            <a:stretch>
              <a:fillRect l="0" t="0" r="0" b="0"/>
            </a:stretch>
          </a:blipFill>
        </p:spPr>
      </p:sp>
      <p:sp>
        <p:nvSpPr>
          <p:cNvPr name="TextBox 5" id="5"/>
          <p:cNvSpPr txBox="true"/>
          <p:nvPr/>
        </p:nvSpPr>
        <p:spPr>
          <a:xfrm rot="0">
            <a:off x="1028700" y="2859884"/>
            <a:ext cx="4014515" cy="6138547"/>
          </a:xfrm>
          <a:prstGeom prst="rect">
            <a:avLst/>
          </a:prstGeom>
        </p:spPr>
        <p:txBody>
          <a:bodyPr anchor="t" rtlCol="false" tIns="0" lIns="0" bIns="0" rIns="0">
            <a:spAutoFit/>
          </a:bodyPr>
          <a:lstStyle/>
          <a:p>
            <a:pPr algn="l" marL="604518" indent="-302259" lvl="1">
              <a:lnSpc>
                <a:spcPts val="6999"/>
              </a:lnSpc>
              <a:buFont typeface="Arial"/>
              <a:buChar char="•"/>
            </a:pPr>
            <a:r>
              <a:rPr lang="en-US" sz="2799">
                <a:solidFill>
                  <a:srgbClr val="2E2E2E"/>
                </a:solidFill>
                <a:latin typeface="Times New Roman"/>
                <a:ea typeface="Times New Roman"/>
                <a:cs typeface="Times New Roman"/>
                <a:sym typeface="Times New Roman"/>
              </a:rPr>
              <a:t>Problem Statement </a:t>
            </a:r>
          </a:p>
          <a:p>
            <a:pPr algn="l" marL="604518" indent="-302259" lvl="1">
              <a:lnSpc>
                <a:spcPts val="6999"/>
              </a:lnSpc>
              <a:buFont typeface="Arial"/>
              <a:buChar char="•"/>
            </a:pPr>
            <a:r>
              <a:rPr lang="en-US" sz="2799">
                <a:solidFill>
                  <a:srgbClr val="2E2E2E"/>
                </a:solidFill>
                <a:latin typeface="Times New Roman"/>
                <a:ea typeface="Times New Roman"/>
                <a:cs typeface="Times New Roman"/>
                <a:sym typeface="Times New Roman"/>
              </a:rPr>
              <a:t>Objectives</a:t>
            </a:r>
          </a:p>
          <a:p>
            <a:pPr algn="l" marL="604518" indent="-302259" lvl="1">
              <a:lnSpc>
                <a:spcPts val="6999"/>
              </a:lnSpc>
              <a:buFont typeface="Arial"/>
              <a:buChar char="•"/>
            </a:pPr>
            <a:r>
              <a:rPr lang="en-US" sz="2799">
                <a:solidFill>
                  <a:srgbClr val="2E2E2E"/>
                </a:solidFill>
                <a:latin typeface="Times New Roman"/>
                <a:ea typeface="Times New Roman"/>
                <a:cs typeface="Times New Roman"/>
                <a:sym typeface="Times New Roman"/>
              </a:rPr>
              <a:t>Abstract</a:t>
            </a:r>
          </a:p>
          <a:p>
            <a:pPr algn="l" marL="604518" indent="-302259" lvl="1">
              <a:lnSpc>
                <a:spcPts val="6999"/>
              </a:lnSpc>
              <a:buFont typeface="Arial"/>
              <a:buChar char="•"/>
            </a:pPr>
            <a:r>
              <a:rPr lang="en-US" sz="2799">
                <a:solidFill>
                  <a:srgbClr val="2E2E2E"/>
                </a:solidFill>
                <a:latin typeface="Times New Roman"/>
                <a:ea typeface="Times New Roman"/>
                <a:cs typeface="Times New Roman"/>
                <a:sym typeface="Times New Roman"/>
              </a:rPr>
              <a:t>Introduction</a:t>
            </a:r>
          </a:p>
          <a:p>
            <a:pPr algn="l" marL="604518" indent="-302259" lvl="1">
              <a:lnSpc>
                <a:spcPts val="6999"/>
              </a:lnSpc>
              <a:buFont typeface="Arial"/>
              <a:buChar char="•"/>
            </a:pPr>
            <a:r>
              <a:rPr lang="en-US" sz="2799">
                <a:solidFill>
                  <a:srgbClr val="2E2E2E"/>
                </a:solidFill>
                <a:latin typeface="Times New Roman"/>
                <a:ea typeface="Times New Roman"/>
                <a:cs typeface="Times New Roman"/>
                <a:sym typeface="Times New Roman"/>
              </a:rPr>
              <a:t>Literature Survey</a:t>
            </a:r>
          </a:p>
          <a:p>
            <a:pPr algn="l" marL="604518" indent="-302259" lvl="1">
              <a:lnSpc>
                <a:spcPts val="6999"/>
              </a:lnSpc>
              <a:buFont typeface="Arial"/>
              <a:buChar char="•"/>
            </a:pPr>
            <a:r>
              <a:rPr lang="en-US" sz="2799">
                <a:solidFill>
                  <a:srgbClr val="2E2E2E"/>
                </a:solidFill>
                <a:latin typeface="Times New Roman"/>
                <a:ea typeface="Times New Roman"/>
                <a:cs typeface="Times New Roman"/>
                <a:sym typeface="Times New Roman"/>
              </a:rPr>
              <a:t>Existing System</a:t>
            </a:r>
          </a:p>
          <a:p>
            <a:pPr algn="l">
              <a:lnSpc>
                <a:spcPts val="6999"/>
              </a:lnSpc>
            </a:pPr>
          </a:p>
        </p:txBody>
      </p:sp>
      <p:sp>
        <p:nvSpPr>
          <p:cNvPr name="TextBox 6" id="6"/>
          <p:cNvSpPr txBox="true"/>
          <p:nvPr/>
        </p:nvSpPr>
        <p:spPr>
          <a:xfrm rot="0">
            <a:off x="5234826" y="2859884"/>
            <a:ext cx="3817979" cy="6138547"/>
          </a:xfrm>
          <a:prstGeom prst="rect">
            <a:avLst/>
          </a:prstGeom>
        </p:spPr>
        <p:txBody>
          <a:bodyPr anchor="t" rtlCol="false" tIns="0" lIns="0" bIns="0" rIns="0">
            <a:spAutoFit/>
          </a:bodyPr>
          <a:lstStyle/>
          <a:p>
            <a:pPr algn="l" marL="604518" indent="-302259" lvl="1">
              <a:lnSpc>
                <a:spcPts val="6999"/>
              </a:lnSpc>
              <a:buFont typeface="Arial"/>
              <a:buChar char="•"/>
            </a:pPr>
            <a:r>
              <a:rPr lang="en-US" sz="2799">
                <a:solidFill>
                  <a:srgbClr val="2E2E2E"/>
                </a:solidFill>
                <a:latin typeface="Times New Roman"/>
                <a:ea typeface="Times New Roman"/>
                <a:cs typeface="Times New Roman"/>
                <a:sym typeface="Times New Roman"/>
              </a:rPr>
              <a:t>Drawbacks of Existing System</a:t>
            </a:r>
          </a:p>
          <a:p>
            <a:pPr algn="l" marL="604518" indent="-302259" lvl="1">
              <a:lnSpc>
                <a:spcPts val="6999"/>
              </a:lnSpc>
              <a:buFont typeface="Arial"/>
              <a:buChar char="•"/>
            </a:pPr>
            <a:r>
              <a:rPr lang="en-US" sz="2799">
                <a:solidFill>
                  <a:srgbClr val="2E2E2E"/>
                </a:solidFill>
                <a:latin typeface="Times New Roman"/>
                <a:ea typeface="Times New Roman"/>
                <a:cs typeface="Times New Roman"/>
                <a:sym typeface="Times New Roman"/>
              </a:rPr>
              <a:t>Proposed System</a:t>
            </a:r>
          </a:p>
          <a:p>
            <a:pPr algn="l" marL="604518" indent="-302259" lvl="1">
              <a:lnSpc>
                <a:spcPts val="6999"/>
              </a:lnSpc>
              <a:buFont typeface="Arial"/>
              <a:buChar char="•"/>
            </a:pPr>
            <a:r>
              <a:rPr lang="en-US" sz="2799">
                <a:solidFill>
                  <a:srgbClr val="2E2E2E"/>
                </a:solidFill>
                <a:latin typeface="Times New Roman"/>
                <a:ea typeface="Times New Roman"/>
                <a:cs typeface="Times New Roman"/>
                <a:sym typeface="Times New Roman"/>
              </a:rPr>
              <a:t>System Architecture</a:t>
            </a:r>
          </a:p>
          <a:p>
            <a:pPr algn="l" marL="604518" indent="-302259" lvl="1">
              <a:lnSpc>
                <a:spcPts val="6999"/>
              </a:lnSpc>
              <a:buFont typeface="Arial"/>
              <a:buChar char="•"/>
            </a:pPr>
            <a:r>
              <a:rPr lang="en-US" sz="2799">
                <a:solidFill>
                  <a:srgbClr val="2E2E2E"/>
                </a:solidFill>
                <a:latin typeface="Times New Roman"/>
                <a:ea typeface="Times New Roman"/>
                <a:cs typeface="Times New Roman"/>
                <a:sym typeface="Times New Roman"/>
              </a:rPr>
              <a:t>List of Modules</a:t>
            </a:r>
          </a:p>
          <a:p>
            <a:pPr algn="l" marL="604518" indent="-302259" lvl="1">
              <a:lnSpc>
                <a:spcPts val="6999"/>
              </a:lnSpc>
              <a:buFont typeface="Arial"/>
              <a:buChar char="•"/>
            </a:pPr>
            <a:r>
              <a:rPr lang="en-US" sz="2799">
                <a:solidFill>
                  <a:srgbClr val="2E2E2E"/>
                </a:solidFill>
                <a:latin typeface="Times New Roman"/>
                <a:ea typeface="Times New Roman"/>
                <a:cs typeface="Times New Roman"/>
                <a:sym typeface="Times New Roman"/>
              </a:rPr>
              <a:t>Conclusion </a:t>
            </a:r>
          </a:p>
          <a:p>
            <a:pPr algn="l" marL="604518" indent="-302259" lvl="1">
              <a:lnSpc>
                <a:spcPts val="6999"/>
              </a:lnSpc>
              <a:buFont typeface="Arial"/>
              <a:buChar char="•"/>
            </a:pPr>
            <a:r>
              <a:rPr lang="en-US" sz="2799">
                <a:solidFill>
                  <a:srgbClr val="2E2E2E"/>
                </a:solidFill>
                <a:latin typeface="Times New Roman"/>
                <a:ea typeface="Times New Roman"/>
                <a:cs typeface="Times New Roman"/>
                <a:sym typeface="Times New Roman"/>
              </a:rPr>
              <a:t>References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76301" y="617100"/>
            <a:ext cx="15959518" cy="2352675"/>
          </a:xfrm>
          <a:prstGeom prst="rect">
            <a:avLst/>
          </a:prstGeom>
        </p:spPr>
        <p:txBody>
          <a:bodyPr anchor="t" rtlCol="false" tIns="0" lIns="0" bIns="0" rIns="0">
            <a:spAutoFit/>
          </a:bodyPr>
          <a:lstStyle/>
          <a:p>
            <a:pPr algn="ctr">
              <a:lnSpc>
                <a:spcPts val="9000"/>
              </a:lnSpc>
            </a:pPr>
            <a:r>
              <a:rPr lang="en-US" b="true" sz="9000">
                <a:solidFill>
                  <a:srgbClr val="004AAD"/>
                </a:solidFill>
                <a:latin typeface="Montserrat Classic Bold"/>
                <a:ea typeface="Montserrat Classic Bold"/>
                <a:cs typeface="Montserrat Classic Bold"/>
                <a:sym typeface="Montserrat Classic Bold"/>
              </a:rPr>
              <a:t>REGISTRATION &amp; LOGIN MODULE</a:t>
            </a:r>
          </a:p>
        </p:txBody>
      </p:sp>
      <p:sp>
        <p:nvSpPr>
          <p:cNvPr name="TextBox 4" id="4"/>
          <p:cNvSpPr txBox="true"/>
          <p:nvPr/>
        </p:nvSpPr>
        <p:spPr>
          <a:xfrm rot="0">
            <a:off x="2530214" y="3014979"/>
            <a:ext cx="13227572" cy="6243321"/>
          </a:xfrm>
          <a:prstGeom prst="rect">
            <a:avLst/>
          </a:prstGeom>
        </p:spPr>
        <p:txBody>
          <a:bodyPr anchor="t" rtlCol="false" tIns="0" lIns="0" bIns="0" rIns="0">
            <a:spAutoFit/>
          </a:bodyPr>
          <a:lstStyle/>
          <a:p>
            <a:pPr algn="just">
              <a:lnSpc>
                <a:spcPts val="4959"/>
              </a:lnSpc>
            </a:pPr>
            <a:r>
              <a:rPr lang="en-US" sz="3099">
                <a:solidFill>
                  <a:srgbClr val="2E2E2E"/>
                </a:solidFill>
                <a:latin typeface="Montserrat Classic"/>
                <a:ea typeface="Montserrat Classic"/>
                <a:cs typeface="Montserrat Classic"/>
                <a:sym typeface="Montserrat Classic"/>
              </a:rPr>
              <a:t>The Login and Registration Module provides a secure gateway to access the system. New users can sign up by entering their credentials and personal details. This module handles role-based registration, assigning different privileges to patients, doctors, and administrators. Passwords are encrypted to maintain security, and role validation ensures that users only access functionalities relevant to their roles. The module also supports login sessions, password recovery, and profile verification for enhanced user management.</a:t>
            </a:r>
          </a:p>
          <a:p>
            <a:pPr algn="just">
              <a:lnSpc>
                <a:spcPts val="4959"/>
              </a:lnSpc>
            </a:pPr>
          </a:p>
        </p:txBody>
      </p:sp>
      <p:sp>
        <p:nvSpPr>
          <p:cNvPr name="Freeform 5" id="5"/>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197946" y="4320695"/>
            <a:ext cx="11298113" cy="5528864"/>
          </a:xfrm>
          <a:custGeom>
            <a:avLst/>
            <a:gdLst/>
            <a:ahLst/>
            <a:cxnLst/>
            <a:rect r="r" b="b" t="t" l="l"/>
            <a:pathLst>
              <a:path h="5528864" w="11298113">
                <a:moveTo>
                  <a:pt x="0" y="0"/>
                </a:moveTo>
                <a:lnTo>
                  <a:pt x="11298113" y="0"/>
                </a:lnTo>
                <a:lnTo>
                  <a:pt x="11298113" y="5528864"/>
                </a:lnTo>
                <a:lnTo>
                  <a:pt x="0" y="5528864"/>
                </a:lnTo>
                <a:lnTo>
                  <a:pt x="0" y="0"/>
                </a:lnTo>
                <a:close/>
              </a:path>
            </a:pathLst>
          </a:custGeom>
          <a:blipFill>
            <a:blip r:embed="rId6"/>
            <a:stretch>
              <a:fillRect l="0" t="0" r="0" b="0"/>
            </a:stretch>
          </a:blipFill>
        </p:spPr>
      </p:sp>
      <p:sp>
        <p:nvSpPr>
          <p:cNvPr name="TextBox 5" id="5"/>
          <p:cNvSpPr txBox="true"/>
          <p:nvPr/>
        </p:nvSpPr>
        <p:spPr>
          <a:xfrm rot="0">
            <a:off x="876301" y="617100"/>
            <a:ext cx="15959518" cy="2352675"/>
          </a:xfrm>
          <a:prstGeom prst="rect">
            <a:avLst/>
          </a:prstGeom>
        </p:spPr>
        <p:txBody>
          <a:bodyPr anchor="t" rtlCol="false" tIns="0" lIns="0" bIns="0" rIns="0">
            <a:spAutoFit/>
          </a:bodyPr>
          <a:lstStyle/>
          <a:p>
            <a:pPr algn="ctr">
              <a:lnSpc>
                <a:spcPts val="9000"/>
              </a:lnSpc>
            </a:pPr>
            <a:r>
              <a:rPr lang="en-US" b="true" sz="9000">
                <a:solidFill>
                  <a:srgbClr val="004AAD"/>
                </a:solidFill>
                <a:latin typeface="Montserrat Classic Bold"/>
                <a:ea typeface="Montserrat Classic Bold"/>
                <a:cs typeface="Montserrat Classic Bold"/>
                <a:sym typeface="Montserrat Classic Bold"/>
              </a:rPr>
              <a:t>REGISTRATION &amp; LOGIN MODULE</a:t>
            </a:r>
          </a:p>
        </p:txBody>
      </p:sp>
      <p:sp>
        <p:nvSpPr>
          <p:cNvPr name="TextBox 6" id="6"/>
          <p:cNvSpPr txBox="true"/>
          <p:nvPr/>
        </p:nvSpPr>
        <p:spPr>
          <a:xfrm rot="0">
            <a:off x="2237065" y="3389324"/>
            <a:ext cx="6906935" cy="588021"/>
          </a:xfrm>
          <a:prstGeom prst="rect">
            <a:avLst/>
          </a:prstGeom>
        </p:spPr>
        <p:txBody>
          <a:bodyPr anchor="t" rtlCol="false" tIns="0" lIns="0" bIns="0" rIns="0">
            <a:spAutoFit/>
          </a:bodyPr>
          <a:lstStyle/>
          <a:p>
            <a:pPr algn="ctr">
              <a:lnSpc>
                <a:spcPts val="4400"/>
              </a:lnSpc>
              <a:spcBef>
                <a:spcPct val="0"/>
              </a:spcBef>
            </a:pPr>
            <a:r>
              <a:rPr lang="en-US" b="true" sz="4400">
                <a:solidFill>
                  <a:srgbClr val="004AAD"/>
                </a:solidFill>
                <a:latin typeface="Montserrat Classic Bold"/>
                <a:ea typeface="Montserrat Classic Bold"/>
                <a:cs typeface="Montserrat Classic Bold"/>
                <a:sym typeface="Montserrat Classic Bold"/>
              </a:rPr>
              <a:t>REGISTRATION </a:t>
            </a:r>
            <a:r>
              <a:rPr lang="en-US" b="true" sz="4400">
                <a:solidFill>
                  <a:srgbClr val="004AAD"/>
                </a:solidFill>
                <a:latin typeface="Montserrat Classic Bold"/>
                <a:ea typeface="Montserrat Classic Bold"/>
                <a:cs typeface="Montserrat Classic Bold"/>
                <a:sym typeface="Montserrat Classic Bold"/>
              </a:rPr>
              <a:t>MODULE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517547" y="4011981"/>
            <a:ext cx="11301259" cy="5523490"/>
          </a:xfrm>
          <a:custGeom>
            <a:avLst/>
            <a:gdLst/>
            <a:ahLst/>
            <a:cxnLst/>
            <a:rect r="r" b="b" t="t" l="l"/>
            <a:pathLst>
              <a:path h="5523490" w="11301259">
                <a:moveTo>
                  <a:pt x="0" y="0"/>
                </a:moveTo>
                <a:lnTo>
                  <a:pt x="11301259" y="0"/>
                </a:lnTo>
                <a:lnTo>
                  <a:pt x="11301259" y="5523490"/>
                </a:lnTo>
                <a:lnTo>
                  <a:pt x="0" y="5523490"/>
                </a:lnTo>
                <a:lnTo>
                  <a:pt x="0" y="0"/>
                </a:lnTo>
                <a:close/>
              </a:path>
            </a:pathLst>
          </a:custGeom>
          <a:blipFill>
            <a:blip r:embed="rId6"/>
            <a:stretch>
              <a:fillRect l="0" t="0" r="0" b="0"/>
            </a:stretch>
          </a:blipFill>
        </p:spPr>
      </p:sp>
      <p:sp>
        <p:nvSpPr>
          <p:cNvPr name="TextBox 5" id="5"/>
          <p:cNvSpPr txBox="true"/>
          <p:nvPr/>
        </p:nvSpPr>
        <p:spPr>
          <a:xfrm rot="0">
            <a:off x="876301" y="617100"/>
            <a:ext cx="15959518" cy="2352675"/>
          </a:xfrm>
          <a:prstGeom prst="rect">
            <a:avLst/>
          </a:prstGeom>
        </p:spPr>
        <p:txBody>
          <a:bodyPr anchor="t" rtlCol="false" tIns="0" lIns="0" bIns="0" rIns="0">
            <a:spAutoFit/>
          </a:bodyPr>
          <a:lstStyle/>
          <a:p>
            <a:pPr algn="ctr">
              <a:lnSpc>
                <a:spcPts val="9000"/>
              </a:lnSpc>
            </a:pPr>
            <a:r>
              <a:rPr lang="en-US" b="true" sz="9000">
                <a:solidFill>
                  <a:srgbClr val="004AAD"/>
                </a:solidFill>
                <a:latin typeface="Montserrat Classic Bold"/>
                <a:ea typeface="Montserrat Classic Bold"/>
                <a:cs typeface="Montserrat Classic Bold"/>
                <a:sym typeface="Montserrat Classic Bold"/>
              </a:rPr>
              <a:t>REGISTRATION &amp; LOGIN MODULE</a:t>
            </a:r>
          </a:p>
        </p:txBody>
      </p:sp>
      <p:sp>
        <p:nvSpPr>
          <p:cNvPr name="TextBox 6" id="6"/>
          <p:cNvSpPr txBox="true"/>
          <p:nvPr/>
        </p:nvSpPr>
        <p:spPr>
          <a:xfrm rot="0">
            <a:off x="2517547" y="2999705"/>
            <a:ext cx="5176123" cy="887095"/>
          </a:xfrm>
          <a:prstGeom prst="rect">
            <a:avLst/>
          </a:prstGeom>
        </p:spPr>
        <p:txBody>
          <a:bodyPr anchor="t" rtlCol="false" tIns="0" lIns="0" bIns="0" rIns="0">
            <a:spAutoFit/>
          </a:bodyPr>
          <a:lstStyle/>
          <a:p>
            <a:pPr algn="ctr">
              <a:lnSpc>
                <a:spcPts val="7279"/>
              </a:lnSpc>
            </a:pPr>
            <a:r>
              <a:rPr lang="en-US" sz="5199" b="true">
                <a:solidFill>
                  <a:srgbClr val="004AAD"/>
                </a:solidFill>
                <a:latin typeface="Canva Sans Bold"/>
                <a:ea typeface="Canva Sans Bold"/>
                <a:cs typeface="Canva Sans Bold"/>
                <a:sym typeface="Canva Sans Bold"/>
              </a:rPr>
              <a:t>LOGIN MODULE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506116" y="5365313"/>
            <a:ext cx="8078376" cy="3948306"/>
          </a:xfrm>
          <a:custGeom>
            <a:avLst/>
            <a:gdLst/>
            <a:ahLst/>
            <a:cxnLst/>
            <a:rect r="r" b="b" t="t" l="l"/>
            <a:pathLst>
              <a:path h="3948306" w="8078376">
                <a:moveTo>
                  <a:pt x="0" y="0"/>
                </a:moveTo>
                <a:lnTo>
                  <a:pt x="8078376" y="0"/>
                </a:lnTo>
                <a:lnTo>
                  <a:pt x="8078376" y="3948306"/>
                </a:lnTo>
                <a:lnTo>
                  <a:pt x="0" y="3948306"/>
                </a:lnTo>
                <a:lnTo>
                  <a:pt x="0" y="0"/>
                </a:lnTo>
                <a:close/>
              </a:path>
            </a:pathLst>
          </a:custGeom>
          <a:blipFill>
            <a:blip r:embed="rId6"/>
            <a:stretch>
              <a:fillRect l="0" t="0" r="0" b="0"/>
            </a:stretch>
          </a:blipFill>
        </p:spPr>
      </p:sp>
      <p:sp>
        <p:nvSpPr>
          <p:cNvPr name="TextBox 5" id="5"/>
          <p:cNvSpPr txBox="true"/>
          <p:nvPr/>
        </p:nvSpPr>
        <p:spPr>
          <a:xfrm rot="0">
            <a:off x="728486" y="1190625"/>
            <a:ext cx="15959518" cy="1209675"/>
          </a:xfrm>
          <a:prstGeom prst="rect">
            <a:avLst/>
          </a:prstGeom>
        </p:spPr>
        <p:txBody>
          <a:bodyPr anchor="t" rtlCol="false" tIns="0" lIns="0" bIns="0" rIns="0">
            <a:spAutoFit/>
          </a:bodyPr>
          <a:lstStyle/>
          <a:p>
            <a:pPr algn="ctr">
              <a:lnSpc>
                <a:spcPts val="9000"/>
              </a:lnSpc>
              <a:spcBef>
                <a:spcPct val="0"/>
              </a:spcBef>
            </a:pPr>
            <a:r>
              <a:rPr lang="en-US" b="true" sz="9000">
                <a:solidFill>
                  <a:srgbClr val="004AAD"/>
                </a:solidFill>
                <a:latin typeface="Montserrat Classic Bold"/>
                <a:ea typeface="Montserrat Classic Bold"/>
                <a:cs typeface="Montserrat Classic Bold"/>
                <a:sym typeface="Montserrat Classic Bold"/>
              </a:rPr>
              <a:t>OUR PROJECT RESULT</a:t>
            </a:r>
          </a:p>
        </p:txBody>
      </p:sp>
      <p:sp>
        <p:nvSpPr>
          <p:cNvPr name="Freeform 6" id="6"/>
          <p:cNvSpPr/>
          <p:nvPr/>
        </p:nvSpPr>
        <p:spPr>
          <a:xfrm flipH="false" flipV="false" rot="0">
            <a:off x="728486" y="3341311"/>
            <a:ext cx="8170142" cy="3998155"/>
          </a:xfrm>
          <a:custGeom>
            <a:avLst/>
            <a:gdLst/>
            <a:ahLst/>
            <a:cxnLst/>
            <a:rect r="r" b="b" t="t" l="l"/>
            <a:pathLst>
              <a:path h="3998155" w="8170142">
                <a:moveTo>
                  <a:pt x="0" y="0"/>
                </a:moveTo>
                <a:lnTo>
                  <a:pt x="8170143" y="0"/>
                </a:lnTo>
                <a:lnTo>
                  <a:pt x="8170143" y="3998155"/>
                </a:lnTo>
                <a:lnTo>
                  <a:pt x="0" y="3998155"/>
                </a:lnTo>
                <a:lnTo>
                  <a:pt x="0" y="0"/>
                </a:lnTo>
                <a:close/>
              </a:path>
            </a:pathLst>
          </a:custGeom>
          <a:blipFill>
            <a:blip r:embed="rId7"/>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8486" y="1190625"/>
            <a:ext cx="15959518" cy="1209675"/>
          </a:xfrm>
          <a:prstGeom prst="rect">
            <a:avLst/>
          </a:prstGeom>
        </p:spPr>
        <p:txBody>
          <a:bodyPr anchor="t" rtlCol="false" tIns="0" lIns="0" bIns="0" rIns="0">
            <a:spAutoFit/>
          </a:bodyPr>
          <a:lstStyle/>
          <a:p>
            <a:pPr algn="ctr">
              <a:lnSpc>
                <a:spcPts val="9000"/>
              </a:lnSpc>
              <a:spcBef>
                <a:spcPct val="0"/>
              </a:spcBef>
            </a:pPr>
            <a:r>
              <a:rPr lang="en-US" b="true" sz="9000">
                <a:solidFill>
                  <a:srgbClr val="004AAD"/>
                </a:solidFill>
                <a:latin typeface="Montserrat Classic Bold"/>
                <a:ea typeface="Montserrat Classic Bold"/>
                <a:cs typeface="Montserrat Classic Bold"/>
                <a:sym typeface="Montserrat Classic Bold"/>
              </a:rPr>
              <a:t>OUR PROJECT RESULT</a:t>
            </a:r>
          </a:p>
        </p:txBody>
      </p:sp>
      <p:sp>
        <p:nvSpPr>
          <p:cNvPr name="Freeform 5" id="5"/>
          <p:cNvSpPr/>
          <p:nvPr/>
        </p:nvSpPr>
        <p:spPr>
          <a:xfrm flipH="false" flipV="false" rot="0">
            <a:off x="1298667" y="3308826"/>
            <a:ext cx="7409578" cy="3644131"/>
          </a:xfrm>
          <a:custGeom>
            <a:avLst/>
            <a:gdLst/>
            <a:ahLst/>
            <a:cxnLst/>
            <a:rect r="r" b="b" t="t" l="l"/>
            <a:pathLst>
              <a:path h="3644131" w="7409578">
                <a:moveTo>
                  <a:pt x="0" y="0"/>
                </a:moveTo>
                <a:lnTo>
                  <a:pt x="7409578" y="0"/>
                </a:lnTo>
                <a:lnTo>
                  <a:pt x="7409578" y="3644131"/>
                </a:lnTo>
                <a:lnTo>
                  <a:pt x="0" y="3644131"/>
                </a:lnTo>
                <a:lnTo>
                  <a:pt x="0" y="0"/>
                </a:lnTo>
                <a:close/>
              </a:path>
            </a:pathLst>
          </a:custGeom>
          <a:blipFill>
            <a:blip r:embed="rId6"/>
            <a:stretch>
              <a:fillRect l="-443" t="0" r="-1789" b="-1855"/>
            </a:stretch>
          </a:blipFill>
        </p:spPr>
      </p:sp>
      <p:sp>
        <p:nvSpPr>
          <p:cNvPr name="Freeform 6" id="6"/>
          <p:cNvSpPr/>
          <p:nvPr/>
        </p:nvSpPr>
        <p:spPr>
          <a:xfrm flipH="false" flipV="false" rot="0">
            <a:off x="9144000" y="5459328"/>
            <a:ext cx="8115300" cy="4215610"/>
          </a:xfrm>
          <a:custGeom>
            <a:avLst/>
            <a:gdLst/>
            <a:ahLst/>
            <a:cxnLst/>
            <a:rect r="r" b="b" t="t" l="l"/>
            <a:pathLst>
              <a:path h="4215610" w="8115300">
                <a:moveTo>
                  <a:pt x="0" y="0"/>
                </a:moveTo>
                <a:lnTo>
                  <a:pt x="8115300" y="0"/>
                </a:lnTo>
                <a:lnTo>
                  <a:pt x="8115300" y="4215610"/>
                </a:lnTo>
                <a:lnTo>
                  <a:pt x="0" y="4215610"/>
                </a:lnTo>
                <a:lnTo>
                  <a:pt x="0" y="0"/>
                </a:lnTo>
                <a:close/>
              </a:path>
            </a:pathLst>
          </a:custGeom>
          <a:blipFill>
            <a:blip r:embed="rId7"/>
            <a:stretch>
              <a:fillRect l="-4250" t="0" r="-2306"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76301" y="617100"/>
            <a:ext cx="15959518" cy="1209675"/>
          </a:xfrm>
          <a:prstGeom prst="rect">
            <a:avLst/>
          </a:prstGeom>
        </p:spPr>
        <p:txBody>
          <a:bodyPr anchor="t" rtlCol="false" tIns="0" lIns="0" bIns="0" rIns="0">
            <a:spAutoFit/>
          </a:bodyPr>
          <a:lstStyle/>
          <a:p>
            <a:pPr algn="ctr">
              <a:lnSpc>
                <a:spcPts val="9000"/>
              </a:lnSpc>
            </a:pPr>
            <a:r>
              <a:rPr lang="en-US" b="true" sz="9000">
                <a:solidFill>
                  <a:srgbClr val="004AAD"/>
                </a:solidFill>
                <a:latin typeface="Montserrat Classic Bold"/>
                <a:ea typeface="Montserrat Classic Bold"/>
                <a:cs typeface="Montserrat Classic Bold"/>
                <a:sym typeface="Montserrat Classic Bold"/>
              </a:rPr>
              <a:t>CONCLUSION</a:t>
            </a:r>
          </a:p>
        </p:txBody>
      </p:sp>
      <p:sp>
        <p:nvSpPr>
          <p:cNvPr name="TextBox 4" id="4"/>
          <p:cNvSpPr txBox="true"/>
          <p:nvPr/>
        </p:nvSpPr>
        <p:spPr>
          <a:xfrm rot="0">
            <a:off x="2004277" y="2315637"/>
            <a:ext cx="13227572" cy="6243321"/>
          </a:xfrm>
          <a:prstGeom prst="rect">
            <a:avLst/>
          </a:prstGeom>
        </p:spPr>
        <p:txBody>
          <a:bodyPr anchor="t" rtlCol="false" tIns="0" lIns="0" bIns="0" rIns="0">
            <a:spAutoFit/>
          </a:bodyPr>
          <a:lstStyle/>
          <a:p>
            <a:pPr algn="just">
              <a:lnSpc>
                <a:spcPts val="4959"/>
              </a:lnSpc>
            </a:pPr>
            <a:r>
              <a:rPr lang="en-US" sz="3099">
                <a:solidFill>
                  <a:srgbClr val="2E2E2E"/>
                </a:solidFill>
                <a:latin typeface="Montserrat Classic"/>
                <a:ea typeface="Montserrat Classic"/>
                <a:cs typeface="Montserrat Classic"/>
                <a:sym typeface="Montserrat Classic"/>
              </a:rPr>
              <a:t>The Doctor Appointment System is a user-friendly, role-based web platform designed to modernize healthcare scheduling. It enables patients to easily register, search for doctors, and book appointments online—reducing front desk load and wait times. Doctors can manage schedules and patient info efficiently, while admins oversee operations and user management. The system improves coordination, reduces errors, and enhances transparency. Its modular architecture supports future features like telemedicine and online payments, making it a scalable and future-ready healthcare solution.</a:t>
            </a:r>
          </a:p>
        </p:txBody>
      </p:sp>
      <p:sp>
        <p:nvSpPr>
          <p:cNvPr name="Freeform 5" id="5"/>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76301" y="617100"/>
            <a:ext cx="15959518" cy="1209675"/>
          </a:xfrm>
          <a:prstGeom prst="rect">
            <a:avLst/>
          </a:prstGeom>
        </p:spPr>
        <p:txBody>
          <a:bodyPr anchor="t" rtlCol="false" tIns="0" lIns="0" bIns="0" rIns="0">
            <a:spAutoFit/>
          </a:bodyPr>
          <a:lstStyle/>
          <a:p>
            <a:pPr algn="ctr">
              <a:lnSpc>
                <a:spcPts val="9000"/>
              </a:lnSpc>
            </a:pPr>
            <a:r>
              <a:rPr lang="en-US" b="true" sz="9000">
                <a:solidFill>
                  <a:srgbClr val="004AAD"/>
                </a:solidFill>
                <a:latin typeface="Montserrat Classic Bold"/>
                <a:ea typeface="Montserrat Classic Bold"/>
                <a:cs typeface="Montserrat Classic Bold"/>
                <a:sym typeface="Montserrat Classic Bold"/>
              </a:rPr>
              <a:t>REFERENCE</a:t>
            </a:r>
          </a:p>
        </p:txBody>
      </p:sp>
      <p:sp>
        <p:nvSpPr>
          <p:cNvPr name="Freeform 4" id="4"/>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76301" y="2113133"/>
            <a:ext cx="16852360" cy="6786245"/>
          </a:xfrm>
          <a:prstGeom prst="rect">
            <a:avLst/>
          </a:prstGeom>
        </p:spPr>
        <p:txBody>
          <a:bodyPr anchor="t" rtlCol="false" tIns="0" lIns="0" bIns="0" rIns="0">
            <a:spAutoFit/>
          </a:bodyPr>
          <a:lstStyle/>
          <a:p>
            <a:pPr algn="just">
              <a:lnSpc>
                <a:spcPts val="4480"/>
              </a:lnSpc>
            </a:pPr>
            <a:r>
              <a:rPr lang="en-US" sz="3200">
                <a:solidFill>
                  <a:srgbClr val="004AAD"/>
                </a:solidFill>
                <a:latin typeface="Times New Roman"/>
                <a:ea typeface="Times New Roman"/>
                <a:cs typeface="Times New Roman"/>
                <a:sym typeface="Times New Roman"/>
              </a:rPr>
              <a:t>[</a:t>
            </a:r>
            <a:r>
              <a:rPr lang="en-US" sz="3200">
                <a:solidFill>
                  <a:srgbClr val="2E2E2E"/>
                </a:solidFill>
                <a:latin typeface="Times New Roman"/>
                <a:ea typeface="Times New Roman"/>
                <a:cs typeface="Times New Roman"/>
                <a:sym typeface="Times New Roman"/>
              </a:rPr>
              <a:t>1] Shanika Wickramasinghe, “Choosing the Best Web Application Architecture”, October 6, 2020. [Online], Available: </a:t>
            </a:r>
            <a:r>
              <a:rPr lang="en-US" sz="3200" u="sng">
                <a:solidFill>
                  <a:srgbClr val="2E2E2E"/>
                </a:solidFill>
                <a:latin typeface="Times New Roman"/>
                <a:ea typeface="Times New Roman"/>
                <a:cs typeface="Times New Roman"/>
                <a:sym typeface="Times New Roman"/>
                <a:hlinkClick r:id="rId6" tooltip="https://crowdbotics.com/posts/blog/how-to-choose-the-bestarchitecture-for-your-web-application/"/>
              </a:rPr>
              <a:t>https://crowdbotics.com/posts/blog/how-to-choose-the-bestarchitecture-for-your-web-application/</a:t>
            </a:r>
          </a:p>
          <a:p>
            <a:pPr algn="just">
              <a:lnSpc>
                <a:spcPts val="4480"/>
              </a:lnSpc>
            </a:pPr>
            <a:r>
              <a:rPr lang="en-US" sz="3200">
                <a:solidFill>
                  <a:srgbClr val="2E2E2E"/>
                </a:solidFill>
                <a:latin typeface="Times New Roman"/>
                <a:ea typeface="Times New Roman"/>
                <a:cs typeface="Times New Roman"/>
                <a:sym typeface="Times New Roman"/>
              </a:rPr>
              <a:t>[2] Chandrapal Singh, “Fundamentals Of Web Application Architecture”, July 14, 2020. [Online], Available: https://www.appventurez.com/blog/web-application-architecture </a:t>
            </a:r>
          </a:p>
          <a:p>
            <a:pPr algn="just">
              <a:lnSpc>
                <a:spcPts val="4480"/>
              </a:lnSpc>
            </a:pPr>
            <a:r>
              <a:rPr lang="en-US" sz="3200">
                <a:solidFill>
                  <a:srgbClr val="2E2E2E"/>
                </a:solidFill>
                <a:latin typeface="Times New Roman"/>
                <a:ea typeface="Times New Roman"/>
                <a:cs typeface="Times New Roman"/>
                <a:sym typeface="Times New Roman"/>
              </a:rPr>
              <a:t>[3] Omer Imran Malik, “What is Sensitive Data Exposure Vulnerability &amp; How to Avoid It?” August 12, 2019. [Online], Available: </a:t>
            </a:r>
            <a:r>
              <a:rPr lang="en-US" sz="3200" u="sng">
                <a:solidFill>
                  <a:srgbClr val="2E2E2E"/>
                </a:solidFill>
                <a:latin typeface="Times New Roman"/>
                <a:ea typeface="Times New Roman"/>
                <a:cs typeface="Times New Roman"/>
                <a:sym typeface="Times New Roman"/>
                <a:hlinkClick r:id="rId7" tooltip="https://securiti.ai/blog/sensitive-data-exposure/"/>
              </a:rPr>
              <a:t>https://securiti.ai/blog/sensitive-data-exposure/</a:t>
            </a:r>
          </a:p>
          <a:p>
            <a:pPr algn="just">
              <a:lnSpc>
                <a:spcPts val="4480"/>
              </a:lnSpc>
            </a:pPr>
            <a:r>
              <a:rPr lang="en-US" sz="3200">
                <a:solidFill>
                  <a:srgbClr val="2E2E2E"/>
                </a:solidFill>
                <a:latin typeface="Times New Roman"/>
                <a:ea typeface="Times New Roman"/>
                <a:cs typeface="Times New Roman"/>
                <a:sym typeface="Times New Roman"/>
              </a:rPr>
              <a:t>[4] Eugene Makieiev, “How to Create a Modern Web Application Architecture?” January 7, 2021. [Online], Available: https://integrio.net/blog/modern-web-application-architecture</a:t>
            </a:r>
          </a:p>
          <a:p>
            <a:pPr algn="just">
              <a:lnSpc>
                <a:spcPts val="4480"/>
              </a:lnSpc>
            </a:pPr>
            <a:r>
              <a:rPr lang="en-US" sz="3200">
                <a:solidFill>
                  <a:srgbClr val="2E2E2E"/>
                </a:solidFill>
                <a:latin typeface="Times New Roman"/>
                <a:ea typeface="Times New Roman"/>
                <a:cs typeface="Times New Roman"/>
                <a:sym typeface="Times New Roman"/>
              </a:rPr>
              <a:t>[5] Google developer’s guide, “About PageSpeed Insights” September 21, 2020. [Online], Available: https://developers.google.com/speed/docs/insights/v5/about [Accessed March 19, 2021].</a:t>
            </a:r>
          </a:p>
          <a:p>
            <a:pPr algn="just">
              <a:lnSpc>
                <a:spcPts val="4480"/>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45151" y="3412350"/>
            <a:ext cx="11059286" cy="1731150"/>
          </a:xfrm>
          <a:prstGeom prst="rect">
            <a:avLst/>
          </a:prstGeom>
        </p:spPr>
        <p:txBody>
          <a:bodyPr anchor="t" rtlCol="false" tIns="0" lIns="0" bIns="0" rIns="0">
            <a:spAutoFit/>
          </a:bodyPr>
          <a:lstStyle/>
          <a:p>
            <a:pPr algn="l">
              <a:lnSpc>
                <a:spcPts val="13030"/>
              </a:lnSpc>
            </a:pPr>
            <a:r>
              <a:rPr lang="en-US" b="true" sz="13030" spc="-443">
                <a:solidFill>
                  <a:srgbClr val="004AAD"/>
                </a:solidFill>
                <a:latin typeface="Montserrat Classic Bold"/>
                <a:ea typeface="Montserrat Classic Bold"/>
                <a:cs typeface="Montserrat Classic Bold"/>
                <a:sym typeface="Montserrat Classic Bold"/>
              </a:rPr>
              <a:t>THANK YOU</a:t>
            </a:r>
          </a:p>
        </p:txBody>
      </p:sp>
      <p:sp>
        <p:nvSpPr>
          <p:cNvPr name="Freeform 3" id="3"/>
          <p:cNvSpPr/>
          <p:nvPr/>
        </p:nvSpPr>
        <p:spPr>
          <a:xfrm flipH="false" flipV="false" rot="-1766807">
            <a:off x="10460579" y="2341404"/>
            <a:ext cx="12112141" cy="9843868"/>
          </a:xfrm>
          <a:custGeom>
            <a:avLst/>
            <a:gdLst/>
            <a:ahLst/>
            <a:cxnLst/>
            <a:rect r="r" b="b" t="t" l="l"/>
            <a:pathLst>
              <a:path h="9843868" w="12112141">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191186" y="2714436"/>
            <a:ext cx="6830937" cy="6830937"/>
          </a:xfrm>
          <a:custGeom>
            <a:avLst/>
            <a:gdLst/>
            <a:ahLst/>
            <a:cxnLst/>
            <a:rect r="r" b="b" t="t" l="l"/>
            <a:pathLst>
              <a:path h="6830937" w="6830937">
                <a:moveTo>
                  <a:pt x="0" y="0"/>
                </a:moveTo>
                <a:lnTo>
                  <a:pt x="6830937" y="0"/>
                </a:lnTo>
                <a:lnTo>
                  <a:pt x="6830937" y="6830937"/>
                </a:lnTo>
                <a:lnTo>
                  <a:pt x="0" y="6830937"/>
                </a:lnTo>
                <a:lnTo>
                  <a:pt x="0" y="0"/>
                </a:lnTo>
                <a:close/>
              </a:path>
            </a:pathLst>
          </a:custGeom>
          <a:blipFill>
            <a:blip r:embed="rId4"/>
            <a:stretch>
              <a:fillRect l="0" t="0" r="0" b="0"/>
            </a:stretch>
          </a:blipFill>
        </p:spPr>
      </p:sp>
      <p:sp>
        <p:nvSpPr>
          <p:cNvPr name="TextBox 4" id="4"/>
          <p:cNvSpPr txBox="true"/>
          <p:nvPr/>
        </p:nvSpPr>
        <p:spPr>
          <a:xfrm rot="0">
            <a:off x="1028700" y="1626730"/>
            <a:ext cx="13724071"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PROBLEM STATEMENT</a:t>
            </a:r>
          </a:p>
        </p:txBody>
      </p:sp>
      <p:sp>
        <p:nvSpPr>
          <p:cNvPr name="TextBox 5" id="5"/>
          <p:cNvSpPr txBox="true"/>
          <p:nvPr/>
        </p:nvSpPr>
        <p:spPr>
          <a:xfrm rot="0">
            <a:off x="1233080" y="3027707"/>
            <a:ext cx="7552987" cy="5419726"/>
          </a:xfrm>
          <a:prstGeom prst="rect">
            <a:avLst/>
          </a:prstGeom>
        </p:spPr>
        <p:txBody>
          <a:bodyPr anchor="t" rtlCol="false" tIns="0" lIns="0" bIns="0" rIns="0">
            <a:spAutoFit/>
          </a:bodyPr>
          <a:lstStyle/>
          <a:p>
            <a:pPr algn="l">
              <a:lnSpc>
                <a:spcPts val="4799"/>
              </a:lnSpc>
            </a:pPr>
            <a:r>
              <a:rPr lang="en-US" sz="2999">
                <a:solidFill>
                  <a:srgbClr val="2E2E2E"/>
                </a:solidFill>
                <a:latin typeface="Times New Roman"/>
                <a:ea typeface="Times New Roman"/>
                <a:cs typeface="Times New Roman"/>
                <a:sym typeface="Times New Roman"/>
              </a:rPr>
              <a:t>Hospitals struggle with managing patient records, appointments, billing, and resources due to outdated or manual systems. This leads to errors, delays, and inefficiencies in healthcare services. A centralized and automated Hospital Management System (HMS) is needed to improve accuracy, streamline operations, and enhance patient care.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67929" y="-4594963"/>
            <a:ext cx="14345355" cy="14345355"/>
          </a:xfrm>
          <a:custGeom>
            <a:avLst/>
            <a:gdLst/>
            <a:ahLst/>
            <a:cxnLst/>
            <a:rect r="r" b="b" t="t" l="l"/>
            <a:pathLst>
              <a:path h="14345355" w="14345355">
                <a:moveTo>
                  <a:pt x="0" y="0"/>
                </a:moveTo>
                <a:lnTo>
                  <a:pt x="14345356" y="0"/>
                </a:lnTo>
                <a:lnTo>
                  <a:pt x="14345356"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368039"/>
            <a:ext cx="7470985"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OBJECTIVES</a:t>
            </a:r>
          </a:p>
        </p:txBody>
      </p:sp>
      <p:sp>
        <p:nvSpPr>
          <p:cNvPr name="TextBox 5" id="5"/>
          <p:cNvSpPr txBox="true"/>
          <p:nvPr/>
        </p:nvSpPr>
        <p:spPr>
          <a:xfrm rot="0">
            <a:off x="756194" y="2598122"/>
            <a:ext cx="12475133" cy="7343647"/>
          </a:xfrm>
          <a:prstGeom prst="rect">
            <a:avLst/>
          </a:prstGeom>
        </p:spPr>
        <p:txBody>
          <a:bodyPr anchor="t" rtlCol="false" tIns="0" lIns="0" bIns="0" rIns="0">
            <a:spAutoFit/>
          </a:bodyPr>
          <a:lstStyle/>
          <a:p>
            <a:pPr algn="l" marL="648246" indent="-324123" lvl="1">
              <a:lnSpc>
                <a:spcPts val="4804"/>
              </a:lnSpc>
              <a:buFont typeface="Arial"/>
              <a:buChar char="•"/>
            </a:pPr>
            <a:r>
              <a:rPr lang="en-US" b="true" sz="3002">
                <a:solidFill>
                  <a:srgbClr val="2E2E2E"/>
                </a:solidFill>
                <a:latin typeface="Times New Roman Bold"/>
                <a:ea typeface="Times New Roman Bold"/>
                <a:cs typeface="Times New Roman Bold"/>
                <a:sym typeface="Times New Roman Bold"/>
              </a:rPr>
              <a:t>Efficient Patient Management</a:t>
            </a:r>
            <a:r>
              <a:rPr lang="en-US" sz="3002">
                <a:solidFill>
                  <a:srgbClr val="2E2E2E"/>
                </a:solidFill>
                <a:latin typeface="Times New Roman"/>
                <a:ea typeface="Times New Roman"/>
                <a:cs typeface="Times New Roman"/>
                <a:sym typeface="Times New Roman"/>
              </a:rPr>
              <a:t> – Maintain digital records and appointments.</a:t>
            </a:r>
          </a:p>
          <a:p>
            <a:pPr algn="l" marL="648246" indent="-324123" lvl="1">
              <a:lnSpc>
                <a:spcPts val="4804"/>
              </a:lnSpc>
              <a:buFont typeface="Arial"/>
              <a:buChar char="•"/>
            </a:pPr>
            <a:r>
              <a:rPr lang="en-US" b="true" sz="3002">
                <a:solidFill>
                  <a:srgbClr val="2E2E2E"/>
                </a:solidFill>
                <a:latin typeface="Times New Roman Bold"/>
                <a:ea typeface="Times New Roman Bold"/>
                <a:cs typeface="Times New Roman Bold"/>
                <a:sym typeface="Times New Roman Bold"/>
              </a:rPr>
              <a:t>Automated Billing </a:t>
            </a:r>
            <a:r>
              <a:rPr lang="en-US" sz="3002">
                <a:solidFill>
                  <a:srgbClr val="2E2E2E"/>
                </a:solidFill>
                <a:latin typeface="Times New Roman"/>
                <a:ea typeface="Times New Roman"/>
                <a:cs typeface="Times New Roman"/>
                <a:sym typeface="Times New Roman"/>
              </a:rPr>
              <a:t>– Streamline payments and insurance processing.</a:t>
            </a:r>
          </a:p>
          <a:p>
            <a:pPr algn="l" marL="648246" indent="-324123" lvl="1">
              <a:lnSpc>
                <a:spcPts val="4804"/>
              </a:lnSpc>
              <a:buFont typeface="Arial"/>
              <a:buChar char="•"/>
            </a:pPr>
            <a:r>
              <a:rPr lang="en-US" b="true" sz="3002">
                <a:solidFill>
                  <a:srgbClr val="2E2E2E"/>
                </a:solidFill>
                <a:latin typeface="Times New Roman Bold"/>
                <a:ea typeface="Times New Roman Bold"/>
                <a:cs typeface="Times New Roman Bold"/>
                <a:sym typeface="Times New Roman Bold"/>
              </a:rPr>
              <a:t>Electronic Health Records (EHR) </a:t>
            </a:r>
            <a:r>
              <a:rPr lang="en-US" sz="3002">
                <a:solidFill>
                  <a:srgbClr val="2E2E2E"/>
                </a:solidFill>
                <a:latin typeface="Times New Roman"/>
                <a:ea typeface="Times New Roman"/>
                <a:cs typeface="Times New Roman"/>
                <a:sym typeface="Times New Roman"/>
              </a:rPr>
              <a:t>– Securely store and manage patient data.</a:t>
            </a:r>
          </a:p>
          <a:p>
            <a:pPr algn="l" marL="648246" indent="-324123" lvl="1">
              <a:lnSpc>
                <a:spcPts val="4804"/>
              </a:lnSpc>
              <a:buFont typeface="Arial"/>
              <a:buChar char="•"/>
            </a:pPr>
            <a:r>
              <a:rPr lang="en-US" b="true" sz="3002">
                <a:solidFill>
                  <a:srgbClr val="2E2E2E"/>
                </a:solidFill>
                <a:latin typeface="Times New Roman Bold"/>
                <a:ea typeface="Times New Roman Bold"/>
                <a:cs typeface="Times New Roman Bold"/>
                <a:sym typeface="Times New Roman Bold"/>
              </a:rPr>
              <a:t>Inventory Management</a:t>
            </a:r>
            <a:r>
              <a:rPr lang="en-US" sz="3002">
                <a:solidFill>
                  <a:srgbClr val="2E2E2E"/>
                </a:solidFill>
                <a:latin typeface="Times New Roman"/>
                <a:ea typeface="Times New Roman"/>
                <a:cs typeface="Times New Roman"/>
                <a:sym typeface="Times New Roman"/>
              </a:rPr>
              <a:t> – Track medicines and medical supplies.</a:t>
            </a:r>
          </a:p>
          <a:p>
            <a:pPr algn="l" marL="648246" indent="-324123" lvl="1">
              <a:lnSpc>
                <a:spcPts val="4804"/>
              </a:lnSpc>
              <a:buFont typeface="Arial"/>
              <a:buChar char="•"/>
            </a:pPr>
            <a:r>
              <a:rPr lang="en-US" b="true" sz="3002">
                <a:solidFill>
                  <a:srgbClr val="2E2E2E"/>
                </a:solidFill>
                <a:latin typeface="Times New Roman Bold"/>
                <a:ea typeface="Times New Roman Bold"/>
                <a:cs typeface="Times New Roman Bold"/>
                <a:sym typeface="Times New Roman Bold"/>
              </a:rPr>
              <a:t>Doctor &amp; Staff Scheduling</a:t>
            </a:r>
            <a:r>
              <a:rPr lang="en-US" sz="3002">
                <a:solidFill>
                  <a:srgbClr val="2E2E2E"/>
                </a:solidFill>
                <a:latin typeface="Times New Roman"/>
                <a:ea typeface="Times New Roman"/>
                <a:cs typeface="Times New Roman"/>
                <a:sym typeface="Times New Roman"/>
              </a:rPr>
              <a:t> – Optimize duty assignments and availability.</a:t>
            </a:r>
          </a:p>
          <a:p>
            <a:pPr algn="l" marL="648246" indent="-324123" lvl="1">
              <a:lnSpc>
                <a:spcPts val="4804"/>
              </a:lnSpc>
              <a:buFont typeface="Arial"/>
              <a:buChar char="•"/>
            </a:pPr>
            <a:r>
              <a:rPr lang="en-US" b="true" sz="3002">
                <a:solidFill>
                  <a:srgbClr val="2E2E2E"/>
                </a:solidFill>
                <a:latin typeface="Times New Roman Bold"/>
                <a:ea typeface="Times New Roman Bold"/>
                <a:cs typeface="Times New Roman Bold"/>
                <a:sym typeface="Times New Roman Bold"/>
              </a:rPr>
              <a:t>Resource Utilization</a:t>
            </a:r>
            <a:r>
              <a:rPr lang="en-US" sz="3002">
                <a:solidFill>
                  <a:srgbClr val="2E2E2E"/>
                </a:solidFill>
                <a:latin typeface="Times New Roman"/>
                <a:ea typeface="Times New Roman"/>
                <a:cs typeface="Times New Roman"/>
                <a:sym typeface="Times New Roman"/>
              </a:rPr>
              <a:t> – Manage hospital beds, rooms, and equipment.</a:t>
            </a:r>
          </a:p>
          <a:p>
            <a:pPr algn="l" marL="648246" indent="-324123" lvl="1">
              <a:lnSpc>
                <a:spcPts val="4804"/>
              </a:lnSpc>
              <a:buFont typeface="Arial"/>
              <a:buChar char="•"/>
            </a:pPr>
            <a:r>
              <a:rPr lang="en-US" b="true" sz="3002">
                <a:solidFill>
                  <a:srgbClr val="2E2E2E"/>
                </a:solidFill>
                <a:latin typeface="Times New Roman Bold"/>
                <a:ea typeface="Times New Roman Bold"/>
                <a:cs typeface="Times New Roman Bold"/>
                <a:sym typeface="Times New Roman Bold"/>
              </a:rPr>
              <a:t>Data Security</a:t>
            </a:r>
            <a:r>
              <a:rPr lang="en-US" sz="3002">
                <a:solidFill>
                  <a:srgbClr val="2E2E2E"/>
                </a:solidFill>
                <a:latin typeface="Times New Roman"/>
                <a:ea typeface="Times New Roman"/>
                <a:cs typeface="Times New Roman"/>
                <a:sym typeface="Times New Roman"/>
              </a:rPr>
              <a:t> – Ensure privacy and compliance with healthcare regulations.</a:t>
            </a:r>
          </a:p>
          <a:p>
            <a:pPr algn="l" marL="648246" indent="-324123" lvl="1">
              <a:lnSpc>
                <a:spcPts val="4804"/>
              </a:lnSpc>
              <a:buFont typeface="Arial"/>
              <a:buChar char="•"/>
            </a:pPr>
            <a:r>
              <a:rPr lang="en-US" b="true" sz="3002">
                <a:solidFill>
                  <a:srgbClr val="2E2E2E"/>
                </a:solidFill>
                <a:latin typeface="Times New Roman Bold"/>
                <a:ea typeface="Times New Roman Bold"/>
                <a:cs typeface="Times New Roman Bold"/>
                <a:sym typeface="Times New Roman Bold"/>
              </a:rPr>
              <a:t>Reporting &amp; Analytics</a:t>
            </a:r>
            <a:r>
              <a:rPr lang="en-US" sz="3002">
                <a:solidFill>
                  <a:srgbClr val="2E2E2E"/>
                </a:solidFill>
                <a:latin typeface="Times New Roman"/>
                <a:ea typeface="Times New Roman"/>
                <a:cs typeface="Times New Roman"/>
                <a:sym typeface="Times New Roman"/>
              </a:rPr>
              <a:t> – Generate insights for better decision-making.</a:t>
            </a:r>
          </a:p>
          <a:p>
            <a:pPr algn="l">
              <a:lnSpc>
                <a:spcPts val="480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90625"/>
            <a:ext cx="6485068"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ABSTRACT</a:t>
            </a:r>
          </a:p>
        </p:txBody>
      </p:sp>
      <p:sp>
        <p:nvSpPr>
          <p:cNvPr name="TextBox 5" id="5"/>
          <p:cNvSpPr txBox="true"/>
          <p:nvPr/>
        </p:nvSpPr>
        <p:spPr>
          <a:xfrm rot="0">
            <a:off x="1220835" y="2654564"/>
            <a:ext cx="15402617" cy="5419726"/>
          </a:xfrm>
          <a:prstGeom prst="rect">
            <a:avLst/>
          </a:prstGeom>
        </p:spPr>
        <p:txBody>
          <a:bodyPr anchor="t" rtlCol="false" tIns="0" lIns="0" bIns="0" rIns="0">
            <a:spAutoFit/>
          </a:bodyPr>
          <a:lstStyle/>
          <a:p>
            <a:pPr algn="just">
              <a:lnSpc>
                <a:spcPts val="4799"/>
              </a:lnSpc>
            </a:pPr>
            <a:r>
              <a:rPr lang="en-US" sz="2999">
                <a:solidFill>
                  <a:srgbClr val="2E2E2E"/>
                </a:solidFill>
                <a:latin typeface="Times New Roman"/>
                <a:ea typeface="Times New Roman"/>
                <a:cs typeface="Times New Roman"/>
                <a:sym typeface="Times New Roman"/>
              </a:rPr>
              <a:t>The Hospital Management System (HMS) is a software solution that helps hospitals manage their daily operations efficiently. It automates tasks like patient registration, appointment scheduling, billing, medical records, inventory management, and staff allocation, reducing errors and delays caused by manual processes.</a:t>
            </a:r>
          </a:p>
          <a:p>
            <a:pPr algn="just">
              <a:lnSpc>
                <a:spcPts val="4799"/>
              </a:lnSpc>
            </a:pPr>
            <a:r>
              <a:rPr lang="en-US" sz="2999">
                <a:solidFill>
                  <a:srgbClr val="2E2E2E"/>
                </a:solidFill>
                <a:latin typeface="Times New Roman"/>
                <a:ea typeface="Times New Roman"/>
                <a:cs typeface="Times New Roman"/>
                <a:sym typeface="Times New Roman"/>
              </a:rPr>
              <a:t>HMS ensures secure data management, minimizes paperwork, and provides real-time reports for better decision-making. With an easy-to-use interface and role-based access, it improves coordination between doctors, nurses, and administrators. It also helps hospitals follow healthcare regulations, leading to better efficiency and improved patient care.</a:t>
            </a:r>
          </a:p>
          <a:p>
            <a:pPr algn="just">
              <a:lnSpc>
                <a:spcPts val="4799"/>
              </a:lnSpc>
            </a:pPr>
          </a:p>
        </p:txBody>
      </p:sp>
      <p:sp>
        <p:nvSpPr>
          <p:cNvPr name="Freeform 6" id="6"/>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90625"/>
            <a:ext cx="9369091"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INTRODUCTION</a:t>
            </a:r>
          </a:p>
        </p:txBody>
      </p:sp>
      <p:sp>
        <p:nvSpPr>
          <p:cNvPr name="TextBox 5" id="5"/>
          <p:cNvSpPr txBox="true"/>
          <p:nvPr/>
        </p:nvSpPr>
        <p:spPr>
          <a:xfrm rot="0">
            <a:off x="1220835" y="2645039"/>
            <a:ext cx="14880314" cy="5681346"/>
          </a:xfrm>
          <a:prstGeom prst="rect">
            <a:avLst/>
          </a:prstGeom>
        </p:spPr>
        <p:txBody>
          <a:bodyPr anchor="t" rtlCol="false" tIns="0" lIns="0" bIns="0" rIns="0">
            <a:spAutoFit/>
          </a:bodyPr>
          <a:lstStyle/>
          <a:p>
            <a:pPr algn="just">
              <a:lnSpc>
                <a:spcPts val="4959"/>
              </a:lnSpc>
            </a:pPr>
            <a:r>
              <a:rPr lang="en-US" sz="3099">
                <a:solidFill>
                  <a:srgbClr val="2E2E2E"/>
                </a:solidFill>
                <a:latin typeface="Times New Roman"/>
                <a:ea typeface="Times New Roman"/>
                <a:cs typeface="Times New Roman"/>
                <a:sym typeface="Times New Roman"/>
              </a:rPr>
              <a:t>The Hospital Management System (HMS) is a software that helps hospitals manage daily tasks efficiently. It automates patient registration, appointments, billing, medical records, and inventory tracking, reducing errors and delays.</a:t>
            </a:r>
          </a:p>
          <a:p>
            <a:pPr algn="just">
              <a:lnSpc>
                <a:spcPts val="4959"/>
              </a:lnSpc>
            </a:pPr>
          </a:p>
          <a:p>
            <a:pPr algn="just">
              <a:lnSpc>
                <a:spcPts val="4959"/>
              </a:lnSpc>
            </a:pPr>
            <a:r>
              <a:rPr lang="en-US" sz="3099">
                <a:solidFill>
                  <a:srgbClr val="2E2E2E"/>
                </a:solidFill>
                <a:latin typeface="Times New Roman"/>
                <a:ea typeface="Times New Roman"/>
                <a:cs typeface="Times New Roman"/>
                <a:sym typeface="Times New Roman"/>
              </a:rPr>
              <a:t>With electronic health records (EHR), automated billing, and real-time reporting, HMS ensures secure data management and smooth hospital operations. It also helps in managing beds, medical supplies, and staff schedules, improving efficiency and patient care.</a:t>
            </a:r>
          </a:p>
          <a:p>
            <a:pPr algn="just">
              <a:lnSpc>
                <a:spcPts val="4959"/>
              </a:lnSpc>
            </a:pPr>
          </a:p>
        </p:txBody>
      </p:sp>
      <p:sp>
        <p:nvSpPr>
          <p:cNvPr name="Freeform 6" id="6"/>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90625"/>
            <a:ext cx="12639164"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LITERATURE SURVEY</a:t>
            </a:r>
          </a:p>
        </p:txBody>
      </p:sp>
      <p:sp>
        <p:nvSpPr>
          <p:cNvPr name="Freeform 5" id="5"/>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1028700" y="3006383"/>
          <a:ext cx="15893510" cy="5886450"/>
        </p:xfrm>
        <a:graphic>
          <a:graphicData uri="http://schemas.openxmlformats.org/drawingml/2006/table">
            <a:tbl>
              <a:tblPr/>
              <a:tblGrid>
                <a:gridCol w="1210328"/>
                <a:gridCol w="3391354"/>
                <a:gridCol w="6371886"/>
                <a:gridCol w="3210881"/>
                <a:gridCol w="1709061"/>
              </a:tblGrid>
              <a:tr h="1025815">
                <a:tc>
                  <a:txBody>
                    <a:bodyPr anchor="t" rtlCol="false"/>
                    <a:lstStyle/>
                    <a:p>
                      <a:pPr algn="ctr">
                        <a:lnSpc>
                          <a:spcPts val="2800"/>
                        </a:lnSpc>
                        <a:defRPr/>
                      </a:pPr>
                      <a:r>
                        <a:rPr lang="en-US" sz="2000" b="true">
                          <a:solidFill>
                            <a:srgbClr val="000000"/>
                          </a:solidFill>
                          <a:latin typeface="Montserrat Classic Bold"/>
                          <a:ea typeface="Montserrat Classic Bold"/>
                          <a:cs typeface="Montserrat Classic Bold"/>
                          <a:sym typeface="Montserrat Classic Bold"/>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b="true">
                          <a:solidFill>
                            <a:srgbClr val="000000"/>
                          </a:solidFill>
                          <a:latin typeface="Montserrat Classic Bold"/>
                          <a:ea typeface="Montserrat Classic Bold"/>
                          <a:cs typeface="Montserrat Classic Bold"/>
                          <a:sym typeface="Montserrat Classic Bold"/>
                        </a:rPr>
                        <a:t>AUTHOR 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b="true">
                          <a:solidFill>
                            <a:srgbClr val="000000"/>
                          </a:solidFill>
                          <a:latin typeface="Montserrat Classic Bold"/>
                          <a:ea typeface="Montserrat Classic Bold"/>
                          <a:cs typeface="Montserrat Classic Bold"/>
                          <a:sym typeface="Montserrat Classic Bold"/>
                        </a:rPr>
                        <a:t>PAPER 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b="true">
                          <a:solidFill>
                            <a:srgbClr val="000000"/>
                          </a:solidFill>
                          <a:latin typeface="Montserrat Classic Bold"/>
                          <a:ea typeface="Montserrat Classic Bold"/>
                          <a:cs typeface="Montserrat Classic Bold"/>
                          <a:sym typeface="Montserrat Classic Bold"/>
                        </a:rPr>
                        <a:t>JOURNAL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b="true">
                          <a:solidFill>
                            <a:srgbClr val="000000"/>
                          </a:solidFill>
                          <a:latin typeface="Montserrat Classic Bold"/>
                          <a:ea typeface="Montserrat Classic Bold"/>
                          <a:cs typeface="Montserrat Classic Bold"/>
                          <a:sym typeface="Montserrat Classic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66819">
                <a:tc>
                  <a:txBody>
                    <a:bodyPr anchor="t" rtlCol="false"/>
                    <a:lstStyle/>
                    <a:p>
                      <a:pPr algn="ctr">
                        <a:lnSpc>
                          <a:spcPts val="2800"/>
                        </a:lnSpc>
                        <a:defRPr/>
                      </a:pPr>
                      <a:r>
                        <a:rPr lang="en-US" sz="2000">
                          <a:solidFill>
                            <a:srgbClr val="000000"/>
                          </a:solidFill>
                          <a:latin typeface="Montserrat Classic"/>
                          <a:ea typeface="Montserrat Classic"/>
                          <a:cs typeface="Montserrat Classic"/>
                          <a:sym typeface="Montserrat Classic"/>
                        </a:rPr>
                        <a:t>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Times New Roman"/>
                          <a:ea typeface="Times New Roman"/>
                          <a:cs typeface="Times New Roman"/>
                          <a:sym typeface="Times New Roman"/>
                        </a:rPr>
                        <a:t>Anjlya Agustin, Rapotan Hasibuan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Times New Roman"/>
                          <a:ea typeface="Times New Roman"/>
                          <a:cs typeface="Times New Roman"/>
                          <a:sym typeface="Times New Roman"/>
                        </a:rPr>
                        <a:t>Evaluation of the Application of Hospital Management Information System by Using the HOT-Fit Method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Times New Roman"/>
                          <a:ea typeface="Times New Roman"/>
                          <a:cs typeface="Times New Roman"/>
                          <a:sym typeface="Times New Roman"/>
                        </a:rPr>
                        <a:t>Malahayati International Journal of Nursing and Health Science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Times New Roman"/>
                          <a:ea typeface="Times New Roman"/>
                          <a:cs typeface="Times New Roman"/>
                          <a:sym typeface="Times New Roman"/>
                        </a:rPr>
                        <a:t>2023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24341">
                <a:tc>
                  <a:txBody>
                    <a:bodyPr anchor="t" rtlCol="false"/>
                    <a:lstStyle/>
                    <a:p>
                      <a:pPr algn="ctr">
                        <a:lnSpc>
                          <a:spcPts val="2800"/>
                        </a:lnSpc>
                        <a:defRPr/>
                      </a:pPr>
                      <a:r>
                        <a:rPr lang="en-US" sz="2000">
                          <a:solidFill>
                            <a:srgbClr val="000000"/>
                          </a:solidFill>
                          <a:latin typeface="Montserrat Classic"/>
                          <a:ea typeface="Montserrat Classic"/>
                          <a:cs typeface="Montserrat Classic"/>
                          <a:sym typeface="Montserrat Classic"/>
                        </a:rPr>
                        <a:t>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Times New Roman"/>
                          <a:ea typeface="Times New Roman"/>
                          <a:cs typeface="Times New Roman"/>
                          <a:sym typeface="Times New Roman"/>
                        </a:rPr>
                        <a:t>Erhauyi Meshach Aiwerioghene, Janice Lewis, David Rea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ontserrat Classic"/>
                          <a:ea typeface="Montserrat Classic"/>
                          <a:cs typeface="Montserrat Classic"/>
                          <a:sym typeface="Montserrat Classic"/>
                        </a:rPr>
                        <a:t>Maturity Models for Hospital Management: A Literature Review</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Times New Roman"/>
                          <a:ea typeface="Times New Roman"/>
                          <a:cs typeface="Times New Roman"/>
                          <a:sym typeface="Times New Roman"/>
                        </a:rPr>
                        <a:t>International Journal of Healthcare Management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ontserrat Classic"/>
                          <a:ea typeface="Montserrat Classic"/>
                          <a:cs typeface="Montserrat Classic"/>
                          <a:sym typeface="Montserrat Classic"/>
                        </a:rPr>
                        <a:t>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69475">
                <a:tc>
                  <a:txBody>
                    <a:bodyPr anchor="t" rtlCol="false"/>
                    <a:lstStyle/>
                    <a:p>
                      <a:pPr algn="ctr">
                        <a:lnSpc>
                          <a:spcPts val="2800"/>
                        </a:lnSpc>
                        <a:defRPr/>
                      </a:pPr>
                      <a:r>
                        <a:rPr lang="en-US" sz="2000">
                          <a:solidFill>
                            <a:srgbClr val="000000"/>
                          </a:solidFill>
                          <a:latin typeface="Montserrat Classic"/>
                          <a:ea typeface="Montserrat Classic"/>
                          <a:cs typeface="Montserrat Classic"/>
                          <a:sym typeface="Montserrat Classic"/>
                        </a:rPr>
                        <a:t>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Times New Roman"/>
                          <a:ea typeface="Times New Roman"/>
                          <a:cs typeface="Times New Roman"/>
                          <a:sym typeface="Times New Roman"/>
                        </a:rPr>
                        <a:t>Vidya Karunia Moerti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Times New Roman"/>
                          <a:ea typeface="Times New Roman"/>
                          <a:cs typeface="Times New Roman"/>
                          <a:sym typeface="Times New Roman"/>
                        </a:rPr>
                        <a:t>Evaluation of Hospital Management Information Systems Using the HOT-FIT Method: Literature Review</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2E2E2E"/>
                          </a:solidFill>
                          <a:latin typeface="Montserrat Classic"/>
                          <a:ea typeface="Montserrat Classic"/>
                          <a:cs typeface="Montserrat Classic"/>
                          <a:sym typeface="Montserrat Classic"/>
                        </a:rPr>
                        <a:t>Health Information Management Study Program, Department of Health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ontserrat Classic"/>
                          <a:ea typeface="Montserrat Classic"/>
                          <a:cs typeface="Montserrat Classic"/>
                          <a:sym typeface="Montserrat Classic"/>
                        </a:rPr>
                        <a:t>2023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90625"/>
            <a:ext cx="10822457"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EXISTING SYSTEM</a:t>
            </a:r>
          </a:p>
        </p:txBody>
      </p:sp>
      <p:sp>
        <p:nvSpPr>
          <p:cNvPr name="TextBox 5" id="5"/>
          <p:cNvSpPr txBox="true"/>
          <p:nvPr/>
        </p:nvSpPr>
        <p:spPr>
          <a:xfrm rot="0">
            <a:off x="1220835" y="2635514"/>
            <a:ext cx="14880314" cy="5857241"/>
          </a:xfrm>
          <a:prstGeom prst="rect">
            <a:avLst/>
          </a:prstGeom>
        </p:spPr>
        <p:txBody>
          <a:bodyPr anchor="t" rtlCol="false" tIns="0" lIns="0" bIns="0" rIns="0">
            <a:spAutoFit/>
          </a:bodyPr>
          <a:lstStyle/>
          <a:p>
            <a:pPr algn="just" marL="690876" indent="-345438" lvl="1">
              <a:lnSpc>
                <a:spcPts val="5119"/>
              </a:lnSpc>
              <a:buFont typeface="Arial"/>
              <a:buChar char="•"/>
            </a:pPr>
            <a:r>
              <a:rPr lang="en-US" b="true" sz="3199" u="sng">
                <a:solidFill>
                  <a:srgbClr val="2E2E2E"/>
                </a:solidFill>
                <a:latin typeface="Times New Roman Bold"/>
                <a:ea typeface="Times New Roman Bold"/>
                <a:cs typeface="Times New Roman Bold"/>
                <a:sym typeface="Times New Roman Bold"/>
                <a:hlinkClick r:id="rId6" tooltip="https://codearistos.net/multi-hms.html"/>
              </a:rPr>
              <a:t>Multi HMS by Code Aristos</a:t>
            </a:r>
            <a:r>
              <a:rPr lang="en-US" sz="3199">
                <a:solidFill>
                  <a:srgbClr val="2E2E2E"/>
                </a:solidFill>
                <a:latin typeface="Times New Roman"/>
                <a:ea typeface="Times New Roman"/>
                <a:cs typeface="Times New Roman"/>
                <a:sym typeface="Times New Roman"/>
              </a:rPr>
              <a:t> – Multi-hospital management with patient records, billing, and appointments.</a:t>
            </a:r>
          </a:p>
          <a:p>
            <a:pPr algn="just" marL="690876" indent="-345438" lvl="1">
              <a:lnSpc>
                <a:spcPts val="5119"/>
              </a:lnSpc>
              <a:buFont typeface="Arial"/>
              <a:buChar char="•"/>
            </a:pPr>
            <a:r>
              <a:rPr lang="en-US" b="true" sz="3199" u="sng">
                <a:solidFill>
                  <a:srgbClr val="2E2E2E"/>
                </a:solidFill>
                <a:latin typeface="Times New Roman Bold"/>
                <a:ea typeface="Times New Roman Bold"/>
                <a:cs typeface="Times New Roman Bold"/>
                <a:sym typeface="Times New Roman Bold"/>
                <a:hlinkClick r:id="rId7" tooltip="https://smart-hospital.in/demo/"/>
              </a:rPr>
              <a:t>Smart Hospital by QDOCS</a:t>
            </a:r>
            <a:r>
              <a:rPr lang="en-US" sz="3199">
                <a:solidFill>
                  <a:srgbClr val="2E2E2E"/>
                </a:solidFill>
                <a:latin typeface="Times New Roman"/>
                <a:ea typeface="Times New Roman"/>
                <a:cs typeface="Times New Roman"/>
                <a:sym typeface="Times New Roman"/>
              </a:rPr>
              <a:t> – User-friendly system for managing appointments, patients, and billing.</a:t>
            </a:r>
          </a:p>
          <a:p>
            <a:pPr algn="just" marL="690876" indent="-345438" lvl="1">
              <a:lnSpc>
                <a:spcPts val="5119"/>
              </a:lnSpc>
              <a:buFont typeface="Arial"/>
              <a:buChar char="•"/>
            </a:pPr>
            <a:r>
              <a:rPr lang="en-US" b="true" sz="3199">
                <a:solidFill>
                  <a:srgbClr val="2E2E2E"/>
                </a:solidFill>
                <a:latin typeface="Times New Roman Bold"/>
                <a:ea typeface="Times New Roman Bold"/>
                <a:cs typeface="Times New Roman Bold"/>
                <a:sym typeface="Times New Roman Bold"/>
              </a:rPr>
              <a:t>InfyHMS </a:t>
            </a:r>
            <a:r>
              <a:rPr lang="en-US" sz="3199">
                <a:solidFill>
                  <a:srgbClr val="2E2E2E"/>
                </a:solidFill>
                <a:latin typeface="Times New Roman"/>
                <a:ea typeface="Times New Roman"/>
                <a:cs typeface="Times New Roman"/>
                <a:sym typeface="Times New Roman"/>
              </a:rPr>
              <a:t>– Feature-rich HMS w</a:t>
            </a:r>
            <a:r>
              <a:rPr lang="en-US" sz="3199">
                <a:solidFill>
                  <a:srgbClr val="2E2E2E"/>
                </a:solidFill>
                <a:latin typeface="Times New Roman"/>
                <a:ea typeface="Times New Roman"/>
                <a:cs typeface="Times New Roman"/>
                <a:sym typeface="Times New Roman"/>
              </a:rPr>
              <a:t>ith 65+ modules for hospital automation.</a:t>
            </a:r>
          </a:p>
          <a:p>
            <a:pPr algn="just" marL="690876" indent="-345438" lvl="1">
              <a:lnSpc>
                <a:spcPts val="5119"/>
              </a:lnSpc>
              <a:buFont typeface="Arial"/>
              <a:buChar char="•"/>
            </a:pPr>
            <a:r>
              <a:rPr lang="en-US" b="true" sz="3199" u="sng">
                <a:solidFill>
                  <a:srgbClr val="2E2E2E"/>
                </a:solidFill>
                <a:latin typeface="Times New Roman Bold"/>
                <a:ea typeface="Times New Roman Bold"/>
                <a:cs typeface="Times New Roman Bold"/>
                <a:sym typeface="Times New Roman Bold"/>
                <a:hlinkClick r:id="rId8" tooltip="https://docpulse.com"/>
              </a:rPr>
              <a:t>DocPulse</a:t>
            </a:r>
            <a:r>
              <a:rPr lang="en-US" sz="3199">
                <a:solidFill>
                  <a:srgbClr val="2E2E2E"/>
                </a:solidFill>
                <a:latin typeface="Times New Roman"/>
                <a:ea typeface="Times New Roman"/>
                <a:cs typeface="Times New Roman"/>
                <a:sym typeface="Times New Roman"/>
              </a:rPr>
              <a:t> – Secure HMS for clinics and hospitals covering appointments, billing, and patient records.</a:t>
            </a:r>
          </a:p>
          <a:p>
            <a:pPr algn="just" marL="690876" indent="-345438" lvl="1">
              <a:lnSpc>
                <a:spcPts val="5119"/>
              </a:lnSpc>
              <a:buFont typeface="Arial"/>
              <a:buChar char="•"/>
            </a:pPr>
            <a:r>
              <a:rPr lang="en-US" b="true" sz="3199" u="sng">
                <a:solidFill>
                  <a:srgbClr val="2E2E2E"/>
                </a:solidFill>
                <a:latin typeface="Times New Roman Bold"/>
                <a:ea typeface="Times New Roman Bold"/>
                <a:cs typeface="Times New Roman Bold"/>
                <a:sym typeface="Times New Roman Bold"/>
                <a:hlinkClick r:id="rId9" tooltip="https://mocdoc.com/util/hospital-management-system/hms-demo-page"/>
              </a:rPr>
              <a:t>MocDoc HMS</a:t>
            </a:r>
            <a:r>
              <a:rPr lang="en-US" sz="3199">
                <a:solidFill>
                  <a:srgbClr val="2E2E2E"/>
                </a:solidFill>
                <a:latin typeface="Times New Roman"/>
                <a:ea typeface="Times New Roman"/>
                <a:cs typeface="Times New Roman"/>
                <a:sym typeface="Times New Roman"/>
              </a:rPr>
              <a:t> – Online HMS that streamlines hospital operations.</a:t>
            </a:r>
          </a:p>
          <a:p>
            <a:pPr algn="just">
              <a:lnSpc>
                <a:spcPts val="5119"/>
              </a:lnSpc>
            </a:pPr>
          </a:p>
        </p:txBody>
      </p:sp>
      <p:sp>
        <p:nvSpPr>
          <p:cNvPr name="Freeform 6" id="6"/>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10">
              <a:alphaModFix amt="5000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073461">
            <a:off x="-9281995" y="-5154521"/>
            <a:ext cx="17617704" cy="17617704"/>
          </a:xfrm>
          <a:custGeom>
            <a:avLst/>
            <a:gdLst/>
            <a:ahLst/>
            <a:cxnLst/>
            <a:rect r="r" b="b" t="t" l="l"/>
            <a:pathLst>
              <a:path h="17617704" w="17617704">
                <a:moveTo>
                  <a:pt x="0" y="0"/>
                </a:moveTo>
                <a:lnTo>
                  <a:pt x="17617703" y="0"/>
                </a:lnTo>
                <a:lnTo>
                  <a:pt x="17617703" y="17617703"/>
                </a:lnTo>
                <a:lnTo>
                  <a:pt x="0" y="17617703"/>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200150"/>
            <a:ext cx="16598768" cy="2324090"/>
          </a:xfrm>
          <a:prstGeom prst="rect">
            <a:avLst/>
          </a:prstGeom>
        </p:spPr>
        <p:txBody>
          <a:bodyPr anchor="t" rtlCol="false" tIns="0" lIns="0" bIns="0" rIns="0">
            <a:spAutoFit/>
          </a:bodyPr>
          <a:lstStyle/>
          <a:p>
            <a:pPr algn="l">
              <a:lnSpc>
                <a:spcPts val="8999"/>
              </a:lnSpc>
            </a:pPr>
            <a:r>
              <a:rPr lang="en-US" sz="8999" b="true">
                <a:solidFill>
                  <a:srgbClr val="004AAD"/>
                </a:solidFill>
                <a:latin typeface="Montserrat Classic Bold"/>
                <a:ea typeface="Montserrat Classic Bold"/>
                <a:cs typeface="Montserrat Classic Bold"/>
                <a:sym typeface="Montserrat Classic Bold"/>
              </a:rPr>
              <a:t>LIMITATIONS OF EXISTING SYSTEM</a:t>
            </a:r>
          </a:p>
        </p:txBody>
      </p:sp>
      <p:sp>
        <p:nvSpPr>
          <p:cNvPr name="TextBox 4" id="4"/>
          <p:cNvSpPr txBox="true"/>
          <p:nvPr/>
        </p:nvSpPr>
        <p:spPr>
          <a:xfrm rot="0">
            <a:off x="1028700" y="3981450"/>
            <a:ext cx="15411491" cy="5276850"/>
          </a:xfrm>
          <a:prstGeom prst="rect">
            <a:avLst/>
          </a:prstGeom>
        </p:spPr>
        <p:txBody>
          <a:bodyPr anchor="t" rtlCol="false" tIns="0" lIns="0" bIns="0" rIns="0">
            <a:spAutoFit/>
          </a:bodyPr>
          <a:lstStyle/>
          <a:p>
            <a:pPr algn="l" marL="647697" indent="-323848" lvl="1">
              <a:lnSpc>
                <a:spcPts val="4199"/>
              </a:lnSpc>
              <a:buFont typeface="Arial"/>
              <a:buChar char="•"/>
            </a:pPr>
            <a:r>
              <a:rPr lang="en-US" b="true" sz="2999" spc="149">
                <a:solidFill>
                  <a:srgbClr val="2E2E2E"/>
                </a:solidFill>
                <a:latin typeface="Times New Roman Bold"/>
                <a:ea typeface="Times New Roman Bold"/>
                <a:cs typeface="Times New Roman Bold"/>
                <a:sym typeface="Times New Roman Bold"/>
              </a:rPr>
              <a:t>Time-Consuming and Error-Prone – </a:t>
            </a:r>
            <a:r>
              <a:rPr lang="en-US" sz="2999" spc="149">
                <a:solidFill>
                  <a:srgbClr val="2E2E2E"/>
                </a:solidFill>
                <a:latin typeface="Times New Roman"/>
                <a:ea typeface="Times New Roman"/>
                <a:cs typeface="Times New Roman"/>
                <a:sym typeface="Times New Roman"/>
              </a:rPr>
              <a:t>Manual processes lead to delays, mistakes, and inefficiencies.</a:t>
            </a:r>
          </a:p>
          <a:p>
            <a:pPr algn="l" marL="647697" indent="-323848" lvl="1">
              <a:lnSpc>
                <a:spcPts val="4199"/>
              </a:lnSpc>
              <a:buFont typeface="Arial"/>
              <a:buChar char="•"/>
            </a:pPr>
            <a:r>
              <a:rPr lang="en-US" b="true" sz="2999" spc="149">
                <a:solidFill>
                  <a:srgbClr val="2E2E2E"/>
                </a:solidFill>
                <a:latin typeface="Times New Roman Bold"/>
                <a:ea typeface="Times New Roman Bold"/>
                <a:cs typeface="Times New Roman Bold"/>
                <a:sym typeface="Times New Roman Bold"/>
              </a:rPr>
              <a:t>Lack of Real-Time Data Access – </a:t>
            </a:r>
            <a:r>
              <a:rPr lang="en-US" sz="2999" spc="149">
                <a:solidFill>
                  <a:srgbClr val="2E2E2E"/>
                </a:solidFill>
                <a:latin typeface="Times New Roman"/>
                <a:ea typeface="Times New Roman"/>
                <a:cs typeface="Times New Roman"/>
                <a:sym typeface="Times New Roman"/>
              </a:rPr>
              <a:t>Delayed updates in patient records affect decision-making and treatment.</a:t>
            </a:r>
          </a:p>
          <a:p>
            <a:pPr algn="l" marL="647697" indent="-323848" lvl="1">
              <a:lnSpc>
                <a:spcPts val="4199"/>
              </a:lnSpc>
              <a:buFont typeface="Arial"/>
              <a:buChar char="•"/>
            </a:pPr>
            <a:r>
              <a:rPr lang="en-US" b="true" sz="2999" spc="149">
                <a:solidFill>
                  <a:srgbClr val="2E2E2E"/>
                </a:solidFill>
                <a:latin typeface="Times New Roman Bold"/>
                <a:ea typeface="Times New Roman Bold"/>
                <a:cs typeface="Times New Roman Bold"/>
                <a:sym typeface="Times New Roman Bold"/>
              </a:rPr>
              <a:t>Difficulty in Managing Hospital Resources – </a:t>
            </a:r>
            <a:r>
              <a:rPr lang="en-US" sz="2999" spc="149">
                <a:solidFill>
                  <a:srgbClr val="2E2E2E"/>
                </a:solidFill>
                <a:latin typeface="Times New Roman"/>
                <a:ea typeface="Times New Roman"/>
                <a:cs typeface="Times New Roman"/>
                <a:sym typeface="Times New Roman"/>
              </a:rPr>
              <a:t>Inefficient tracking of beds, staff, and medical supplies.</a:t>
            </a:r>
          </a:p>
          <a:p>
            <a:pPr algn="l" marL="647697" indent="-323848" lvl="1">
              <a:lnSpc>
                <a:spcPts val="4199"/>
              </a:lnSpc>
              <a:buFont typeface="Arial"/>
              <a:buChar char="•"/>
            </a:pPr>
            <a:r>
              <a:rPr lang="en-US" b="true" sz="2999" spc="149">
                <a:solidFill>
                  <a:srgbClr val="2E2E2E"/>
                </a:solidFill>
                <a:latin typeface="Times New Roman Bold"/>
                <a:ea typeface="Times New Roman Bold"/>
                <a:cs typeface="Times New Roman Bold"/>
                <a:sym typeface="Times New Roman Bold"/>
              </a:rPr>
              <a:t>Limited Scalability –</a:t>
            </a:r>
            <a:r>
              <a:rPr lang="en-US" sz="2999" spc="149">
                <a:solidFill>
                  <a:srgbClr val="2E2E2E"/>
                </a:solidFill>
                <a:latin typeface="Times New Roman"/>
                <a:ea typeface="Times New Roman"/>
                <a:cs typeface="Times New Roman"/>
                <a:sym typeface="Times New Roman"/>
              </a:rPr>
              <a:t> Hard to expand or integrate new departments and branches.</a:t>
            </a:r>
          </a:p>
          <a:p>
            <a:pPr algn="l" marL="647697" indent="-323848" lvl="1">
              <a:lnSpc>
                <a:spcPts val="4199"/>
              </a:lnSpc>
              <a:buFont typeface="Arial"/>
              <a:buChar char="•"/>
            </a:pPr>
            <a:r>
              <a:rPr lang="en-US" b="true" sz="2999" spc="149">
                <a:solidFill>
                  <a:srgbClr val="2E2E2E"/>
                </a:solidFill>
                <a:latin typeface="Times New Roman Bold"/>
                <a:ea typeface="Times New Roman Bold"/>
                <a:cs typeface="Times New Roman Bold"/>
                <a:sym typeface="Times New Roman Bold"/>
              </a:rPr>
              <a:t>Security and Privacy Risks – </a:t>
            </a:r>
            <a:r>
              <a:rPr lang="en-US" sz="2999" spc="149">
                <a:solidFill>
                  <a:srgbClr val="2E2E2E"/>
                </a:solidFill>
                <a:latin typeface="Times New Roman"/>
                <a:ea typeface="Times New Roman"/>
                <a:cs typeface="Times New Roman"/>
                <a:sym typeface="Times New Roman"/>
              </a:rPr>
              <a:t>Vulnerable to data breaches, unauthorized access, and loss of patient information.</a:t>
            </a:r>
          </a:p>
          <a:p>
            <a:pPr algn="l">
              <a:lnSpc>
                <a:spcPts val="4199"/>
              </a:lnSpc>
            </a:pPr>
          </a:p>
        </p:txBody>
      </p:sp>
      <p:sp>
        <p:nvSpPr>
          <p:cNvPr name="Freeform 5" id="5"/>
          <p:cNvSpPr/>
          <p:nvPr/>
        </p:nvSpPr>
        <p:spPr>
          <a:xfrm flipH="true" flipV="false" rot="-5400000">
            <a:off x="8778703" y="-4549008"/>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DAGfsrrm64s</dc:identifier>
  <dcterms:modified xsi:type="dcterms:W3CDTF">2011-08-01T06:04:30Z</dcterms:modified>
  <cp:revision>1</cp:revision>
  <dc:title>HOSPITAL</dc:title>
</cp:coreProperties>
</file>