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4A59-D99B-4906-0C7C-D94138B7B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79B83-2AB1-1E90-F374-B8261B271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19CE-6D8F-B900-4009-08FA648B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A2BD1-1DAB-8B02-7106-EC55E5F6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151F-7587-F9D3-00A7-CDD95C2F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CD6E-2A6E-7065-C12C-5543129D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85686-C5E8-B1FE-C9DD-81052F9CB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970F-2344-4EA5-C277-8EB80660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55CE-7F34-450A-B717-2DA904D8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76FE-2C60-EC61-A41F-2725389C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7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99061-D535-6C4A-B453-0E1F897C9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907C-E976-5CF7-0267-FC41FC64C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7800-6248-E1CB-B915-7E53DBD5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6D47-9A50-2D73-56DC-083BC9C3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731B-CD5B-97D3-007B-D4FACA0E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5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E55D-D3CC-375B-F973-AF93D848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F68A-3CA6-3D95-3627-21B58653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E96A-8EF6-37E6-B519-74651472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6953-730D-D732-2593-B6706836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EA42-7352-2C38-99EA-B41B7F6A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7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F5F9-6493-DC60-9B4E-937659F9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1858-EE2F-69F1-6977-ACF460C1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2A0A-BD45-B533-8196-EC51E561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3535-D39A-CD56-833F-EED73084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E7F9-AD5F-B24F-46A3-8E2CBE18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6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82AA-0D3B-6FAD-6E0F-3A4ACE9D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EBE9-87A2-FDF5-1D9F-E2DF62900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5E547-F5BD-445A-1830-A57DFCD64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12DE0-8907-2CC4-DC8E-1EF0206A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B1D3C-76C3-0F7E-3957-C1528BAD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355CB-DCA9-11DC-CB5E-CE03678B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78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B177-1AB6-FED5-7D6E-6918C9BB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DCC89-F1C7-67FC-A234-3AC56B30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29955-2973-115E-6ECA-C10112F1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3A6AE-FAEF-8335-8C49-FAA0D71F1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76AA9-66A8-6507-5534-B955C9434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7D952-C44A-502A-1C69-0C76560F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233DC-4B7A-26E2-D4C3-C0ED37B2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A38FA-5749-9BCF-28CF-1DF85834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8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1836-AE79-511F-279E-C9B32698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68F4F-84B4-3416-E178-4B66673D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BB5CA-9B5F-C807-F77A-C5911D6D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634BC-864A-E06E-77BD-248F3541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12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C9860-3C82-F90B-5762-63590F53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C26E1-B635-77B8-E395-DC1E65E5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5BC96-6F16-29D0-5E2E-72B48535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7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2A4D-9148-4918-9CFD-2A492EB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EBFE-E5A7-1E83-B909-C787672C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BADA2-E82B-9EFB-F0A7-944D11B58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86AF1-C49A-725F-C1CB-A800B0D5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C14A6-5AC8-C808-6E60-7F6F7F80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94BE9-A4FB-92A9-9334-64357843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4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B9B9-F677-C4D6-4686-7F0AE1C0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72DE9-9548-C672-463C-9688BEF57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7F39-D9E3-C378-FC0F-DF3D1AEA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94280-F0CB-B3E7-90AE-D460F48B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B2C9-6673-40ED-8A7B-19C7E43B0C0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7BAD3-9DEE-E7D9-779D-AFA1C11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ABA97-4D2A-1278-6621-AFEDB747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8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96ECB-17D3-6C18-7708-26521CDE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4C4ED-B614-00EC-3185-77FE922F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5270-0CA6-2600-6B47-4F12D9F69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B2C9-6673-40ED-8A7B-19C7E43B0C02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EA301-DBC6-D2A0-A581-4D8443DDF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233B-AD3E-DFEA-1891-40B1A8E7A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7709-2121-4137-A041-D481E098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2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BC68D0-FE11-83A6-A68A-67F577CA79EB}"/>
              </a:ext>
            </a:extLst>
          </p:cNvPr>
          <p:cNvSpPr txBox="1"/>
          <p:nvPr/>
        </p:nvSpPr>
        <p:spPr>
          <a:xfrm>
            <a:off x="673768" y="365760"/>
            <a:ext cx="947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Micro Front 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7BAEB-6326-B971-D6FD-C63D3A6A229F}"/>
              </a:ext>
            </a:extLst>
          </p:cNvPr>
          <p:cNvSpPr txBox="1"/>
          <p:nvPr/>
        </p:nvSpPr>
        <p:spPr>
          <a:xfrm>
            <a:off x="673768" y="1174282"/>
            <a:ext cx="110016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are Micro Front Ends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Divide a monolithic app into multiple, smaller apps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Each smaller app is response for a distinct feature of the product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MFE is independent single page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Container(or Shell or App) is also MFE that hosts other MFEs and decide when and where to show hosted MFEs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Composite MFE is also MFE that hosts other MFEs. But this composite MFE hosted in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635"/>
                </a:solidFill>
                <a:effectLst/>
                <a:cs typeface="Calibri" panose="020F0502020204030204" pitchFamily="34" charset="0"/>
              </a:rPr>
              <a:t>The idea of micro frontends is to extend the concepts of microservices to the frontend world</a:t>
            </a:r>
            <a:endParaRPr lang="en-IN" dirty="0"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Each MFE ideally should have its own repository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MFE development is technology agnostic</a:t>
            </a:r>
          </a:p>
          <a:p>
            <a:endParaRPr lang="en-IN" dirty="0"/>
          </a:p>
          <a:p>
            <a:r>
              <a:rPr lang="en-IN" b="1" dirty="0"/>
              <a:t>Why use them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Multiple engineering teams can work in isolation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Each smaller is easier to understand and make changes to</a:t>
            </a:r>
          </a:p>
        </p:txBody>
      </p:sp>
    </p:spTree>
    <p:extLst>
      <p:ext uri="{BB962C8B-B14F-4D97-AF65-F5344CB8AC3E}">
        <p14:creationId xmlns:p14="http://schemas.microsoft.com/office/powerpoint/2010/main" val="367520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D8BD22-20D3-6601-EB85-46DFE7C34CCE}"/>
              </a:ext>
            </a:extLst>
          </p:cNvPr>
          <p:cNvSpPr txBox="1"/>
          <p:nvPr/>
        </p:nvSpPr>
        <p:spPr>
          <a:xfrm>
            <a:off x="538480" y="230715"/>
            <a:ext cx="989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Monolithic Front End to Micro Front 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41003-EDC2-7083-6526-9C89799BD3A6}"/>
              </a:ext>
            </a:extLst>
          </p:cNvPr>
          <p:cNvSpPr txBox="1"/>
          <p:nvPr/>
        </p:nvSpPr>
        <p:spPr>
          <a:xfrm>
            <a:off x="532743" y="1220266"/>
            <a:ext cx="502679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600" b="1" dirty="0"/>
              <a:t>                                           React SPA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9EF203-5828-7605-6D7A-6ED72A134C05}"/>
              </a:ext>
            </a:extLst>
          </p:cNvPr>
          <p:cNvSpPr/>
          <p:nvPr/>
        </p:nvSpPr>
        <p:spPr>
          <a:xfrm>
            <a:off x="643700" y="4067901"/>
            <a:ext cx="1400997" cy="10168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Wire US to US Component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1118E0-F190-EB7E-5407-0A02C5A8C57E}"/>
              </a:ext>
            </a:extLst>
          </p:cNvPr>
          <p:cNvSpPr/>
          <p:nvPr/>
        </p:nvSpPr>
        <p:spPr>
          <a:xfrm>
            <a:off x="2353792" y="4067901"/>
            <a:ext cx="1400997" cy="10168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Wire International Component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C65A16-CE06-45EA-CE17-B85313706CA5}"/>
              </a:ext>
            </a:extLst>
          </p:cNvPr>
          <p:cNvSpPr/>
          <p:nvPr/>
        </p:nvSpPr>
        <p:spPr>
          <a:xfrm>
            <a:off x="4063884" y="4067901"/>
            <a:ext cx="1400997" cy="10168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Wires Tile Component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712ECF4-1A1A-C291-2E9E-ACF0668B22A8}"/>
              </a:ext>
            </a:extLst>
          </p:cNvPr>
          <p:cNvSpPr/>
          <p:nvPr/>
        </p:nvSpPr>
        <p:spPr>
          <a:xfrm>
            <a:off x="532743" y="1220266"/>
            <a:ext cx="5026793" cy="4459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D859630-DA0C-AF10-4BAD-96880441B9F9}"/>
              </a:ext>
            </a:extLst>
          </p:cNvPr>
          <p:cNvCxnSpPr>
            <a:endCxn id="13" idx="0"/>
          </p:cNvCxnSpPr>
          <p:nvPr/>
        </p:nvCxnSpPr>
        <p:spPr>
          <a:xfrm>
            <a:off x="1344198" y="3378733"/>
            <a:ext cx="1" cy="689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030030B-1F9B-75E9-177E-E4E2C6803A04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764382" y="3378733"/>
            <a:ext cx="1" cy="689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EED28DB-7F3F-A24F-6FF0-F37CB7D52C1B}"/>
              </a:ext>
            </a:extLst>
          </p:cNvPr>
          <p:cNvCxnSpPr/>
          <p:nvPr/>
        </p:nvCxnSpPr>
        <p:spPr>
          <a:xfrm>
            <a:off x="1344198" y="3378733"/>
            <a:ext cx="3420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EE294C2-AE21-D55C-CE3C-A7C5F690488B}"/>
              </a:ext>
            </a:extLst>
          </p:cNvPr>
          <p:cNvSpPr txBox="1"/>
          <p:nvPr/>
        </p:nvSpPr>
        <p:spPr>
          <a:xfrm>
            <a:off x="6709353" y="1220266"/>
            <a:ext cx="502679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1600" b="1" dirty="0"/>
              <a:t>                                     Micro Front 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B6C0739-7FAF-6722-5058-161E819C94FD}"/>
              </a:ext>
            </a:extLst>
          </p:cNvPr>
          <p:cNvSpPr/>
          <p:nvPr/>
        </p:nvSpPr>
        <p:spPr>
          <a:xfrm>
            <a:off x="8530402" y="4067901"/>
            <a:ext cx="1400997" cy="10168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Wire International MFE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0F516D-59D7-D1BC-A50C-380A06290AEA}"/>
              </a:ext>
            </a:extLst>
          </p:cNvPr>
          <p:cNvSpPr/>
          <p:nvPr/>
        </p:nvSpPr>
        <p:spPr>
          <a:xfrm>
            <a:off x="10127066" y="4071803"/>
            <a:ext cx="1400997" cy="1012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Wires Tile MFE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350EDB8-EB01-CC55-1024-B3F229EF4574}"/>
              </a:ext>
            </a:extLst>
          </p:cNvPr>
          <p:cNvSpPr/>
          <p:nvPr/>
        </p:nvSpPr>
        <p:spPr>
          <a:xfrm>
            <a:off x="6709353" y="1220266"/>
            <a:ext cx="5026793" cy="4459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E36A1CA-8199-6318-4702-5569CCE9A54E}"/>
              </a:ext>
            </a:extLst>
          </p:cNvPr>
          <p:cNvCxnSpPr>
            <a:cxnSpLocks/>
            <a:endCxn id="153" idx="0"/>
          </p:cNvCxnSpPr>
          <p:nvPr/>
        </p:nvCxnSpPr>
        <p:spPr>
          <a:xfrm flipH="1">
            <a:off x="7619878" y="3378733"/>
            <a:ext cx="5943" cy="689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0464A86-55AE-2697-F4A6-E738E6CDE091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0827564" y="3382634"/>
            <a:ext cx="1" cy="68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1FB15A4-F759-2647-597E-F05C8FDD7738}"/>
              </a:ext>
            </a:extLst>
          </p:cNvPr>
          <p:cNvCxnSpPr>
            <a:cxnSpLocks/>
          </p:cNvCxnSpPr>
          <p:nvPr/>
        </p:nvCxnSpPr>
        <p:spPr>
          <a:xfrm>
            <a:off x="7619878" y="3378733"/>
            <a:ext cx="32076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957948E-5D7A-170B-AFD8-50B1E8616090}"/>
              </a:ext>
            </a:extLst>
          </p:cNvPr>
          <p:cNvSpPr/>
          <p:nvPr/>
        </p:nvSpPr>
        <p:spPr>
          <a:xfrm>
            <a:off x="8530402" y="4067901"/>
            <a:ext cx="1400997" cy="1998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SPA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EEA1B8F-7F58-C119-7DE6-0C37B01040AA}"/>
              </a:ext>
            </a:extLst>
          </p:cNvPr>
          <p:cNvSpPr/>
          <p:nvPr/>
        </p:nvSpPr>
        <p:spPr>
          <a:xfrm>
            <a:off x="10127066" y="4078097"/>
            <a:ext cx="1400997" cy="1998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SPA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9BE9541-6D6F-76CC-B170-3EA1E44B93FB}"/>
              </a:ext>
            </a:extLst>
          </p:cNvPr>
          <p:cNvSpPr/>
          <p:nvPr/>
        </p:nvSpPr>
        <p:spPr>
          <a:xfrm>
            <a:off x="6919379" y="4067901"/>
            <a:ext cx="1400997" cy="10168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chemeClr val="tx1"/>
              </a:solidFill>
            </a:endParaRP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Wire International MFE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F21480D-B739-38B5-932D-E0977FECCAE1}"/>
              </a:ext>
            </a:extLst>
          </p:cNvPr>
          <p:cNvSpPr/>
          <p:nvPr/>
        </p:nvSpPr>
        <p:spPr>
          <a:xfrm>
            <a:off x="6919379" y="4067901"/>
            <a:ext cx="1400997" cy="1998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SPA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AC2B01F-175D-29A8-561F-5C1FE56344A3}"/>
              </a:ext>
            </a:extLst>
          </p:cNvPr>
          <p:cNvCxnSpPr>
            <a:stCxn id="83" idx="3"/>
            <a:endCxn id="109" idx="1"/>
          </p:cNvCxnSpPr>
          <p:nvPr/>
        </p:nvCxnSpPr>
        <p:spPr>
          <a:xfrm>
            <a:off x="5559536" y="3450120"/>
            <a:ext cx="11498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CD1CA-A032-E76C-F702-FE35E0AE43BF}"/>
              </a:ext>
            </a:extLst>
          </p:cNvPr>
          <p:cNvSpPr/>
          <p:nvPr/>
        </p:nvSpPr>
        <p:spPr>
          <a:xfrm>
            <a:off x="1829253" y="1672145"/>
            <a:ext cx="2466343" cy="928812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GPOW App component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9A6E64-ABBC-17E9-9B8B-465713C5045F}"/>
              </a:ext>
            </a:extLst>
          </p:cNvPr>
          <p:cNvCxnSpPr>
            <a:stCxn id="22" idx="2"/>
            <a:endCxn id="38" idx="0"/>
          </p:cNvCxnSpPr>
          <p:nvPr/>
        </p:nvCxnSpPr>
        <p:spPr>
          <a:xfrm flipH="1">
            <a:off x="3054291" y="2600957"/>
            <a:ext cx="8134" cy="1466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1817F09-BBD9-EE40-D0D7-882DD8D6E39C}"/>
              </a:ext>
            </a:extLst>
          </p:cNvPr>
          <p:cNvSpPr/>
          <p:nvPr/>
        </p:nvSpPr>
        <p:spPr>
          <a:xfrm>
            <a:off x="7996568" y="1657803"/>
            <a:ext cx="2466343" cy="9288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427120-86DA-AFC6-8DB4-5EDC5677D680}"/>
              </a:ext>
            </a:extLst>
          </p:cNvPr>
          <p:cNvSpPr/>
          <p:nvPr/>
        </p:nvSpPr>
        <p:spPr>
          <a:xfrm>
            <a:off x="7998891" y="1657155"/>
            <a:ext cx="2464020" cy="2084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SPA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C8B219-E6B5-49EA-8812-00F4337A23C6}"/>
              </a:ext>
            </a:extLst>
          </p:cNvPr>
          <p:cNvCxnSpPr>
            <a:stCxn id="27" idx="2"/>
            <a:endCxn id="126" idx="0"/>
          </p:cNvCxnSpPr>
          <p:nvPr/>
        </p:nvCxnSpPr>
        <p:spPr>
          <a:xfrm>
            <a:off x="9229740" y="2586615"/>
            <a:ext cx="1161" cy="1481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3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EE0D59-3FB4-634C-DAD4-E6C4A2132A6D}"/>
              </a:ext>
            </a:extLst>
          </p:cNvPr>
          <p:cNvSpPr txBox="1"/>
          <p:nvPr/>
        </p:nvSpPr>
        <p:spPr>
          <a:xfrm>
            <a:off x="875899" y="231006"/>
            <a:ext cx="1067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MFE and container integration approaches</a:t>
            </a:r>
            <a:endParaRPr lang="en-IN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C99409-EAA5-7307-8F4E-86CDBC891C14}"/>
              </a:ext>
            </a:extLst>
          </p:cNvPr>
          <p:cNvSpPr/>
          <p:nvPr/>
        </p:nvSpPr>
        <p:spPr>
          <a:xfrm>
            <a:off x="3090041" y="1344696"/>
            <a:ext cx="6011917" cy="7833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Major categories of integration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0FAEC-CC10-B506-4614-34167E4B3AEB}"/>
              </a:ext>
            </a:extLst>
          </p:cNvPr>
          <p:cNvSpPr/>
          <p:nvPr/>
        </p:nvSpPr>
        <p:spPr>
          <a:xfrm>
            <a:off x="539625" y="2585545"/>
            <a:ext cx="3344500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Build-Time Integration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58BE4-5677-697B-981F-DAD2EA1DFDD3}"/>
              </a:ext>
            </a:extLst>
          </p:cNvPr>
          <p:cNvSpPr/>
          <p:nvPr/>
        </p:nvSpPr>
        <p:spPr>
          <a:xfrm>
            <a:off x="4423750" y="2585545"/>
            <a:ext cx="3344500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Run-Time Integration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E09400-5862-437E-F996-D2DD1510D7EB}"/>
              </a:ext>
            </a:extLst>
          </p:cNvPr>
          <p:cNvSpPr/>
          <p:nvPr/>
        </p:nvSpPr>
        <p:spPr>
          <a:xfrm>
            <a:off x="8307875" y="2585545"/>
            <a:ext cx="3344500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Server side Integration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0EFE2E-7843-B4FC-DF29-A6D7F157ED39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6096000" y="2128067"/>
            <a:ext cx="0" cy="457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2FAA65-95DF-1ED7-E46B-3BCD3BC602E3}"/>
              </a:ext>
            </a:extLst>
          </p:cNvPr>
          <p:cNvCxnSpPr/>
          <p:nvPr/>
        </p:nvCxnSpPr>
        <p:spPr>
          <a:xfrm>
            <a:off x="2211875" y="2280745"/>
            <a:ext cx="7768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51B6C-CBAF-B73B-D201-0274DD024B62}"/>
              </a:ext>
            </a:extLst>
          </p:cNvPr>
          <p:cNvCxnSpPr>
            <a:endCxn id="5" idx="0"/>
          </p:cNvCxnSpPr>
          <p:nvPr/>
        </p:nvCxnSpPr>
        <p:spPr>
          <a:xfrm>
            <a:off x="2211875" y="228074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DC6F90-039E-E6D4-5AC1-E22C41DE89A6}"/>
              </a:ext>
            </a:extLst>
          </p:cNvPr>
          <p:cNvCxnSpPr>
            <a:endCxn id="8" idx="0"/>
          </p:cNvCxnSpPr>
          <p:nvPr/>
        </p:nvCxnSpPr>
        <p:spPr>
          <a:xfrm>
            <a:off x="9980125" y="228074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AC25317-1D99-A594-0CA7-40B074F1EDE2}"/>
              </a:ext>
            </a:extLst>
          </p:cNvPr>
          <p:cNvSpPr/>
          <p:nvPr/>
        </p:nvSpPr>
        <p:spPr>
          <a:xfrm>
            <a:off x="539625" y="4193628"/>
            <a:ext cx="3344500" cy="1849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Before</a:t>
            </a:r>
            <a:r>
              <a:rPr lang="en-IN" dirty="0">
                <a:solidFill>
                  <a:schemeClr val="tx1"/>
                </a:solidFill>
              </a:rPr>
              <a:t> container gets loaded in the browser, it gets access to MFE source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7075B-9E7B-6DEC-4003-0A5CF06C5CF8}"/>
              </a:ext>
            </a:extLst>
          </p:cNvPr>
          <p:cNvSpPr/>
          <p:nvPr/>
        </p:nvSpPr>
        <p:spPr>
          <a:xfrm>
            <a:off x="4423750" y="4193628"/>
            <a:ext cx="3344500" cy="1849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After</a:t>
            </a:r>
            <a:r>
              <a:rPr lang="en-IN" dirty="0">
                <a:solidFill>
                  <a:schemeClr val="tx1"/>
                </a:solidFill>
              </a:rPr>
              <a:t> container gets loaded in the browser, it gets access to MFE source 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3639A-CCD9-1B00-E0B8-EBBC7446173C}"/>
              </a:ext>
            </a:extLst>
          </p:cNvPr>
          <p:cNvSpPr/>
          <p:nvPr/>
        </p:nvSpPr>
        <p:spPr>
          <a:xfrm>
            <a:off x="8307875" y="4193628"/>
            <a:ext cx="3344500" cy="1849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While sending down JS to load up container, a server decides on whether or not to include MFE source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5E3993-925E-1521-6B09-85507034C560}"/>
              </a:ext>
            </a:extLst>
          </p:cNvPr>
          <p:cNvCxnSpPr>
            <a:stCxn id="5" idx="2"/>
            <a:endCxn id="17" idx="0"/>
          </p:cNvCxnSpPr>
          <p:nvPr/>
        </p:nvCxnSpPr>
        <p:spPr>
          <a:xfrm>
            <a:off x="2211875" y="3231876"/>
            <a:ext cx="0" cy="961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B00A9D-500A-6A54-34C9-433301561293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6096000" y="3231876"/>
            <a:ext cx="0" cy="961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171AF8-4F5A-9E82-1C0E-2467C4426025}"/>
              </a:ext>
            </a:extLst>
          </p:cNvPr>
          <p:cNvCxnSpPr/>
          <p:nvPr/>
        </p:nvCxnSpPr>
        <p:spPr>
          <a:xfrm>
            <a:off x="9980125" y="3231876"/>
            <a:ext cx="0" cy="961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EE0D59-3FB4-634C-DAD4-E6C4A2132A6D}"/>
              </a:ext>
            </a:extLst>
          </p:cNvPr>
          <p:cNvSpPr txBox="1"/>
          <p:nvPr/>
        </p:nvSpPr>
        <p:spPr>
          <a:xfrm>
            <a:off x="875899" y="231006"/>
            <a:ext cx="1067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Runtime Integration Using Module Federation Plugin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AE4F7-CF7A-3F92-5048-05C822A0C825}"/>
              </a:ext>
            </a:extLst>
          </p:cNvPr>
          <p:cNvSpPr txBox="1"/>
          <p:nvPr/>
        </p:nvSpPr>
        <p:spPr>
          <a:xfrm>
            <a:off x="875899" y="1082566"/>
            <a:ext cx="10170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Module federation allows a JavaScript application to dynamically load code from another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Module Federation plugin generates a remoteEntry.js and exposed component and its dependencies as separate 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javascript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remoteEntry.js acts as  a manifest and container uses it to load exposed component from MFE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0D54B7-C48B-03F9-673A-3D83CB4D2BF2}"/>
              </a:ext>
            </a:extLst>
          </p:cNvPr>
          <p:cNvSpPr/>
          <p:nvPr/>
        </p:nvSpPr>
        <p:spPr>
          <a:xfrm>
            <a:off x="949472" y="2448910"/>
            <a:ext cx="2434860" cy="4178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B1475-A5C1-0D66-5449-C27580AA341D}"/>
              </a:ext>
            </a:extLst>
          </p:cNvPr>
          <p:cNvSpPr/>
          <p:nvPr/>
        </p:nvSpPr>
        <p:spPr>
          <a:xfrm>
            <a:off x="949472" y="2448910"/>
            <a:ext cx="2434860" cy="8198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WiresTile</a:t>
            </a:r>
            <a:r>
              <a:rPr lang="en-IN" dirty="0">
                <a:solidFill>
                  <a:schemeClr val="tx1"/>
                </a:solidFill>
              </a:rPr>
              <a:t> MFE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678F80-3037-65FC-860F-0737A5F8A88F}"/>
              </a:ext>
            </a:extLst>
          </p:cNvPr>
          <p:cNvSpPr/>
          <p:nvPr/>
        </p:nvSpPr>
        <p:spPr>
          <a:xfrm>
            <a:off x="1026529" y="3396364"/>
            <a:ext cx="2280745" cy="8198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WiresTileMFE.jsx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61744F-9323-E81E-C2D8-AF4BC022200D}"/>
              </a:ext>
            </a:extLst>
          </p:cNvPr>
          <p:cNvSpPr/>
          <p:nvPr/>
        </p:nvSpPr>
        <p:spPr>
          <a:xfrm>
            <a:off x="3965940" y="2488124"/>
            <a:ext cx="2434860" cy="417808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74DD6C-913E-08A3-3013-199A16CE96B7}"/>
              </a:ext>
            </a:extLst>
          </p:cNvPr>
          <p:cNvSpPr/>
          <p:nvPr/>
        </p:nvSpPr>
        <p:spPr>
          <a:xfrm>
            <a:off x="3965940" y="2488124"/>
            <a:ext cx="2434860" cy="8198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Webpack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2A0EB-921D-F8D8-B763-08323BD460DD}"/>
              </a:ext>
            </a:extLst>
          </p:cNvPr>
          <p:cNvSpPr/>
          <p:nvPr/>
        </p:nvSpPr>
        <p:spPr>
          <a:xfrm>
            <a:off x="4037742" y="3396365"/>
            <a:ext cx="2291256" cy="819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Normal bundling process…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96E11A-74D7-52AB-58DF-80099349A597}"/>
              </a:ext>
            </a:extLst>
          </p:cNvPr>
          <p:cNvSpPr/>
          <p:nvPr/>
        </p:nvSpPr>
        <p:spPr>
          <a:xfrm>
            <a:off x="4037742" y="4380430"/>
            <a:ext cx="2291256" cy="819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Module Federation Plugin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9D9EE6-0EE9-FCF2-00D8-6AD909C77853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3307274" y="3806268"/>
            <a:ext cx="7304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31A53-3951-F25D-5FFE-75C483EB45DF}"/>
              </a:ext>
            </a:extLst>
          </p:cNvPr>
          <p:cNvCxnSpPr>
            <a:cxnSpLocks/>
          </p:cNvCxnSpPr>
          <p:nvPr/>
        </p:nvCxnSpPr>
        <p:spPr>
          <a:xfrm>
            <a:off x="3668110" y="3806266"/>
            <a:ext cx="4398" cy="984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443DFA-CE0C-2828-B3B9-BEBD7B438FBE}"/>
              </a:ext>
            </a:extLst>
          </p:cNvPr>
          <p:cNvCxnSpPr>
            <a:stCxn id="16" idx="3"/>
          </p:cNvCxnSpPr>
          <p:nvPr/>
        </p:nvCxnSpPr>
        <p:spPr>
          <a:xfrm>
            <a:off x="6328998" y="3806269"/>
            <a:ext cx="828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C7010-76C9-6C44-81D5-BB86792CD27E}"/>
              </a:ext>
            </a:extLst>
          </p:cNvPr>
          <p:cNvSpPr/>
          <p:nvPr/>
        </p:nvSpPr>
        <p:spPr>
          <a:xfrm>
            <a:off x="7157543" y="3437154"/>
            <a:ext cx="1723697" cy="738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4FD811-66F8-D9B8-487C-75E41D849595}"/>
              </a:ext>
            </a:extLst>
          </p:cNvPr>
          <p:cNvSpPr txBox="1"/>
          <p:nvPr/>
        </p:nvSpPr>
        <p:spPr>
          <a:xfrm>
            <a:off x="9028386" y="3437154"/>
            <a:ext cx="301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Used to run </a:t>
            </a:r>
            <a:r>
              <a:rPr lang="en-IN" sz="1600" dirty="0" err="1"/>
              <a:t>WiresTileMFE</a:t>
            </a:r>
            <a:r>
              <a:rPr lang="en-IN" sz="1600" dirty="0"/>
              <a:t> in standalone mode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C368C8-F8DA-2D56-241F-367027D3D9A8}"/>
              </a:ext>
            </a:extLst>
          </p:cNvPr>
          <p:cNvSpPr/>
          <p:nvPr/>
        </p:nvSpPr>
        <p:spPr>
          <a:xfrm>
            <a:off x="7157542" y="4380430"/>
            <a:ext cx="1723697" cy="495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remoteEntry.js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EB6D20-C34C-B87E-4F14-A05D8FB5671D}"/>
              </a:ext>
            </a:extLst>
          </p:cNvPr>
          <p:cNvSpPr/>
          <p:nvPr/>
        </p:nvSpPr>
        <p:spPr>
          <a:xfrm>
            <a:off x="7157540" y="5327254"/>
            <a:ext cx="1723697" cy="495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wiresTileMFE.js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759E05-F04F-12F3-6F1B-224B1B5F1242}"/>
              </a:ext>
            </a:extLst>
          </p:cNvPr>
          <p:cNvSpPr/>
          <p:nvPr/>
        </p:nvSpPr>
        <p:spPr>
          <a:xfrm>
            <a:off x="7157541" y="6090605"/>
            <a:ext cx="1723697" cy="495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react.js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1D58E8-D4D0-FE6B-D09B-50E4C4162ADB}"/>
              </a:ext>
            </a:extLst>
          </p:cNvPr>
          <p:cNvCxnSpPr>
            <a:endCxn id="18" idx="1"/>
          </p:cNvCxnSpPr>
          <p:nvPr/>
        </p:nvCxnSpPr>
        <p:spPr>
          <a:xfrm>
            <a:off x="3668110" y="4790333"/>
            <a:ext cx="3696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1D33FBB-FA50-D91B-E83A-35D050F2C6F5}"/>
              </a:ext>
            </a:extLst>
          </p:cNvPr>
          <p:cNvCxnSpPr>
            <a:stCxn id="18" idx="3"/>
          </p:cNvCxnSpPr>
          <p:nvPr/>
        </p:nvCxnSpPr>
        <p:spPr>
          <a:xfrm flipV="1">
            <a:off x="6328998" y="4790333"/>
            <a:ext cx="41427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21C4D8-CD9E-8ACF-CAF4-1AB9F1A50F57}"/>
              </a:ext>
            </a:extLst>
          </p:cNvPr>
          <p:cNvCxnSpPr/>
          <p:nvPr/>
        </p:nvCxnSpPr>
        <p:spPr>
          <a:xfrm>
            <a:off x="6743271" y="4628053"/>
            <a:ext cx="0" cy="1710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A68780-300E-8A7D-196F-359F98E2DC0A}"/>
              </a:ext>
            </a:extLst>
          </p:cNvPr>
          <p:cNvCxnSpPr>
            <a:endCxn id="42" idx="1"/>
          </p:cNvCxnSpPr>
          <p:nvPr/>
        </p:nvCxnSpPr>
        <p:spPr>
          <a:xfrm>
            <a:off x="6743271" y="4628053"/>
            <a:ext cx="414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C88F8D-160D-BB1A-2172-EFC83A632A4B}"/>
              </a:ext>
            </a:extLst>
          </p:cNvPr>
          <p:cNvCxnSpPr>
            <a:endCxn id="51" idx="1"/>
          </p:cNvCxnSpPr>
          <p:nvPr/>
        </p:nvCxnSpPr>
        <p:spPr>
          <a:xfrm>
            <a:off x="6743271" y="6338228"/>
            <a:ext cx="414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BBB09E-61AE-BDA9-072F-768B96CF0F5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743271" y="5574877"/>
            <a:ext cx="414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0A9F06C-3979-1CA0-F787-2FCFDE87CFE0}"/>
              </a:ext>
            </a:extLst>
          </p:cNvPr>
          <p:cNvSpPr txBox="1"/>
          <p:nvPr/>
        </p:nvSpPr>
        <p:spPr>
          <a:xfrm>
            <a:off x="9028386" y="4298299"/>
            <a:ext cx="301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Contains list of files that are available from MFE and directions on how to load them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232379D-F765-0631-C1E1-65B0578926DE}"/>
              </a:ext>
            </a:extLst>
          </p:cNvPr>
          <p:cNvSpPr txBox="1"/>
          <p:nvPr/>
        </p:nvSpPr>
        <p:spPr>
          <a:xfrm>
            <a:off x="9028386" y="5204672"/>
            <a:ext cx="301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Version of </a:t>
            </a:r>
            <a:r>
              <a:rPr lang="en-IN" sz="1600" dirty="0" err="1"/>
              <a:t>WiresTileMFE</a:t>
            </a:r>
            <a:r>
              <a:rPr lang="en-IN" sz="1600" dirty="0"/>
              <a:t> that can be loaded safely into browser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679A59-26C1-7275-0985-25AEC786F674}"/>
              </a:ext>
            </a:extLst>
          </p:cNvPr>
          <p:cNvSpPr txBox="1"/>
          <p:nvPr/>
        </p:nvSpPr>
        <p:spPr>
          <a:xfrm>
            <a:off x="9028385" y="6090605"/>
            <a:ext cx="301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Version of react that can be loaded safely into browser</a:t>
            </a:r>
          </a:p>
        </p:txBody>
      </p:sp>
    </p:spTree>
    <p:extLst>
      <p:ext uri="{BB962C8B-B14F-4D97-AF65-F5344CB8AC3E}">
        <p14:creationId xmlns:p14="http://schemas.microsoft.com/office/powerpoint/2010/main" val="73115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EE0D59-3FB4-634C-DAD4-E6C4A2132A6D}"/>
              </a:ext>
            </a:extLst>
          </p:cNvPr>
          <p:cNvSpPr txBox="1"/>
          <p:nvPr/>
        </p:nvSpPr>
        <p:spPr>
          <a:xfrm>
            <a:off x="875899" y="231006"/>
            <a:ext cx="1067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Micro Front End Communication patterns</a:t>
            </a:r>
            <a:endParaRPr lang="en-IN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331854-46CF-C7F0-CBC4-1DEDD5AE10FE}"/>
              </a:ext>
            </a:extLst>
          </p:cNvPr>
          <p:cNvCxnSpPr>
            <a:cxnSpLocks/>
          </p:cNvCxnSpPr>
          <p:nvPr/>
        </p:nvCxnSpPr>
        <p:spPr>
          <a:xfrm flipH="1">
            <a:off x="6219265" y="931428"/>
            <a:ext cx="15299" cy="57496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500C33-3118-A9B7-F792-C575264152FA}"/>
              </a:ext>
            </a:extLst>
          </p:cNvPr>
          <p:cNvSpPr/>
          <p:nvPr/>
        </p:nvSpPr>
        <p:spPr>
          <a:xfrm>
            <a:off x="640080" y="985520"/>
            <a:ext cx="5425322" cy="5641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E57B1-8312-2B84-FAD5-FAAE962CE459}"/>
              </a:ext>
            </a:extLst>
          </p:cNvPr>
          <p:cNvSpPr txBox="1"/>
          <p:nvPr/>
        </p:nvSpPr>
        <p:spPr>
          <a:xfrm>
            <a:off x="640080" y="985520"/>
            <a:ext cx="5325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Using Props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source-serif-pro"/>
              </a:rPr>
              <a:t>This is the most basic technique for cross micro frontend communication where the container app is maintaining the state and passing it further to the required micro frontends.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F5649-FA1B-4588-723C-20E32D6736E6}"/>
              </a:ext>
            </a:extLst>
          </p:cNvPr>
          <p:cNvSpPr txBox="1"/>
          <p:nvPr/>
        </p:nvSpPr>
        <p:spPr>
          <a:xfrm>
            <a:off x="875899" y="2335134"/>
            <a:ext cx="52159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App = () =&gt; {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[</a:t>
            </a:r>
            <a:r>
              <a:rPr lang="en-IN" dirty="0" err="1"/>
              <a:t>productsInCartCount</a:t>
            </a:r>
            <a:r>
              <a:rPr lang="en-IN" dirty="0"/>
              <a:t>, </a:t>
            </a:r>
            <a:r>
              <a:rPr lang="en-IN" dirty="0" err="1"/>
              <a:t>setProductsInCartCount</a:t>
            </a:r>
            <a:r>
              <a:rPr lang="en-IN" dirty="0"/>
              <a:t>] = </a:t>
            </a:r>
            <a:r>
              <a:rPr lang="en-IN" dirty="0" err="1"/>
              <a:t>useState</a:t>
            </a:r>
            <a:r>
              <a:rPr lang="en-IN" dirty="0"/>
              <a:t>(0);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addToCart</a:t>
            </a:r>
            <a:r>
              <a:rPr lang="en-IN" dirty="0"/>
              <a:t> = () =&gt; {</a:t>
            </a:r>
          </a:p>
          <a:p>
            <a:r>
              <a:rPr lang="en-IN" dirty="0"/>
              <a:t>    </a:t>
            </a:r>
            <a:r>
              <a:rPr lang="en-IN" dirty="0" err="1"/>
              <a:t>setProductsInCartCount</a:t>
            </a:r>
            <a:r>
              <a:rPr lang="en-IN" dirty="0"/>
              <a:t>(</a:t>
            </a:r>
            <a:r>
              <a:rPr lang="en-IN" dirty="0" err="1"/>
              <a:t>productsInCartCount</a:t>
            </a:r>
            <a:r>
              <a:rPr lang="en-IN" dirty="0"/>
              <a:t> + 1);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return (</a:t>
            </a:r>
          </a:p>
          <a:p>
            <a:r>
              <a:rPr lang="en-IN" dirty="0"/>
              <a:t>    &lt;&gt;</a:t>
            </a:r>
          </a:p>
          <a:p>
            <a:r>
              <a:rPr lang="en-IN" dirty="0"/>
              <a:t>      &lt;</a:t>
            </a:r>
            <a:r>
              <a:rPr lang="en-IN" dirty="0" err="1"/>
              <a:t>Catalog</a:t>
            </a:r>
            <a:r>
              <a:rPr lang="en-IN" dirty="0"/>
              <a:t> </a:t>
            </a:r>
            <a:r>
              <a:rPr lang="en-IN" dirty="0" err="1"/>
              <a:t>onAddToCart</a:t>
            </a:r>
            <a:r>
              <a:rPr lang="en-IN" dirty="0"/>
              <a:t>={</a:t>
            </a:r>
            <a:r>
              <a:rPr lang="en-IN" dirty="0" err="1"/>
              <a:t>addToCart</a:t>
            </a:r>
            <a:r>
              <a:rPr lang="en-IN" dirty="0"/>
              <a:t>} /&gt;</a:t>
            </a:r>
          </a:p>
          <a:p>
            <a:r>
              <a:rPr lang="en-IN" dirty="0"/>
              <a:t>      &lt;Cart </a:t>
            </a:r>
            <a:r>
              <a:rPr lang="en-IN" dirty="0" err="1"/>
              <a:t>productsCount</a:t>
            </a:r>
            <a:r>
              <a:rPr lang="en-IN" dirty="0"/>
              <a:t>={</a:t>
            </a:r>
            <a:r>
              <a:rPr lang="en-IN" dirty="0" err="1"/>
              <a:t>productsInCartCount</a:t>
            </a:r>
            <a:r>
              <a:rPr lang="en-IN" dirty="0"/>
              <a:t>} /&gt;</a:t>
            </a:r>
          </a:p>
          <a:p>
            <a:r>
              <a:rPr lang="en-IN" dirty="0"/>
              <a:t>    &lt;/&gt;</a:t>
            </a:r>
          </a:p>
          <a:p>
            <a:r>
              <a:rPr lang="en-IN" dirty="0"/>
              <a:t>  )</a:t>
            </a:r>
          </a:p>
          <a:p>
            <a:r>
              <a:rPr lang="en-IN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4F0E34-4504-B344-751C-37EB00D634C4}"/>
              </a:ext>
            </a:extLst>
          </p:cNvPr>
          <p:cNvSpPr/>
          <p:nvPr/>
        </p:nvSpPr>
        <p:spPr>
          <a:xfrm>
            <a:off x="6388427" y="985520"/>
            <a:ext cx="5425322" cy="5641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95B2DB-2087-3513-5E66-8758A2F79F94}"/>
              </a:ext>
            </a:extLst>
          </p:cNvPr>
          <p:cNvSpPr txBox="1"/>
          <p:nvPr/>
        </p:nvSpPr>
        <p:spPr>
          <a:xfrm>
            <a:off x="6388427" y="985520"/>
            <a:ext cx="5325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Using Publish/Subscribe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source-serif-pro"/>
              </a:rPr>
              <a:t>This defines a one-to-many relationship between objects such that, when one object changes its state, all dependent objects are notified and updated automatically</a:t>
            </a:r>
            <a:endParaRPr lang="en-IN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BCE27-0E5C-1225-EC69-5FC43CD0DE69}"/>
              </a:ext>
            </a:extLst>
          </p:cNvPr>
          <p:cNvSpPr txBox="1"/>
          <p:nvPr/>
        </p:nvSpPr>
        <p:spPr>
          <a:xfrm>
            <a:off x="6624246" y="2335134"/>
            <a:ext cx="52159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Dispatch Event with data(publisher)</a:t>
            </a:r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eventName</a:t>
            </a:r>
            <a:r>
              <a:rPr lang="en-IN" dirty="0"/>
              <a:t>: "</a:t>
            </a:r>
            <a:r>
              <a:rPr lang="en-IN" dirty="0" err="1"/>
              <a:t>count.updated</a:t>
            </a:r>
            <a:r>
              <a:rPr lang="en-IN" dirty="0"/>
              <a:t>“;</a:t>
            </a:r>
          </a:p>
          <a:p>
            <a:r>
              <a:rPr lang="en-US" dirty="0"/>
              <a:t>const event = new </a:t>
            </a:r>
            <a:r>
              <a:rPr lang="en-US" dirty="0" err="1"/>
              <a:t>CustomEvent</a:t>
            </a:r>
            <a:r>
              <a:rPr lang="en-US" dirty="0"/>
              <a:t>(</a:t>
            </a:r>
            <a:r>
              <a:rPr lang="en-US" dirty="0" err="1"/>
              <a:t>this.eventName</a:t>
            </a:r>
            <a:r>
              <a:rPr lang="en-US" dirty="0"/>
              <a:t>, { detail: count });</a:t>
            </a:r>
          </a:p>
          <a:p>
            <a:r>
              <a:rPr lang="en-US" dirty="0" err="1"/>
              <a:t>window.dispatchEvent</a:t>
            </a:r>
            <a:r>
              <a:rPr lang="en-US" dirty="0"/>
              <a:t>(event);</a:t>
            </a:r>
          </a:p>
          <a:p>
            <a:endParaRPr lang="en-US" dirty="0"/>
          </a:p>
          <a:p>
            <a:r>
              <a:rPr lang="en-US" dirty="0"/>
              <a:t># Subscriber listen for event with data</a:t>
            </a:r>
          </a:p>
          <a:p>
            <a:r>
              <a:rPr lang="en-US" dirty="0" err="1"/>
              <a:t>window.addEventListener</a:t>
            </a:r>
            <a:r>
              <a:rPr lang="en-US" dirty="0"/>
              <a:t>(</a:t>
            </a:r>
            <a:r>
              <a:rPr lang="en-IN" dirty="0"/>
              <a:t>"</a:t>
            </a:r>
            <a:r>
              <a:rPr lang="en-IN" dirty="0" err="1"/>
              <a:t>count.updated</a:t>
            </a:r>
            <a:r>
              <a:rPr lang="en-IN" dirty="0"/>
              <a:t>“</a:t>
            </a:r>
            <a:r>
              <a:rPr lang="en-US" dirty="0"/>
              <a:t>, event);</a:t>
            </a:r>
          </a:p>
          <a:p>
            <a:r>
              <a:rPr lang="en-US" dirty="0"/>
              <a:t>return () =&gt; {</a:t>
            </a:r>
          </a:p>
          <a:p>
            <a:r>
              <a:rPr lang="en-US" dirty="0"/>
              <a:t>      </a:t>
            </a:r>
            <a:r>
              <a:rPr lang="en-US" dirty="0" err="1"/>
              <a:t>window.removeEventListener</a:t>
            </a:r>
            <a:r>
              <a:rPr lang="en-US" dirty="0"/>
              <a:t>(</a:t>
            </a:r>
            <a:r>
              <a:rPr lang="en-IN" dirty="0"/>
              <a:t>"</a:t>
            </a:r>
            <a:r>
              <a:rPr lang="en-IN" dirty="0" err="1"/>
              <a:t>count.updated</a:t>
            </a:r>
            <a:r>
              <a:rPr lang="en-IN" dirty="0"/>
              <a:t>“</a:t>
            </a:r>
            <a:r>
              <a:rPr lang="en-US" dirty="0"/>
              <a:t>, event);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45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EE0D59-3FB4-634C-DAD4-E6C4A2132A6D}"/>
              </a:ext>
            </a:extLst>
          </p:cNvPr>
          <p:cNvSpPr txBox="1"/>
          <p:nvPr/>
        </p:nvSpPr>
        <p:spPr>
          <a:xfrm>
            <a:off x="875899" y="231006"/>
            <a:ext cx="1067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Container and MFE Module Federation Configuration</a:t>
            </a:r>
            <a:endParaRPr lang="en-IN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7A341-C976-834A-0707-18E9CE407D7C}"/>
              </a:ext>
            </a:extLst>
          </p:cNvPr>
          <p:cNvSpPr txBox="1"/>
          <p:nvPr/>
        </p:nvSpPr>
        <p:spPr>
          <a:xfrm>
            <a:off x="1282262" y="1660634"/>
            <a:ext cx="88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confluence page info here</a:t>
            </a:r>
          </a:p>
        </p:txBody>
      </p:sp>
    </p:spTree>
    <p:extLst>
      <p:ext uri="{BB962C8B-B14F-4D97-AF65-F5344CB8AC3E}">
        <p14:creationId xmlns:p14="http://schemas.microsoft.com/office/powerpoint/2010/main" val="150163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569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source-serif-pro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madhubng@outlook.com</dc:creator>
  <cp:lastModifiedBy>madhu yannam</cp:lastModifiedBy>
  <cp:revision>66</cp:revision>
  <dcterms:created xsi:type="dcterms:W3CDTF">2022-09-11T06:53:04Z</dcterms:created>
  <dcterms:modified xsi:type="dcterms:W3CDTF">2022-11-20T12:11:50Z</dcterms:modified>
</cp:coreProperties>
</file>