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4A59-D99B-4906-0C7C-D94138B7B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379B83-2AB1-1E90-F374-B8261B271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F19CE-6D8F-B900-4009-08FA648B1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B2C9-6673-40ED-8A7B-19C7E43B0C02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A2BD1-1DAB-8B02-7106-EC55E5F6E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2151F-7587-F9D3-00A7-CDD95C2F4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67709-2121-4137-A041-D481E098A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08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8CD6E-2A6E-7065-C12C-5543129D8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D85686-C5E8-B1FE-C9DD-81052F9CB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D970F-2344-4EA5-C277-8EB806600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B2C9-6673-40ED-8A7B-19C7E43B0C02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255CE-7F34-450A-B717-2DA904D8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276FE-2C60-EC61-A41F-2725389CA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67709-2121-4137-A041-D481E098A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673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B99061-D535-6C4A-B453-0E1F897C98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F907C-E976-5CF7-0267-FC41FC64C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87800-6248-E1CB-B915-7E53DBD57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B2C9-6673-40ED-8A7B-19C7E43B0C02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76D47-9A50-2D73-56DC-083BC9C34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5731B-CD5B-97D3-007B-D4FACA0ED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67709-2121-4137-A041-D481E098A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05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DE55D-D3CC-375B-F973-AF93D8489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3F68A-3CA6-3D95-3627-21B58653B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0E96A-8EF6-37E6-B519-746514729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B2C9-6673-40ED-8A7B-19C7E43B0C02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E6953-730D-D732-2593-B67068363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2EA42-7352-2C38-99EA-B41B7F6A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67709-2121-4137-A041-D481E098A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073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FF5F9-6493-DC60-9B4E-937659F91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E1858-EE2F-69F1-6977-ACF460C1C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82A0A-BD45-B533-8196-EC51E5616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B2C9-6673-40ED-8A7B-19C7E43B0C02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33535-D39A-CD56-833F-EED730846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CE7F9-AD5F-B24F-46A3-8E2CBE185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67709-2121-4137-A041-D481E098A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469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382AA-0D3B-6FAD-6E0F-3A4ACE9D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DEBE9-87A2-FDF5-1D9F-E2DF629003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75E547-F5BD-445A-1830-A57DFCD64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12DE0-8907-2CC4-DC8E-1EF0206AC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B2C9-6673-40ED-8A7B-19C7E43B0C02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B1D3C-76C3-0F7E-3957-C1528BADF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355CB-DCA9-11DC-CB5E-CE03678B7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67709-2121-4137-A041-D481E098A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78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FB177-1AB6-FED5-7D6E-6918C9BBB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DCC89-F1C7-67FC-A234-3AC56B301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729955-2973-115E-6ECA-C10112F10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83A6AE-FAEF-8335-8C49-FAA0D71F1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476AA9-66A8-6507-5534-B955C94340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D7D952-C44A-502A-1C69-0C76560F5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B2C9-6673-40ED-8A7B-19C7E43B0C02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D233DC-4B7A-26E2-D4C3-C0ED37B23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4A38FA-5749-9BCF-28CF-1DF85834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67709-2121-4137-A041-D481E098A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787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B1836-AE79-511F-279E-C9B32698C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468F4F-84B4-3416-E178-4B66673DC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B2C9-6673-40ED-8A7B-19C7E43B0C02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CBB5CA-9B5F-C807-F77A-C5911D6DD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C634BC-864A-E06E-77BD-248F3541A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67709-2121-4137-A041-D481E098A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12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BC9860-3C82-F90B-5762-63590F539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B2C9-6673-40ED-8A7B-19C7E43B0C02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CC26E1-B635-77B8-E395-DC1E65E5F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5BC96-6F16-29D0-5E2E-72B485357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67709-2121-4137-A041-D481E098A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475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D2A4D-9148-4918-9CFD-2A492EB4D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2EBFE-E5A7-1E83-B909-C787672C0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BADA2-E82B-9EFB-F0A7-944D11B58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86AF1-C49A-725F-C1CB-A800B0D53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B2C9-6673-40ED-8A7B-19C7E43B0C02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C14A6-5AC8-C808-6E60-7F6F7F801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94BE9-A4FB-92A9-9334-643578438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67709-2121-4137-A041-D481E098A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43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B9B9-F677-C4D6-4686-7F0AE1C0C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E72DE9-9548-C672-463C-9688BEF576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67F39-D9E3-C378-FC0F-DF3D1AEAC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94280-F0CB-B3E7-90AE-D460F48BB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B2C9-6673-40ED-8A7B-19C7E43B0C02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7BAD3-9DEE-E7D9-779D-AFA1C11A9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ABA97-4D2A-1278-6621-AFEDB7475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67709-2121-4137-A041-D481E098A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88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B96ECB-17D3-6C18-7708-26521CDEC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4C4ED-B614-00EC-3185-77FE922F8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45270-0CA6-2600-6B47-4F12D9F69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DB2C9-6673-40ED-8A7B-19C7E43B0C02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EA301-DBC6-D2A0-A581-4D8443DDFE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B233B-AD3E-DFEA-1891-40B1A8E7A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67709-2121-4137-A041-D481E098A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20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BC68D0-FE11-83A6-A68A-67F577CA79EB}"/>
              </a:ext>
            </a:extLst>
          </p:cNvPr>
          <p:cNvSpPr txBox="1"/>
          <p:nvPr/>
        </p:nvSpPr>
        <p:spPr>
          <a:xfrm>
            <a:off x="673768" y="365760"/>
            <a:ext cx="9471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Micro Front Ends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E7BAEB-6326-B971-D6FD-C63D3A6A229F}"/>
              </a:ext>
            </a:extLst>
          </p:cNvPr>
          <p:cNvSpPr txBox="1"/>
          <p:nvPr/>
        </p:nvSpPr>
        <p:spPr>
          <a:xfrm>
            <a:off x="673768" y="1174282"/>
            <a:ext cx="110016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What are Micro Front Ends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Divide a monolithic app into multiple, smaller apps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Each smaller app is response for a distinct feature of the product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MFE is independent single page application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Container(or Shell or App) is also MFE that hosts other MFEs and decide when and where to show hosted MFEs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Composite MFE is also MFE that hosts other MFEs. But this composite MFE hosted in container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22635"/>
                </a:solidFill>
                <a:effectLst/>
                <a:cs typeface="Calibri" panose="020F0502020204030204" pitchFamily="34" charset="0"/>
              </a:rPr>
              <a:t>The idea of micro frontends is to extend the concepts of microservices to the frontend world</a:t>
            </a:r>
            <a:endParaRPr lang="en-IN" dirty="0"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Each MFE ideally should have its own repository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MFE development is technology agnostic</a:t>
            </a:r>
          </a:p>
          <a:p>
            <a:endParaRPr lang="en-IN" dirty="0"/>
          </a:p>
          <a:p>
            <a:r>
              <a:rPr lang="en-IN" b="1" dirty="0"/>
              <a:t>Why use them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Multiple engineering teams can work in isolation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Each smaller is easier to understand and make changes to</a:t>
            </a:r>
          </a:p>
        </p:txBody>
      </p:sp>
    </p:spTree>
    <p:extLst>
      <p:ext uri="{BB962C8B-B14F-4D97-AF65-F5344CB8AC3E}">
        <p14:creationId xmlns:p14="http://schemas.microsoft.com/office/powerpoint/2010/main" val="3675201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7D8BD22-20D3-6601-EB85-46DFE7C34CCE}"/>
              </a:ext>
            </a:extLst>
          </p:cNvPr>
          <p:cNvSpPr txBox="1"/>
          <p:nvPr/>
        </p:nvSpPr>
        <p:spPr>
          <a:xfrm>
            <a:off x="1068404" y="375385"/>
            <a:ext cx="9894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Monolithic App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87F7EC-2024-31BF-1704-39CDB3213C7D}"/>
              </a:ext>
            </a:extLst>
          </p:cNvPr>
          <p:cNvSpPr/>
          <p:nvPr/>
        </p:nvSpPr>
        <p:spPr>
          <a:xfrm>
            <a:off x="644893" y="1270535"/>
            <a:ext cx="10751419" cy="48126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A41003-EDC2-7083-6526-9C89799BD3A6}"/>
              </a:ext>
            </a:extLst>
          </p:cNvPr>
          <p:cNvSpPr txBox="1"/>
          <p:nvPr/>
        </p:nvSpPr>
        <p:spPr>
          <a:xfrm>
            <a:off x="644893" y="1270534"/>
            <a:ext cx="1075141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                                                                    </a:t>
            </a:r>
            <a:r>
              <a:rPr lang="en-IN" b="1" dirty="0"/>
              <a:t>React Single Page Application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83C2F1-2804-9193-4162-0EB4E92E452A}"/>
              </a:ext>
            </a:extLst>
          </p:cNvPr>
          <p:cNvSpPr/>
          <p:nvPr/>
        </p:nvSpPr>
        <p:spPr>
          <a:xfrm>
            <a:off x="3381675" y="1866776"/>
            <a:ext cx="4976261" cy="9892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App Component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9EF203-5828-7605-6D7A-6ED72A134C05}"/>
              </a:ext>
            </a:extLst>
          </p:cNvPr>
          <p:cNvSpPr/>
          <p:nvPr/>
        </p:nvSpPr>
        <p:spPr>
          <a:xfrm>
            <a:off x="922421" y="3980047"/>
            <a:ext cx="4976261" cy="9892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chemeClr val="tx1"/>
                </a:solidFill>
              </a:rPr>
              <a:t>ProductList</a:t>
            </a:r>
            <a:r>
              <a:rPr lang="en-IN" dirty="0">
                <a:solidFill>
                  <a:schemeClr val="tx1"/>
                </a:solidFill>
              </a:rPr>
              <a:t> Component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D1080C-2A61-4E5D-0E45-560496467D7B}"/>
              </a:ext>
            </a:extLst>
          </p:cNvPr>
          <p:cNvSpPr/>
          <p:nvPr/>
        </p:nvSpPr>
        <p:spPr>
          <a:xfrm>
            <a:off x="6176210" y="3980047"/>
            <a:ext cx="4976261" cy="9892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Cart Component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2492C0E-886B-C09F-63B2-64162F7E2BD2}"/>
              </a:ext>
            </a:extLst>
          </p:cNvPr>
          <p:cNvCxnSpPr>
            <a:cxnSpLocks/>
          </p:cNvCxnSpPr>
          <p:nvPr/>
        </p:nvCxnSpPr>
        <p:spPr>
          <a:xfrm>
            <a:off x="5869806" y="2868328"/>
            <a:ext cx="0" cy="522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127A319-8D6D-1BB7-03B7-C048EEC88406}"/>
              </a:ext>
            </a:extLst>
          </p:cNvPr>
          <p:cNvCxnSpPr>
            <a:cxnSpLocks/>
          </p:cNvCxnSpPr>
          <p:nvPr/>
        </p:nvCxnSpPr>
        <p:spPr>
          <a:xfrm>
            <a:off x="3479532" y="3390754"/>
            <a:ext cx="46249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89216F9-F86F-3233-6599-7A350D2EAD28}"/>
              </a:ext>
            </a:extLst>
          </p:cNvPr>
          <p:cNvCxnSpPr>
            <a:cxnSpLocks/>
          </p:cNvCxnSpPr>
          <p:nvPr/>
        </p:nvCxnSpPr>
        <p:spPr>
          <a:xfrm>
            <a:off x="3479532" y="3390754"/>
            <a:ext cx="1" cy="590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73265FF-D24E-3295-BC86-CF62607CF0CD}"/>
              </a:ext>
            </a:extLst>
          </p:cNvPr>
          <p:cNvCxnSpPr>
            <a:cxnSpLocks/>
          </p:cNvCxnSpPr>
          <p:nvPr/>
        </p:nvCxnSpPr>
        <p:spPr>
          <a:xfrm>
            <a:off x="8104472" y="3390754"/>
            <a:ext cx="0" cy="589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333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7D8BD22-20D3-6601-EB85-46DFE7C34CCE}"/>
              </a:ext>
            </a:extLst>
          </p:cNvPr>
          <p:cNvSpPr txBox="1"/>
          <p:nvPr/>
        </p:nvSpPr>
        <p:spPr>
          <a:xfrm>
            <a:off x="1068404" y="375385"/>
            <a:ext cx="9894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Monolithic to Micro Front Ends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87F7EC-2024-31BF-1704-39CDB3213C7D}"/>
              </a:ext>
            </a:extLst>
          </p:cNvPr>
          <p:cNvSpPr/>
          <p:nvPr/>
        </p:nvSpPr>
        <p:spPr>
          <a:xfrm>
            <a:off x="644893" y="1299411"/>
            <a:ext cx="10751419" cy="48126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CEA031-7020-F623-168E-1E5F156A8525}"/>
              </a:ext>
            </a:extLst>
          </p:cNvPr>
          <p:cNvSpPr/>
          <p:nvPr/>
        </p:nvSpPr>
        <p:spPr>
          <a:xfrm>
            <a:off x="2935705" y="1424539"/>
            <a:ext cx="5582653" cy="14437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Container MFE#1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D515A2-C280-3834-9F14-3A4503FBAC37}"/>
              </a:ext>
            </a:extLst>
          </p:cNvPr>
          <p:cNvSpPr txBox="1"/>
          <p:nvPr/>
        </p:nvSpPr>
        <p:spPr>
          <a:xfrm>
            <a:off x="2935705" y="1424539"/>
            <a:ext cx="558265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                            </a:t>
            </a:r>
            <a:r>
              <a:rPr lang="en-IN" b="1" dirty="0"/>
              <a:t>React Single Page Application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C2B978-8BAC-BD6E-8FD1-A3F144BEE615}"/>
              </a:ext>
            </a:extLst>
          </p:cNvPr>
          <p:cNvSpPr/>
          <p:nvPr/>
        </p:nvSpPr>
        <p:spPr>
          <a:xfrm>
            <a:off x="1068404" y="3981031"/>
            <a:ext cx="4822257" cy="14921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chemeClr val="tx1"/>
                </a:solidFill>
              </a:rPr>
              <a:t>ProductList</a:t>
            </a:r>
            <a:r>
              <a:rPr lang="en-IN" dirty="0">
                <a:solidFill>
                  <a:schemeClr val="tx1"/>
                </a:solidFill>
              </a:rPr>
              <a:t> MFE#2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EF199E-D7F9-F4CB-1C2F-CFF676F3662C}"/>
              </a:ext>
            </a:extLst>
          </p:cNvPr>
          <p:cNvSpPr txBox="1"/>
          <p:nvPr/>
        </p:nvSpPr>
        <p:spPr>
          <a:xfrm>
            <a:off x="1068404" y="3981031"/>
            <a:ext cx="4822257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                            </a:t>
            </a:r>
            <a:r>
              <a:rPr lang="en-IN" b="1" dirty="0"/>
              <a:t>React Single Page Application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4B4DD50-1B57-5E9B-7E58-8F9249F4E6C9}"/>
              </a:ext>
            </a:extLst>
          </p:cNvPr>
          <p:cNvSpPr/>
          <p:nvPr/>
        </p:nvSpPr>
        <p:spPr>
          <a:xfrm>
            <a:off x="6314172" y="3989673"/>
            <a:ext cx="4822257" cy="14921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Cart MFE#3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F49929-2C44-BF4C-6ED3-3E5A221B58EF}"/>
              </a:ext>
            </a:extLst>
          </p:cNvPr>
          <p:cNvSpPr txBox="1"/>
          <p:nvPr/>
        </p:nvSpPr>
        <p:spPr>
          <a:xfrm>
            <a:off x="6314172" y="3989673"/>
            <a:ext cx="4822257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                            </a:t>
            </a:r>
            <a:r>
              <a:rPr lang="en-IN" b="1" dirty="0"/>
              <a:t>React Single Page Application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11A64AC-63F7-7954-980D-6938F4DF2BDA}"/>
              </a:ext>
            </a:extLst>
          </p:cNvPr>
          <p:cNvCxnSpPr/>
          <p:nvPr/>
        </p:nvCxnSpPr>
        <p:spPr>
          <a:xfrm>
            <a:off x="5890661" y="2868328"/>
            <a:ext cx="0" cy="522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B5D2ED-50C1-40C5-F990-331CEB80A2B5}"/>
              </a:ext>
            </a:extLst>
          </p:cNvPr>
          <p:cNvCxnSpPr>
            <a:cxnSpLocks/>
          </p:cNvCxnSpPr>
          <p:nvPr/>
        </p:nvCxnSpPr>
        <p:spPr>
          <a:xfrm>
            <a:off x="3479532" y="3390754"/>
            <a:ext cx="46249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C462EC3-809D-5289-9DBA-1A6F60E8BA0C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3479532" y="3390754"/>
            <a:ext cx="1" cy="590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DABBAA0-AE5B-7A2A-D239-FA061AA3487B}"/>
              </a:ext>
            </a:extLst>
          </p:cNvPr>
          <p:cNvCxnSpPr/>
          <p:nvPr/>
        </p:nvCxnSpPr>
        <p:spPr>
          <a:xfrm>
            <a:off x="8104472" y="3390754"/>
            <a:ext cx="0" cy="598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790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97B4D0-2116-FBCE-0F62-E7B00B6CE061}"/>
              </a:ext>
            </a:extLst>
          </p:cNvPr>
          <p:cNvSpPr txBox="1"/>
          <p:nvPr/>
        </p:nvSpPr>
        <p:spPr>
          <a:xfrm>
            <a:off x="1299411" y="259882"/>
            <a:ext cx="9413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     Container and MFE integration approaches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635495E-085A-0A1A-3A39-0C22C467B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599789"/>
              </p:ext>
            </p:extLst>
          </p:nvPr>
        </p:nvGraphicFramePr>
        <p:xfrm>
          <a:off x="500514" y="906213"/>
          <a:ext cx="11174931" cy="5802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4977">
                  <a:extLst>
                    <a:ext uri="{9D8B030D-6E8A-4147-A177-3AD203B41FA5}">
                      <a16:colId xmlns:a16="http://schemas.microsoft.com/office/drawing/2014/main" val="1254369139"/>
                    </a:ext>
                  </a:extLst>
                </a:gridCol>
                <a:gridCol w="3724977">
                  <a:extLst>
                    <a:ext uri="{9D8B030D-6E8A-4147-A177-3AD203B41FA5}">
                      <a16:colId xmlns:a16="http://schemas.microsoft.com/office/drawing/2014/main" val="2033413968"/>
                    </a:ext>
                  </a:extLst>
                </a:gridCol>
                <a:gridCol w="173254">
                  <a:extLst>
                    <a:ext uri="{9D8B030D-6E8A-4147-A177-3AD203B41FA5}">
                      <a16:colId xmlns:a16="http://schemas.microsoft.com/office/drawing/2014/main" val="2183214530"/>
                    </a:ext>
                  </a:extLst>
                </a:gridCol>
                <a:gridCol w="3551723">
                  <a:extLst>
                    <a:ext uri="{9D8B030D-6E8A-4147-A177-3AD203B41FA5}">
                      <a16:colId xmlns:a16="http://schemas.microsoft.com/office/drawing/2014/main" val="3634570644"/>
                    </a:ext>
                  </a:extLst>
                </a:gridCol>
              </a:tblGrid>
              <a:tr h="379802">
                <a:tc>
                  <a:txBody>
                    <a:bodyPr/>
                    <a:lstStyle/>
                    <a:p>
                      <a:r>
                        <a:rPr lang="en-IN" sz="1600" dirty="0"/>
                        <a:t>Build Time Integration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sz="1600" dirty="0"/>
                        <a:t>Run time integration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IN" sz="1600" dirty="0"/>
                        <a:t>Server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Server integration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39099"/>
                  </a:ext>
                </a:extLst>
              </a:tr>
              <a:tr h="379802">
                <a:tc>
                  <a:txBody>
                    <a:bodyPr/>
                    <a:lstStyle/>
                    <a:p>
                      <a:r>
                        <a:rPr lang="en-IN" sz="1600" dirty="0"/>
                        <a:t>Engineering team develops MFE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sz="1600" dirty="0"/>
                        <a:t>Engineering team develops MFE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SSI is rendering HTML on the server from multiple templates or </a:t>
                      </a:r>
                      <a:r>
                        <a:rPr lang="en-US" sz="16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fragments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SSI is rendering HTML on the server from multiple templates or </a:t>
                      </a:r>
                      <a:r>
                        <a:rPr lang="en-US" sz="1600" b="0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fragments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618047"/>
                  </a:ext>
                </a:extLst>
              </a:tr>
              <a:tr h="664654">
                <a:tc>
                  <a:txBody>
                    <a:bodyPr/>
                    <a:lstStyle/>
                    <a:p>
                      <a:r>
                        <a:rPr lang="en-IN" sz="1600" dirty="0"/>
                        <a:t>Once ready publish MFE as NPM package to </a:t>
                      </a:r>
                      <a:r>
                        <a:rPr lang="en-IN" sz="1600" dirty="0" err="1"/>
                        <a:t>artifactory</a:t>
                      </a:r>
                      <a:endParaRPr lang="en-IN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sz="1600" dirty="0"/>
                        <a:t>MFE deployed </a:t>
                      </a:r>
                      <a:r>
                        <a:rPr lang="en-IN" sz="1600" dirty="0" err="1"/>
                        <a:t>exampleat</a:t>
                      </a:r>
                      <a:r>
                        <a:rPr lang="en-IN" sz="1600" dirty="0"/>
                        <a:t> https://my-app.com/productlist.js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These fragments represent the micro frontends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These fragments represent the micro frontends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835465"/>
                  </a:ext>
                </a:extLst>
              </a:tr>
              <a:tr h="720737">
                <a:tc>
                  <a:txBody>
                    <a:bodyPr/>
                    <a:lstStyle/>
                    <a:p>
                      <a:r>
                        <a:rPr lang="en-IN" sz="1600" dirty="0"/>
                        <a:t>Container team installs MFE as dependency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sz="1600" dirty="0"/>
                        <a:t>Container is already loaded by browser and User navigates to my-app.com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sz="1600" dirty="0"/>
                        <a:t>server side includes supported by Apache and Microsoft IIS web servers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server side includes supported by </a:t>
                      </a:r>
                      <a:r>
                        <a:rPr lang="en-US" sz="1600"/>
                        <a:t>Apache,NGINX and Microsoft IIS web servers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758205"/>
                  </a:ext>
                </a:extLst>
              </a:tr>
              <a:tr h="656757">
                <a:tc>
                  <a:txBody>
                    <a:bodyPr/>
                    <a:lstStyle/>
                    <a:p>
                      <a:r>
                        <a:rPr lang="en-IN" sz="1600" dirty="0"/>
                        <a:t>Container team builds their app, so that output bundle includes code of MFE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sz="1600" dirty="0"/>
                        <a:t>Container fetches productlist.js and executes it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IN" sz="1600" dirty="0"/>
                        <a:t>Example of SSI</a:t>
                      </a:r>
                    </a:p>
                    <a:p>
                      <a:r>
                        <a:rPr lang="en-IN" sz="1600" dirty="0"/>
                        <a:t>&lt;!--# include file="$PAGE.html" --&gt;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Example of SSI</a:t>
                      </a:r>
                    </a:p>
                    <a:p>
                      <a:r>
                        <a:rPr lang="en-IN" sz="1600" dirty="0"/>
                        <a:t>&lt;!--# include file="$PAGE.html" --&gt;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743468"/>
                  </a:ext>
                </a:extLst>
              </a:tr>
              <a:tr h="605763">
                <a:tc gridSpan="4">
                  <a:txBody>
                    <a:bodyPr/>
                    <a:lstStyle/>
                    <a:p>
                      <a:r>
                        <a:rPr lang="en-IN" sz="1600" dirty="0"/>
                        <a:t>                                                                                                Pros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845123"/>
                  </a:ext>
                </a:extLst>
              </a:tr>
              <a:tr h="670407">
                <a:tc>
                  <a:txBody>
                    <a:bodyPr/>
                    <a:lstStyle/>
                    <a:p>
                      <a:r>
                        <a:rPr lang="en-IN" sz="1600" dirty="0"/>
                        <a:t>Easy to setup and understand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IN" sz="1600" dirty="0"/>
                        <a:t>MFE can be deployed independently at any time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IN" sz="1600" dirty="0"/>
                        <a:t>Container is not required to redeploy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IN" sz="1600" dirty="0"/>
                        <a:t>SEO(Search Engine Optimization) as out is HTML from server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IN" sz="1600" dirty="0"/>
                        <a:t>Container not required to redeploy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772645"/>
                  </a:ext>
                </a:extLst>
              </a:tr>
              <a:tr h="605763">
                <a:tc gridSpan="4">
                  <a:txBody>
                    <a:bodyPr/>
                    <a:lstStyle/>
                    <a:p>
                      <a:r>
                        <a:rPr lang="en-IN" sz="1600" dirty="0"/>
                        <a:t>                                                                                                Cons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4977453"/>
                  </a:ext>
                </a:extLst>
              </a:tr>
              <a:tr h="664654">
                <a:tc>
                  <a:txBody>
                    <a:bodyPr/>
                    <a:lstStyle/>
                    <a:p>
                      <a:r>
                        <a:rPr lang="en-IN" sz="1600" dirty="0"/>
                        <a:t>Container has to be redeployed every time MFE is updated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Tooling and setup is more complicated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sz="1600" dirty="0"/>
                        <a:t>Setup of development environment for integration testing is complex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049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1039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EE0D59-3FB4-634C-DAD4-E6C4A2132A6D}"/>
              </a:ext>
            </a:extLst>
          </p:cNvPr>
          <p:cNvSpPr txBox="1"/>
          <p:nvPr/>
        </p:nvSpPr>
        <p:spPr>
          <a:xfrm>
            <a:off x="875899" y="231006"/>
            <a:ext cx="10674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    Runtime Integration Using Module Federation Plugin</a:t>
            </a:r>
            <a:endParaRPr lang="en-IN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9D525A-AD12-FE9C-4D4E-DCBAA0C43072}"/>
              </a:ext>
            </a:extLst>
          </p:cNvPr>
          <p:cNvSpPr txBox="1"/>
          <p:nvPr/>
        </p:nvSpPr>
        <p:spPr>
          <a:xfrm>
            <a:off x="490889" y="1164657"/>
            <a:ext cx="1118455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Module federation allows a JavaScript application to dynamically load code from another application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92929"/>
                </a:solidFill>
                <a:latin typeface="source-serif-pro"/>
              </a:rPr>
              <a:t>Module Federation plugin generates a remoteEntry.js and exposed component and its dependencies as separate </a:t>
            </a:r>
            <a:r>
              <a:rPr lang="en-US" dirty="0" err="1">
                <a:solidFill>
                  <a:srgbClr val="292929"/>
                </a:solidFill>
                <a:latin typeface="source-serif-pro"/>
              </a:rPr>
              <a:t>javascript</a:t>
            </a:r>
            <a:r>
              <a:rPr lang="en-US" dirty="0">
                <a:solidFill>
                  <a:srgbClr val="292929"/>
                </a:solidFill>
                <a:latin typeface="source-serif-pro"/>
              </a:rPr>
              <a:t> files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92929"/>
                </a:solidFill>
                <a:latin typeface="source-serif-pro"/>
              </a:rPr>
              <a:t>remoteEntry.js acts as  a manifest and container uses it to load exposed component from MFE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92929"/>
                </a:solidFill>
                <a:latin typeface="source-serif-pro"/>
              </a:rPr>
              <a:t>MFE can be run in standalone mode by default webpack build process generated </a:t>
            </a:r>
            <a:r>
              <a:rPr lang="en-US" dirty="0" err="1">
                <a:solidFill>
                  <a:srgbClr val="292929"/>
                </a:solidFill>
                <a:latin typeface="source-serif-pro"/>
              </a:rPr>
              <a:t>javascript</a:t>
            </a:r>
            <a:r>
              <a:rPr lang="en-US" dirty="0">
                <a:solidFill>
                  <a:srgbClr val="292929"/>
                </a:solidFill>
                <a:latin typeface="source-serif-pro"/>
              </a:rPr>
              <a:t> bundle and index.html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92929"/>
                </a:solidFill>
                <a:latin typeface="source-serif-pro"/>
              </a:rPr>
              <a:t>Shared Modules feature provides MFEs to share single copy of any module(example </a:t>
            </a:r>
            <a:r>
              <a:rPr lang="en-US" dirty="0" err="1">
                <a:solidFill>
                  <a:srgbClr val="292929"/>
                </a:solidFill>
                <a:latin typeface="source-serif-pro"/>
              </a:rPr>
              <a:t>lodash</a:t>
            </a:r>
            <a:r>
              <a:rPr lang="en-US" dirty="0">
                <a:solidFill>
                  <a:srgbClr val="292929"/>
                </a:solidFill>
                <a:latin typeface="source-serif-pro"/>
              </a:rPr>
              <a:t>),thus improves performance of the application and reduce network latency.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92929"/>
                </a:solidFill>
                <a:latin typeface="source-serif-pro"/>
              </a:rPr>
              <a:t>Exposed components(from MFEs) should be loaded asynchronously in container.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292929"/>
                </a:solidFill>
                <a:latin typeface="source-serif-pro"/>
              </a:rPr>
              <a:t>Reactjs</a:t>
            </a:r>
            <a:r>
              <a:rPr lang="en-US" dirty="0">
                <a:solidFill>
                  <a:srgbClr val="292929"/>
                </a:solidFill>
                <a:latin typeface="source-serif-pro"/>
              </a:rPr>
              <a:t> provides feature of Loading exposed components in container asynchronously using </a:t>
            </a:r>
            <a:r>
              <a:rPr lang="en-US" dirty="0" err="1">
                <a:solidFill>
                  <a:srgbClr val="292929"/>
                </a:solidFill>
                <a:latin typeface="source-serif-pro"/>
              </a:rPr>
              <a:t>React.Lazy</a:t>
            </a:r>
            <a:r>
              <a:rPr lang="en-US" dirty="0">
                <a:solidFill>
                  <a:srgbClr val="292929"/>
                </a:solidFill>
                <a:latin typeface="source-serif-pro"/>
              </a:rPr>
              <a:t> and dynamic import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92929"/>
                </a:solidFill>
                <a:latin typeface="source-serif-pro"/>
              </a:rPr>
              <a:t>Only one copy of </a:t>
            </a:r>
            <a:r>
              <a:rPr lang="en-US" dirty="0" err="1">
                <a:solidFill>
                  <a:srgbClr val="292929"/>
                </a:solidFill>
                <a:latin typeface="source-serif-pro"/>
              </a:rPr>
              <a:t>reactjs</a:t>
            </a:r>
            <a:r>
              <a:rPr lang="en-US" dirty="0">
                <a:solidFill>
                  <a:srgbClr val="292929"/>
                </a:solidFill>
                <a:latin typeface="source-serif-pro"/>
              </a:rPr>
              <a:t> should be loaded and otherwise will get error. So ensure </a:t>
            </a:r>
            <a:r>
              <a:rPr lang="en-US" dirty="0" err="1">
                <a:solidFill>
                  <a:srgbClr val="292929"/>
                </a:solidFill>
                <a:latin typeface="source-serif-pro"/>
              </a:rPr>
              <a:t>reactjs</a:t>
            </a:r>
            <a:r>
              <a:rPr lang="en-US" dirty="0">
                <a:solidFill>
                  <a:srgbClr val="292929"/>
                </a:solidFill>
                <a:latin typeface="source-serif-pro"/>
              </a:rPr>
              <a:t> shared module configured as singleton.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92929"/>
                </a:solidFill>
                <a:latin typeface="source-serif-pro"/>
              </a:rPr>
              <a:t>Use code splitting in webpack configuration to generate separate </a:t>
            </a:r>
            <a:r>
              <a:rPr lang="en-US" dirty="0" err="1">
                <a:solidFill>
                  <a:srgbClr val="292929"/>
                </a:solidFill>
                <a:latin typeface="source-serif-pro"/>
              </a:rPr>
              <a:t>js</a:t>
            </a:r>
            <a:r>
              <a:rPr lang="en-US" dirty="0">
                <a:solidFill>
                  <a:srgbClr val="292929"/>
                </a:solidFill>
                <a:latin typeface="source-serif-pro"/>
              </a:rPr>
              <a:t> file for exposed MFE component, to enable it lazily load by container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292929"/>
              </a:solidFill>
              <a:latin typeface="source-serif-pro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292929"/>
              </a:solidFill>
              <a:latin typeface="source-serif-pro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292929"/>
              </a:solidFill>
              <a:latin typeface="source-serif-pro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1155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538</Words>
  <Application>Microsoft Office PowerPoint</Application>
  <PresentationFormat>Widescreen</PresentationFormat>
  <Paragraphs>67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source-serif-pro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madhubng@outlook.com</dc:creator>
  <cp:lastModifiedBy>madhubng@outlook.com</cp:lastModifiedBy>
  <cp:revision>31</cp:revision>
  <dcterms:created xsi:type="dcterms:W3CDTF">2022-09-11T06:53:04Z</dcterms:created>
  <dcterms:modified xsi:type="dcterms:W3CDTF">2022-09-11T17:08:22Z</dcterms:modified>
</cp:coreProperties>
</file>