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7" r:id="rId2"/>
    <p:sldId id="27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p:scale>
          <a:sx n="55" d="100"/>
          <a:sy n="55" d="100"/>
        </p:scale>
        <p:origin x="-1234" y="-79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3297D-966E-4117-8A23-622B867B6500}" type="datetimeFigureOut">
              <a:rPr lang="en-IN" smtClean="0"/>
              <a:pPr/>
              <a:t>14-08-2024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41612-EEA4-490A-B0B6-45C4759682D9}" type="slidenum">
              <a:rPr lang="en-IN" smtClean="0"/>
              <a:pPr/>
              <a:t>‹#›</a:t>
            </a:fld>
            <a:endParaRPr lang="en-IN"/>
          </a:p>
        </p:txBody>
      </p:sp>
    </p:spTree>
    <p:extLst>
      <p:ext uri="{BB962C8B-B14F-4D97-AF65-F5344CB8AC3E}">
        <p14:creationId xmlns:p14="http://schemas.microsoft.com/office/powerpoint/2010/main" xmlns="" val="86847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Land-use_planning"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Urban_area" TargetMode="External"/><Relationship Id="rId5" Type="http://schemas.openxmlformats.org/officeDocument/2006/relationships/hyperlink" Target="https://en.wikipedia.org/wiki/Landscape" TargetMode="External"/><Relationship Id="rId4" Type="http://schemas.openxmlformats.org/officeDocument/2006/relationships/hyperlink" Target="https://en.wikipedia.org/wiki/Wildernes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37B8D47-E902-42D0-895D-802D371DB39E}" type="slidenum">
              <a:rPr lang="en-IN" smtClean="0"/>
              <a:pPr/>
              <a:t>1</a:t>
            </a:fld>
            <a:endParaRPr lang="en-IN"/>
          </a:p>
        </p:txBody>
      </p:sp>
    </p:spTree>
    <p:extLst>
      <p:ext uri="{BB962C8B-B14F-4D97-AF65-F5344CB8AC3E}">
        <p14:creationId xmlns:p14="http://schemas.microsoft.com/office/powerpoint/2010/main" xmlns="" val="301854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ifferent</a:t>
            </a:r>
            <a:r>
              <a:rPr lang="en-US" sz="1200" b="1" i="0" kern="1200" dirty="0" smtClean="0">
                <a:solidFill>
                  <a:schemeClr val="tx1"/>
                </a:solidFill>
                <a:effectLst/>
                <a:latin typeface="+mn-lt"/>
                <a:ea typeface="+mn-ea"/>
                <a:cs typeface="+mn-cs"/>
              </a:rPr>
              <a:t> types of secondary pollutants include: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example of secondary</a:t>
            </a:r>
            <a:r>
              <a:rPr lang="en-US" sz="1200" b="0" i="0" kern="1200" baseline="0" dirty="0" smtClean="0">
                <a:solidFill>
                  <a:schemeClr val="tx1"/>
                </a:solidFill>
                <a:effectLst/>
                <a:latin typeface="+mn-lt"/>
                <a:ea typeface="+mn-ea"/>
                <a:cs typeface="+mn-cs"/>
              </a:rPr>
              <a:t> air pollutants </a:t>
            </a:r>
            <a:r>
              <a:rPr lang="en-US" sz="1200" b="0" i="0" kern="1200" dirty="0" smtClean="0">
                <a:solidFill>
                  <a:schemeClr val="tx1"/>
                </a:solidFill>
                <a:effectLst/>
                <a:latin typeface="+mn-lt"/>
                <a:ea typeface="+mn-ea"/>
                <a:cs typeface="+mn-cs"/>
              </a:rPr>
              <a:t>Ozone (O</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)Sulfuric acid and nitric acid (component of acid rain)</a:t>
            </a:r>
          </a:p>
          <a:p>
            <a:endParaRPr lang="en-IN" dirty="0"/>
          </a:p>
        </p:txBody>
      </p:sp>
      <p:sp>
        <p:nvSpPr>
          <p:cNvPr id="4" name="Slide Number Placeholder 3"/>
          <p:cNvSpPr>
            <a:spLocks noGrp="1"/>
          </p:cNvSpPr>
          <p:nvPr>
            <p:ph type="sldNum" sz="quarter" idx="10"/>
          </p:nvPr>
        </p:nvSpPr>
        <p:spPr/>
        <p:txBody>
          <a:bodyPr/>
          <a:lstStyle/>
          <a:p>
            <a:fld id="{C37B8D47-E902-42D0-895D-802D371DB39E}" type="slidenum">
              <a:rPr lang="en-IN" smtClean="0"/>
              <a:pPr/>
              <a:t>10</a:t>
            </a:fld>
            <a:endParaRPr lang="en-IN"/>
          </a:p>
        </p:txBody>
      </p:sp>
    </p:spTree>
    <p:extLst>
      <p:ext uri="{BB962C8B-B14F-4D97-AF65-F5344CB8AC3E}">
        <p14:creationId xmlns:p14="http://schemas.microsoft.com/office/powerpoint/2010/main" xmlns="" val="2879518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smtClean="0">
                <a:solidFill>
                  <a:schemeClr val="tx1"/>
                </a:solidFill>
                <a:effectLst/>
                <a:latin typeface="+mn-lt"/>
                <a:ea typeface="+mn-ea"/>
                <a:cs typeface="+mn-cs"/>
              </a:rPr>
              <a:t> Carbon Monoxide. ...</a:t>
            </a:r>
          </a:p>
          <a:p>
            <a:r>
              <a:rPr lang="en-IN" sz="1200" b="0" i="0" kern="1200" dirty="0" smtClean="0">
                <a:solidFill>
                  <a:schemeClr val="tx1"/>
                </a:solidFill>
                <a:effectLst/>
                <a:latin typeface="+mn-lt"/>
                <a:ea typeface="+mn-ea"/>
                <a:cs typeface="+mn-cs"/>
              </a:rPr>
              <a:t>3 Ozone and Gaseous Photochemical Oxidants. ...</a:t>
            </a:r>
          </a:p>
          <a:p>
            <a:r>
              <a:rPr lang="en-IN" sz="1200" b="0" i="0" kern="1200" dirty="0" smtClean="0">
                <a:solidFill>
                  <a:schemeClr val="tx1"/>
                </a:solidFill>
                <a:effectLst/>
                <a:latin typeface="+mn-lt"/>
                <a:ea typeface="+mn-ea"/>
                <a:cs typeface="+mn-cs"/>
              </a:rPr>
              <a:t>4 Nitrogen Oxides. ...</a:t>
            </a:r>
          </a:p>
          <a:p>
            <a:r>
              <a:rPr lang="en-IN" sz="1200" b="0" i="0" kern="1200" dirty="0" smtClean="0">
                <a:solidFill>
                  <a:schemeClr val="tx1"/>
                </a:solidFill>
                <a:effectLst/>
                <a:latin typeface="+mn-lt"/>
                <a:ea typeface="+mn-ea"/>
                <a:cs typeface="+mn-cs"/>
              </a:rPr>
              <a:t>5 Volatile and Semi-volatile Organic Compounds. ...</a:t>
            </a:r>
          </a:p>
          <a:p>
            <a:r>
              <a:rPr lang="en-IN" sz="1200" b="0" i="0" kern="1200" dirty="0" smtClean="0">
                <a:solidFill>
                  <a:schemeClr val="tx1"/>
                </a:solidFill>
                <a:effectLst/>
                <a:latin typeface="+mn-lt"/>
                <a:ea typeface="+mn-ea"/>
                <a:cs typeface="+mn-cs"/>
              </a:rPr>
              <a:t>6 Ammonia.</a:t>
            </a:r>
          </a:p>
          <a:p>
            <a:r>
              <a:rPr lang="en-US" sz="1200" b="0" i="0" kern="1200" dirty="0" smtClean="0">
                <a:solidFill>
                  <a:schemeClr val="tx1"/>
                </a:solidFill>
                <a:effectLst/>
                <a:latin typeface="+mn-lt"/>
                <a:ea typeface="+mn-ea"/>
                <a:cs typeface="+mn-cs"/>
              </a:rPr>
              <a:t>2)Particulates, or particulate matter (PM), refer to any mixture of solid particles or liquid droplets that remain suspended in the atmosphere for appreciable time periods. Examples of particulates are </a:t>
            </a:r>
            <a:r>
              <a:rPr lang="en-US" sz="1200" b="1" i="0" kern="1200" dirty="0" smtClean="0">
                <a:solidFill>
                  <a:schemeClr val="tx1"/>
                </a:solidFill>
                <a:effectLst/>
                <a:latin typeface="+mn-lt"/>
                <a:ea typeface="+mn-ea"/>
                <a:cs typeface="+mn-cs"/>
              </a:rPr>
              <a:t>dust and salt particles, and water and </a:t>
            </a:r>
            <a:r>
              <a:rPr lang="en-US" sz="1200" b="1" i="0" kern="1200" dirty="0" err="1" smtClean="0">
                <a:solidFill>
                  <a:schemeClr val="tx1"/>
                </a:solidFill>
                <a:effectLst/>
                <a:latin typeface="+mn-lt"/>
                <a:ea typeface="+mn-ea"/>
                <a:cs typeface="+mn-cs"/>
              </a:rPr>
              <a:t>sulphuric</a:t>
            </a:r>
            <a:r>
              <a:rPr lang="en-US" sz="1200" b="1" i="0" kern="1200" dirty="0" smtClean="0">
                <a:solidFill>
                  <a:schemeClr val="tx1"/>
                </a:solidFill>
                <a:effectLst/>
                <a:latin typeface="+mn-lt"/>
                <a:ea typeface="+mn-ea"/>
                <a:cs typeface="+mn-cs"/>
              </a:rPr>
              <a:t> acid droplets</a:t>
            </a:r>
            <a:r>
              <a:rPr lang="en-US" sz="1200" b="0" i="0" kern="1200" dirty="0" smtClean="0">
                <a:solidFill>
                  <a:schemeClr val="tx1"/>
                </a:solidFill>
                <a:effectLst/>
                <a:latin typeface="+mn-lt"/>
                <a:ea typeface="+mn-ea"/>
                <a:cs typeface="+mn-cs"/>
              </a:rPr>
              <a:t>.</a:t>
            </a:r>
            <a:endParaRPr lang="en-IN" dirty="0"/>
          </a:p>
        </p:txBody>
      </p:sp>
      <p:sp>
        <p:nvSpPr>
          <p:cNvPr id="4" name="Slide Number Placeholder 3"/>
          <p:cNvSpPr>
            <a:spLocks noGrp="1"/>
          </p:cNvSpPr>
          <p:nvPr>
            <p:ph type="sldNum" sz="quarter" idx="10"/>
          </p:nvPr>
        </p:nvSpPr>
        <p:spPr/>
        <p:txBody>
          <a:bodyPr/>
          <a:lstStyle/>
          <a:p>
            <a:fld id="{C37B8D47-E902-42D0-895D-802D371DB39E}" type="slidenum">
              <a:rPr lang="en-IN" smtClean="0"/>
              <a:pPr/>
              <a:t>11</a:t>
            </a:fld>
            <a:endParaRPr lang="en-IN"/>
          </a:p>
        </p:txBody>
      </p:sp>
    </p:spTree>
    <p:extLst>
      <p:ext uri="{BB962C8B-B14F-4D97-AF65-F5344CB8AC3E}">
        <p14:creationId xmlns:p14="http://schemas.microsoft.com/office/powerpoint/2010/main" xmlns="" val="1314137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photochemical oxidants are </a:t>
            </a:r>
            <a:r>
              <a:rPr lang="en-US" sz="1200" b="1" i="0" kern="1200" dirty="0" smtClean="0">
                <a:solidFill>
                  <a:schemeClr val="tx1"/>
                </a:solidFill>
                <a:effectLst/>
                <a:latin typeface="+mn-lt"/>
                <a:ea typeface="+mn-ea"/>
                <a:cs typeface="+mn-cs"/>
              </a:rPr>
              <a:t>secondary air pollutants formed by the action of sunlight on nitrogen oxides and reactive hydrocarbons</a:t>
            </a:r>
            <a:r>
              <a:rPr lang="en-US" sz="1200" b="0" i="0" kern="1200" dirty="0" smtClean="0">
                <a:solidFill>
                  <a:schemeClr val="tx1"/>
                </a:solidFill>
                <a:effectLst/>
                <a:latin typeface="+mn-lt"/>
                <a:ea typeface="+mn-ea"/>
                <a:cs typeface="+mn-cs"/>
              </a:rPr>
              <a:t>, 2) Black exhaust smoke can appear </a:t>
            </a:r>
            <a:r>
              <a:rPr lang="en-US" sz="1200" b="1" i="0" kern="1200" dirty="0" smtClean="0">
                <a:solidFill>
                  <a:schemeClr val="tx1"/>
                </a:solidFill>
                <a:effectLst/>
                <a:latin typeface="+mn-lt"/>
                <a:ea typeface="+mn-ea"/>
                <a:cs typeface="+mn-cs"/>
              </a:rPr>
              <a:t>when the vehicle is burning too much fuel</a:t>
            </a:r>
            <a:r>
              <a:rPr lang="en-US" sz="1200" b="0" i="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C37B8D47-E902-42D0-895D-802D371DB39E}" type="slidenum">
              <a:rPr lang="en-IN" smtClean="0"/>
              <a:pPr/>
              <a:t>14</a:t>
            </a:fld>
            <a:endParaRPr lang="en-IN"/>
          </a:p>
        </p:txBody>
      </p:sp>
    </p:spTree>
    <p:extLst>
      <p:ext uri="{BB962C8B-B14F-4D97-AF65-F5344CB8AC3E}">
        <p14:creationId xmlns:p14="http://schemas.microsoft.com/office/powerpoint/2010/main" xmlns="" val="1610877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Ambient air</a:t>
            </a:r>
            <a:r>
              <a:rPr lang="en-US" sz="1200" b="0" i="0" kern="1200" dirty="0" smtClean="0">
                <a:solidFill>
                  <a:schemeClr val="tx1"/>
                </a:solidFill>
                <a:effectLst/>
                <a:latin typeface="+mn-lt"/>
                <a:ea typeface="+mn-ea"/>
                <a:cs typeface="+mn-cs"/>
              </a:rPr>
              <a:t> is typically 78% nitrogen and 21% oxygen.</a:t>
            </a:r>
            <a:endParaRPr lang="en-IN" dirty="0"/>
          </a:p>
        </p:txBody>
      </p:sp>
      <p:sp>
        <p:nvSpPr>
          <p:cNvPr id="4" name="Slide Number Placeholder 3"/>
          <p:cNvSpPr>
            <a:spLocks noGrp="1"/>
          </p:cNvSpPr>
          <p:nvPr>
            <p:ph type="sldNum" sz="quarter" idx="10"/>
          </p:nvPr>
        </p:nvSpPr>
        <p:spPr/>
        <p:txBody>
          <a:bodyPr/>
          <a:lstStyle/>
          <a:p>
            <a:fld id="{C37B8D47-E902-42D0-895D-802D371DB39E}" type="slidenum">
              <a:rPr lang="en-IN" smtClean="0"/>
              <a:pPr/>
              <a:t>19</a:t>
            </a:fld>
            <a:endParaRPr lang="en-IN"/>
          </a:p>
        </p:txBody>
      </p:sp>
    </p:spTree>
    <p:extLst>
      <p:ext uri="{BB962C8B-B14F-4D97-AF65-F5344CB8AC3E}">
        <p14:creationId xmlns:p14="http://schemas.microsoft.com/office/powerpoint/2010/main" xmlns="" val="3288915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green belt</a:t>
            </a:r>
            <a:r>
              <a:rPr lang="en-US" sz="1200" b="0" i="0" kern="1200" dirty="0" smtClean="0">
                <a:solidFill>
                  <a:schemeClr val="tx1"/>
                </a:solidFill>
                <a:effectLst/>
                <a:latin typeface="+mn-lt"/>
                <a:ea typeface="+mn-ea"/>
                <a:cs typeface="+mn-cs"/>
              </a:rPr>
              <a:t> is a policy and land-use zone designation used in </a:t>
            </a:r>
            <a:r>
              <a:rPr lang="en-US" sz="1200" b="0" i="0" u="none" strike="noStrike" kern="1200" dirty="0" smtClean="0">
                <a:solidFill>
                  <a:schemeClr val="tx1"/>
                </a:solidFill>
                <a:effectLst/>
                <a:latin typeface="+mn-lt"/>
                <a:ea typeface="+mn-ea"/>
                <a:cs typeface="+mn-cs"/>
                <a:hlinkClick r:id="rId3" tooltip="Land-use planning"/>
              </a:rPr>
              <a:t>land-use planning</a:t>
            </a:r>
            <a:r>
              <a:rPr lang="en-US" sz="1200" b="0" i="0" kern="1200" dirty="0" smtClean="0">
                <a:solidFill>
                  <a:schemeClr val="tx1"/>
                </a:solidFill>
                <a:effectLst/>
                <a:latin typeface="+mn-lt"/>
                <a:ea typeface="+mn-ea"/>
                <a:cs typeface="+mn-cs"/>
              </a:rPr>
              <a:t> to retain areas of largely undeveloped, </a:t>
            </a:r>
            <a:r>
              <a:rPr lang="en-US" sz="1200" b="0" i="0" u="none" strike="noStrike" kern="1200" dirty="0" smtClean="0">
                <a:solidFill>
                  <a:schemeClr val="tx1"/>
                </a:solidFill>
                <a:effectLst/>
                <a:latin typeface="+mn-lt"/>
                <a:ea typeface="+mn-ea"/>
                <a:cs typeface="+mn-cs"/>
                <a:hlinkClick r:id="rId4" tooltip="Wilderness"/>
              </a:rPr>
              <a:t>wild</a:t>
            </a:r>
            <a:r>
              <a:rPr lang="en-US" sz="1200" b="0" i="0" kern="1200" dirty="0" smtClean="0">
                <a:solidFill>
                  <a:schemeClr val="tx1"/>
                </a:solidFill>
                <a:effectLst/>
                <a:latin typeface="+mn-lt"/>
                <a:ea typeface="+mn-ea"/>
                <a:cs typeface="+mn-cs"/>
              </a:rPr>
              <a:t>, or agricultural </a:t>
            </a:r>
            <a:r>
              <a:rPr lang="en-US" sz="1200" b="0" i="0" u="none" strike="noStrike" kern="1200" dirty="0" smtClean="0">
                <a:solidFill>
                  <a:schemeClr val="tx1"/>
                </a:solidFill>
                <a:effectLst/>
                <a:latin typeface="+mn-lt"/>
                <a:ea typeface="+mn-ea"/>
                <a:cs typeface="+mn-cs"/>
                <a:hlinkClick r:id="rId5" tooltip="Landscape"/>
              </a:rPr>
              <a:t>land</a:t>
            </a:r>
            <a:r>
              <a:rPr lang="en-US" sz="1200" b="0" i="0" kern="1200" dirty="0" smtClean="0">
                <a:solidFill>
                  <a:schemeClr val="tx1"/>
                </a:solidFill>
                <a:effectLst/>
                <a:latin typeface="+mn-lt"/>
                <a:ea typeface="+mn-ea"/>
                <a:cs typeface="+mn-cs"/>
              </a:rPr>
              <a:t> surrounding or neighboring </a:t>
            </a:r>
            <a:r>
              <a:rPr lang="en-US" sz="1200" b="0" i="0" u="none" strike="noStrike" kern="1200" dirty="0" smtClean="0">
                <a:solidFill>
                  <a:schemeClr val="tx1"/>
                </a:solidFill>
                <a:effectLst/>
                <a:latin typeface="+mn-lt"/>
                <a:ea typeface="+mn-ea"/>
                <a:cs typeface="+mn-cs"/>
                <a:hlinkClick r:id="rId6" tooltip="Urban area"/>
              </a:rPr>
              <a:t>urban areas</a:t>
            </a:r>
            <a:r>
              <a:rPr lang="en-US" sz="1200" b="0" i="0" kern="1200" dirty="0" smtClean="0">
                <a:solidFill>
                  <a:schemeClr val="tx1"/>
                </a:solidFill>
                <a:effectLst/>
                <a:latin typeface="+mn-lt"/>
                <a:ea typeface="+mn-ea"/>
                <a:cs typeface="+mn-cs"/>
              </a:rPr>
              <a:t>. 2)</a:t>
            </a:r>
            <a:r>
              <a:rPr lang="en-US" sz="1200" b="1" i="0" kern="1200" dirty="0" smtClean="0">
                <a:solidFill>
                  <a:schemeClr val="tx1"/>
                </a:solidFill>
                <a:effectLst/>
                <a:latin typeface="+mn-lt"/>
                <a:ea typeface="+mn-ea"/>
                <a:cs typeface="+mn-cs"/>
              </a:rPr>
              <a:t> The Clean Air Act of 1970 set out for the United States a basic, yet ambitious, objective to reduce pollution to levels that protect health and welfare</a:t>
            </a:r>
            <a:r>
              <a:rPr lang="en-US" sz="1200" b="0" i="0" kern="1200" dirty="0" smtClean="0">
                <a:solidFill>
                  <a:schemeClr val="tx1"/>
                </a:solidFill>
                <a:effectLst/>
                <a:latin typeface="+mn-lt"/>
                <a:ea typeface="+mn-ea"/>
                <a:cs typeface="+mn-cs"/>
              </a:rPr>
              <a:t>. </a:t>
            </a:r>
            <a:endParaRPr lang="en-IN" dirty="0"/>
          </a:p>
        </p:txBody>
      </p:sp>
      <p:sp>
        <p:nvSpPr>
          <p:cNvPr id="4" name="Slide Number Placeholder 3"/>
          <p:cNvSpPr>
            <a:spLocks noGrp="1"/>
          </p:cNvSpPr>
          <p:nvPr>
            <p:ph type="sldNum" sz="quarter" idx="10"/>
          </p:nvPr>
        </p:nvSpPr>
        <p:spPr/>
        <p:txBody>
          <a:bodyPr/>
          <a:lstStyle/>
          <a:p>
            <a:fld id="{C37B8D47-E902-42D0-895D-802D371DB39E}" type="slidenum">
              <a:rPr lang="en-IN" smtClean="0"/>
              <a:pPr/>
              <a:t>20</a:t>
            </a:fld>
            <a:endParaRPr lang="en-IN"/>
          </a:p>
        </p:txBody>
      </p:sp>
    </p:spTree>
    <p:extLst>
      <p:ext uri="{BB962C8B-B14F-4D97-AF65-F5344CB8AC3E}">
        <p14:creationId xmlns:p14="http://schemas.microsoft.com/office/powerpoint/2010/main" xmlns="" val="3478229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10733828" y="1110597"/>
            <a:ext cx="2286000" cy="508000"/>
          </a:xfrm>
        </p:spPr>
        <p:txBody>
          <a:bodyPr/>
          <a:lstStyle/>
          <a:p>
            <a:fld id="{410F998E-2EA5-4B90-8FD5-C7744E0C241B}" type="datetimeFigureOut">
              <a:rPr lang="en-IN" smtClean="0"/>
              <a:pPr/>
              <a:t>14-08-2024</a:t>
            </a:fld>
            <a:endParaRPr lang="en-IN"/>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IN"/>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fld id="{44536203-92C6-4BA6-89F1-971FC4F0C9D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F998E-2EA5-4B90-8FD5-C7744E0C241B}"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36203-92C6-4BA6-89F1-971FC4F0C9D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0F998E-2EA5-4B90-8FD5-C7744E0C241B}" type="datetimeFigureOut">
              <a:rPr lang="en-IN" smtClean="0"/>
              <a:pPr/>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536203-92C6-4BA6-89F1-971FC4F0C9D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10F998E-2EA5-4B90-8FD5-C7744E0C241B}" type="datetimeFigureOut">
              <a:rPr lang="en-IN" smtClean="0"/>
              <a:pPr/>
              <a:t>14-08-2024</a:t>
            </a:fld>
            <a:endParaRPr lang="en-IN"/>
          </a:p>
        </p:txBody>
      </p:sp>
      <p:sp>
        <p:nvSpPr>
          <p:cNvPr id="9" name="Slide Number Placeholder 8"/>
          <p:cNvSpPr>
            <a:spLocks noGrp="1"/>
          </p:cNvSpPr>
          <p:nvPr>
            <p:ph type="sldNum" sz="quarter" idx="15"/>
          </p:nvPr>
        </p:nvSpPr>
        <p:spPr/>
        <p:txBody>
          <a:bodyPr rtlCol="0"/>
          <a:lstStyle/>
          <a:p>
            <a:fld id="{44536203-92C6-4BA6-89F1-971FC4F0C9D8}"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fld id="{410F998E-2EA5-4B90-8FD5-C7744E0C241B}" type="datetimeFigureOut">
              <a:rPr lang="en-IN" smtClean="0"/>
              <a:pPr/>
              <a:t>14-08-2024</a:t>
            </a:fld>
            <a:endParaRPr lang="en-IN"/>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IN"/>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fld id="{44536203-92C6-4BA6-89F1-971FC4F0C9D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10F998E-2EA5-4B90-8FD5-C7744E0C241B}" type="datetimeFigureOut">
              <a:rPr lang="en-IN" smtClean="0"/>
              <a:pPr/>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536203-92C6-4BA6-89F1-971FC4F0C9D8}" type="slidenum">
              <a:rPr lang="en-IN" smtClean="0"/>
              <a:pPr/>
              <a:t>‹#›</a:t>
            </a:fld>
            <a:endParaRPr lang="en-IN"/>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10F998E-2EA5-4B90-8FD5-C7744E0C241B}" type="datetimeFigureOut">
              <a:rPr lang="en-IN" smtClean="0"/>
              <a:pPr/>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536203-92C6-4BA6-89F1-971FC4F0C9D8}" type="slidenum">
              <a:rPr lang="en-IN" smtClean="0"/>
              <a:pPr/>
              <a:t>‹#›</a:t>
            </a:fld>
            <a:endParaRPr lang="en-IN"/>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10F998E-2EA5-4B90-8FD5-C7744E0C241B}" type="datetimeFigureOut">
              <a:rPr lang="en-IN" smtClean="0"/>
              <a:pPr/>
              <a:t>14-08-2024</a:t>
            </a:fld>
            <a:endParaRPr lang="en-IN"/>
          </a:p>
        </p:txBody>
      </p:sp>
      <p:sp>
        <p:nvSpPr>
          <p:cNvPr id="7" name="Slide Number Placeholder 6"/>
          <p:cNvSpPr>
            <a:spLocks noGrp="1"/>
          </p:cNvSpPr>
          <p:nvPr>
            <p:ph type="sldNum" sz="quarter" idx="11"/>
          </p:nvPr>
        </p:nvSpPr>
        <p:spPr/>
        <p:txBody>
          <a:bodyPr rtlCol="0"/>
          <a:lstStyle/>
          <a:p>
            <a:fld id="{44536203-92C6-4BA6-89F1-971FC4F0C9D8}"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998E-2EA5-4B90-8FD5-C7744E0C241B}" type="datetimeFigureOut">
              <a:rPr lang="en-IN" smtClean="0"/>
              <a:pPr/>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536203-92C6-4BA6-89F1-971FC4F0C9D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10F998E-2EA5-4B90-8FD5-C7744E0C241B}" type="datetimeFigureOut">
              <a:rPr lang="en-IN" smtClean="0"/>
              <a:pPr/>
              <a:t>14-08-2024</a:t>
            </a:fld>
            <a:endParaRPr lang="en-IN"/>
          </a:p>
        </p:txBody>
      </p:sp>
      <p:sp>
        <p:nvSpPr>
          <p:cNvPr id="22" name="Slide Number Placeholder 21"/>
          <p:cNvSpPr>
            <a:spLocks noGrp="1"/>
          </p:cNvSpPr>
          <p:nvPr>
            <p:ph type="sldNum" sz="quarter" idx="15"/>
          </p:nvPr>
        </p:nvSpPr>
        <p:spPr/>
        <p:txBody>
          <a:bodyPr rtlCol="0"/>
          <a:lstStyle/>
          <a:p>
            <a:fld id="{44536203-92C6-4BA6-89F1-971FC4F0C9D8}"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10F998E-2EA5-4B90-8FD5-C7744E0C241B}" type="datetimeFigureOut">
              <a:rPr lang="en-IN" smtClean="0"/>
              <a:pPr/>
              <a:t>14-08-2024</a:t>
            </a:fld>
            <a:endParaRPr lang="en-IN"/>
          </a:p>
        </p:txBody>
      </p:sp>
      <p:sp>
        <p:nvSpPr>
          <p:cNvPr id="18" name="Slide Number Placeholder 17"/>
          <p:cNvSpPr>
            <a:spLocks noGrp="1"/>
          </p:cNvSpPr>
          <p:nvPr>
            <p:ph type="sldNum" sz="quarter" idx="11"/>
          </p:nvPr>
        </p:nvSpPr>
        <p:spPr/>
        <p:txBody>
          <a:bodyPr rtlCol="0"/>
          <a:lstStyle/>
          <a:p>
            <a:fld id="{44536203-92C6-4BA6-89F1-971FC4F0C9D8}"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410F998E-2EA5-4B90-8FD5-C7744E0C241B}" type="datetimeFigureOut">
              <a:rPr lang="en-IN" smtClean="0"/>
              <a:pPr/>
              <a:t>14-08-2024</a:t>
            </a:fld>
            <a:endParaRPr lang="en-IN"/>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44536203-92C6-4BA6-89F1-971FC4F0C9D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4598" y="789979"/>
            <a:ext cx="11127545" cy="2387600"/>
          </a:xfrm>
        </p:spPr>
        <p:txBody>
          <a:bodyPr>
            <a:noAutofit/>
          </a:bodyPr>
          <a:lstStyle/>
          <a:p>
            <a:r>
              <a:rPr lang="en-US" sz="6000" dirty="0" smtClean="0">
                <a:solidFill>
                  <a:schemeClr val="accent2">
                    <a:lumMod val="75000"/>
                  </a:schemeClr>
                </a:solidFill>
                <a:latin typeface="Algerian" panose="04020705040A02060702" pitchFamily="82" charset="0"/>
              </a:rPr>
              <a:t>AIR AND VENTILATION</a:t>
            </a:r>
            <a:endParaRPr lang="en-IN" sz="60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xmlns="" val="180037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nvPr>
        </p:nvGraphicFramePr>
        <p:xfrm>
          <a:off x="315685" y="226128"/>
          <a:ext cx="10515600" cy="2411222"/>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1925615818"/>
                    </a:ext>
                  </a:extLst>
                </a:gridCol>
              </a:tblGrid>
              <a:tr h="0">
                <a:tc>
                  <a:txBody>
                    <a:bodyPr/>
                    <a:lstStyle/>
                    <a:p>
                      <a:pPr algn="just">
                        <a:lnSpc>
                          <a:spcPct val="150000"/>
                        </a:lnSpc>
                        <a:spcAft>
                          <a:spcPts val="800"/>
                        </a:spcAft>
                      </a:pPr>
                      <a:r>
                        <a:rPr lang="en-IN" sz="2800" dirty="0">
                          <a:solidFill>
                            <a:srgbClr val="7030A0"/>
                          </a:solidFill>
                          <a:effectLst/>
                          <a:latin typeface="Arial" panose="020B0604020202020204" pitchFamily="34" charset="0"/>
                          <a:cs typeface="Arial" panose="020B0604020202020204" pitchFamily="34" charset="0"/>
                        </a:rPr>
                        <a:t>Primary air </a:t>
                      </a:r>
                      <a:r>
                        <a:rPr lang="en-IN" sz="2800" dirty="0" smtClean="0">
                          <a:solidFill>
                            <a:srgbClr val="7030A0"/>
                          </a:solidFill>
                          <a:effectLst/>
                          <a:latin typeface="Arial" panose="020B0604020202020204" pitchFamily="34" charset="0"/>
                          <a:cs typeface="Arial" panose="020B0604020202020204" pitchFamily="34" charset="0"/>
                        </a:rPr>
                        <a:t>pollutants</a:t>
                      </a:r>
                    </a:p>
                    <a:p>
                      <a:pPr algn="just">
                        <a:lnSpc>
                          <a:spcPct val="150000"/>
                        </a:lnSpc>
                        <a:spcAft>
                          <a:spcPts val="800"/>
                        </a:spcAft>
                      </a:pPr>
                      <a:r>
                        <a:rPr lang="en-IN" sz="2800" dirty="0" smtClean="0">
                          <a:solidFill>
                            <a:srgbClr val="7030A0"/>
                          </a:solidFill>
                          <a:effectLst/>
                          <a:latin typeface="Arial" panose="020B0604020202020204" pitchFamily="34" charset="0"/>
                          <a:cs typeface="Arial" panose="020B0604020202020204" pitchFamily="34" charset="0"/>
                        </a:rPr>
                        <a:t> </a:t>
                      </a:r>
                      <a:r>
                        <a:rPr lang="en-IN" sz="2400" dirty="0">
                          <a:effectLst/>
                          <a:latin typeface="Arial" panose="020B0604020202020204" pitchFamily="34" charset="0"/>
                          <a:cs typeface="Arial" panose="020B0604020202020204" pitchFamily="34" charset="0"/>
                        </a:rPr>
                        <a:t>Primary air pollutants are those that are emitted into the atmosphere from a source such as a factory chimney or exhaust pipe, or through suspension of contaminated dusts by the wind.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path path="circle">
                        <a:fillToRect t="100000" r="100000"/>
                      </a:path>
                      <a:tileRect l="-100000" b="-100000"/>
                    </a:gradFill>
                  </a:tcPr>
                </a:tc>
                <a:extLst>
                  <a:ext uri="{0D108BD9-81ED-4DB2-BD59-A6C34878D82A}">
                    <a16:rowId xmlns="" xmlns:a16="http://schemas.microsoft.com/office/drawing/2014/main" val="2615663077"/>
                  </a:ext>
                </a:extLst>
              </a:tr>
            </a:tbl>
          </a:graphicData>
        </a:graphic>
      </p:graphicFrame>
      <p:graphicFrame>
        <p:nvGraphicFramePr>
          <p:cNvPr id="4" name="Table 3"/>
          <p:cNvGraphicFramePr>
            <a:graphicFrameLocks noGrp="1"/>
          </p:cNvGraphicFramePr>
          <p:nvPr>
            <p:extLst/>
          </p:nvPr>
        </p:nvGraphicFramePr>
        <p:xfrm>
          <a:off x="315685" y="3477275"/>
          <a:ext cx="10515600" cy="2411222"/>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3036982970"/>
                    </a:ext>
                  </a:extLst>
                </a:gridCol>
              </a:tblGrid>
              <a:tr h="0">
                <a:tc>
                  <a:txBody>
                    <a:bodyPr/>
                    <a:lstStyle/>
                    <a:p>
                      <a:pPr algn="just">
                        <a:lnSpc>
                          <a:spcPct val="150000"/>
                        </a:lnSpc>
                        <a:spcAft>
                          <a:spcPts val="800"/>
                        </a:spcAft>
                      </a:pPr>
                      <a:r>
                        <a:rPr lang="en-IN" sz="2800" dirty="0">
                          <a:solidFill>
                            <a:srgbClr val="7030A0"/>
                          </a:solidFill>
                          <a:effectLst/>
                          <a:latin typeface="Arial" panose="020B0604020202020204" pitchFamily="34" charset="0"/>
                          <a:cs typeface="Arial" panose="020B0604020202020204" pitchFamily="34" charset="0"/>
                        </a:rPr>
                        <a:t>Secondary air </a:t>
                      </a:r>
                      <a:r>
                        <a:rPr lang="en-IN" sz="2800" dirty="0" smtClean="0">
                          <a:solidFill>
                            <a:srgbClr val="7030A0"/>
                          </a:solidFill>
                          <a:effectLst/>
                          <a:latin typeface="Arial" panose="020B0604020202020204" pitchFamily="34" charset="0"/>
                          <a:cs typeface="Arial" panose="020B0604020202020204" pitchFamily="34" charset="0"/>
                        </a:rPr>
                        <a:t>pollutants</a:t>
                      </a:r>
                    </a:p>
                    <a:p>
                      <a:pPr algn="just">
                        <a:lnSpc>
                          <a:spcPct val="150000"/>
                        </a:lnSpc>
                        <a:spcAft>
                          <a:spcPts val="800"/>
                        </a:spcAft>
                      </a:pPr>
                      <a:r>
                        <a:rPr lang="en-IN" sz="2800" dirty="0" smtClean="0">
                          <a:solidFill>
                            <a:srgbClr val="7030A0"/>
                          </a:solidFill>
                          <a:effectLst/>
                          <a:latin typeface="Arial" panose="020B0604020202020204" pitchFamily="34" charset="0"/>
                          <a:cs typeface="Arial" panose="020B0604020202020204" pitchFamily="34" charset="0"/>
                        </a:rPr>
                        <a:t> </a:t>
                      </a:r>
                      <a:r>
                        <a:rPr lang="en-IN" sz="2400" dirty="0">
                          <a:effectLst/>
                          <a:latin typeface="Arial" panose="020B0604020202020204" pitchFamily="34" charset="0"/>
                          <a:cs typeface="Arial" panose="020B0604020202020204" pitchFamily="34" charset="0"/>
                        </a:rPr>
                        <a:t>Secondary air pollutants are those formed within the atmosphere itself. They arise from chemical reactions of primary pollutants, possibly involving the natural components of the atmosphere, especially oxygen and water</a:t>
                      </a:r>
                      <a:r>
                        <a:rPr lang="en-IN" sz="2400" dirty="0" smtClean="0">
                          <a:effectLst/>
                          <a:latin typeface="Arial" panose="020B0604020202020204" pitchFamily="34" charset="0"/>
                          <a:cs typeface="Arial" panose="020B0604020202020204" pitchFamily="34" charset="0"/>
                        </a:rPr>
                        <a: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100000" t="100000"/>
                      </a:path>
                      <a:tileRect r="-100000" b="-100000"/>
                    </a:gradFill>
                  </a:tcPr>
                </a:tc>
                <a:extLst>
                  <a:ext uri="{0D108BD9-81ED-4DB2-BD59-A6C34878D82A}">
                    <a16:rowId xmlns="" xmlns:a16="http://schemas.microsoft.com/office/drawing/2014/main" val="2750092781"/>
                  </a:ext>
                </a:extLst>
              </a:tr>
            </a:tbl>
          </a:graphicData>
        </a:graphic>
      </p:graphicFrame>
    </p:spTree>
    <p:extLst>
      <p:ext uri="{BB962C8B-B14F-4D97-AF65-F5344CB8AC3E}">
        <p14:creationId xmlns:p14="http://schemas.microsoft.com/office/powerpoint/2010/main" xmlns="" val="3785595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16131" y="417174"/>
          <a:ext cx="10515600" cy="2776982"/>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2467663153"/>
                    </a:ext>
                  </a:extLst>
                </a:gridCol>
              </a:tblGrid>
              <a:tr h="0">
                <a:tc>
                  <a:txBody>
                    <a:bodyPr/>
                    <a:lstStyle/>
                    <a:p>
                      <a:pPr algn="just">
                        <a:lnSpc>
                          <a:spcPct val="150000"/>
                        </a:lnSpc>
                        <a:spcAft>
                          <a:spcPts val="800"/>
                        </a:spcAft>
                      </a:pPr>
                      <a:r>
                        <a:rPr lang="en-IN" sz="2400" dirty="0">
                          <a:solidFill>
                            <a:srgbClr val="7030A0"/>
                          </a:solidFill>
                          <a:effectLst/>
                          <a:latin typeface="Arial" panose="020B0604020202020204" pitchFamily="34" charset="0"/>
                          <a:cs typeface="Arial" panose="020B0604020202020204" pitchFamily="34" charset="0"/>
                        </a:rPr>
                        <a:t>Gaseous air </a:t>
                      </a:r>
                      <a:r>
                        <a:rPr lang="en-IN" sz="2400" dirty="0" smtClean="0">
                          <a:solidFill>
                            <a:srgbClr val="7030A0"/>
                          </a:solidFill>
                          <a:effectLst/>
                          <a:latin typeface="Arial" panose="020B0604020202020204" pitchFamily="34" charset="0"/>
                          <a:cs typeface="Arial" panose="020B0604020202020204" pitchFamily="34" charset="0"/>
                        </a:rPr>
                        <a:t>pollutants</a:t>
                      </a:r>
                    </a:p>
                    <a:p>
                      <a:pPr algn="just">
                        <a:lnSpc>
                          <a:spcPct val="150000"/>
                        </a:lnSpc>
                        <a:spcAft>
                          <a:spcPts val="800"/>
                        </a:spcAft>
                      </a:pPr>
                      <a:r>
                        <a:rPr lang="en-IN" sz="2400" dirty="0" smtClean="0">
                          <a:solidFill>
                            <a:srgbClr val="7030A0"/>
                          </a:solidFill>
                          <a:effectLst/>
                          <a:latin typeface="Arial" panose="020B0604020202020204" pitchFamily="34" charset="0"/>
                          <a:cs typeface="Arial" panose="020B0604020202020204" pitchFamily="34" charset="0"/>
                        </a:rPr>
                        <a:t> </a:t>
                      </a:r>
                      <a:r>
                        <a:rPr lang="en-IN" sz="2400" dirty="0">
                          <a:effectLst/>
                          <a:latin typeface="Arial" panose="020B0604020202020204" pitchFamily="34" charset="0"/>
                          <a:cs typeface="Arial" panose="020B0604020202020204" pitchFamily="34" charset="0"/>
                        </a:rPr>
                        <a:t>Gaseous air pollutants are those present as gases or vapours, </a:t>
                      </a:r>
                      <a:r>
                        <a:rPr lang="en-IN" sz="2400" dirty="0" smtClean="0">
                          <a:effectLst/>
                          <a:latin typeface="Arial" panose="020B0604020202020204" pitchFamily="34" charset="0"/>
                          <a:cs typeface="Arial" panose="020B0604020202020204" pitchFamily="34" charset="0"/>
                        </a:rPr>
                        <a:t>Gaseous </a:t>
                      </a:r>
                      <a:r>
                        <a:rPr lang="en-IN" sz="2400" dirty="0">
                          <a:effectLst/>
                          <a:latin typeface="Arial" panose="020B0604020202020204" pitchFamily="34" charset="0"/>
                          <a:cs typeface="Arial" panose="020B0604020202020204" pitchFamily="34" charset="0"/>
                        </a:rPr>
                        <a:t>air pollutants are readily taken into the human respiratory system, although if water-soluble, they may very quickly be deposited in the upper respiratory tract and not penetrate to the deep lung.</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path path="circle">
                        <a:fillToRect l="100000" t="100000"/>
                      </a:path>
                      <a:tileRect r="-100000" b="-100000"/>
                    </a:gradFill>
                  </a:tcPr>
                </a:tc>
                <a:extLst>
                  <a:ext uri="{0D108BD9-81ED-4DB2-BD59-A6C34878D82A}">
                    <a16:rowId xmlns="" xmlns:a16="http://schemas.microsoft.com/office/drawing/2014/main" val="1711362066"/>
                  </a:ext>
                </a:extLst>
              </a:tr>
            </a:tbl>
          </a:graphicData>
        </a:graphic>
      </p:graphicFrame>
      <p:graphicFrame>
        <p:nvGraphicFramePr>
          <p:cNvPr id="3" name="Table 2"/>
          <p:cNvGraphicFramePr>
            <a:graphicFrameLocks noGrp="1"/>
          </p:cNvGraphicFramePr>
          <p:nvPr>
            <p:extLst/>
          </p:nvPr>
        </p:nvGraphicFramePr>
        <p:xfrm>
          <a:off x="616131" y="3720443"/>
          <a:ext cx="10515600" cy="2228342"/>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1623990127"/>
                    </a:ext>
                  </a:extLst>
                </a:gridCol>
              </a:tblGrid>
              <a:tr h="0">
                <a:tc>
                  <a:txBody>
                    <a:bodyPr/>
                    <a:lstStyle/>
                    <a:p>
                      <a:pPr algn="just">
                        <a:lnSpc>
                          <a:spcPct val="150000"/>
                        </a:lnSpc>
                        <a:spcAft>
                          <a:spcPts val="800"/>
                        </a:spcAft>
                      </a:pPr>
                      <a:r>
                        <a:rPr lang="en-IN" sz="2400" dirty="0">
                          <a:solidFill>
                            <a:srgbClr val="7030A0"/>
                          </a:solidFill>
                          <a:effectLst/>
                          <a:latin typeface="Arial" panose="020B0604020202020204" pitchFamily="34" charset="0"/>
                          <a:cs typeface="Arial" panose="020B0604020202020204" pitchFamily="34" charset="0"/>
                        </a:rPr>
                        <a:t>Particulate air </a:t>
                      </a:r>
                      <a:r>
                        <a:rPr lang="en-IN" sz="2400" dirty="0" smtClean="0">
                          <a:solidFill>
                            <a:srgbClr val="7030A0"/>
                          </a:solidFill>
                          <a:effectLst/>
                          <a:latin typeface="Arial" panose="020B0604020202020204" pitchFamily="34" charset="0"/>
                          <a:cs typeface="Arial" panose="020B0604020202020204" pitchFamily="34" charset="0"/>
                        </a:rPr>
                        <a:t>pollutants</a:t>
                      </a:r>
                    </a:p>
                    <a:p>
                      <a:pPr algn="just">
                        <a:lnSpc>
                          <a:spcPct val="150000"/>
                        </a:lnSpc>
                        <a:spcAft>
                          <a:spcPts val="800"/>
                        </a:spcAft>
                      </a:pPr>
                      <a:r>
                        <a:rPr lang="en-IN" sz="2400" dirty="0" smtClean="0">
                          <a:solidFill>
                            <a:srgbClr val="7030A0"/>
                          </a:solidFill>
                          <a:effectLst/>
                          <a:latin typeface="Arial" panose="020B0604020202020204" pitchFamily="34" charset="0"/>
                          <a:cs typeface="Arial" panose="020B0604020202020204" pitchFamily="34" charset="0"/>
                        </a:rPr>
                        <a:t> </a:t>
                      </a:r>
                      <a:r>
                        <a:rPr lang="en-IN" sz="2400" dirty="0">
                          <a:effectLst/>
                          <a:latin typeface="Arial" panose="020B0604020202020204" pitchFamily="34" charset="0"/>
                          <a:cs typeface="Arial" panose="020B0604020202020204" pitchFamily="34" charset="0"/>
                        </a:rPr>
                        <a:t>Particulate air pollutants comprise material in solid or liquid phase suspended in the atmosphere. Such particles can be either primary or secondary and cover a wide range of sizes.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gradFill flip="none" rotWithShape="1">
                      <a:gsLst>
                        <a:gs pos="0">
                          <a:schemeClr val="accent4">
                            <a:lumMod val="75000"/>
                            <a:tint val="66000"/>
                            <a:satMod val="160000"/>
                          </a:schemeClr>
                        </a:gs>
                        <a:gs pos="50000">
                          <a:schemeClr val="accent4">
                            <a:lumMod val="75000"/>
                            <a:tint val="44500"/>
                            <a:satMod val="160000"/>
                          </a:schemeClr>
                        </a:gs>
                        <a:gs pos="100000">
                          <a:schemeClr val="accent4">
                            <a:lumMod val="75000"/>
                            <a:tint val="23500"/>
                            <a:satMod val="160000"/>
                          </a:schemeClr>
                        </a:gs>
                      </a:gsLst>
                      <a:path path="circle">
                        <a:fillToRect t="100000" r="100000"/>
                      </a:path>
                      <a:tileRect l="-100000" b="-100000"/>
                    </a:gradFill>
                  </a:tcPr>
                </a:tc>
                <a:extLst>
                  <a:ext uri="{0D108BD9-81ED-4DB2-BD59-A6C34878D82A}">
                    <a16:rowId xmlns="" xmlns:a16="http://schemas.microsoft.com/office/drawing/2014/main" val="2344740012"/>
                  </a:ext>
                </a:extLst>
              </a:tr>
            </a:tbl>
          </a:graphicData>
        </a:graphic>
      </p:graphicFrame>
    </p:spTree>
    <p:extLst>
      <p:ext uri="{BB962C8B-B14F-4D97-AF65-F5344CB8AC3E}">
        <p14:creationId xmlns:p14="http://schemas.microsoft.com/office/powerpoint/2010/main" xmlns="" val="1176312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urces of Air Pollution (Animation) - YouTub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210209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4 Most Common Ways To Solve Road Traffic Problems - Trukk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12191999"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1802674" y="720523"/>
            <a:ext cx="5466224" cy="923330"/>
          </a:xfrm>
          <a:prstGeom prst="rect">
            <a:avLst/>
          </a:prstGeom>
          <a:solidFill>
            <a:srgbClr val="FF0000"/>
          </a:solidFill>
        </p:spPr>
        <p:txBody>
          <a:bodyPr wrap="square" lIns="91440" tIns="45720" rIns="91440" bIns="45720">
            <a:spAutoFit/>
          </a:bodyPr>
          <a:lstStyle/>
          <a:p>
            <a:pPr algn="ctr"/>
            <a:r>
              <a:rPr lang="en-US" sz="5400" b="1" dirty="0"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AUTOMOBILES </a:t>
            </a:r>
            <a:endPar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xmlns="" val="8431438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707571" y="1677556"/>
          <a:ext cx="10515600" cy="5007102"/>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261313318"/>
                    </a:ext>
                  </a:extLst>
                </a:gridCol>
              </a:tblGrid>
              <a:tr h="0">
                <a:tc>
                  <a:txBody>
                    <a:bodyPr/>
                    <a:lstStyle/>
                    <a:p>
                      <a:pPr algn="just">
                        <a:lnSpc>
                          <a:spcPct val="200000"/>
                        </a:lnSpc>
                        <a:spcAft>
                          <a:spcPts val="800"/>
                        </a:spcAft>
                      </a:pPr>
                      <a:r>
                        <a:rPr lang="en-IN" sz="2400" dirty="0" smtClean="0">
                          <a:effectLst/>
                          <a:latin typeface="Arial" panose="020B0604020202020204" pitchFamily="34" charset="0"/>
                          <a:cs typeface="Arial" panose="020B0604020202020204" pitchFamily="34" charset="0"/>
                        </a:rPr>
                        <a:t>Motor </a:t>
                      </a:r>
                      <a:r>
                        <a:rPr lang="en-IN" sz="2400" dirty="0">
                          <a:effectLst/>
                          <a:latin typeface="Arial" panose="020B0604020202020204" pitchFamily="34" charset="0"/>
                          <a:cs typeface="Arial" panose="020B0604020202020204" pitchFamily="34" charset="0"/>
                        </a:rPr>
                        <a:t>vehicles are a major source of air pollution throughout the urban areas. They </a:t>
                      </a:r>
                      <a:r>
                        <a:rPr lang="en-IN" sz="2400" b="1" dirty="0">
                          <a:effectLst/>
                          <a:latin typeface="Arial" panose="020B0604020202020204" pitchFamily="34" charset="0"/>
                          <a:cs typeface="Arial" panose="020B0604020202020204" pitchFamily="34" charset="0"/>
                        </a:rPr>
                        <a:t>emit hydrocarbons, carbon monoxide, lead, nitrogen oxides and particulate matter</a:t>
                      </a:r>
                      <a:r>
                        <a:rPr lang="en-IN" sz="2400" dirty="0">
                          <a:effectLst/>
                          <a:latin typeface="Arial" panose="020B0604020202020204" pitchFamily="34" charset="0"/>
                          <a:cs typeface="Arial" panose="020B0604020202020204" pitchFamily="34" charset="0"/>
                        </a:rPr>
                        <a:t>. In strong sunlight, certain of these hydrocarbons and oxides of nitrogen may be converted in the atmosphere into "</a:t>
                      </a:r>
                      <a:r>
                        <a:rPr lang="en-IN" sz="2400" b="1" dirty="0">
                          <a:effectLst/>
                          <a:latin typeface="Arial" panose="020B0604020202020204" pitchFamily="34" charset="0"/>
                          <a:cs typeface="Arial" panose="020B0604020202020204" pitchFamily="34" charset="0"/>
                        </a:rPr>
                        <a:t>photochemical" pollutants </a:t>
                      </a:r>
                      <a:r>
                        <a:rPr lang="en-IN" sz="2400" dirty="0">
                          <a:effectLst/>
                          <a:latin typeface="Arial" panose="020B0604020202020204" pitchFamily="34" charset="0"/>
                          <a:cs typeface="Arial" panose="020B0604020202020204" pitchFamily="34" charset="0"/>
                        </a:rPr>
                        <a:t>of oxidizing nature. In addition, diesel engines, when misused or badly adjusted are capable of emitting </a:t>
                      </a:r>
                      <a:r>
                        <a:rPr lang="en-IN" sz="2400" b="1" dirty="0">
                          <a:effectLst/>
                          <a:latin typeface="Arial" panose="020B0604020202020204" pitchFamily="34" charset="0"/>
                          <a:cs typeface="Arial" panose="020B0604020202020204" pitchFamily="34" charset="0"/>
                        </a:rPr>
                        <a:t>black smoke and malodorous fumes.</a:t>
                      </a:r>
                      <a:endParaRPr lang="en-IN" sz="2000" b="1"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518131394"/>
                  </a:ext>
                </a:extLst>
              </a:tr>
            </a:tbl>
          </a:graphicData>
        </a:graphic>
      </p:graphicFrame>
      <p:sp>
        <p:nvSpPr>
          <p:cNvPr id="3" name="Rectangle 2"/>
          <p:cNvSpPr/>
          <p:nvPr/>
        </p:nvSpPr>
        <p:spPr>
          <a:xfrm>
            <a:off x="707571" y="693142"/>
            <a:ext cx="3812178" cy="646331"/>
          </a:xfrm>
          <a:prstGeom prst="rect">
            <a:avLst/>
          </a:prstGeom>
          <a:solidFill>
            <a:srgbClr val="FFC000"/>
          </a:solidFill>
        </p:spPr>
        <p:txBody>
          <a:bodyPr wrap="square">
            <a:spAutoFit/>
          </a:bodyPr>
          <a:lstStyle/>
          <a:p>
            <a:pPr algn="just">
              <a:lnSpc>
                <a:spcPct val="150000"/>
              </a:lnSpc>
              <a:spcAft>
                <a:spcPts val="800"/>
              </a:spcAft>
            </a:pPr>
            <a:r>
              <a:rPr lang="en-IN" sz="2400" b="1" dirty="0">
                <a:solidFill>
                  <a:srgbClr val="FF0000"/>
                </a:solidFill>
                <a:latin typeface="Arial" panose="020B0604020202020204" pitchFamily="34" charset="0"/>
                <a:cs typeface="Arial" panose="020B0604020202020204" pitchFamily="34" charset="0"/>
              </a:rPr>
              <a:t>1.AUTOMOBILES</a:t>
            </a:r>
            <a:endParaRPr lang="en-IN" sz="2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462938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harashtra: Land acquisition for industrial purpose to be faster &amp;amp; easi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6096000" y="1982450"/>
            <a:ext cx="5769914" cy="1446550"/>
          </a:xfrm>
          <a:prstGeom prst="rect">
            <a:avLst/>
          </a:prstGeom>
          <a:noFill/>
        </p:spPr>
        <p:txBody>
          <a:bodyPr wrap="none" lIns="91440" tIns="45720" rIns="91440" bIns="45720">
            <a:spAutoFit/>
          </a:bodyPr>
          <a:lstStyle/>
          <a:p>
            <a:pPr algn="ctr"/>
            <a:r>
              <a:rPr lang="en-US" sz="8800" b="1" cap="none" spc="0" dirty="0" smtClean="0">
                <a:ln w="13462">
                  <a:solidFill>
                    <a:schemeClr val="bg1"/>
                  </a:solidFill>
                  <a:prstDash val="solid"/>
                </a:ln>
                <a:solidFill>
                  <a:schemeClr val="tx1">
                    <a:lumMod val="95000"/>
                    <a:lumOff val="5000"/>
                  </a:schemeClr>
                </a:solidFill>
                <a:effectLst>
                  <a:outerShdw dist="38100" dir="2700000" algn="bl" rotWithShape="0">
                    <a:schemeClr val="accent5"/>
                  </a:outerShdw>
                </a:effectLst>
              </a:rPr>
              <a:t>INDUSTRIES</a:t>
            </a:r>
            <a:endParaRPr lang="en-US" sz="8800" b="1" cap="none" spc="0" dirty="0">
              <a:ln w="13462">
                <a:solidFill>
                  <a:schemeClr val="bg1"/>
                </a:solidFill>
                <a:prstDash val="solid"/>
              </a:ln>
              <a:solidFill>
                <a:schemeClr val="tx1">
                  <a:lumMod val="95000"/>
                  <a:lumOff val="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xmlns="" val="2052889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81000" y="303677"/>
          <a:ext cx="10515600" cy="6554323"/>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2886271367"/>
                    </a:ext>
                  </a:extLst>
                </a:gridCol>
              </a:tblGrid>
              <a:tr h="6554323">
                <a:tc>
                  <a:txBody>
                    <a:bodyPr/>
                    <a:lstStyle/>
                    <a:p>
                      <a:pPr algn="just">
                        <a:lnSpc>
                          <a:spcPct val="200000"/>
                        </a:lnSpc>
                        <a:spcAft>
                          <a:spcPts val="800"/>
                        </a:spcAft>
                      </a:pPr>
                      <a:r>
                        <a:rPr lang="en-IN" sz="3200" b="1" dirty="0" smtClean="0">
                          <a:solidFill>
                            <a:srgbClr val="002060"/>
                          </a:solidFill>
                          <a:effectLst/>
                          <a:latin typeface="Arial" panose="020B0604020202020204" pitchFamily="34" charset="0"/>
                          <a:cs typeface="Arial" panose="020B0604020202020204" pitchFamily="34" charset="0"/>
                        </a:rPr>
                        <a:t> </a:t>
                      </a:r>
                      <a:endParaRPr lang="en-IN" sz="2800" b="1" dirty="0">
                        <a:solidFill>
                          <a:srgbClr val="002060"/>
                        </a:solidFill>
                        <a:effectLst/>
                        <a:latin typeface="Arial" panose="020B0604020202020204" pitchFamily="34" charset="0"/>
                        <a:cs typeface="Arial" panose="020B0604020202020204" pitchFamily="34" charset="0"/>
                      </a:endParaRPr>
                    </a:p>
                    <a:p>
                      <a:pPr marL="90170" algn="just">
                        <a:lnSpc>
                          <a:spcPct val="200000"/>
                        </a:lnSpc>
                        <a:spcAft>
                          <a:spcPts val="800"/>
                        </a:spcAft>
                      </a:pPr>
                      <a:r>
                        <a:rPr lang="en-IN" sz="2400" dirty="0">
                          <a:effectLst/>
                          <a:latin typeface="Arial" panose="020B0604020202020204" pitchFamily="34" charset="0"/>
                          <a:cs typeface="Arial" panose="020B0604020202020204" pitchFamily="34" charset="0"/>
                        </a:rPr>
                        <a:t>Industries emit large amounts of pollutants into the atmosphere. Combustion of fuel to generate heat and power produces </a:t>
                      </a:r>
                      <a:r>
                        <a:rPr lang="en-IN" sz="2400" b="1" dirty="0">
                          <a:effectLst/>
                          <a:latin typeface="Arial" panose="020B0604020202020204" pitchFamily="34" charset="0"/>
                          <a:cs typeface="Arial" panose="020B0604020202020204" pitchFamily="34" charset="0"/>
                        </a:rPr>
                        <a:t>smoke, sulphur dioxide, nitrogen oxides and fly ash</a:t>
                      </a:r>
                      <a:r>
                        <a:rPr lang="en-IN" sz="2400" dirty="0">
                          <a:effectLst/>
                          <a:latin typeface="Arial" panose="020B0604020202020204" pitchFamily="34" charset="0"/>
                          <a:cs typeface="Arial" panose="020B0604020202020204" pitchFamily="34" charset="0"/>
                        </a:rPr>
                        <a:t>. Petrochemical industries generate </a:t>
                      </a:r>
                      <a:r>
                        <a:rPr lang="en-IN" sz="2400" b="1" dirty="0">
                          <a:effectLst/>
                          <a:latin typeface="Arial" panose="020B0604020202020204" pitchFamily="34" charset="0"/>
                          <a:cs typeface="Arial" panose="020B0604020202020204" pitchFamily="34" charset="0"/>
                        </a:rPr>
                        <a:t>hydrogen fluoride, hydrochloric acid and organic halides</a:t>
                      </a:r>
                      <a:r>
                        <a:rPr lang="en-IN" sz="2400" dirty="0">
                          <a:effectLst/>
                          <a:latin typeface="Arial" panose="020B0604020202020204" pitchFamily="34" charset="0"/>
                          <a:cs typeface="Arial" panose="020B0604020202020204" pitchFamily="34" charset="0"/>
                        </a:rPr>
                        <a:t>. Many industries discharge </a:t>
                      </a:r>
                      <a:r>
                        <a:rPr lang="en-IN" sz="2400" b="1" dirty="0">
                          <a:effectLst/>
                          <a:latin typeface="Arial" panose="020B0604020202020204" pitchFamily="34" charset="0"/>
                          <a:cs typeface="Arial" panose="020B0604020202020204" pitchFamily="34" charset="0"/>
                        </a:rPr>
                        <a:t>carbon monoxide, carbon dioxide, ozone, hydrogen sulphide and sulphur dioxide</a:t>
                      </a:r>
                      <a:r>
                        <a:rPr lang="en-IN" sz="2400" dirty="0">
                          <a:effectLst/>
                          <a:latin typeface="Arial" panose="020B0604020202020204" pitchFamily="34" charset="0"/>
                          <a:cs typeface="Arial" panose="020B0604020202020204" pitchFamily="34" charset="0"/>
                        </a:rPr>
                        <a:t>. Industries discharge their wastes from high chimneys at high temperature and high speed.</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3020054959"/>
                  </a:ext>
                </a:extLst>
              </a:tr>
            </a:tbl>
          </a:graphicData>
        </a:graphic>
      </p:graphicFrame>
      <p:sp>
        <p:nvSpPr>
          <p:cNvPr id="3" name="Rectangle 2"/>
          <p:cNvSpPr/>
          <p:nvPr/>
        </p:nvSpPr>
        <p:spPr>
          <a:xfrm>
            <a:off x="728017" y="775454"/>
            <a:ext cx="3360657" cy="5847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3200" b="1" dirty="0">
                <a:solidFill>
                  <a:srgbClr val="002060"/>
                </a:solidFill>
                <a:latin typeface="Arial" panose="020B0604020202020204" pitchFamily="34" charset="0"/>
                <a:cs typeface="Arial" panose="020B0604020202020204" pitchFamily="34" charset="0"/>
              </a:rPr>
              <a:t>2.INDUSTRIES</a:t>
            </a:r>
            <a:endParaRPr lang="en-IN" sz="3200" dirty="0"/>
          </a:p>
        </p:txBody>
      </p:sp>
    </p:spTree>
    <p:extLst>
      <p:ext uri="{BB962C8B-B14F-4D97-AF65-F5344CB8AC3E}">
        <p14:creationId xmlns:p14="http://schemas.microsoft.com/office/powerpoint/2010/main" xmlns="" val="36128575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642257" y="506979"/>
          <a:ext cx="3407229" cy="400749"/>
        </p:xfrm>
        <a:graphic>
          <a:graphicData uri="http://schemas.openxmlformats.org/drawingml/2006/table">
            <a:tbl>
              <a:tblPr>
                <a:tableStyleId>{5C22544A-7EE6-4342-B048-85BDC9FD1C3A}</a:tableStyleId>
              </a:tblPr>
              <a:tblGrid>
                <a:gridCol w="3407229">
                  <a:extLst>
                    <a:ext uri="{9D8B030D-6E8A-4147-A177-3AD203B41FA5}">
                      <a16:colId xmlns="" xmlns:a16="http://schemas.microsoft.com/office/drawing/2014/main" val="3531915132"/>
                    </a:ext>
                  </a:extLst>
                </a:gridCol>
              </a:tblGrid>
              <a:tr h="342108">
                <a:tc>
                  <a:txBody>
                    <a:bodyPr/>
                    <a:lstStyle/>
                    <a:p>
                      <a:pPr algn="just">
                        <a:lnSpc>
                          <a:spcPct val="150000"/>
                        </a:lnSpc>
                        <a:spcAft>
                          <a:spcPts val="800"/>
                        </a:spcAft>
                      </a:pPr>
                      <a:r>
                        <a:rPr lang="en-IN" sz="2000" b="1" dirty="0">
                          <a:effectLst/>
                          <a:latin typeface="Arial" panose="020B0604020202020204" pitchFamily="34" charset="0"/>
                          <a:cs typeface="Arial" panose="020B0604020202020204" pitchFamily="34" charset="0"/>
                        </a:rPr>
                        <a:t>3.DOMESTIC SOURCES</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rgbClr val="FFC000"/>
                    </a:solidFill>
                  </a:tcPr>
                </a:tc>
                <a:extLst>
                  <a:ext uri="{0D108BD9-81ED-4DB2-BD59-A6C34878D82A}">
                    <a16:rowId xmlns="" xmlns:a16="http://schemas.microsoft.com/office/drawing/2014/main" val="2612698663"/>
                  </a:ext>
                </a:extLst>
              </a:tr>
            </a:tbl>
          </a:graphicData>
        </a:graphic>
      </p:graphicFrame>
      <p:sp>
        <p:nvSpPr>
          <p:cNvPr id="7" name="Rectangle 6"/>
          <p:cNvSpPr/>
          <p:nvPr/>
        </p:nvSpPr>
        <p:spPr>
          <a:xfrm>
            <a:off x="1415144" y="1065510"/>
            <a:ext cx="8826136" cy="1951496"/>
          </a:xfrm>
          <a:prstGeom prst="rect">
            <a:avLst/>
          </a:prstGeom>
        </p:spPr>
        <p:txBody>
          <a:bodyPr wrap="square">
            <a:spAutoFit/>
          </a:bodyPr>
          <a:lstStyle/>
          <a:p>
            <a:pPr algn="just">
              <a:lnSpc>
                <a:spcPct val="150000"/>
              </a:lnSpc>
            </a:pPr>
            <a:r>
              <a:rPr lang="en-IN" sz="2800" dirty="0">
                <a:latin typeface="Arial" panose="020B0604020202020204" pitchFamily="34" charset="0"/>
                <a:ea typeface="Calibri" panose="020F0502020204030204" pitchFamily="34" charset="0"/>
                <a:cs typeface="Arial" panose="020B0604020202020204" pitchFamily="34" charset="0"/>
              </a:rPr>
              <a:t>Domestic combustion of coal, wood· or oil is a major source of </a:t>
            </a:r>
            <a:r>
              <a:rPr lang="en-IN" sz="2800" b="1" dirty="0">
                <a:latin typeface="Arial" panose="020B0604020202020204" pitchFamily="34" charset="0"/>
                <a:ea typeface="Calibri" panose="020F0502020204030204" pitchFamily="34" charset="0"/>
                <a:cs typeface="Arial" panose="020B0604020202020204" pitchFamily="34" charset="0"/>
              </a:rPr>
              <a:t>smoke, dust, sulphur dioxide and nitrogen oxides.</a:t>
            </a:r>
            <a:endParaRPr lang="en-IN" sz="2800" b="1" dirty="0">
              <a:latin typeface="Arial" panose="020B0604020202020204" pitchFamily="34" charset="0"/>
              <a:cs typeface="Arial" panose="020B0604020202020204" pitchFamily="34" charset="0"/>
            </a:endParaRPr>
          </a:p>
        </p:txBody>
      </p:sp>
      <p:graphicFrame>
        <p:nvGraphicFramePr>
          <p:cNvPr id="8" name="Table 7"/>
          <p:cNvGraphicFramePr>
            <a:graphicFrameLocks noGrp="1"/>
          </p:cNvGraphicFramePr>
          <p:nvPr>
            <p:extLst/>
          </p:nvPr>
        </p:nvGraphicFramePr>
        <p:xfrm>
          <a:off x="1128848" y="3380199"/>
          <a:ext cx="2035629" cy="400749"/>
        </p:xfrm>
        <a:graphic>
          <a:graphicData uri="http://schemas.openxmlformats.org/drawingml/2006/table">
            <a:tbl>
              <a:tblPr>
                <a:tableStyleId>{5C22544A-7EE6-4342-B048-85BDC9FD1C3A}</a:tableStyleId>
              </a:tblPr>
              <a:tblGrid>
                <a:gridCol w="2035629">
                  <a:extLst>
                    <a:ext uri="{9D8B030D-6E8A-4147-A177-3AD203B41FA5}">
                      <a16:colId xmlns="" xmlns:a16="http://schemas.microsoft.com/office/drawing/2014/main" val="2844400838"/>
                    </a:ext>
                  </a:extLst>
                </a:gridCol>
              </a:tblGrid>
              <a:tr h="0">
                <a:tc>
                  <a:txBody>
                    <a:bodyPr/>
                    <a:lstStyle/>
                    <a:p>
                      <a:pPr marL="0" lvl="0" indent="0" algn="just">
                        <a:lnSpc>
                          <a:spcPct val="150000"/>
                        </a:lnSpc>
                        <a:spcAft>
                          <a:spcPts val="800"/>
                        </a:spcAft>
                        <a:buFont typeface="+mj-lt"/>
                        <a:buNone/>
                      </a:pPr>
                      <a:r>
                        <a:rPr lang="en-IN" sz="2000" b="1" dirty="0" smtClean="0">
                          <a:effectLst/>
                          <a:latin typeface="Arial" panose="020B0604020202020204" pitchFamily="34" charset="0"/>
                          <a:cs typeface="Arial" panose="020B0604020202020204" pitchFamily="34" charset="0"/>
                        </a:rPr>
                        <a:t>4.SMOKE </a:t>
                      </a:r>
                      <a:endParaRPr lang="en-IN" sz="1800" b="1"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rgbClr val="FFC000"/>
                    </a:solidFill>
                  </a:tcPr>
                </a:tc>
                <a:extLst>
                  <a:ext uri="{0D108BD9-81ED-4DB2-BD59-A6C34878D82A}">
                    <a16:rowId xmlns="" xmlns:a16="http://schemas.microsoft.com/office/drawing/2014/main" val="2795429007"/>
                  </a:ext>
                </a:extLst>
              </a:tr>
            </a:tbl>
          </a:graphicData>
        </a:graphic>
      </p:graphicFrame>
      <p:sp>
        <p:nvSpPr>
          <p:cNvPr id="9" name="Rectangle 8"/>
          <p:cNvSpPr/>
          <p:nvPr/>
        </p:nvSpPr>
        <p:spPr>
          <a:xfrm>
            <a:off x="1128848" y="4544892"/>
            <a:ext cx="9112432" cy="1315425"/>
          </a:xfrm>
          <a:prstGeom prst="rect">
            <a:avLst/>
          </a:prstGeom>
        </p:spPr>
        <p:txBody>
          <a:bodyPr wrap="square">
            <a:spAutoFit/>
          </a:bodyPr>
          <a:lstStyle/>
          <a:p>
            <a:pPr>
              <a:lnSpc>
                <a:spcPct val="150000"/>
              </a:lnSpc>
            </a:pPr>
            <a:r>
              <a:rPr lang="en-IN" sz="2800" dirty="0">
                <a:latin typeface="Arial" panose="020B0604020202020204" pitchFamily="34" charset="0"/>
                <a:ea typeface="Calibri" panose="020F0502020204030204" pitchFamily="34" charset="0"/>
                <a:cs typeface="Arial" panose="020B0604020202020204" pitchFamily="34" charset="0"/>
              </a:rPr>
              <a:t>The most direct and important source of air pollution affecting the health of many people is </a:t>
            </a:r>
            <a:r>
              <a:rPr lang="en-IN" sz="2800" b="1" dirty="0">
                <a:latin typeface="Arial" panose="020B0604020202020204" pitchFamily="34" charset="0"/>
                <a:ea typeface="Calibri" panose="020F0502020204030204" pitchFamily="34" charset="0"/>
                <a:cs typeface="Arial" panose="020B0604020202020204" pitchFamily="34" charset="0"/>
              </a:rPr>
              <a:t>tobacco smoke</a:t>
            </a:r>
            <a:r>
              <a:rPr lang="en-IN" sz="2800" b="1" dirty="0">
                <a:latin typeface="Times New Roman" panose="02020603050405020304" pitchFamily="18" charset="0"/>
                <a:ea typeface="Calibri" panose="020F0502020204030204" pitchFamily="34" charset="0"/>
              </a:rPr>
              <a:t>. </a:t>
            </a:r>
            <a:endParaRPr lang="en-IN" sz="2800" b="1" dirty="0"/>
          </a:p>
        </p:txBody>
      </p:sp>
    </p:spTree>
    <p:extLst>
      <p:ext uri="{BB962C8B-B14F-4D97-AF65-F5344CB8AC3E}">
        <p14:creationId xmlns:p14="http://schemas.microsoft.com/office/powerpoint/2010/main" xmlns="" val="631118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ir pollution - Wikipedi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135359" y="2967335"/>
            <a:ext cx="9921306" cy="1938992"/>
          </a:xfrm>
          <a:prstGeom prst="rect">
            <a:avLst/>
          </a:prstGeom>
          <a:noFill/>
        </p:spPr>
        <p:txBody>
          <a:bodyPr wrap="none" lIns="91440" tIns="45720" rIns="91440" bIns="45720">
            <a:spAutoFit/>
          </a:bodyPr>
          <a:lstStyle/>
          <a:p>
            <a:pPr algn="ctr"/>
            <a:r>
              <a:rPr lang="en-US" sz="6000" b="1" cap="none" spc="50" dirty="0" smtClean="0">
                <a:ln w="0"/>
                <a:solidFill>
                  <a:srgbClr val="FFFF00"/>
                </a:solidFill>
                <a:effectLst>
                  <a:innerShdw blurRad="63500" dist="50800" dir="13500000">
                    <a:srgbClr val="000000">
                      <a:alpha val="50000"/>
                    </a:srgbClr>
                  </a:innerShdw>
                </a:effectLst>
                <a:latin typeface="Algerian" panose="04020705040A02060702" pitchFamily="82" charset="0"/>
              </a:rPr>
              <a:t>PREVENTION AND CONTROL</a:t>
            </a:r>
          </a:p>
          <a:p>
            <a:pPr algn="ctr"/>
            <a:r>
              <a:rPr lang="en-US" sz="6000" b="1" cap="none" spc="50" dirty="0" smtClean="0">
                <a:ln w="0"/>
                <a:solidFill>
                  <a:srgbClr val="FFFF00"/>
                </a:solidFill>
                <a:effectLst>
                  <a:innerShdw blurRad="63500" dist="50800" dir="13500000">
                    <a:srgbClr val="000000">
                      <a:alpha val="50000"/>
                    </a:srgbClr>
                  </a:innerShdw>
                </a:effectLst>
                <a:latin typeface="Algerian" panose="04020705040A02060702" pitchFamily="82" charset="0"/>
              </a:rPr>
              <a:t> OF AIR POLLUTION</a:t>
            </a:r>
            <a:endParaRPr lang="en-US" sz="6000" b="1" cap="none" spc="50" dirty="0">
              <a:ln w="0"/>
              <a:solidFill>
                <a:srgbClr val="FFFF00"/>
              </a:solidFill>
              <a:effectLst>
                <a:innerShdw blurRad="63500" dist="50800" dir="13500000">
                  <a:srgbClr val="000000">
                    <a:alpha val="50000"/>
                  </a:srgbClr>
                </a:innerShdw>
              </a:effectLst>
              <a:latin typeface="Algerian" panose="04020705040A02060702" pitchFamily="82" charset="0"/>
            </a:endParaRPr>
          </a:p>
        </p:txBody>
      </p:sp>
    </p:spTree>
    <p:extLst>
      <p:ext uri="{BB962C8B-B14F-4D97-AF65-F5344CB8AC3E}">
        <p14:creationId xmlns:p14="http://schemas.microsoft.com/office/powerpoint/2010/main" xmlns="" val="7913962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81000" y="160813"/>
          <a:ext cx="10515600" cy="2515870"/>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4112075934"/>
                    </a:ext>
                  </a:extLst>
                </a:gridCol>
              </a:tblGrid>
              <a:tr h="0">
                <a:tc>
                  <a:txBody>
                    <a:bodyPr/>
                    <a:lstStyle/>
                    <a:p>
                      <a:pPr algn="just">
                        <a:lnSpc>
                          <a:spcPct val="200000"/>
                        </a:lnSpc>
                        <a:spcAft>
                          <a:spcPts val="800"/>
                        </a:spcAft>
                      </a:pPr>
                      <a:r>
                        <a:rPr lang="en-IN" sz="2800" b="1" dirty="0">
                          <a:effectLst/>
                          <a:latin typeface="Arial" panose="020B0604020202020204" pitchFamily="34" charset="0"/>
                          <a:cs typeface="Arial" panose="020B0604020202020204" pitchFamily="34" charset="0"/>
                        </a:rPr>
                        <a:t>1.Containment </a:t>
                      </a:r>
                      <a:endParaRPr lang="en-IN" sz="2800" b="1" dirty="0" smtClean="0">
                        <a:effectLst/>
                        <a:latin typeface="Arial" panose="020B0604020202020204" pitchFamily="34" charset="0"/>
                        <a:cs typeface="Arial" panose="020B0604020202020204" pitchFamily="34" charset="0"/>
                      </a:endParaRPr>
                    </a:p>
                    <a:p>
                      <a:pPr algn="just">
                        <a:lnSpc>
                          <a:spcPct val="200000"/>
                        </a:lnSpc>
                        <a:spcAft>
                          <a:spcPts val="800"/>
                        </a:spcAft>
                      </a:pPr>
                      <a:r>
                        <a:rPr lang="en-IN" sz="1800" dirty="0" smtClean="0">
                          <a:effectLst/>
                          <a:latin typeface="Arial" panose="020B0604020202020204" pitchFamily="34" charset="0"/>
                          <a:cs typeface="Arial" panose="020B0604020202020204" pitchFamily="34" charset="0"/>
                        </a:rPr>
                        <a:t> </a:t>
                      </a:r>
                      <a:r>
                        <a:rPr lang="en-IN" sz="1800" b="0" dirty="0">
                          <a:effectLst/>
                          <a:latin typeface="Arial" panose="020B0604020202020204" pitchFamily="34" charset="0"/>
                          <a:cs typeface="Arial" panose="020B0604020202020204" pitchFamily="34" charset="0"/>
                        </a:rPr>
                        <a:t>That is, prevention of escape of toxic substances into the ambient air. Containment can be achieved by a variety of engineering methods such as enclosure, ventilation and air </a:t>
                      </a:r>
                      <a:r>
                        <a:rPr lang="en-IN" sz="1800" b="0" dirty="0" smtClean="0">
                          <a:effectLst/>
                          <a:latin typeface="Arial" panose="020B0604020202020204" pitchFamily="34" charset="0"/>
                          <a:cs typeface="Arial" panose="020B0604020202020204" pitchFamily="34" charset="0"/>
                        </a:rPr>
                        <a:t>cleaning</a:t>
                      </a:r>
                      <a:r>
                        <a:rPr lang="en-IN" sz="1800" b="0" dirty="0">
                          <a:effectLst/>
                          <a:latin typeface="Arial" panose="020B0604020202020204" pitchFamily="34" charset="0"/>
                          <a:cs typeface="Arial" panose="020B0604020202020204" pitchFamily="34" charset="0"/>
                        </a:rPr>
                        <a:t>. A major contribution in this field is the development of "arresters" for the removal of contaminants.</a:t>
                      </a:r>
                      <a:endParaRPr lang="en-IN" sz="1600" b="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2696054757"/>
                  </a:ext>
                </a:extLst>
              </a:tr>
            </a:tbl>
          </a:graphicData>
        </a:graphic>
      </p:graphicFrame>
      <p:graphicFrame>
        <p:nvGraphicFramePr>
          <p:cNvPr id="3" name="Table 2"/>
          <p:cNvGraphicFramePr>
            <a:graphicFrameLocks noGrp="1"/>
          </p:cNvGraphicFramePr>
          <p:nvPr>
            <p:extLst/>
          </p:nvPr>
        </p:nvGraphicFramePr>
        <p:xfrm>
          <a:off x="381000" y="2871357"/>
          <a:ext cx="10515600" cy="2515870"/>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2788298200"/>
                    </a:ext>
                  </a:extLst>
                </a:gridCol>
              </a:tblGrid>
              <a:tr h="0">
                <a:tc>
                  <a:txBody>
                    <a:bodyPr/>
                    <a:lstStyle/>
                    <a:p>
                      <a:pPr algn="just">
                        <a:lnSpc>
                          <a:spcPct val="200000"/>
                        </a:lnSpc>
                        <a:spcAft>
                          <a:spcPts val="800"/>
                        </a:spcAft>
                      </a:pPr>
                      <a:r>
                        <a:rPr lang="en-IN" sz="2800" b="1" dirty="0">
                          <a:effectLst/>
                          <a:latin typeface="Arial" panose="020B0604020202020204" pitchFamily="34" charset="0"/>
                          <a:cs typeface="Arial" panose="020B0604020202020204" pitchFamily="34" charset="0"/>
                        </a:rPr>
                        <a:t>2.Replacement </a:t>
                      </a:r>
                      <a:endParaRPr lang="en-IN" sz="2800" b="1" dirty="0" smtClean="0">
                        <a:effectLst/>
                        <a:latin typeface="Arial" panose="020B0604020202020204" pitchFamily="34" charset="0"/>
                        <a:cs typeface="Arial" panose="020B0604020202020204" pitchFamily="34" charset="0"/>
                      </a:endParaRPr>
                    </a:p>
                    <a:p>
                      <a:pPr algn="just">
                        <a:lnSpc>
                          <a:spcPct val="200000"/>
                        </a:lnSpc>
                        <a:spcAft>
                          <a:spcPts val="800"/>
                        </a:spcAft>
                      </a:pPr>
                      <a:r>
                        <a:rPr lang="en-IN" sz="1800" dirty="0" smtClean="0">
                          <a:effectLst/>
                          <a:latin typeface="Arial" panose="020B0604020202020204" pitchFamily="34" charset="0"/>
                          <a:cs typeface="Arial" panose="020B0604020202020204" pitchFamily="34" charset="0"/>
                        </a:rPr>
                        <a:t>That </a:t>
                      </a:r>
                      <a:r>
                        <a:rPr lang="en-IN" sz="1800" dirty="0">
                          <a:effectLst/>
                          <a:latin typeface="Arial" panose="020B0604020202020204" pitchFamily="34" charset="0"/>
                          <a:cs typeface="Arial" panose="020B0604020202020204" pitchFamily="34" charset="0"/>
                        </a:rPr>
                        <a:t>is, replacing a technological process causing air pollution, by a new process that does not. Increased use of electricity, solar power generation, natural gas, and central heating in place of coal have greatly helped in smoke reduction. </a:t>
                      </a:r>
                      <a:endParaRPr lang="en-IN" sz="16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876567255"/>
                  </a:ext>
                </a:extLst>
              </a:tr>
            </a:tbl>
          </a:graphicData>
        </a:graphic>
      </p:graphicFrame>
    </p:spTree>
    <p:extLst>
      <p:ext uri="{BB962C8B-B14F-4D97-AF65-F5344CB8AC3E}">
        <p14:creationId xmlns:p14="http://schemas.microsoft.com/office/powerpoint/2010/main" xmlns="" val="1116453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OBJECTIVES</a:t>
            </a:r>
            <a:endParaRPr lang="en-US" dirty="0"/>
          </a:p>
        </p:txBody>
      </p:sp>
      <p:sp>
        <p:nvSpPr>
          <p:cNvPr id="3" name="Content Placeholder 2"/>
          <p:cNvSpPr>
            <a:spLocks noGrp="1"/>
          </p:cNvSpPr>
          <p:nvPr>
            <p:ph sz="quarter" idx="1"/>
          </p:nvPr>
        </p:nvSpPr>
        <p:spPr/>
        <p:txBody>
          <a:bodyPr>
            <a:normAutofit/>
          </a:bodyPr>
          <a:lstStyle/>
          <a:p>
            <a:pPr>
              <a:buNone/>
            </a:pPr>
            <a:r>
              <a:rPr lang="en-IN" dirty="0" smtClean="0">
                <a:solidFill>
                  <a:srgbClr val="FFC000"/>
                </a:solidFill>
              </a:rPr>
              <a:t>Central objective</a:t>
            </a:r>
          </a:p>
          <a:p>
            <a:pPr>
              <a:buNone/>
            </a:pPr>
            <a:r>
              <a:rPr lang="en-IN" dirty="0" smtClean="0"/>
              <a:t>At the end of the class students will gain knowledge on air pollution  and able to apply this knowledge in practice with positive attitude</a:t>
            </a:r>
          </a:p>
          <a:p>
            <a:pPr marL="0" indent="0">
              <a:buNone/>
            </a:pPr>
            <a:r>
              <a:rPr lang="en-IN" dirty="0" smtClean="0">
                <a:solidFill>
                  <a:srgbClr val="FFC000"/>
                </a:solidFill>
              </a:rPr>
              <a:t>Specific objective</a:t>
            </a:r>
          </a:p>
          <a:p>
            <a:pPr marL="0" indent="0">
              <a:buNone/>
            </a:pPr>
            <a:r>
              <a:rPr lang="en-IN" dirty="0" smtClean="0"/>
              <a:t>Students will be able to</a:t>
            </a:r>
          </a:p>
          <a:p>
            <a:r>
              <a:rPr lang="en-IN" dirty="0" smtClean="0"/>
              <a:t>Define air pollution</a:t>
            </a:r>
          </a:p>
          <a:p>
            <a:r>
              <a:rPr lang="en-IN" dirty="0" smtClean="0"/>
              <a:t>List down the sources of air pollution</a:t>
            </a:r>
          </a:p>
          <a:p>
            <a:r>
              <a:rPr lang="en-IN" dirty="0" smtClean="0"/>
              <a:t>Describe the prevention and control of air pollution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41811" y="471055"/>
          <a:ext cx="10515600" cy="3823854"/>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1936891846"/>
                    </a:ext>
                  </a:extLst>
                </a:gridCol>
              </a:tblGrid>
              <a:tr h="3823854">
                <a:tc>
                  <a:txBody>
                    <a:bodyPr/>
                    <a:lstStyle/>
                    <a:p>
                      <a:pPr algn="just">
                        <a:lnSpc>
                          <a:spcPct val="150000"/>
                        </a:lnSpc>
                        <a:spcAft>
                          <a:spcPts val="800"/>
                        </a:spcAft>
                      </a:pPr>
                      <a:r>
                        <a:rPr lang="en-IN" sz="2800" b="1" dirty="0">
                          <a:effectLst/>
                          <a:latin typeface="Arial" panose="020B0604020202020204" pitchFamily="34" charset="0"/>
                          <a:cs typeface="Arial" panose="020B0604020202020204" pitchFamily="34" charset="0"/>
                        </a:rPr>
                        <a:t>3. Dilution </a:t>
                      </a:r>
                      <a:endParaRPr lang="en-IN" sz="2800" b="1" dirty="0" smtClean="0">
                        <a:effectLst/>
                        <a:latin typeface="Arial" panose="020B0604020202020204" pitchFamily="34" charset="0"/>
                        <a:cs typeface="Arial" panose="020B0604020202020204" pitchFamily="34" charset="0"/>
                      </a:endParaRPr>
                    </a:p>
                    <a:p>
                      <a:pPr algn="just">
                        <a:lnSpc>
                          <a:spcPct val="150000"/>
                        </a:lnSpc>
                        <a:spcAft>
                          <a:spcPts val="800"/>
                        </a:spcAft>
                      </a:pPr>
                      <a:r>
                        <a:rPr lang="en-IN" sz="2800" dirty="0" smtClean="0">
                          <a:effectLst/>
                          <a:latin typeface="Arial" panose="020B0604020202020204" pitchFamily="34" charset="0"/>
                          <a:cs typeface="Arial" panose="020B0604020202020204" pitchFamily="34" charset="0"/>
                        </a:rPr>
                        <a:t>Dilution </a:t>
                      </a:r>
                      <a:r>
                        <a:rPr lang="en-IN" sz="2800" dirty="0">
                          <a:effectLst/>
                          <a:latin typeface="Arial" panose="020B0604020202020204" pitchFamily="34" charset="0"/>
                          <a:cs typeface="Arial" panose="020B0604020202020204" pitchFamily="34" charset="0"/>
                        </a:rPr>
                        <a:t>is valid so long as it is within the self -cleaning capacity of the environment. For example, some air pollutants are readily removed by vegetation. The establishment of "green belts" between industrial and residential areas is an attempt at dilution. </a:t>
                      </a:r>
                      <a:endParaRPr lang="en-IN" sz="24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4216176694"/>
                  </a:ext>
                </a:extLst>
              </a:tr>
            </a:tbl>
          </a:graphicData>
        </a:graphic>
      </p:graphicFrame>
    </p:spTree>
    <p:extLst>
      <p:ext uri="{BB962C8B-B14F-4D97-AF65-F5344CB8AC3E}">
        <p14:creationId xmlns:p14="http://schemas.microsoft.com/office/powerpoint/2010/main" xmlns="" val="11271313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2617" y="515382"/>
            <a:ext cx="11097491" cy="5273238"/>
          </a:xfrm>
          <a:prstGeom prst="rect">
            <a:avLst/>
          </a:prstGeom>
        </p:spPr>
        <p:txBody>
          <a:bodyPr wrap="square">
            <a:spAutoFit/>
          </a:bodyPr>
          <a:lstStyle/>
          <a:p>
            <a:pPr algn="just">
              <a:lnSpc>
                <a:spcPct val="150000"/>
              </a:lnSpc>
              <a:spcAft>
                <a:spcPts val="800"/>
              </a:spcAft>
            </a:pPr>
            <a:r>
              <a:rPr lang="en-IN" sz="2800" b="1" dirty="0">
                <a:latin typeface="Arial" panose="020B0604020202020204" pitchFamily="34" charset="0"/>
                <a:cs typeface="Arial" panose="020B0604020202020204" pitchFamily="34" charset="0"/>
              </a:rPr>
              <a:t>4.Legislation</a:t>
            </a:r>
          </a:p>
          <a:p>
            <a:pPr algn="just">
              <a:lnSpc>
                <a:spcPct val="200000"/>
              </a:lnSpc>
              <a:spcAft>
                <a:spcPts val="800"/>
              </a:spcAft>
            </a:pPr>
            <a:r>
              <a:rPr lang="en-IN" sz="2400" dirty="0">
                <a:latin typeface="Arial" panose="020B0604020202020204" pitchFamily="34" charset="0"/>
                <a:cs typeface="Arial" panose="020B0604020202020204" pitchFamily="34" charset="0"/>
              </a:rPr>
              <a:t>Air pollution is controlled in many countries by suitable legislation, e.g., Clean Air Acts. Legislation covers such matters as height of chimneys, powers to local authorities to carry out investigations, research and education concerning air pollution, creation of smokeless zones and enforcement of standard for ambient air quality. To decrease the nuisance of air pollution, the Government of India have enacted "The Air (Prevention and Control of Pollution) Act" in 1981</a:t>
            </a:r>
            <a:endParaRPr lang="en-IN" sz="20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9334190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12868" y="439271"/>
          <a:ext cx="11170920" cy="6158753"/>
        </p:xfrm>
        <a:graphic>
          <a:graphicData uri="http://schemas.openxmlformats.org/drawingml/2006/table">
            <a:tbl>
              <a:tblPr>
                <a:tableStyleId>{5C22544A-7EE6-4342-B048-85BDC9FD1C3A}</a:tableStyleId>
              </a:tblPr>
              <a:tblGrid>
                <a:gridCol w="11170920">
                  <a:extLst>
                    <a:ext uri="{9D8B030D-6E8A-4147-A177-3AD203B41FA5}">
                      <a16:colId xmlns="" xmlns:a16="http://schemas.microsoft.com/office/drawing/2014/main" val="1237308795"/>
                    </a:ext>
                  </a:extLst>
                </a:gridCol>
              </a:tblGrid>
              <a:tr h="6158753">
                <a:tc>
                  <a:txBody>
                    <a:bodyPr/>
                    <a:lstStyle/>
                    <a:p>
                      <a:pPr marL="228600" indent="-228600" algn="just">
                        <a:lnSpc>
                          <a:spcPct val="150000"/>
                        </a:lnSpc>
                        <a:spcAft>
                          <a:spcPts val="800"/>
                        </a:spcAft>
                        <a:buAutoNum type="arabicPeriod" startAt="5"/>
                      </a:pPr>
                      <a:r>
                        <a:rPr lang="en-IN" sz="3200" b="1" dirty="0" smtClean="0">
                          <a:effectLst/>
                          <a:latin typeface="Agency FB" pitchFamily="34" charset="0"/>
                          <a:cs typeface="Arial" panose="020B0604020202020204" pitchFamily="34" charset="0"/>
                        </a:rPr>
                        <a:t>International </a:t>
                      </a:r>
                      <a:r>
                        <a:rPr lang="en-IN" sz="3200" b="1" dirty="0">
                          <a:effectLst/>
                          <a:latin typeface="Agency FB" pitchFamily="34" charset="0"/>
                          <a:cs typeface="Arial" panose="020B0604020202020204" pitchFamily="34" charset="0"/>
                        </a:rPr>
                        <a:t>action </a:t>
                      </a:r>
                      <a:endParaRPr lang="en-IN" sz="3200" b="1" dirty="0" smtClean="0">
                        <a:effectLst/>
                        <a:latin typeface="Agency FB" pitchFamily="34" charset="0"/>
                        <a:cs typeface="Arial" panose="020B0604020202020204" pitchFamily="34" charset="0"/>
                      </a:endParaRPr>
                    </a:p>
                    <a:p>
                      <a:pPr marL="0" indent="0" algn="just">
                        <a:lnSpc>
                          <a:spcPct val="200000"/>
                        </a:lnSpc>
                        <a:spcAft>
                          <a:spcPts val="800"/>
                        </a:spcAft>
                        <a:buNone/>
                      </a:pPr>
                      <a:r>
                        <a:rPr lang="en-IN" sz="3200" dirty="0" smtClean="0">
                          <a:effectLst/>
                          <a:latin typeface="Agency FB" pitchFamily="34" charset="0"/>
                          <a:cs typeface="Arial" panose="020B0604020202020204" pitchFamily="34" charset="0"/>
                        </a:rPr>
                        <a:t>To </a:t>
                      </a:r>
                      <a:r>
                        <a:rPr lang="en-IN" sz="3200" dirty="0">
                          <a:effectLst/>
                          <a:latin typeface="Agency FB" pitchFamily="34" charset="0"/>
                          <a:cs typeface="Arial" panose="020B0604020202020204" pitchFamily="34" charset="0"/>
                        </a:rPr>
                        <a:t>deal with air pollution on a world-wide scale, the WHO has established an international network of laboratories for the monitoring and study of air pollution. The network consists of two international centres at London and Washington, three centres at Moscow, Nagpur and Tokyo and 20 laboratories in various parts of the world . These centres will issue warnings of air pollution where and when necessary.</a:t>
                      </a:r>
                      <a:endParaRPr lang="en-IN" sz="3200" dirty="0">
                        <a:effectLst/>
                        <a:latin typeface="Agency FB"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2162487851"/>
                  </a:ext>
                </a:extLst>
              </a:tr>
            </a:tbl>
          </a:graphicData>
        </a:graphic>
      </p:graphicFrame>
    </p:spTree>
    <p:extLst>
      <p:ext uri="{BB962C8B-B14F-4D97-AF65-F5344CB8AC3E}">
        <p14:creationId xmlns:p14="http://schemas.microsoft.com/office/powerpoint/2010/main" xmlns="" val="33295615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6776" y="295835"/>
            <a:ext cx="8005483" cy="769441"/>
          </a:xfrm>
          <a:prstGeom prst="rect">
            <a:avLst/>
          </a:prstGeom>
          <a:noFill/>
        </p:spPr>
        <p:txBody>
          <a:bodyPr wrap="square" rtlCol="0">
            <a:spAutoFit/>
          </a:bodyPr>
          <a:lstStyle/>
          <a:p>
            <a:r>
              <a:rPr lang="en-US" sz="4400" dirty="0" smtClean="0">
                <a:solidFill>
                  <a:srgbClr val="FF0000"/>
                </a:solidFill>
                <a:latin typeface="Algerian" pitchFamily="82" charset="0"/>
              </a:rPr>
              <a:t>ASSIGNMENT</a:t>
            </a:r>
            <a:endParaRPr lang="en-US" sz="4400" dirty="0">
              <a:solidFill>
                <a:srgbClr val="FF0000"/>
              </a:solidFill>
              <a:latin typeface="Algerian" pitchFamily="82" charset="0"/>
            </a:endParaRPr>
          </a:p>
        </p:txBody>
      </p:sp>
      <p:sp>
        <p:nvSpPr>
          <p:cNvPr id="3" name="TextBox 2"/>
          <p:cNvSpPr txBox="1"/>
          <p:nvPr/>
        </p:nvSpPr>
        <p:spPr>
          <a:xfrm>
            <a:off x="564776" y="1694329"/>
            <a:ext cx="11017624" cy="1200329"/>
          </a:xfrm>
          <a:prstGeom prst="rect">
            <a:avLst/>
          </a:prstGeom>
          <a:noFill/>
        </p:spPr>
        <p:txBody>
          <a:bodyPr wrap="square" rtlCol="0">
            <a:spAutoFit/>
          </a:bodyPr>
          <a:lstStyle/>
          <a:p>
            <a:r>
              <a:rPr lang="en-US" sz="3600" dirty="0" smtClean="0"/>
              <a:t>Write a note on role of community health nurse in prevention and management of air pollution</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0111" y="796970"/>
            <a:ext cx="3163302" cy="923330"/>
          </a:xfrm>
          <a:prstGeom prst="rect">
            <a:avLst/>
          </a:prstGeom>
        </p:spPr>
        <p:txBody>
          <a:bodyPr wrap="none">
            <a:spAutoFit/>
          </a:bodyPr>
          <a:lstStyle/>
          <a:p>
            <a:r>
              <a:rPr lang="en-IN" sz="5400" dirty="0" smtClean="0"/>
              <a:t>Reference </a:t>
            </a:r>
            <a:endParaRPr lang="en-US" sz="5400" dirty="0"/>
          </a:p>
        </p:txBody>
      </p:sp>
      <p:sp>
        <p:nvSpPr>
          <p:cNvPr id="4" name="Rectangle 3"/>
          <p:cNvSpPr/>
          <p:nvPr/>
        </p:nvSpPr>
        <p:spPr>
          <a:xfrm>
            <a:off x="304800" y="2412470"/>
            <a:ext cx="11627224" cy="2999796"/>
          </a:xfrm>
          <a:prstGeom prst="rect">
            <a:avLst/>
          </a:prstGeom>
        </p:spPr>
        <p:txBody>
          <a:bodyPr wrap="square">
            <a:spAutoFit/>
          </a:bodyPr>
          <a:lstStyle/>
          <a:p>
            <a:pPr marL="428625" marR="43180" indent="-377825" algn="just">
              <a:lnSpc>
                <a:spcPct val="104900"/>
              </a:lnSpc>
              <a:spcBef>
                <a:spcPts val="3304"/>
              </a:spcBef>
              <a:buChar char="•"/>
              <a:tabLst>
                <a:tab pos="427990" algn="l"/>
                <a:tab pos="428625" algn="l"/>
                <a:tab pos="5032375" algn="l"/>
              </a:tabLst>
            </a:pPr>
            <a:r>
              <a:rPr lang="en-US" sz="3600" i="1" spc="90" dirty="0" smtClean="0">
                <a:latin typeface="Cambria"/>
                <a:cs typeface="Cambria"/>
              </a:rPr>
              <a:t>K.PARK, </a:t>
            </a:r>
            <a:r>
              <a:rPr lang="en-US" sz="3600" i="1" spc="95" dirty="0" smtClean="0">
                <a:latin typeface="Cambria"/>
                <a:cs typeface="Cambria"/>
              </a:rPr>
              <a:t>(2008)“Essential </a:t>
            </a:r>
            <a:r>
              <a:rPr lang="en-US" sz="3600" i="1" spc="315" dirty="0" smtClean="0">
                <a:latin typeface="Cambria"/>
                <a:cs typeface="Cambria"/>
              </a:rPr>
              <a:t>Of</a:t>
            </a:r>
            <a:r>
              <a:rPr lang="en-US" sz="3600" i="1" spc="85" dirty="0" smtClean="0">
                <a:latin typeface="Cambria"/>
                <a:cs typeface="Cambria"/>
              </a:rPr>
              <a:t> </a:t>
            </a:r>
            <a:r>
              <a:rPr lang="en-US" sz="3600" i="1" spc="60" dirty="0" smtClean="0">
                <a:latin typeface="Cambria"/>
                <a:cs typeface="Cambria"/>
              </a:rPr>
              <a:t>Community  </a:t>
            </a:r>
            <a:r>
              <a:rPr lang="en-US" sz="3600" i="1" spc="120" dirty="0" smtClean="0">
                <a:latin typeface="Cambria"/>
                <a:cs typeface="Cambria"/>
              </a:rPr>
              <a:t>Health </a:t>
            </a:r>
            <a:r>
              <a:rPr lang="en-US" sz="3600" i="1" spc="90" dirty="0" smtClean="0">
                <a:latin typeface="Cambria"/>
                <a:cs typeface="Cambria"/>
              </a:rPr>
              <a:t>Nursing”, </a:t>
            </a:r>
            <a:r>
              <a:rPr lang="en-US" sz="3600" i="1" spc="145" dirty="0" err="1" smtClean="0">
                <a:latin typeface="Cambria"/>
                <a:cs typeface="Cambria"/>
              </a:rPr>
              <a:t>Banarsidas</a:t>
            </a:r>
            <a:r>
              <a:rPr lang="en-US" sz="3600" i="1" spc="145" dirty="0" smtClean="0">
                <a:latin typeface="Cambria"/>
                <a:cs typeface="Cambria"/>
              </a:rPr>
              <a:t> </a:t>
            </a:r>
            <a:r>
              <a:rPr lang="en-US" sz="3600" i="1" spc="75" dirty="0" err="1" smtClean="0">
                <a:latin typeface="Cambria"/>
                <a:cs typeface="Cambria"/>
              </a:rPr>
              <a:t>Bhanot</a:t>
            </a:r>
            <a:r>
              <a:rPr lang="en-US" sz="3600" i="1" spc="75" dirty="0" smtClean="0">
                <a:latin typeface="Cambria"/>
                <a:cs typeface="Cambria"/>
              </a:rPr>
              <a:t>  </a:t>
            </a:r>
            <a:r>
              <a:rPr lang="en-US" sz="3600" i="1" spc="145" dirty="0" smtClean="0">
                <a:latin typeface="Cambria"/>
                <a:cs typeface="Cambria"/>
              </a:rPr>
              <a:t>Publishers,</a:t>
            </a:r>
            <a:r>
              <a:rPr lang="en-US" sz="3600" i="1" spc="90" dirty="0" smtClean="0">
                <a:latin typeface="Cambria"/>
                <a:cs typeface="Cambria"/>
              </a:rPr>
              <a:t> </a:t>
            </a:r>
            <a:r>
              <a:rPr lang="en-US" sz="3600" i="1" spc="-95" dirty="0" smtClean="0">
                <a:latin typeface="Cambria"/>
                <a:cs typeface="Cambria"/>
              </a:rPr>
              <a:t>26</a:t>
            </a:r>
            <a:r>
              <a:rPr lang="en-US" sz="3600" i="1" spc="-142" baseline="24242" dirty="0" smtClean="0">
                <a:latin typeface="Cambria"/>
                <a:cs typeface="Cambria"/>
              </a:rPr>
              <a:t>th</a:t>
            </a:r>
            <a:r>
              <a:rPr lang="en-US" sz="3600" i="1" spc="412" baseline="24242" dirty="0" smtClean="0">
                <a:latin typeface="Cambria"/>
                <a:cs typeface="Cambria"/>
              </a:rPr>
              <a:t> </a:t>
            </a:r>
            <a:r>
              <a:rPr lang="en-US" sz="3600" i="1" spc="155" dirty="0" smtClean="0">
                <a:latin typeface="Cambria"/>
                <a:cs typeface="Cambria"/>
              </a:rPr>
              <a:t>edition</a:t>
            </a:r>
            <a:r>
              <a:rPr lang="en-US" sz="3600" i="1" spc="-50" dirty="0" smtClean="0">
                <a:latin typeface="Cambria"/>
                <a:cs typeface="Cambria"/>
              </a:rPr>
              <a:t>.</a:t>
            </a:r>
            <a:endParaRPr lang="en-US" sz="3600" dirty="0" smtClean="0">
              <a:latin typeface="Cambria"/>
              <a:cs typeface="Cambria"/>
            </a:endParaRPr>
          </a:p>
          <a:p>
            <a:pPr marL="428625" marR="262255" indent="-377825" algn="just">
              <a:lnSpc>
                <a:spcPts val="4190"/>
              </a:lnSpc>
              <a:spcBef>
                <a:spcPts val="980"/>
              </a:spcBef>
              <a:buChar char="•"/>
              <a:tabLst>
                <a:tab pos="427990" algn="l"/>
                <a:tab pos="428625" algn="l"/>
                <a:tab pos="2177415" algn="l"/>
                <a:tab pos="6543675" algn="l"/>
              </a:tabLst>
            </a:pPr>
            <a:r>
              <a:rPr lang="en-US" sz="3600" i="1" spc="75" dirty="0" smtClean="0">
                <a:latin typeface="Cambria"/>
                <a:cs typeface="Cambria"/>
              </a:rPr>
              <a:t>NEELAM </a:t>
            </a:r>
            <a:r>
              <a:rPr lang="en-US" sz="3600" i="1" spc="35" dirty="0" smtClean="0">
                <a:latin typeface="Cambria"/>
                <a:cs typeface="Cambria"/>
              </a:rPr>
              <a:t>KUMARI,(2011)“A </a:t>
            </a:r>
            <a:r>
              <a:rPr lang="en-US" sz="3600" i="1" spc="155" dirty="0" smtClean="0">
                <a:latin typeface="Cambria"/>
                <a:cs typeface="Cambria"/>
              </a:rPr>
              <a:t>textbook </a:t>
            </a:r>
            <a:r>
              <a:rPr lang="en-US" sz="3600" i="1" spc="240" dirty="0" smtClean="0">
                <a:latin typeface="Cambria"/>
                <a:cs typeface="Cambria"/>
              </a:rPr>
              <a:t>of  </a:t>
            </a:r>
            <a:r>
              <a:rPr lang="en-US" sz="3600" i="1" spc="40" dirty="0" smtClean="0">
                <a:latin typeface="Cambria"/>
                <a:cs typeface="Cambria"/>
              </a:rPr>
              <a:t>community </a:t>
            </a:r>
            <a:r>
              <a:rPr lang="en-US" sz="3600" i="1" spc="90" dirty="0" smtClean="0">
                <a:latin typeface="Cambria"/>
                <a:cs typeface="Cambria"/>
              </a:rPr>
              <a:t>health</a:t>
            </a:r>
            <a:r>
              <a:rPr lang="en-US" sz="3600" i="1" spc="335" dirty="0" smtClean="0">
                <a:latin typeface="Cambria"/>
                <a:cs typeface="Cambria"/>
              </a:rPr>
              <a:t> </a:t>
            </a:r>
            <a:r>
              <a:rPr lang="en-US" sz="3600" i="1" spc="50" dirty="0" smtClean="0">
                <a:latin typeface="Cambria"/>
                <a:cs typeface="Cambria"/>
              </a:rPr>
              <a:t>nursing</a:t>
            </a:r>
            <a:r>
              <a:rPr lang="en-US" sz="3600" i="1" spc="215" dirty="0" smtClean="0">
                <a:latin typeface="Cambria"/>
                <a:cs typeface="Cambria"/>
              </a:rPr>
              <a:t> </a:t>
            </a:r>
            <a:r>
              <a:rPr lang="en-US" sz="3600" i="1" spc="65" dirty="0" smtClean="0">
                <a:latin typeface="Cambria"/>
                <a:cs typeface="Cambria"/>
              </a:rPr>
              <a:t>–</a:t>
            </a:r>
            <a:r>
              <a:rPr lang="en-US" sz="3600" i="1" spc="65" dirty="0" err="1" smtClean="0">
                <a:latin typeface="Cambria"/>
                <a:cs typeface="Cambria"/>
              </a:rPr>
              <a:t>II”</a:t>
            </a:r>
            <a:r>
              <a:rPr lang="en-US" sz="3600" i="1" spc="114" dirty="0" err="1" smtClean="0">
                <a:latin typeface="Cambria"/>
                <a:cs typeface="Cambria"/>
              </a:rPr>
              <a:t>First</a:t>
            </a:r>
            <a:r>
              <a:rPr lang="en-US" sz="3600" i="1" spc="114" dirty="0" smtClean="0">
                <a:latin typeface="Cambria"/>
                <a:cs typeface="Cambria"/>
              </a:rPr>
              <a:t>  </a:t>
            </a:r>
            <a:r>
              <a:rPr lang="en-US" sz="3600" i="1" spc="90" dirty="0" smtClean="0">
                <a:latin typeface="Cambria"/>
                <a:cs typeface="Cambria"/>
              </a:rPr>
              <a:t>Edition,	</a:t>
            </a:r>
            <a:r>
              <a:rPr lang="en-US" sz="3600" i="1" spc="180" dirty="0" smtClean="0">
                <a:latin typeface="Cambria"/>
                <a:cs typeface="Cambria"/>
              </a:rPr>
              <a:t>S </a:t>
            </a:r>
            <a:r>
              <a:rPr lang="en-US" sz="3600" i="1" spc="135" dirty="0" err="1" smtClean="0">
                <a:latin typeface="Cambria"/>
                <a:cs typeface="Cambria"/>
              </a:rPr>
              <a:t>vikas</a:t>
            </a:r>
            <a:r>
              <a:rPr lang="en-US" sz="3600" i="1" spc="135" dirty="0" smtClean="0">
                <a:latin typeface="Cambria"/>
                <a:cs typeface="Cambria"/>
              </a:rPr>
              <a:t> </a:t>
            </a:r>
            <a:r>
              <a:rPr lang="en-US" sz="3600" i="1" spc="-305" dirty="0" smtClean="0">
                <a:latin typeface="Cambria"/>
                <a:cs typeface="Cambria"/>
              </a:rPr>
              <a:t>&amp; </a:t>
            </a:r>
            <a:r>
              <a:rPr lang="en-US" sz="3600" i="1" spc="85" dirty="0" smtClean="0">
                <a:latin typeface="Cambria"/>
                <a:cs typeface="Cambria"/>
              </a:rPr>
              <a:t>Company </a:t>
            </a:r>
            <a:r>
              <a:rPr lang="en-US" sz="3600" i="1" spc="204" dirty="0" smtClean="0">
                <a:latin typeface="Cambria"/>
                <a:cs typeface="Cambria"/>
              </a:rPr>
              <a:t>Medical  </a:t>
            </a:r>
            <a:r>
              <a:rPr lang="en-US" sz="3600" i="1" spc="114" dirty="0" smtClean="0">
                <a:latin typeface="Cambria"/>
                <a:cs typeface="Cambria"/>
              </a:rPr>
              <a:t>publisher</a:t>
            </a:r>
            <a:r>
              <a:rPr lang="en-US" sz="3600" i="1" spc="-135" dirty="0" smtClean="0">
                <a:latin typeface="Cambria"/>
                <a:cs typeface="Cambria"/>
              </a:rPr>
              <a:t>.</a:t>
            </a:r>
            <a:endParaRPr lang="en-US" sz="3600" dirty="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Rectangle 3"/>
          <p:cNvSpPr/>
          <p:nvPr/>
        </p:nvSpPr>
        <p:spPr>
          <a:xfrm>
            <a:off x="4959149" y="1229023"/>
            <a:ext cx="4707365" cy="2646878"/>
          </a:xfrm>
          <a:prstGeom prst="rect">
            <a:avLst/>
          </a:prstGeom>
          <a:noFill/>
        </p:spPr>
        <p:txBody>
          <a:bodyPr wrap="square" lIns="91440" tIns="45720" rIns="91440" bIns="45720">
            <a:spAutoFit/>
          </a:bodyPr>
          <a:lstStyle/>
          <a:p>
            <a:pPr algn="ctr"/>
            <a:r>
              <a:rPr lang="en-US" sz="16600" dirty="0" smtClean="0">
                <a:ln w="0"/>
                <a:solidFill>
                  <a:schemeClr val="bg1"/>
                </a:solidFill>
                <a:effectLst>
                  <a:outerShdw blurRad="38100" dist="19050" dir="2700000" algn="tl" rotWithShape="0">
                    <a:schemeClr val="dk1">
                      <a:alpha val="40000"/>
                    </a:schemeClr>
                  </a:outerShdw>
                </a:effectLst>
                <a:latin typeface="Arial Black" panose="020B0A04020102020204" pitchFamily="34" charset="0"/>
              </a:rPr>
              <a:t>AIR</a:t>
            </a:r>
            <a:endParaRPr lang="en-US" sz="16600" b="0" cap="none" spc="0" dirty="0">
              <a:ln w="0"/>
              <a:solidFill>
                <a:schemeClr val="bg1"/>
              </a:solidFill>
              <a:effectLst>
                <a:outerShdw blurRad="38100" dist="19050" dir="2700000" algn="tl" rotWithShape="0">
                  <a:schemeClr val="dk1">
                    <a:alpha val="40000"/>
                  </a:schemeClr>
                </a:outerShdw>
              </a:effectLst>
              <a:latin typeface="Arial Black" panose="020B0A04020102020204" pitchFamily="34" charset="0"/>
            </a:endParaRPr>
          </a:p>
        </p:txBody>
      </p:sp>
      <p:pic>
        <p:nvPicPr>
          <p:cNvPr id="3" name="Content Placeholder 2"/>
          <p:cNvPicPr>
            <a:picLocks noGrp="1" noChangeAspect="1" noChangeArrowheads="1"/>
          </p:cNvPicPr>
          <p:nvPr>
            <p:ph sz="quarter" idx="1"/>
          </p:nvPr>
        </p:nvPicPr>
        <p:blipFill>
          <a:blip r:embed="rId2"/>
          <a:srcRect/>
          <a:stretch>
            <a:fillRect/>
          </a:stretch>
        </p:blipFill>
        <p:spPr bwMode="auto">
          <a:xfrm>
            <a:off x="207818" y="100798"/>
            <a:ext cx="11360727" cy="6433532"/>
          </a:xfrm>
          <a:prstGeom prst="rect">
            <a:avLst/>
          </a:prstGeom>
          <a:noFill/>
          <a:ln w="9525">
            <a:noFill/>
            <a:miter lim="800000"/>
            <a:headEnd/>
            <a:tailEnd/>
          </a:ln>
          <a:effectLst/>
        </p:spPr>
      </p:pic>
      <p:sp>
        <p:nvSpPr>
          <p:cNvPr id="7" name="TextBox 6"/>
          <p:cNvSpPr txBox="1"/>
          <p:nvPr/>
        </p:nvSpPr>
        <p:spPr>
          <a:xfrm>
            <a:off x="1260764" y="900545"/>
            <a:ext cx="9199418" cy="1569660"/>
          </a:xfrm>
          <a:prstGeom prst="rect">
            <a:avLst/>
          </a:prstGeom>
          <a:noFill/>
        </p:spPr>
        <p:txBody>
          <a:bodyPr wrap="square" rtlCol="0">
            <a:spAutoFit/>
          </a:bodyPr>
          <a:lstStyle/>
          <a:p>
            <a:r>
              <a:rPr lang="en-US" sz="9600" dirty="0" smtClean="0"/>
              <a:t>AIR</a:t>
            </a:r>
            <a:endParaRPr lang="en-US" sz="9600" dirty="0"/>
          </a:p>
        </p:txBody>
      </p:sp>
    </p:spTree>
    <p:extLst>
      <p:ext uri="{BB962C8B-B14F-4D97-AF65-F5344CB8AC3E}">
        <p14:creationId xmlns:p14="http://schemas.microsoft.com/office/powerpoint/2010/main" xmlns="" val="42651695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descr="Composition of Air Vector Illustration. Gas Structure Educational Scheme.  Stock Vector - Illustration of breathing, geometric: 184419510"/>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1999" cy="721069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16190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descr="NCR Air Pollution: air of NCR is deadly, the air quality in Ghaziabad is in  the &amp;#39;poor&amp;#39; category"/>
          <p:cNvPicPr>
            <a:picLocks noGrp="1" noChangeAspect="1" noChangeArrowheads="1"/>
          </p:cNvPicPr>
          <p:nvPr>
            <p:ph sz="quarter" idx="1"/>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ectangle 4"/>
          <p:cNvSpPr/>
          <p:nvPr/>
        </p:nvSpPr>
        <p:spPr>
          <a:xfrm>
            <a:off x="1869650" y="767358"/>
            <a:ext cx="4165390" cy="2123658"/>
          </a:xfrm>
          <a:prstGeom prst="rect">
            <a:avLst/>
          </a:prstGeom>
          <a:noFill/>
        </p:spPr>
        <p:txBody>
          <a:bodyPr wrap="square" lIns="91440" tIns="45720" rIns="91440" bIns="45720">
            <a:spAutoFit/>
          </a:bodyPr>
          <a:lstStyle/>
          <a:p>
            <a:pPr algn="ctr"/>
            <a:r>
              <a:rPr lang="en-US" sz="6600" b="1" dirty="0" smtClean="0">
                <a:ln w="9525">
                  <a:solidFill>
                    <a:schemeClr val="bg1"/>
                  </a:solidFill>
                  <a:prstDash val="solid"/>
                </a:ln>
                <a:effectLst>
                  <a:outerShdw blurRad="12700" dist="38100" dir="2700000" algn="tl" rotWithShape="0">
                    <a:schemeClr val="bg1">
                      <a:lumMod val="50000"/>
                    </a:schemeClr>
                  </a:outerShdw>
                </a:effectLst>
              </a:rPr>
              <a:t>IMPURE AIR</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xmlns="" val="858167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ow science fiction helps readers understand climate change - BBC Culture"/>
          <p:cNvPicPr>
            <a:picLocks noGrp="1" noChangeAspect="1" noChangeArrowheads="1"/>
          </p:cNvPicPr>
          <p:nvPr>
            <p:ph idx="4294967295"/>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647241" y="365125"/>
            <a:ext cx="6567696"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IN" sz="3600" b="1" dirty="0">
                <a:latin typeface="Arial Black" panose="020B0A04020102020204" pitchFamily="34" charset="0"/>
              </a:rPr>
              <a:t>Air is rendered impure by</a:t>
            </a:r>
            <a:endParaRPr lang="en-US" sz="8800" b="1" cap="none" spc="0" dirty="0">
              <a:ln/>
              <a:solidFill>
                <a:schemeClr val="accent4"/>
              </a:solidFill>
              <a:effectLst/>
              <a:latin typeface="Arial Black" panose="020B0A04020102020204" pitchFamily="34" charset="0"/>
            </a:endParaRPr>
          </a:p>
        </p:txBody>
      </p:sp>
      <p:graphicFrame>
        <p:nvGraphicFramePr>
          <p:cNvPr id="3" name="Table 2"/>
          <p:cNvGraphicFramePr>
            <a:graphicFrameLocks noGrp="1"/>
          </p:cNvGraphicFramePr>
          <p:nvPr>
            <p:extLst/>
          </p:nvPr>
        </p:nvGraphicFramePr>
        <p:xfrm>
          <a:off x="5658394" y="2939142"/>
          <a:ext cx="6376737" cy="3824927"/>
        </p:xfrm>
        <a:graphic>
          <a:graphicData uri="http://schemas.openxmlformats.org/drawingml/2006/table">
            <a:tbl>
              <a:tblPr>
                <a:tableStyleId>{5C22544A-7EE6-4342-B048-85BDC9FD1C3A}</a:tableStyleId>
              </a:tblPr>
              <a:tblGrid>
                <a:gridCol w="6376737">
                  <a:extLst>
                    <a:ext uri="{9D8B030D-6E8A-4147-A177-3AD203B41FA5}">
                      <a16:colId xmlns="" xmlns:a16="http://schemas.microsoft.com/office/drawing/2014/main" val="1265898053"/>
                    </a:ext>
                  </a:extLst>
                </a:gridCol>
              </a:tblGrid>
              <a:tr h="3824927">
                <a:tc>
                  <a:txBody>
                    <a:bodyPr/>
                    <a:lstStyle/>
                    <a:p>
                      <a:pPr algn="l">
                        <a:lnSpc>
                          <a:spcPct val="150000"/>
                        </a:lnSpc>
                        <a:spcAft>
                          <a:spcPts val="800"/>
                        </a:spcAft>
                      </a:pPr>
                      <a:r>
                        <a:rPr lang="en-IN" sz="1200" dirty="0">
                          <a:effectLst/>
                          <a:latin typeface="Arial" panose="020B0604020202020204" pitchFamily="34" charset="0"/>
                          <a:cs typeface="Arial" panose="020B0604020202020204" pitchFamily="34" charset="0"/>
                        </a:rPr>
                        <a:t>(</a:t>
                      </a:r>
                      <a:r>
                        <a:rPr lang="en-IN" sz="2400" dirty="0">
                          <a:solidFill>
                            <a:srgbClr val="FF0000"/>
                          </a:solidFill>
                          <a:effectLst/>
                          <a:latin typeface="Arial" panose="020B0604020202020204" pitchFamily="34" charset="0"/>
                          <a:cs typeface="Arial" panose="020B0604020202020204" pitchFamily="34" charset="0"/>
                        </a:rPr>
                        <a:t>1) Respiration of men and animals</a:t>
                      </a:r>
                      <a:endParaRPr lang="en-IN" sz="2000" dirty="0">
                        <a:solidFill>
                          <a:srgbClr val="FF0000"/>
                        </a:solidFill>
                        <a:effectLst/>
                        <a:latin typeface="Arial" panose="020B0604020202020204" pitchFamily="34" charset="0"/>
                        <a:cs typeface="Arial" panose="020B0604020202020204" pitchFamily="34" charset="0"/>
                      </a:endParaRPr>
                    </a:p>
                    <a:p>
                      <a:pPr algn="l">
                        <a:lnSpc>
                          <a:spcPct val="150000"/>
                        </a:lnSpc>
                        <a:spcAft>
                          <a:spcPts val="800"/>
                        </a:spcAft>
                      </a:pPr>
                      <a:r>
                        <a:rPr lang="en-IN" sz="2400" dirty="0">
                          <a:solidFill>
                            <a:srgbClr val="FF0000"/>
                          </a:solidFill>
                          <a:effectLst/>
                          <a:latin typeface="Arial" panose="020B0604020202020204" pitchFamily="34" charset="0"/>
                          <a:cs typeface="Arial" panose="020B0604020202020204" pitchFamily="34" charset="0"/>
                        </a:rPr>
                        <a:t>(2) Combustion of coal, gas, oil, etc.</a:t>
                      </a:r>
                      <a:endParaRPr lang="en-IN" sz="2000" dirty="0">
                        <a:solidFill>
                          <a:srgbClr val="FF0000"/>
                        </a:solidFill>
                        <a:effectLst/>
                        <a:latin typeface="Arial" panose="020B0604020202020204" pitchFamily="34" charset="0"/>
                        <a:cs typeface="Arial" panose="020B0604020202020204" pitchFamily="34" charset="0"/>
                      </a:endParaRPr>
                    </a:p>
                    <a:p>
                      <a:pPr algn="l">
                        <a:lnSpc>
                          <a:spcPct val="150000"/>
                        </a:lnSpc>
                        <a:spcAft>
                          <a:spcPts val="800"/>
                        </a:spcAft>
                      </a:pPr>
                      <a:r>
                        <a:rPr lang="en-IN" sz="2400" dirty="0">
                          <a:solidFill>
                            <a:srgbClr val="FF0000"/>
                          </a:solidFill>
                          <a:effectLst/>
                          <a:latin typeface="Arial" panose="020B0604020202020204" pitchFamily="34" charset="0"/>
                          <a:cs typeface="Arial" panose="020B0604020202020204" pitchFamily="34" charset="0"/>
                        </a:rPr>
                        <a:t>(3) Decomposition of organic matter and </a:t>
                      </a:r>
                      <a:endParaRPr lang="en-IN" sz="2000" dirty="0">
                        <a:solidFill>
                          <a:srgbClr val="FF0000"/>
                        </a:solidFill>
                        <a:effectLst/>
                        <a:latin typeface="Arial" panose="020B0604020202020204" pitchFamily="34" charset="0"/>
                        <a:cs typeface="Arial" panose="020B0604020202020204" pitchFamily="34" charset="0"/>
                      </a:endParaRPr>
                    </a:p>
                    <a:p>
                      <a:pPr algn="l">
                        <a:lnSpc>
                          <a:spcPct val="150000"/>
                        </a:lnSpc>
                        <a:spcAft>
                          <a:spcPts val="800"/>
                        </a:spcAft>
                      </a:pPr>
                      <a:r>
                        <a:rPr lang="en-IN" sz="2400" dirty="0">
                          <a:solidFill>
                            <a:srgbClr val="FF0000"/>
                          </a:solidFill>
                          <a:effectLst/>
                          <a:latin typeface="Arial" panose="020B0604020202020204" pitchFamily="34" charset="0"/>
                          <a:cs typeface="Arial" panose="020B0604020202020204" pitchFamily="34" charset="0"/>
                        </a:rPr>
                        <a:t>(4) Trade, traffic and manufacturing processes which give off dust, fumes, vapours and gases.</a:t>
                      </a:r>
                      <a:endParaRPr lang="en-IN" sz="20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612012790"/>
                  </a:ext>
                </a:extLst>
              </a:tr>
            </a:tbl>
          </a:graphicData>
        </a:graphic>
      </p:graphicFrame>
    </p:spTree>
    <p:extLst>
      <p:ext uri="{BB962C8B-B14F-4D97-AF65-F5344CB8AC3E}">
        <p14:creationId xmlns:p14="http://schemas.microsoft.com/office/powerpoint/2010/main" xmlns="" val="26731951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681445" y="115093"/>
          <a:ext cx="11284132" cy="1008313"/>
        </p:xfrm>
        <a:graphic>
          <a:graphicData uri="http://schemas.openxmlformats.org/drawingml/2006/table">
            <a:tbl>
              <a:tblPr>
                <a:tableStyleId>{5C22544A-7EE6-4342-B048-85BDC9FD1C3A}</a:tableStyleId>
              </a:tblPr>
              <a:tblGrid>
                <a:gridCol w="11284132">
                  <a:extLst>
                    <a:ext uri="{9D8B030D-6E8A-4147-A177-3AD203B41FA5}">
                      <a16:colId xmlns="" xmlns:a16="http://schemas.microsoft.com/office/drawing/2014/main" val="3630495578"/>
                    </a:ext>
                  </a:extLst>
                </a:gridCol>
              </a:tblGrid>
              <a:tr h="1008313">
                <a:tc>
                  <a:txBody>
                    <a:bodyPr/>
                    <a:lstStyle/>
                    <a:p>
                      <a:pPr algn="ctr">
                        <a:lnSpc>
                          <a:spcPct val="100000"/>
                        </a:lnSpc>
                        <a:spcAft>
                          <a:spcPts val="800"/>
                        </a:spcAft>
                      </a:pPr>
                      <a:r>
                        <a:rPr lang="en-IN" sz="2800" b="1" u="sng" dirty="0" smtClean="0">
                          <a:solidFill>
                            <a:srgbClr val="7030A0"/>
                          </a:solidFill>
                          <a:effectLst/>
                          <a:latin typeface="Arial" panose="020B0604020202020204" pitchFamily="34" charset="0"/>
                          <a:cs typeface="Arial" panose="020B0604020202020204" pitchFamily="34" charset="0"/>
                        </a:rPr>
                        <a:t>Air is cleaned by </a:t>
                      </a:r>
                      <a:r>
                        <a:rPr lang="en-IN" sz="2800" b="1" u="sng" dirty="0">
                          <a:solidFill>
                            <a:srgbClr val="7030A0"/>
                          </a:solidFill>
                          <a:effectLst/>
                          <a:latin typeface="Arial" panose="020B0604020202020204" pitchFamily="34" charset="0"/>
                          <a:cs typeface="Arial" panose="020B0604020202020204" pitchFamily="34" charset="0"/>
                        </a:rPr>
                        <a:t>certain self-cleansing </a:t>
                      </a:r>
                      <a:endParaRPr lang="en-IN" sz="2800" b="1" u="sng" dirty="0" smtClean="0">
                        <a:solidFill>
                          <a:srgbClr val="7030A0"/>
                        </a:solidFill>
                        <a:effectLst/>
                        <a:latin typeface="Arial" panose="020B0604020202020204" pitchFamily="34" charset="0"/>
                        <a:cs typeface="Arial" panose="020B0604020202020204" pitchFamily="34" charset="0"/>
                      </a:endParaRPr>
                    </a:p>
                    <a:p>
                      <a:pPr algn="ctr">
                        <a:lnSpc>
                          <a:spcPct val="100000"/>
                        </a:lnSpc>
                        <a:spcAft>
                          <a:spcPts val="800"/>
                        </a:spcAft>
                      </a:pPr>
                      <a:r>
                        <a:rPr lang="en-IN" sz="2800" b="1" u="sng" dirty="0" smtClean="0">
                          <a:solidFill>
                            <a:srgbClr val="7030A0"/>
                          </a:solidFill>
                          <a:effectLst/>
                          <a:latin typeface="Arial" panose="020B0604020202020204" pitchFamily="34" charset="0"/>
                          <a:cs typeface="Arial" panose="020B0604020202020204" pitchFamily="34" charset="0"/>
                        </a:rPr>
                        <a:t>mechanisms </a:t>
                      </a:r>
                      <a:r>
                        <a:rPr lang="en-IN" sz="2800" b="1" u="sng" dirty="0">
                          <a:solidFill>
                            <a:srgbClr val="7030A0"/>
                          </a:solidFill>
                          <a:effectLst/>
                          <a:latin typeface="Arial" panose="020B0604020202020204" pitchFamily="34" charset="0"/>
                          <a:cs typeface="Arial" panose="020B0604020202020204" pitchFamily="34" charset="0"/>
                        </a:rPr>
                        <a:t>which operate in nature </a:t>
                      </a:r>
                      <a:endParaRPr lang="en-IN" sz="2400" b="1" u="sng" dirty="0">
                        <a:solidFill>
                          <a:srgbClr val="7030A0"/>
                        </a:solidFill>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4081410601"/>
                  </a:ext>
                </a:extLst>
              </a:tr>
            </a:tbl>
          </a:graphicData>
        </a:graphic>
      </p:graphicFrame>
      <p:graphicFrame>
        <p:nvGraphicFramePr>
          <p:cNvPr id="3" name="Table 2"/>
          <p:cNvGraphicFramePr>
            <a:graphicFrameLocks noGrp="1"/>
          </p:cNvGraphicFramePr>
          <p:nvPr>
            <p:extLst/>
          </p:nvPr>
        </p:nvGraphicFramePr>
        <p:xfrm>
          <a:off x="681445" y="1332412"/>
          <a:ext cx="11284132" cy="4794068"/>
        </p:xfrm>
        <a:graphic>
          <a:graphicData uri="http://schemas.openxmlformats.org/drawingml/2006/table">
            <a:tbl>
              <a:tblPr>
                <a:tableStyleId>{5C22544A-7EE6-4342-B048-85BDC9FD1C3A}</a:tableStyleId>
              </a:tblPr>
              <a:tblGrid>
                <a:gridCol w="11284132">
                  <a:extLst>
                    <a:ext uri="{9D8B030D-6E8A-4147-A177-3AD203B41FA5}">
                      <a16:colId xmlns="" xmlns:a16="http://schemas.microsoft.com/office/drawing/2014/main" val="3944102709"/>
                    </a:ext>
                  </a:extLst>
                </a:gridCol>
              </a:tblGrid>
              <a:tr h="4794068">
                <a:tc>
                  <a:txBody>
                    <a:bodyPr/>
                    <a:lstStyle/>
                    <a:p>
                      <a:pPr algn="just">
                        <a:lnSpc>
                          <a:spcPct val="200000"/>
                        </a:lnSpc>
                        <a:spcAft>
                          <a:spcPts val="800"/>
                        </a:spcAft>
                      </a:pPr>
                      <a:r>
                        <a:rPr lang="en-IN" sz="2000" dirty="0">
                          <a:solidFill>
                            <a:srgbClr val="C00000"/>
                          </a:solidFill>
                          <a:effectLst/>
                          <a:latin typeface="Arial" panose="020B0604020202020204" pitchFamily="34" charset="0"/>
                          <a:cs typeface="Arial" panose="020B0604020202020204" pitchFamily="34" charset="0"/>
                        </a:rPr>
                        <a:t>(1) Wind: </a:t>
                      </a:r>
                      <a:r>
                        <a:rPr lang="en-IN" sz="2000" dirty="0">
                          <a:effectLst/>
                          <a:latin typeface="Arial" panose="020B0604020202020204" pitchFamily="34" charset="0"/>
                          <a:cs typeface="Arial" panose="020B0604020202020204" pitchFamily="34" charset="0"/>
                        </a:rPr>
                        <a:t>Wind dilutes and sweeps away the impurities by its movement. Because of wind movement, impurities did-not accumulate in any one place;</a:t>
                      </a:r>
                      <a:endParaRPr lang="en-IN" sz="1800" dirty="0">
                        <a:effectLst/>
                        <a:latin typeface="Arial" panose="020B0604020202020204" pitchFamily="34" charset="0"/>
                        <a:cs typeface="Arial" panose="020B0604020202020204" pitchFamily="34" charset="0"/>
                      </a:endParaRPr>
                    </a:p>
                    <a:p>
                      <a:pPr algn="just">
                        <a:lnSpc>
                          <a:spcPct val="200000"/>
                        </a:lnSpc>
                        <a:spcAft>
                          <a:spcPts val="800"/>
                        </a:spcAft>
                      </a:pPr>
                      <a:r>
                        <a:rPr lang="en-IN" sz="2000" dirty="0">
                          <a:effectLst/>
                          <a:latin typeface="Arial" panose="020B0604020202020204" pitchFamily="34" charset="0"/>
                          <a:cs typeface="Arial" panose="020B0604020202020204" pitchFamily="34" charset="0"/>
                        </a:rPr>
                        <a:t> </a:t>
                      </a:r>
                      <a:r>
                        <a:rPr lang="en-IN" sz="2000" dirty="0">
                          <a:solidFill>
                            <a:srgbClr val="C00000"/>
                          </a:solidFill>
                          <a:effectLst/>
                          <a:latin typeface="Arial" panose="020B0604020202020204" pitchFamily="34" charset="0"/>
                          <a:cs typeface="Arial" panose="020B0604020202020204" pitchFamily="34" charset="0"/>
                        </a:rPr>
                        <a:t>(2) Sunlight </a:t>
                      </a:r>
                      <a:r>
                        <a:rPr lang="en-IN" sz="2000" dirty="0">
                          <a:effectLst/>
                          <a:latin typeface="Arial" panose="020B0604020202020204" pitchFamily="34" charset="0"/>
                          <a:cs typeface="Arial" panose="020B0604020202020204" pitchFamily="34" charset="0"/>
                        </a:rPr>
                        <a:t>: The atmospheric temperature and sunlight play their own part by oxidizing impurities, and killing </a:t>
                      </a:r>
                      <a:r>
                        <a:rPr lang="en-IN" sz="2000" dirty="0" smtClean="0">
                          <a:effectLst/>
                          <a:latin typeface="Arial" panose="020B0604020202020204" pitchFamily="34" charset="0"/>
                          <a:cs typeface="Arial" panose="020B0604020202020204" pitchFamily="34" charset="0"/>
                        </a:rPr>
                        <a:t>bacteria</a:t>
                      </a:r>
                      <a:endParaRPr lang="en-IN" sz="1800" dirty="0">
                        <a:effectLst/>
                        <a:latin typeface="Arial" panose="020B0604020202020204" pitchFamily="34" charset="0"/>
                        <a:cs typeface="Arial" panose="020B0604020202020204" pitchFamily="34" charset="0"/>
                      </a:endParaRPr>
                    </a:p>
                    <a:p>
                      <a:pPr algn="just">
                        <a:lnSpc>
                          <a:spcPct val="200000"/>
                        </a:lnSpc>
                        <a:spcAft>
                          <a:spcPts val="800"/>
                        </a:spcAft>
                      </a:pPr>
                      <a:r>
                        <a:rPr lang="en-IN" sz="2000" dirty="0">
                          <a:effectLst/>
                          <a:latin typeface="Arial" panose="020B0604020202020204" pitchFamily="34" charset="0"/>
                          <a:cs typeface="Arial" panose="020B0604020202020204" pitchFamily="34" charset="0"/>
                        </a:rPr>
                        <a:t> </a:t>
                      </a:r>
                      <a:r>
                        <a:rPr lang="en-IN" sz="2000" dirty="0">
                          <a:solidFill>
                            <a:srgbClr val="C00000"/>
                          </a:solidFill>
                          <a:effectLst/>
                          <a:latin typeface="Arial" panose="020B0604020202020204" pitchFamily="34" charset="0"/>
                          <a:cs typeface="Arial" panose="020B0604020202020204" pitchFamily="34" charset="0"/>
                        </a:rPr>
                        <a:t>(3) Rain </a:t>
                      </a:r>
                      <a:r>
                        <a:rPr lang="en-IN" sz="2000" dirty="0">
                          <a:effectLst/>
                          <a:latin typeface="Arial" panose="020B0604020202020204" pitchFamily="34" charset="0"/>
                          <a:cs typeface="Arial" panose="020B0604020202020204" pitchFamily="34" charset="0"/>
                        </a:rPr>
                        <a:t>: It cleanses the atmosphere by removing the suspended and gaseous </a:t>
                      </a:r>
                      <a:r>
                        <a:rPr lang="en-IN" sz="2000" dirty="0" smtClean="0">
                          <a:effectLst/>
                          <a:latin typeface="Arial" panose="020B0604020202020204" pitchFamily="34" charset="0"/>
                          <a:cs typeface="Arial" panose="020B0604020202020204" pitchFamily="34" charset="0"/>
                        </a:rPr>
                        <a:t>impurities</a:t>
                      </a:r>
                      <a:endParaRPr lang="en-IN" sz="1800" dirty="0">
                        <a:effectLst/>
                        <a:latin typeface="Arial" panose="020B0604020202020204" pitchFamily="34" charset="0"/>
                        <a:cs typeface="Arial" panose="020B0604020202020204" pitchFamily="34" charset="0"/>
                      </a:endParaRPr>
                    </a:p>
                    <a:p>
                      <a:pPr algn="just">
                        <a:lnSpc>
                          <a:spcPct val="200000"/>
                        </a:lnSpc>
                        <a:spcAft>
                          <a:spcPts val="800"/>
                        </a:spcAft>
                      </a:pPr>
                      <a:r>
                        <a:rPr lang="en-IN" sz="2000" dirty="0">
                          <a:effectLst/>
                          <a:latin typeface="Arial" panose="020B0604020202020204" pitchFamily="34" charset="0"/>
                          <a:cs typeface="Arial" panose="020B0604020202020204" pitchFamily="34" charset="0"/>
                        </a:rPr>
                        <a:t> </a:t>
                      </a:r>
                      <a:r>
                        <a:rPr lang="en-IN" sz="2000" dirty="0">
                          <a:solidFill>
                            <a:srgbClr val="C00000"/>
                          </a:solidFill>
                          <a:effectLst/>
                          <a:latin typeface="Arial" panose="020B0604020202020204" pitchFamily="34" charset="0"/>
                          <a:cs typeface="Arial" panose="020B0604020202020204" pitchFamily="34" charset="0"/>
                        </a:rPr>
                        <a:t>(4) Plant life </a:t>
                      </a:r>
                      <a:r>
                        <a:rPr lang="en-IN" sz="2000" dirty="0">
                          <a:effectLst/>
                          <a:latin typeface="Arial" panose="020B0604020202020204" pitchFamily="34" charset="0"/>
                          <a:cs typeface="Arial" panose="020B0604020202020204" pitchFamily="34" charset="0"/>
                        </a:rPr>
                        <a:t>: The green plants utilize the carbon dioxide and generate </a:t>
                      </a:r>
                      <a:r>
                        <a:rPr lang="en-IN" sz="2000" dirty="0" smtClean="0">
                          <a:effectLst/>
                          <a:latin typeface="Arial" panose="020B0604020202020204" pitchFamily="34" charset="0"/>
                          <a:cs typeface="Arial" panose="020B0604020202020204" pitchFamily="34" charset="0"/>
                        </a:rPr>
                        <a:t>oxygen</a:t>
                      </a:r>
                      <a:endParaRPr lang="en-IN" sz="18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3259536786"/>
                  </a:ext>
                </a:extLst>
              </a:tr>
            </a:tbl>
          </a:graphicData>
        </a:graphic>
      </p:graphicFrame>
    </p:spTree>
    <p:extLst>
      <p:ext uri="{BB962C8B-B14F-4D97-AF65-F5344CB8AC3E}">
        <p14:creationId xmlns:p14="http://schemas.microsoft.com/office/powerpoint/2010/main" xmlns="" val="9239199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23825" y="0"/>
          <a:ext cx="10515600" cy="721297"/>
        </p:xfrm>
        <a:graphic>
          <a:graphicData uri="http://schemas.openxmlformats.org/drawingml/2006/table">
            <a:tbl>
              <a:tblPr>
                <a:tableStyleId>{5C22544A-7EE6-4342-B048-85BDC9FD1C3A}</a:tableStyleId>
              </a:tblPr>
              <a:tblGrid>
                <a:gridCol w="10515600">
                  <a:extLst>
                    <a:ext uri="{9D8B030D-6E8A-4147-A177-3AD203B41FA5}">
                      <a16:colId xmlns="" xmlns:a16="http://schemas.microsoft.com/office/drawing/2014/main" val="3509096034"/>
                    </a:ext>
                  </a:extLst>
                </a:gridCol>
              </a:tblGrid>
              <a:tr h="0">
                <a:tc>
                  <a:txBody>
                    <a:bodyPr/>
                    <a:lstStyle/>
                    <a:p>
                      <a:pPr algn="just">
                        <a:lnSpc>
                          <a:spcPct val="150000"/>
                        </a:lnSpc>
                        <a:spcAft>
                          <a:spcPts val="800"/>
                        </a:spcAft>
                      </a:pPr>
                      <a:r>
                        <a:rPr lang="en-IN" sz="3600" b="1" u="sng" dirty="0" smtClean="0">
                          <a:effectLst/>
                          <a:latin typeface="Arial" panose="020B0604020202020204" pitchFamily="34" charset="0"/>
                          <a:cs typeface="Arial" panose="020B0604020202020204" pitchFamily="34" charset="0"/>
                        </a:rPr>
                        <a:t>DISCOMFORT</a:t>
                      </a:r>
                      <a:endParaRPr lang="en-IN" sz="2800" b="1"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solidFill>
                      <a:schemeClr val="bg1"/>
                    </a:solidFill>
                  </a:tcPr>
                </a:tc>
                <a:extLst>
                  <a:ext uri="{0D108BD9-81ED-4DB2-BD59-A6C34878D82A}">
                    <a16:rowId xmlns="" xmlns:a16="http://schemas.microsoft.com/office/drawing/2014/main" val="160697140"/>
                  </a:ext>
                </a:extLst>
              </a:tr>
            </a:tbl>
          </a:graphicData>
        </a:graphic>
      </p:graphicFrame>
      <p:sp>
        <p:nvSpPr>
          <p:cNvPr id="5" name="Rectangle 4"/>
          <p:cNvSpPr/>
          <p:nvPr/>
        </p:nvSpPr>
        <p:spPr>
          <a:xfrm>
            <a:off x="123825" y="856964"/>
            <a:ext cx="11166566" cy="3046988"/>
          </a:xfrm>
          <a:prstGeom prst="rect">
            <a:avLst/>
          </a:prstGeom>
        </p:spPr>
        <p:txBody>
          <a:bodyPr wrap="square">
            <a:spAutoFit/>
          </a:bodyPr>
          <a:lstStyle/>
          <a:p>
            <a:pPr algn="just">
              <a:lnSpc>
                <a:spcPct val="150000"/>
              </a:lnSpc>
            </a:pPr>
            <a:r>
              <a:rPr lang="en-IN" sz="3200" dirty="0">
                <a:latin typeface="Arial" panose="020B0604020202020204" pitchFamily="34" charset="0"/>
                <a:ea typeface="Calibri" panose="020F0502020204030204" pitchFamily="34" charset="0"/>
                <a:cs typeface="Arial" panose="020B0604020202020204" pitchFamily="34" charset="0"/>
              </a:rPr>
              <a:t>Discomfort is a subjective sensation which people experience in ill-ventilated and crowded rooms. For a </a:t>
            </a:r>
            <a:r>
              <a:rPr lang="en-IN" sz="3200" dirty="0" smtClean="0">
                <a:latin typeface="Arial" panose="020B0604020202020204" pitchFamily="34" charset="0"/>
                <a:ea typeface="Calibri" panose="020F0502020204030204" pitchFamily="34" charset="0"/>
                <a:cs typeface="Arial" panose="020B0604020202020204" pitchFamily="34" charset="0"/>
              </a:rPr>
              <a:t>long </a:t>
            </a:r>
            <a:r>
              <a:rPr lang="en-IN" sz="3200" dirty="0">
                <a:latin typeface="Arial" panose="020B0604020202020204" pitchFamily="34" charset="0"/>
                <a:ea typeface="Calibri" panose="020F0502020204030204" pitchFamily="34" charset="0"/>
                <a:cs typeface="Arial" panose="020B0604020202020204" pitchFamily="34" charset="0"/>
              </a:rPr>
              <a:t>time it was believed to be due to increased carbon dioxide and decreased oxygen, resulting from respiration. </a:t>
            </a:r>
            <a:endParaRPr lang="en-IN" sz="3200" dirty="0">
              <a:latin typeface="Arial" panose="020B0604020202020204" pitchFamily="34" charset="0"/>
              <a:cs typeface="Arial" panose="020B0604020202020204" pitchFamily="34" charset="0"/>
            </a:endParaRPr>
          </a:p>
        </p:txBody>
      </p:sp>
      <p:pic>
        <p:nvPicPr>
          <p:cNvPr id="1026" name="Picture 2" descr="Delhi pollution: Air quality continues to be &amp;#39;severe&amp;#39; despite traces of  rain; condition likely to remain same for next few days | India News –  India TV"/>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12972" y="3760458"/>
            <a:ext cx="5033554" cy="30975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727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00446" y="274320"/>
          <a:ext cx="11599817" cy="3645662"/>
        </p:xfrm>
        <a:graphic>
          <a:graphicData uri="http://schemas.openxmlformats.org/drawingml/2006/table">
            <a:tbl>
              <a:tblPr>
                <a:tableStyleId>{5C22544A-7EE6-4342-B048-85BDC9FD1C3A}</a:tableStyleId>
              </a:tblPr>
              <a:tblGrid>
                <a:gridCol w="11599817">
                  <a:extLst>
                    <a:ext uri="{9D8B030D-6E8A-4147-A177-3AD203B41FA5}">
                      <a16:colId xmlns="" xmlns:a16="http://schemas.microsoft.com/office/drawing/2014/main" val="3527368775"/>
                    </a:ext>
                  </a:extLst>
                </a:gridCol>
              </a:tblGrid>
              <a:tr h="0">
                <a:tc>
                  <a:txBody>
                    <a:bodyPr/>
                    <a:lstStyle/>
                    <a:p>
                      <a:pPr algn="ctr">
                        <a:lnSpc>
                          <a:spcPct val="150000"/>
                        </a:lnSpc>
                        <a:spcAft>
                          <a:spcPts val="800"/>
                        </a:spcAft>
                      </a:pPr>
                      <a:r>
                        <a:rPr lang="en-IN" sz="3200" b="1" u="sng" dirty="0">
                          <a:effectLst/>
                          <a:latin typeface="Arial" panose="020B0604020202020204" pitchFamily="34" charset="0"/>
                          <a:cs typeface="Arial" panose="020B0604020202020204" pitchFamily="34" charset="0"/>
                        </a:rPr>
                        <a:t>Air Pollution</a:t>
                      </a:r>
                      <a:endParaRPr lang="en-IN" sz="2400" b="1" dirty="0">
                        <a:effectLst/>
                        <a:latin typeface="Arial" panose="020B0604020202020204" pitchFamily="34" charset="0"/>
                        <a:cs typeface="Arial" panose="020B0604020202020204" pitchFamily="34" charset="0"/>
                      </a:endParaRPr>
                    </a:p>
                    <a:p>
                      <a:pPr algn="just">
                        <a:lnSpc>
                          <a:spcPct val="200000"/>
                        </a:lnSpc>
                        <a:spcAft>
                          <a:spcPts val="800"/>
                        </a:spcAft>
                      </a:pPr>
                      <a:r>
                        <a:rPr lang="en-IN" sz="2400" dirty="0">
                          <a:effectLst/>
                          <a:latin typeface="Arial" panose="020B0604020202020204" pitchFamily="34" charset="0"/>
                          <a:cs typeface="Arial" panose="020B0604020202020204" pitchFamily="34" charset="0"/>
                        </a:rPr>
                        <a:t>Air said to be polluted when physical and biological agents are present in it to such an extent that they become harmful to man. Pollution of external atmosphere by chemical agents and smoke is a growing menace in large industrial towns. More than 100 pollutants arising from different sources are added into the air every day.</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114300" marR="114300" marT="0" marB="0">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100000" t="100000"/>
                      </a:path>
                      <a:tileRect r="-100000" b="-100000"/>
                    </a:gradFill>
                  </a:tcPr>
                </a:tc>
                <a:extLst>
                  <a:ext uri="{0D108BD9-81ED-4DB2-BD59-A6C34878D82A}">
                    <a16:rowId xmlns="" xmlns:a16="http://schemas.microsoft.com/office/drawing/2014/main" val="15753045"/>
                  </a:ext>
                </a:extLst>
              </a:tr>
            </a:tbl>
          </a:graphicData>
        </a:graphic>
      </p:graphicFrame>
      <p:graphicFrame>
        <p:nvGraphicFramePr>
          <p:cNvPr id="3" name="Table 2"/>
          <p:cNvGraphicFramePr>
            <a:graphicFrameLocks noGrp="1"/>
          </p:cNvGraphicFramePr>
          <p:nvPr>
            <p:extLst/>
          </p:nvPr>
        </p:nvGraphicFramePr>
        <p:xfrm>
          <a:off x="300446" y="4567713"/>
          <a:ext cx="11599817" cy="1771142"/>
        </p:xfrm>
        <a:graphic>
          <a:graphicData uri="http://schemas.openxmlformats.org/drawingml/2006/table">
            <a:tbl>
              <a:tblPr>
                <a:tableStyleId>{5C22544A-7EE6-4342-B048-85BDC9FD1C3A}</a:tableStyleId>
              </a:tblPr>
              <a:tblGrid>
                <a:gridCol w="11599817">
                  <a:extLst>
                    <a:ext uri="{9D8B030D-6E8A-4147-A177-3AD203B41FA5}">
                      <a16:colId xmlns="" xmlns:a16="http://schemas.microsoft.com/office/drawing/2014/main" val="250500626"/>
                    </a:ext>
                  </a:extLst>
                </a:gridCol>
              </a:tblGrid>
              <a:tr h="0">
                <a:tc>
                  <a:txBody>
                    <a:bodyPr/>
                    <a:lstStyle/>
                    <a:p>
                      <a:pPr algn="just">
                        <a:lnSpc>
                          <a:spcPct val="150000"/>
                        </a:lnSpc>
                        <a:spcAft>
                          <a:spcPts val="800"/>
                        </a:spcAft>
                      </a:pPr>
                      <a:r>
                        <a:rPr lang="en-IN" sz="2800" b="1" dirty="0">
                          <a:solidFill>
                            <a:srgbClr val="FF0000"/>
                          </a:solidFill>
                          <a:effectLst/>
                          <a:latin typeface="Arial" panose="020B0604020202020204" pitchFamily="34" charset="0"/>
                          <a:cs typeface="Arial" panose="020B0604020202020204" pitchFamily="34" charset="0"/>
                        </a:rPr>
                        <a:t>Basic </a:t>
                      </a:r>
                      <a:r>
                        <a:rPr lang="en-IN" sz="2800" b="1" dirty="0" smtClean="0">
                          <a:solidFill>
                            <a:srgbClr val="FF0000"/>
                          </a:solidFill>
                          <a:effectLst/>
                          <a:latin typeface="Arial" panose="020B0604020202020204" pitchFamily="34" charset="0"/>
                          <a:cs typeface="Arial" panose="020B0604020202020204" pitchFamily="34" charset="0"/>
                        </a:rPr>
                        <a:t>definition</a:t>
                      </a:r>
                      <a:endParaRPr lang="en-IN" sz="2000" b="1" dirty="0">
                        <a:solidFill>
                          <a:srgbClr val="FF0000"/>
                        </a:solidFill>
                        <a:effectLst/>
                        <a:latin typeface="Arial" panose="020B0604020202020204" pitchFamily="34" charset="0"/>
                        <a:cs typeface="Arial" panose="020B0604020202020204" pitchFamily="34" charset="0"/>
                      </a:endParaRPr>
                    </a:p>
                    <a:p>
                      <a:pPr algn="just">
                        <a:lnSpc>
                          <a:spcPct val="150000"/>
                        </a:lnSpc>
                        <a:spcAft>
                          <a:spcPts val="800"/>
                        </a:spcAft>
                      </a:pPr>
                      <a:r>
                        <a:rPr lang="en-IN" sz="2400" dirty="0">
                          <a:effectLst/>
                          <a:latin typeface="Arial" panose="020B0604020202020204" pitchFamily="34" charset="0"/>
                          <a:cs typeface="Arial" panose="020B0604020202020204" pitchFamily="34" charset="0"/>
                        </a:rPr>
                        <a:t>Air pollutants may be either emitted into the atmosphere or formed within the atmosphere itself</a:t>
                      </a:r>
                      <a:r>
                        <a:rPr lang="en-IN" sz="1400" dirty="0">
                          <a:effectLst/>
                        </a:rPr>
                        <a:t>.</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path path="circle">
                        <a:fillToRect l="100000" t="100000"/>
                      </a:path>
                      <a:tileRect r="-100000" b="-100000"/>
                    </a:gradFill>
                  </a:tcPr>
                </a:tc>
                <a:extLst>
                  <a:ext uri="{0D108BD9-81ED-4DB2-BD59-A6C34878D82A}">
                    <a16:rowId xmlns="" xmlns:a16="http://schemas.microsoft.com/office/drawing/2014/main" val="3495945552"/>
                  </a:ext>
                </a:extLst>
              </a:tr>
            </a:tbl>
          </a:graphicData>
        </a:graphic>
      </p:graphicFrame>
    </p:spTree>
    <p:extLst>
      <p:ext uri="{BB962C8B-B14F-4D97-AF65-F5344CB8AC3E}">
        <p14:creationId xmlns:p14="http://schemas.microsoft.com/office/powerpoint/2010/main" xmlns="" val="234053646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5985</TotalTime>
  <Words>1091</Words>
  <Application>Microsoft Office PowerPoint</Application>
  <PresentationFormat>Custom</PresentationFormat>
  <Paragraphs>82</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Oriel</vt:lpstr>
      <vt:lpstr>AIR AND VENTILATION</vt:lpstr>
      <vt:lpstr>OBJECTIVES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USER</cp:lastModifiedBy>
  <cp:revision>142</cp:revision>
  <dcterms:created xsi:type="dcterms:W3CDTF">2024-01-06T13:52:25Z</dcterms:created>
  <dcterms:modified xsi:type="dcterms:W3CDTF">2024-08-14T10:21:46Z</dcterms:modified>
</cp:coreProperties>
</file>