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nDyeZhqbBSlUwqyrVo/DQ2cu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E935070-2DCE-4D9A-A6C2-C8A2ADB81812}">
  <a:tblStyle styleId="{FE935070-2DCE-4D9A-A6C2-C8A2ADB818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74" autoAdjust="0"/>
  </p:normalViewPr>
  <p:slideViewPr>
    <p:cSldViewPr snapToGrid="0"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8" name="Google Shape;1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525"/>
              </a:spcBef>
              <a:spcAft>
                <a:spcPts val="0"/>
              </a:spcAft>
              <a:buSzPts val="1170"/>
              <a:buNone/>
              <a:defRPr sz="1950">
                <a:solidFill>
                  <a:srgbClr val="FFFFFF"/>
                </a:solidFill>
              </a:defRPr>
            </a:lvl1pPr>
            <a:lvl2pPr lvl="1" algn="ctr">
              <a:spcBef>
                <a:spcPts val="413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2085975" y="236539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 rot="5400000">
            <a:off x="2426891" y="-213518"/>
            <a:ext cx="4525963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0"/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 rot="5400000">
            <a:off x="4823619" y="2339184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dt" idx="10"/>
          </p:nvPr>
        </p:nvSpPr>
        <p:spPr>
          <a:xfrm>
            <a:off x="6553200" y="6248401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ftr" idx="11"/>
          </p:nvPr>
        </p:nvSpPr>
        <p:spPr>
          <a:xfrm>
            <a:off x="457200" y="6248401"/>
            <a:ext cx="55733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sldNum" idx="12"/>
          </p:nvPr>
        </p:nvSpPr>
        <p:spPr>
          <a:xfrm rot="5400000">
            <a:off x="5989439" y="144661"/>
            <a:ext cx="533400" cy="2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2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25"/>
              </a:spcBef>
              <a:spcAft>
                <a:spcPts val="0"/>
              </a:spcAft>
              <a:buSzPts val="1260"/>
              <a:buNone/>
              <a:defRPr sz="21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13"/>
              </a:spcBef>
              <a:spcAft>
                <a:spcPts val="0"/>
              </a:spcAft>
              <a:buSzPts val="945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788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83"/>
              <a:buNone/>
              <a:defRPr sz="105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wentieth Century"/>
              <a:buNone/>
              <a:defRPr sz="3300" b="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0" y="1752601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525"/>
              </a:spcBef>
              <a:spcAft>
                <a:spcPts val="0"/>
              </a:spcAft>
              <a:buSzPts val="900"/>
              <a:buFont typeface="Twentieth Century"/>
              <a:buNone/>
              <a:defRPr sz="15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525"/>
              </a:spcBef>
              <a:spcAft>
                <a:spcPts val="0"/>
              </a:spcAft>
              <a:buSzPts val="900"/>
              <a:buFont typeface="Twentieth Century"/>
              <a:buNone/>
              <a:defRPr sz="15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7" descr="sm_glob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wentieth Century"/>
              <a:buNone/>
              <a:defRPr sz="33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413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/>
          <p:nvPr/>
        </p:nvSpPr>
        <p:spPr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8"/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8"/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8"/>
          <p:cNvSpPr/>
          <p:nvPr/>
        </p:nvSpPr>
        <p:spPr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25"/>
              </a:spcBef>
              <a:spcAft>
                <a:spcPts val="0"/>
              </a:spcAft>
              <a:buSzPts val="765"/>
              <a:buFont typeface="Twentieth Century"/>
              <a:buNone/>
              <a:defRPr sz="1275"/>
            </a:lvl1pPr>
            <a:lvl2pPr marL="914400" lvl="1" indent="-228600" algn="l">
              <a:spcBef>
                <a:spcPts val="413"/>
              </a:spcBef>
              <a:spcAft>
                <a:spcPts val="0"/>
              </a:spcAft>
              <a:buSzPts val="630"/>
              <a:buFont typeface="Twentieth Century"/>
              <a:buNone/>
              <a:defRPr sz="900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563"/>
              <a:buFont typeface="Twentieth Century"/>
              <a:buNone/>
              <a:defRPr sz="75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506"/>
              <a:buFont typeface="Twentieth Century"/>
              <a:buNone/>
              <a:defRPr sz="675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439"/>
              <a:buFont typeface="Twentieth Century"/>
              <a:buNone/>
              <a:defRPr sz="67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wentieth Century"/>
              <a:buNone/>
              <a:defRPr sz="21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CFCFD9"/>
          </a:solidFill>
          <a:ln>
            <a:noFill/>
          </a:ln>
        </p:spPr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62484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0" y="4667251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1600200" y="6248401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1467" algn="l" rtl="0">
              <a:spcBef>
                <a:spcPts val="525"/>
              </a:spcBef>
              <a:spcAft>
                <a:spcPts val="0"/>
              </a:spcAft>
              <a:buClr>
                <a:schemeClr val="accent2"/>
              </a:buClr>
              <a:buSzPts val="1305"/>
              <a:buFont typeface="Noto Sans Symbols"/>
              <a:buChar char="◻"/>
              <a:defRPr sz="2175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5277" algn="l" rtl="0">
              <a:spcBef>
                <a:spcPts val="413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🞑"/>
              <a:defRPr sz="19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0753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94"/>
              <a:buFont typeface="Noto Sans Symbols"/>
              <a:buChar char="■"/>
              <a:defRPr sz="1725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0037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0512" algn="l" rtl="0">
              <a:spcBef>
                <a:spcPts val="300"/>
              </a:spcBef>
              <a:spcAft>
                <a:spcPts val="0"/>
              </a:spcAft>
              <a:buClr>
                <a:srgbClr val="C4652D"/>
              </a:buClr>
              <a:buSzPts val="97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subTitle" idx="1"/>
          </p:nvPr>
        </p:nvSpPr>
        <p:spPr>
          <a:xfrm>
            <a:off x="2914650" y="5429250"/>
            <a:ext cx="4743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58461"/>
              <a:buNone/>
            </a:pPr>
            <a:r>
              <a:rPr lang="en-US"/>
              <a:t>Model Institute of</a:t>
            </a:r>
            <a:endParaRPr/>
          </a:p>
          <a:p>
            <a:pPr marL="0" lvl="0" indent="0" algn="r" rtl="0">
              <a:spcBef>
                <a:spcPts val="525"/>
              </a:spcBef>
              <a:spcAft>
                <a:spcPts val="0"/>
              </a:spcAft>
              <a:buSzPct val="58461"/>
              <a:buNone/>
            </a:pPr>
            <a:r>
              <a:rPr lang="en-US"/>
              <a:t>Engineering &amp; Technology</a:t>
            </a:r>
            <a:endParaRPr/>
          </a:p>
        </p:txBody>
      </p:sp>
      <p:pic>
        <p:nvPicPr>
          <p:cNvPr id="190" name="Google Shape;190;p1" descr="MIET_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6450" y="2514600"/>
            <a:ext cx="1920479" cy="295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" descr="shras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9498" y="5454254"/>
            <a:ext cx="653653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1688306" y="1828800"/>
            <a:ext cx="377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 b="0" i="0" u="none" strike="noStrike" cap="none">
              <a:solidFill>
                <a:srgbClr val="4244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1428750" y="857251"/>
            <a:ext cx="465534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1" i="0" u="none" strike="noStrike" cap="none">
              <a:solidFill>
                <a:srgbClr val="0070C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i="0" u="none" strike="noStrike" cap="none">
              <a:solidFill>
                <a:srgbClr val="0070C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363141" y="2311003"/>
            <a:ext cx="5295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Name-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Code-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COM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503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No- 1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–  Introduction to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Microprocessors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/>
        </p:nvSpPr>
        <p:spPr>
          <a:xfrm>
            <a:off x="416859" y="484094"/>
            <a:ext cx="8108576" cy="667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Series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80586, Intel came out with a new processor namely Pentium processor.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performance is closer to RISC performance.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was followed by Pentium Pro CPU.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Pentium Pro allows multiple CPUs in a single system in order to achieve multiprocessing.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instructions makes the Pentium III faster than high-end RISC CPUs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>
              <a:solidFill>
                <a:srgbClr val="3B38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/>
          <p:nvPr/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>
            <a:spLocks noGrp="1"/>
          </p:cNvSpPr>
          <p:nvPr>
            <p:ph type="title"/>
          </p:nvPr>
        </p:nvSpPr>
        <p:spPr>
          <a:xfrm>
            <a:off x="320675" y="144441"/>
            <a:ext cx="75152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Course Outcomes</a:t>
            </a:r>
            <a:endParaRPr/>
          </a:p>
        </p:txBody>
      </p:sp>
      <p:graphicFrame>
        <p:nvGraphicFramePr>
          <p:cNvPr id="201" name="Google Shape;201;p2"/>
          <p:cNvGraphicFramePr/>
          <p:nvPr/>
        </p:nvGraphicFramePr>
        <p:xfrm>
          <a:off x="242048" y="753037"/>
          <a:ext cx="8686800" cy="5814540"/>
        </p:xfrm>
        <a:graphic>
          <a:graphicData uri="http://schemas.openxmlformats.org/drawingml/2006/table">
            <a:tbl>
              <a:tblPr firstRow="1" bandRow="1">
                <a:noFill/>
                <a:tableStyleId>{FE935070-2DCE-4D9A-A6C2-C8A2ADB81812}</a:tableStyleId>
              </a:tblPr>
              <a:tblGrid>
                <a:gridCol w="1303525"/>
                <a:gridCol w="4921425"/>
                <a:gridCol w="2461850"/>
              </a:tblGrid>
              <a:tr h="90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Outcomes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Mapping with Program Outcomes and Program Specific Outcomes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77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1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Appreciate the architectural elements in a Microprocessor and their functionality.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PO[1,2,4]</a:t>
                      </a:r>
                      <a:endParaRPr sz="17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PSO[2,2]</a:t>
                      </a: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90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2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Analyze, design, implement kand test various assembly language programs of moderate complexity.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PO[1,2,3]</a:t>
                      </a:r>
                      <a:endParaRPr sz="17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PSO[2,2]</a:t>
                      </a: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10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3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Classify the instruction set of 8085 and 8086 microprocessors and distinguish the use of  dfferent instructions and apply them in assembly level programming.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PO[1,2,3,4]</a:t>
                      </a:r>
                      <a:endParaRPr sz="17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PSO[1,2]</a:t>
                      </a: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90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4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Appreciate the evolution of RISC and ARM processors and the improvements over older microprocessor architectures.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PO[1,2,3,4]</a:t>
                      </a:r>
                      <a:endParaRPr sz="17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PSO[1,2]</a:t>
                      </a: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  <a:tr h="116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5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Appraise the architecture of advanced processor families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PO[1,2,3]</a:t>
                      </a:r>
                      <a:endParaRPr sz="17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PSO[2,2]</a:t>
                      </a: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Assessment and Evaluation Plan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Assessment Tools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Sessionals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Attendance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External Exams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20 Marks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20 Marks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 Marks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100 Marks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Outcomes of Today’s Lecture</a:t>
            </a:r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403412" y="2164976"/>
            <a:ext cx="848509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Microprocessors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Microprocessors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>
            <a:spLocks noGrp="1"/>
          </p:cNvSpPr>
          <p:nvPr>
            <p:ph type="body" idx="1"/>
          </p:nvPr>
        </p:nvSpPr>
        <p:spPr>
          <a:xfrm>
            <a:off x="295834" y="1492624"/>
            <a:ext cx="8538883" cy="496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microprocessor is a programmable electronic chip that has computing and decision making capabilities similar to central processing unit of a computer.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Nowadays, microprocessor can be seen in almost all types of electronics devices like mobile phones, printers, washing machines etc.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typical microprocessor consists of arithmetic and logic unit (ALU) in association with control unit to process the instruction execution.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6"/>
          <p:cNvSpPr txBox="1">
            <a:spLocks noGrp="1"/>
          </p:cNvSpPr>
          <p:nvPr>
            <p:ph type="title"/>
          </p:nvPr>
        </p:nvSpPr>
        <p:spPr>
          <a:xfrm>
            <a:off x="349624" y="365126"/>
            <a:ext cx="81657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Introduction to Microprocessor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174811" y="174812"/>
            <a:ext cx="8525435" cy="668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Almost all the microprocessors are based on the principle of store-program concept.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In store-program concept, programs or instructions are sequentially stored in the memory locations that are to be executed.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To do any task using a microprocessor, it is to be programmed by the user. So the programmer must have idea about its internal resources, features and supported instructions.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Each microprocessor has a set of instructions, a list which is provided by the microprocessor manufacturer.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The instruction set of a microprocessor is provided in two forms: binary machine code and mnemonics.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body" idx="1"/>
          </p:nvPr>
        </p:nvSpPr>
        <p:spPr>
          <a:xfrm>
            <a:off x="628650" y="429490"/>
            <a:ext cx="7886700" cy="593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242048" y="430306"/>
            <a:ext cx="8273302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 communicates and operates in binary numbers 0 and 1.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instructions in the form of binary patterns is called a machine language and it is difficult for us to understand.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binary patterns are given abbreviated names, called mnemonics, which forms the assembly language.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conversion of assembly-level language into binary machine-level language is done by using an application called assembler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>
            <a:spLocks noGrp="1"/>
          </p:cNvSpPr>
          <p:nvPr>
            <p:ph type="body" idx="4294967295"/>
          </p:nvPr>
        </p:nvSpPr>
        <p:spPr>
          <a:xfrm>
            <a:off x="457200" y="1546412"/>
            <a:ext cx="8081682" cy="53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36176" y="235463"/>
            <a:ext cx="79307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Microprocessors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09282" y="1008530"/>
            <a:ext cx="839096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Microprocessors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microprocessor was introduced in 1971 by Intel Corp. It was named Intel 4004 as it was a 4 bit processor.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a processor on a single chip.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could perform simple arithmetic and logic operations such as addition, subtraction, boolean AND and boolean OR.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had a control unit capable of performing control functions like fetching an instruction from memory, decoding it, and generating control pulses to execute it.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able to operate on 4 bits of data at a time.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first microprocessor was quite a success in industry. Soon other microprocessors were also introduced.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introduced the enhanced version of 4004, the 4040.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/>
          <p:nvPr/>
        </p:nvSpPr>
        <p:spPr>
          <a:xfrm>
            <a:off x="309282" y="497541"/>
            <a:ext cx="8350623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8-bit Microprocessors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8 bit microprocessor which could perform arithmetic and logic operations on 8 bit words was introduced in 1973 again by Intel.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was Intel 8008 and was later followed by an improved version, Intel 8088. Some other 8 bit processors are Zilog-80 and Motorola M6800.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 Microprocessors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8-bit processors were followed by 16 bit processors. They are Intel 8086 and 80286.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32-bit Microprocessors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32 bit microprocessors were introduced by several companies but the most popular one is Intel 80386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cademicPresentation3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697</Words>
  <PresentationFormat>On-screen Show (4:3)</PresentationFormat>
  <Paragraphs>150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1_AcademicPresentation3</vt:lpstr>
      <vt:lpstr>Office Theme</vt:lpstr>
      <vt:lpstr>Slide 1</vt:lpstr>
      <vt:lpstr>Course Outcomes</vt:lpstr>
      <vt:lpstr>Assessment and Evaluation Plan</vt:lpstr>
      <vt:lpstr>Outcomes of Today’s Lecture</vt:lpstr>
      <vt:lpstr>Introduction to Microprocessor</vt:lpstr>
      <vt:lpstr>Slide 6</vt:lpstr>
      <vt:lpstr>Slide 7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sahil.adm@mietjammu.in</dc:creator>
  <cp:lastModifiedBy>hp</cp:lastModifiedBy>
  <cp:revision>4</cp:revision>
  <dcterms:created xsi:type="dcterms:W3CDTF">2020-08-09T07:27:56Z</dcterms:created>
  <dcterms:modified xsi:type="dcterms:W3CDTF">2023-08-28T08:08:44Z</dcterms:modified>
</cp:coreProperties>
</file>