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0" r:id="rId6"/>
    <p:sldId id="277" r:id="rId7"/>
    <p:sldId id="294" r:id="rId8"/>
    <p:sldId id="279" r:id="rId9"/>
    <p:sldId id="288" r:id="rId10"/>
    <p:sldId id="282" r:id="rId11"/>
    <p:sldId id="289" r:id="rId12"/>
    <p:sldId id="293" r:id="rId13"/>
    <p:sldId id="285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 T" initials="MT" lastIdx="1" clrIdx="0">
    <p:extLst>
      <p:ext uri="{19B8F6BF-5375-455C-9EA6-DF929625EA0E}">
        <p15:presenceInfo xmlns:p15="http://schemas.microsoft.com/office/powerpoint/2012/main" userId="1593823c765048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1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102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HU\Downloads\order%20level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HU\Downloads\Completion%20level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HU\Downloads\Completion%20level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HU\Downloads\Customer%20level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HU\Downloads\Delivery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HU\Downloads\Delivery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[order level analysis.xlsx]2 monthly orders  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'2 monthly orders  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DC-4790-A246-2A7C36E7F94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DC-4790-A246-2A7C36E7F94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DC-4790-A246-2A7C36E7F941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DC-4790-A246-2A7C36E7F941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DC-4790-A246-2A7C36E7F941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DC-4790-A246-2A7C36E7F941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6DC-4790-A246-2A7C36E7F941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6DC-4790-A246-2A7C36E7F941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6DC-4790-A246-2A7C36E7F941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'2 monthly orders  '!$A$4:$A$13</c:f>
              <c:strCache>
                <c:ptCount val="9"/>
                <c:pt idx="0">
                  <c:v>September</c:v>
                </c:pt>
                <c:pt idx="1">
                  <c:v>August</c:v>
                </c:pt>
                <c:pt idx="2">
                  <c:v>July</c:v>
                </c:pt>
                <c:pt idx="3">
                  <c:v>June</c:v>
                </c:pt>
                <c:pt idx="4">
                  <c:v>May</c:v>
                </c:pt>
                <c:pt idx="5">
                  <c:v>April</c:v>
                </c:pt>
                <c:pt idx="6">
                  <c:v>March</c:v>
                </c:pt>
                <c:pt idx="7">
                  <c:v>February</c:v>
                </c:pt>
                <c:pt idx="8">
                  <c:v>January</c:v>
                </c:pt>
              </c:strCache>
            </c:strRef>
          </c:cat>
          <c:val>
            <c:numRef>
              <c:f>'2 monthly orders  '!$B$4:$B$13</c:f>
              <c:numCache>
                <c:formatCode>0</c:formatCode>
                <c:ptCount val="9"/>
                <c:pt idx="0">
                  <c:v>1494969585</c:v>
                </c:pt>
                <c:pt idx="1">
                  <c:v>931672784</c:v>
                </c:pt>
                <c:pt idx="2">
                  <c:v>781983684</c:v>
                </c:pt>
                <c:pt idx="3">
                  <c:v>719172712</c:v>
                </c:pt>
                <c:pt idx="4">
                  <c:v>613856356</c:v>
                </c:pt>
                <c:pt idx="5">
                  <c:v>562402213</c:v>
                </c:pt>
                <c:pt idx="6">
                  <c:v>450492685</c:v>
                </c:pt>
                <c:pt idx="7">
                  <c:v>314222065</c:v>
                </c:pt>
                <c:pt idx="8">
                  <c:v>280583982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6DC-4790-A246-2A7C36E7F94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[Completion level analysis.xlsx]6 Completion Rate!PivotTable13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 Completion Rate'!$B$3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'6 Completion Rate'!$A$4:$A$44</c:f>
              <c:multiLvlStrCache>
                <c:ptCount val="35"/>
                <c:lvl>
                  <c:pt idx="0">
                    <c:v>Monday</c:v>
                  </c:pt>
                  <c:pt idx="1">
                    <c:v>Tuesday</c:v>
                  </c:pt>
                  <c:pt idx="2">
                    <c:v>Wednesday</c:v>
                  </c:pt>
                  <c:pt idx="3">
                    <c:v>Thursday</c:v>
                  </c:pt>
                  <c:pt idx="4">
                    <c:v>Friday</c:v>
                  </c:pt>
                  <c:pt idx="5">
                    <c:v>Saturday</c:v>
                  </c:pt>
                  <c:pt idx="6">
                    <c:v>Sunday</c:v>
                  </c:pt>
                  <c:pt idx="7">
                    <c:v>Monday</c:v>
                  </c:pt>
                  <c:pt idx="8">
                    <c:v>Tuesday</c:v>
                  </c:pt>
                  <c:pt idx="9">
                    <c:v>Wednesday</c:v>
                  </c:pt>
                  <c:pt idx="10">
                    <c:v>Thursday</c:v>
                  </c:pt>
                  <c:pt idx="11">
                    <c:v>Friday</c:v>
                  </c:pt>
                  <c:pt idx="12">
                    <c:v>Saturday</c:v>
                  </c:pt>
                  <c:pt idx="13">
                    <c:v>Sunday</c:v>
                  </c:pt>
                  <c:pt idx="14">
                    <c:v>Monday</c:v>
                  </c:pt>
                  <c:pt idx="15">
                    <c:v>Tuesday</c:v>
                  </c:pt>
                  <c:pt idx="16">
                    <c:v>Wednesday</c:v>
                  </c:pt>
                  <c:pt idx="17">
                    <c:v>Thursday</c:v>
                  </c:pt>
                  <c:pt idx="18">
                    <c:v>Friday</c:v>
                  </c:pt>
                  <c:pt idx="19">
                    <c:v>Saturday</c:v>
                  </c:pt>
                  <c:pt idx="20">
                    <c:v>Sunday</c:v>
                  </c:pt>
                  <c:pt idx="21">
                    <c:v>Monday</c:v>
                  </c:pt>
                  <c:pt idx="22">
                    <c:v>Tuesday</c:v>
                  </c:pt>
                  <c:pt idx="23">
                    <c:v>Wednesday</c:v>
                  </c:pt>
                  <c:pt idx="24">
                    <c:v>Thursday</c:v>
                  </c:pt>
                  <c:pt idx="25">
                    <c:v>Friday</c:v>
                  </c:pt>
                  <c:pt idx="26">
                    <c:v>Saturday</c:v>
                  </c:pt>
                  <c:pt idx="27">
                    <c:v>Sunday</c:v>
                  </c:pt>
                  <c:pt idx="28">
                    <c:v>Monday</c:v>
                  </c:pt>
                  <c:pt idx="29">
                    <c:v>Tuesday</c:v>
                  </c:pt>
                  <c:pt idx="30">
                    <c:v>Wednesday</c:v>
                  </c:pt>
                  <c:pt idx="31">
                    <c:v>Thursday</c:v>
                  </c:pt>
                  <c:pt idx="32">
                    <c:v>Friday</c:v>
                  </c:pt>
                  <c:pt idx="33">
                    <c:v>Saturday</c:v>
                  </c:pt>
                  <c:pt idx="34">
                    <c:v>Sunday</c:v>
                  </c:pt>
                </c:lvl>
                <c:lvl>
                  <c:pt idx="0">
                    <c:v>Afternoon</c:v>
                  </c:pt>
                  <c:pt idx="7">
                    <c:v>Evening</c:v>
                  </c:pt>
                  <c:pt idx="14">
                    <c:v>Late Night</c:v>
                  </c:pt>
                  <c:pt idx="21">
                    <c:v>Morning</c:v>
                  </c:pt>
                  <c:pt idx="28">
                    <c:v>Night</c:v>
                  </c:pt>
                </c:lvl>
              </c:multiLvlStrCache>
            </c:multiLvlStrRef>
          </c:cat>
          <c:val>
            <c:numRef>
              <c:f>'6 Completion Rate'!$B$4:$B$44</c:f>
              <c:numCache>
                <c:formatCode>General</c:formatCode>
                <c:ptCount val="35"/>
                <c:pt idx="0">
                  <c:v>772</c:v>
                </c:pt>
                <c:pt idx="1">
                  <c:v>764</c:v>
                </c:pt>
                <c:pt idx="2">
                  <c:v>835</c:v>
                </c:pt>
                <c:pt idx="3">
                  <c:v>805</c:v>
                </c:pt>
                <c:pt idx="4">
                  <c:v>864</c:v>
                </c:pt>
                <c:pt idx="5">
                  <c:v>903</c:v>
                </c:pt>
                <c:pt idx="6">
                  <c:v>966</c:v>
                </c:pt>
                <c:pt idx="7">
                  <c:v>648</c:v>
                </c:pt>
                <c:pt idx="8">
                  <c:v>653</c:v>
                </c:pt>
                <c:pt idx="9">
                  <c:v>637</c:v>
                </c:pt>
                <c:pt idx="10">
                  <c:v>668</c:v>
                </c:pt>
                <c:pt idx="11">
                  <c:v>698</c:v>
                </c:pt>
                <c:pt idx="12">
                  <c:v>707</c:v>
                </c:pt>
                <c:pt idx="13">
                  <c:v>687</c:v>
                </c:pt>
                <c:pt idx="14">
                  <c:v>214</c:v>
                </c:pt>
                <c:pt idx="15">
                  <c:v>187</c:v>
                </c:pt>
                <c:pt idx="16">
                  <c:v>206</c:v>
                </c:pt>
                <c:pt idx="17">
                  <c:v>205</c:v>
                </c:pt>
                <c:pt idx="18">
                  <c:v>245</c:v>
                </c:pt>
                <c:pt idx="19">
                  <c:v>251</c:v>
                </c:pt>
                <c:pt idx="20">
                  <c:v>271</c:v>
                </c:pt>
                <c:pt idx="21">
                  <c:v>710</c:v>
                </c:pt>
                <c:pt idx="22">
                  <c:v>758</c:v>
                </c:pt>
                <c:pt idx="23">
                  <c:v>769</c:v>
                </c:pt>
                <c:pt idx="24">
                  <c:v>774</c:v>
                </c:pt>
                <c:pt idx="25">
                  <c:v>732</c:v>
                </c:pt>
                <c:pt idx="26">
                  <c:v>771</c:v>
                </c:pt>
                <c:pt idx="27">
                  <c:v>849</c:v>
                </c:pt>
                <c:pt idx="28">
                  <c:v>724</c:v>
                </c:pt>
                <c:pt idx="29">
                  <c:v>714</c:v>
                </c:pt>
                <c:pt idx="30">
                  <c:v>691</c:v>
                </c:pt>
                <c:pt idx="31">
                  <c:v>792</c:v>
                </c:pt>
                <c:pt idx="32">
                  <c:v>766</c:v>
                </c:pt>
                <c:pt idx="33">
                  <c:v>741</c:v>
                </c:pt>
                <c:pt idx="34">
                  <c:v>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22-4397-AF9F-0347F40E32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27156799"/>
        <c:axId val="324215999"/>
      </c:barChart>
      <c:catAx>
        <c:axId val="327156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3724579575972783"/>
              <c:y val="0.91227303890877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15999"/>
        <c:crosses val="autoZero"/>
        <c:auto val="1"/>
        <c:lblAlgn val="ctr"/>
        <c:lblOffset val="100"/>
        <c:noMultiLvlLbl val="0"/>
      </c:catAx>
      <c:valAx>
        <c:axId val="32421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completion rate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9.8933367838843055E-3"/>
              <c:y val="0.156285176835117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[Completion level analysis.xlsx]7 Completion rate Vs Drop area!PivotTable14</c:name>
    <c:fmtId val="4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 Completion rate Vs Drop area'!$B$3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 Completion rate Vs Drop area'!$A$4:$A$56</c:f>
              <c:strCache>
                <c:ptCount val="52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  <c:pt idx="3">
                  <c:v>Bomannahali - MicoLayout</c:v>
                </c:pt>
                <c:pt idx="4">
                  <c:v>Kudlu</c:v>
                </c:pt>
                <c:pt idx="5">
                  <c:v>Koramangala, Ejipura</c:v>
                </c:pt>
                <c:pt idx="6">
                  <c:v>Bellandur, Green Glen</c:v>
                </c:pt>
                <c:pt idx="7">
                  <c:v>Bellandur, Sarjapur Road</c:v>
                </c:pt>
                <c:pt idx="8">
                  <c:v>Manipal County</c:v>
                </c:pt>
                <c:pt idx="9">
                  <c:v>Bommanahalli</c:v>
                </c:pt>
                <c:pt idx="10">
                  <c:v>Bellandur - Off Sarjapur Road</c:v>
                </c:pt>
                <c:pt idx="11">
                  <c:v>BTM Stage 1</c:v>
                </c:pt>
                <c:pt idx="12">
                  <c:v>BTM Stage 2</c:v>
                </c:pt>
                <c:pt idx="13">
                  <c:v>Bellandur, APR</c:v>
                </c:pt>
                <c:pt idx="14">
                  <c:v>Akshaya Nagar</c:v>
                </c:pt>
                <c:pt idx="15">
                  <c:v>Sarjapur Road</c:v>
                </c:pt>
                <c:pt idx="16">
                  <c:v>Bilekahalli</c:v>
                </c:pt>
                <c:pt idx="17">
                  <c:v>Bellandur, Sakara</c:v>
                </c:pt>
                <c:pt idx="18">
                  <c:v>Kadubeesanhali, Prestige</c:v>
                </c:pt>
                <c:pt idx="19">
                  <c:v>Devarachikanna Halli</c:v>
                </c:pt>
                <c:pt idx="20">
                  <c:v>Yemalur</c:v>
                </c:pt>
                <c:pt idx="21">
                  <c:v>Indiranagar</c:v>
                </c:pt>
                <c:pt idx="22">
                  <c:v>JP Nagar Phase 4-5</c:v>
                </c:pt>
                <c:pt idx="23">
                  <c:v>Viveka Nagar</c:v>
                </c:pt>
                <c:pt idx="24">
                  <c:v>Arekere</c:v>
                </c:pt>
                <c:pt idx="25">
                  <c:v>JP Nagar Phase 6-7</c:v>
                </c:pt>
                <c:pt idx="26">
                  <c:v>Domlur, EGL</c:v>
                </c:pt>
                <c:pt idx="27">
                  <c:v>Bannerghatta</c:v>
                </c:pt>
                <c:pt idx="28">
                  <c:v>JP Nagar Phase 1-3</c:v>
                </c:pt>
                <c:pt idx="29">
                  <c:v>Kumaraswamy Layout</c:v>
                </c:pt>
                <c:pt idx="30">
                  <c:v>Wilson Garden, Shantinagar</c:v>
                </c:pt>
                <c:pt idx="31">
                  <c:v>Basavanagudi</c:v>
                </c:pt>
                <c:pt idx="32">
                  <c:v>Jayanagar</c:v>
                </c:pt>
                <c:pt idx="33">
                  <c:v>Richmond Town</c:v>
                </c:pt>
                <c:pt idx="34">
                  <c:v>Marathahalli</c:v>
                </c:pt>
                <c:pt idx="35">
                  <c:v>Doddanekundi</c:v>
                </c:pt>
                <c:pt idx="36">
                  <c:v>Banashankari Stage 2</c:v>
                </c:pt>
                <c:pt idx="37">
                  <c:v>Bellandur, Ecospace</c:v>
                </c:pt>
                <c:pt idx="38">
                  <c:v>Pattandur</c:v>
                </c:pt>
                <c:pt idx="39">
                  <c:v>Victoria Layout</c:v>
                </c:pt>
                <c:pt idx="40">
                  <c:v>JP Nagar Phase 8-9</c:v>
                </c:pt>
                <c:pt idx="41">
                  <c:v>Vimanapura</c:v>
                </c:pt>
                <c:pt idx="42">
                  <c:v>Mahadevapura</c:v>
                </c:pt>
                <c:pt idx="43">
                  <c:v>CV Raman Nagar</c:v>
                </c:pt>
                <c:pt idx="44">
                  <c:v>Challagatta</c:v>
                </c:pt>
                <c:pt idx="45">
                  <c:v>Bellandur, ETV</c:v>
                </c:pt>
                <c:pt idx="46">
                  <c:v>Brookefield</c:v>
                </c:pt>
                <c:pt idx="47">
                  <c:v>Binnipet</c:v>
                </c:pt>
                <c:pt idx="48">
                  <c:v>Kadubeesanhali, PTP</c:v>
                </c:pt>
                <c:pt idx="49">
                  <c:v>Frazer Town</c:v>
                </c:pt>
                <c:pt idx="50">
                  <c:v>Whitefield</c:v>
                </c:pt>
                <c:pt idx="51">
                  <c:v>Cox Town</c:v>
                </c:pt>
              </c:strCache>
            </c:strRef>
          </c:cat>
          <c:val>
            <c:numRef>
              <c:f>'7 Completion rate Vs Drop area'!$B$4:$B$56</c:f>
              <c:numCache>
                <c:formatCode>General</c:formatCode>
                <c:ptCount val="52"/>
                <c:pt idx="0">
                  <c:v>15595</c:v>
                </c:pt>
                <c:pt idx="1">
                  <c:v>3930</c:v>
                </c:pt>
                <c:pt idx="2">
                  <c:v>1305</c:v>
                </c:pt>
                <c:pt idx="3">
                  <c:v>547</c:v>
                </c:pt>
                <c:pt idx="4">
                  <c:v>515</c:v>
                </c:pt>
                <c:pt idx="5">
                  <c:v>159</c:v>
                </c:pt>
                <c:pt idx="6">
                  <c:v>133</c:v>
                </c:pt>
                <c:pt idx="7">
                  <c:v>98</c:v>
                </c:pt>
                <c:pt idx="8">
                  <c:v>79</c:v>
                </c:pt>
                <c:pt idx="9">
                  <c:v>51</c:v>
                </c:pt>
                <c:pt idx="10">
                  <c:v>44</c:v>
                </c:pt>
                <c:pt idx="11">
                  <c:v>34</c:v>
                </c:pt>
                <c:pt idx="12">
                  <c:v>32</c:v>
                </c:pt>
                <c:pt idx="13">
                  <c:v>29</c:v>
                </c:pt>
                <c:pt idx="14">
                  <c:v>21</c:v>
                </c:pt>
                <c:pt idx="15">
                  <c:v>20</c:v>
                </c:pt>
                <c:pt idx="16">
                  <c:v>11</c:v>
                </c:pt>
                <c:pt idx="17">
                  <c:v>11</c:v>
                </c:pt>
                <c:pt idx="18">
                  <c:v>9</c:v>
                </c:pt>
                <c:pt idx="19">
                  <c:v>8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3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8-4F12-918D-8BCBE1918D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076399"/>
        <c:axId val="324201615"/>
      </c:barChart>
      <c:catAx>
        <c:axId val="1207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01615"/>
        <c:crosses val="autoZero"/>
        <c:auto val="1"/>
        <c:lblAlgn val="ctr"/>
        <c:lblOffset val="100"/>
        <c:noMultiLvlLbl val="0"/>
      </c:catAx>
      <c:valAx>
        <c:axId val="32420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level analysis.xlsx]16 Analysis!PivotTable4</c:name>
    <c:fmtId val="5"/>
  </c:pivotSource>
  <c:chart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69423150300045E-2"/>
          <c:y val="3.4656584751102712E-2"/>
          <c:w val="0.70435048041902248"/>
          <c:h val="0.8867573145984351"/>
        </c:manualLayout>
      </c:layout>
      <c:lineChart>
        <c:grouping val="standard"/>
        <c:varyColors val="0"/>
        <c:ser>
          <c:idx val="0"/>
          <c:order val="0"/>
          <c:tx>
            <c:strRef>
              <c:f>'16 Analysis'!$B$3</c:f>
              <c:strCache>
                <c:ptCount val="1"/>
                <c:pt idx="0">
                  <c:v>Sum of Delivery Charges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'16 Analysis'!$A$4:$A$10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'16 Analysis'!$B$4:$B$10</c:f>
              <c:numCache>
                <c:formatCode>General</c:formatCode>
                <c:ptCount val="6"/>
                <c:pt idx="0">
                  <c:v>122271</c:v>
                </c:pt>
                <c:pt idx="1">
                  <c:v>3299</c:v>
                </c:pt>
                <c:pt idx="2">
                  <c:v>1080</c:v>
                </c:pt>
                <c:pt idx="3">
                  <c:v>5375</c:v>
                </c:pt>
                <c:pt idx="4">
                  <c:v>21892</c:v>
                </c:pt>
                <c:pt idx="5">
                  <c:v>315029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D9-4C78-9987-291BE331DBC5}"/>
            </c:ext>
          </c:extLst>
        </c:ser>
        <c:ser>
          <c:idx val="1"/>
          <c:order val="1"/>
          <c:tx>
            <c:strRef>
              <c:f>'16 Analysis'!$C$3</c:f>
              <c:strCache>
                <c:ptCount val="1"/>
                <c:pt idx="0">
                  <c:v>Sum of Discount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'16 Analysis'!$A$4:$A$10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'16 Analysis'!$C$4:$C$10</c:f>
              <c:numCache>
                <c:formatCode>General</c:formatCode>
                <c:ptCount val="6"/>
                <c:pt idx="0">
                  <c:v>134535</c:v>
                </c:pt>
                <c:pt idx="1">
                  <c:v>3590</c:v>
                </c:pt>
                <c:pt idx="2">
                  <c:v>2355</c:v>
                </c:pt>
                <c:pt idx="3">
                  <c:v>5675</c:v>
                </c:pt>
                <c:pt idx="4">
                  <c:v>27691</c:v>
                </c:pt>
                <c:pt idx="5">
                  <c:v>336317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D9-4C78-9987-291BE331DBC5}"/>
            </c:ext>
          </c:extLst>
        </c:ser>
        <c:ser>
          <c:idx val="2"/>
          <c:order val="2"/>
          <c:tx>
            <c:strRef>
              <c:f>'16 Analysis'!$D$3</c:f>
              <c:strCache>
                <c:ptCount val="1"/>
                <c:pt idx="0">
                  <c:v>Count of Number of products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1"/>
              <c:layout>
                <c:manualLayout>
                  <c:x val="-1.8307133079713735E-2"/>
                  <c:y val="-5.50880927218692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D9-4C78-9987-291BE331DB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'16 Analysis'!$A$4:$A$10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'16 Analysis'!$D$4:$D$10</c:f>
              <c:numCache>
                <c:formatCode>General</c:formatCode>
                <c:ptCount val="6"/>
                <c:pt idx="0">
                  <c:v>5720</c:v>
                </c:pt>
                <c:pt idx="1">
                  <c:v>171</c:v>
                </c:pt>
                <c:pt idx="2">
                  <c:v>73</c:v>
                </c:pt>
                <c:pt idx="3">
                  <c:v>248</c:v>
                </c:pt>
                <c:pt idx="4">
                  <c:v>1127</c:v>
                </c:pt>
                <c:pt idx="5">
                  <c:v>15484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D9-4C78-9987-291BE331DB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28408559"/>
        <c:axId val="897801583"/>
      </c:lineChart>
      <c:catAx>
        <c:axId val="11284085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Ratings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801583"/>
        <c:crosses val="autoZero"/>
        <c:auto val="1"/>
        <c:lblAlgn val="ctr"/>
        <c:lblOffset val="100"/>
        <c:noMultiLvlLbl val="0"/>
      </c:catAx>
      <c:valAx>
        <c:axId val="89780158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40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770342527336795"/>
          <c:y val="0.40618980992215292"/>
          <c:w val="0.25607670423584117"/>
          <c:h val="0.168716788473274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[Delivery analysis.xlsx]20 Analysis!PivotTable5</c:name>
    <c:fmtId val="3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2"/>
            </a:solidFill>
            <a:miter lim="800000"/>
          </a:ln>
          <a:effectLst>
            <a:glow rad="139700">
              <a:schemeClr val="accent2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'20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 Analysis'!$A$4:$A$9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'20 Analysis'!$B$4:$B$9</c:f>
              <c:numCache>
                <c:formatCode>General</c:formatCode>
                <c:ptCount val="5"/>
                <c:pt idx="0">
                  <c:v>113734</c:v>
                </c:pt>
                <c:pt idx="1">
                  <c:v>93894</c:v>
                </c:pt>
                <c:pt idx="2">
                  <c:v>50985</c:v>
                </c:pt>
                <c:pt idx="3">
                  <c:v>101873</c:v>
                </c:pt>
                <c:pt idx="4">
                  <c:v>108460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25-43F9-B8DB-B9980734E7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4659151"/>
        <c:axId val="897834815"/>
      </c:lineChart>
      <c:catAx>
        <c:axId val="11746591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834815"/>
        <c:crosses val="autoZero"/>
        <c:auto val="1"/>
        <c:lblAlgn val="ctr"/>
        <c:lblOffset val="100"/>
        <c:noMultiLvlLbl val="0"/>
      </c:catAx>
      <c:valAx>
        <c:axId val="89783481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659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[Delivery analysis.xlsx]21 Analysis!PivotTable6</c:name>
    <c:fmtId val="2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'21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'21 Analysis'!$A$4:$A$56</c:f>
              <c:strCache>
                <c:ptCount val="52"/>
                <c:pt idx="0">
                  <c:v>Yemalur</c:v>
                </c:pt>
                <c:pt idx="1">
                  <c:v>Wilson Garden, Shantinagar</c:v>
                </c:pt>
                <c:pt idx="2">
                  <c:v>Whitefield</c:v>
                </c:pt>
                <c:pt idx="3">
                  <c:v>Viveka Nagar</c:v>
                </c:pt>
                <c:pt idx="4">
                  <c:v>Vimanapura</c:v>
                </c:pt>
                <c:pt idx="5">
                  <c:v>Victoria Layout</c:v>
                </c:pt>
                <c:pt idx="6">
                  <c:v>Sarjapur Road</c:v>
                </c:pt>
                <c:pt idx="7">
                  <c:v>Richmond Town</c:v>
                </c:pt>
                <c:pt idx="8">
                  <c:v>Pattandur</c:v>
                </c:pt>
                <c:pt idx="9">
                  <c:v>Marathahalli</c:v>
                </c:pt>
                <c:pt idx="10">
                  <c:v>Manipal County</c:v>
                </c:pt>
                <c:pt idx="11">
                  <c:v>Mahadevapura</c:v>
                </c:pt>
                <c:pt idx="12">
                  <c:v>Kumaraswamy Layout</c:v>
                </c:pt>
                <c:pt idx="13">
                  <c:v>Kudlu</c:v>
                </c:pt>
                <c:pt idx="14">
                  <c:v>Koramangala, Ejipura</c:v>
                </c:pt>
                <c:pt idx="15">
                  <c:v>Kadubeesanhali, PTP</c:v>
                </c:pt>
                <c:pt idx="16">
                  <c:v>Kadubeesanhali, Prestige</c:v>
                </c:pt>
                <c:pt idx="17">
                  <c:v>JP Nagar Phase 8-9</c:v>
                </c:pt>
                <c:pt idx="18">
                  <c:v>JP Nagar Phase 6-7</c:v>
                </c:pt>
                <c:pt idx="19">
                  <c:v>JP Nagar Phase 4-5</c:v>
                </c:pt>
                <c:pt idx="20">
                  <c:v>JP Nagar Phase 1-3</c:v>
                </c:pt>
                <c:pt idx="21">
                  <c:v>Jayanagar</c:v>
                </c:pt>
                <c:pt idx="22">
                  <c:v>ITI Layout</c:v>
                </c:pt>
                <c:pt idx="23">
                  <c:v>Indiranagar</c:v>
                </c:pt>
                <c:pt idx="24">
                  <c:v>HSR Layout</c:v>
                </c:pt>
                <c:pt idx="25">
                  <c:v>Harlur</c:v>
                </c:pt>
                <c:pt idx="26">
                  <c:v>Frazer Town</c:v>
                </c:pt>
                <c:pt idx="27">
                  <c:v>Domlur, EGL</c:v>
                </c:pt>
                <c:pt idx="28">
                  <c:v>Doddanekundi</c:v>
                </c:pt>
                <c:pt idx="29">
                  <c:v>Devarachikanna Halli</c:v>
                </c:pt>
                <c:pt idx="30">
                  <c:v>CV Raman Nagar</c:v>
                </c:pt>
                <c:pt idx="31">
                  <c:v>Cox Town</c:v>
                </c:pt>
                <c:pt idx="32">
                  <c:v>Challagatta</c:v>
                </c:pt>
                <c:pt idx="33">
                  <c:v>BTM Stage 2</c:v>
                </c:pt>
                <c:pt idx="34">
                  <c:v>BTM Stage 1</c:v>
                </c:pt>
                <c:pt idx="35">
                  <c:v>Brookefield</c:v>
                </c:pt>
                <c:pt idx="36">
                  <c:v>Bommanahalli</c:v>
                </c:pt>
                <c:pt idx="37">
                  <c:v>Bomannahali - MicoLayout</c:v>
                </c:pt>
                <c:pt idx="38">
                  <c:v>Binnipet</c:v>
                </c:pt>
                <c:pt idx="39">
                  <c:v>Bilekahalli</c:v>
                </c:pt>
                <c:pt idx="40">
                  <c:v>Bellandur, Sarjapur Road</c:v>
                </c:pt>
                <c:pt idx="41">
                  <c:v>Bellandur, Sakara</c:v>
                </c:pt>
                <c:pt idx="42">
                  <c:v>Bellandur, Green Glen</c:v>
                </c:pt>
                <c:pt idx="43">
                  <c:v>Bellandur, ETV</c:v>
                </c:pt>
                <c:pt idx="44">
                  <c:v>Bellandur, Ecospace</c:v>
                </c:pt>
                <c:pt idx="45">
                  <c:v>Bellandur, APR</c:v>
                </c:pt>
                <c:pt idx="46">
                  <c:v>Bellandur - Off Sarjapur Road</c:v>
                </c:pt>
                <c:pt idx="47">
                  <c:v>Basavanagudi</c:v>
                </c:pt>
                <c:pt idx="48">
                  <c:v>Bannerghatta</c:v>
                </c:pt>
                <c:pt idx="49">
                  <c:v>Banashankari Stage 2</c:v>
                </c:pt>
                <c:pt idx="50">
                  <c:v>Arekere</c:v>
                </c:pt>
                <c:pt idx="51">
                  <c:v>Akshaya Nagar</c:v>
                </c:pt>
              </c:strCache>
            </c:strRef>
          </c:cat>
          <c:val>
            <c:numRef>
              <c:f>'21 Analysis'!$B$4:$B$56</c:f>
              <c:numCache>
                <c:formatCode>0</c:formatCode>
                <c:ptCount val="52"/>
                <c:pt idx="0">
                  <c:v>253.41666666666666</c:v>
                </c:pt>
                <c:pt idx="1">
                  <c:v>158.48333333333335</c:v>
                </c:pt>
                <c:pt idx="2">
                  <c:v>1.0666666666666667</c:v>
                </c:pt>
                <c:pt idx="3">
                  <c:v>295.18333333333334</c:v>
                </c:pt>
                <c:pt idx="4">
                  <c:v>75.483333333333334</c:v>
                </c:pt>
                <c:pt idx="5">
                  <c:v>42.31666666666667</c:v>
                </c:pt>
                <c:pt idx="6">
                  <c:v>788.91666666666674</c:v>
                </c:pt>
                <c:pt idx="7">
                  <c:v>126.78333333333333</c:v>
                </c:pt>
                <c:pt idx="8">
                  <c:v>71.183333333333337</c:v>
                </c:pt>
                <c:pt idx="9">
                  <c:v>112.11666666666667</c:v>
                </c:pt>
                <c:pt idx="10">
                  <c:v>3104.3166666666675</c:v>
                </c:pt>
                <c:pt idx="11">
                  <c:v>146.66666666666666</c:v>
                </c:pt>
                <c:pt idx="12">
                  <c:v>228.03333333333333</c:v>
                </c:pt>
                <c:pt idx="13">
                  <c:v>17721.049999999996</c:v>
                </c:pt>
                <c:pt idx="14">
                  <c:v>5823.5333333333328</c:v>
                </c:pt>
                <c:pt idx="15">
                  <c:v>42.583333333333336</c:v>
                </c:pt>
                <c:pt idx="16">
                  <c:v>380.33333333333337</c:v>
                </c:pt>
                <c:pt idx="17">
                  <c:v>59.483333333333334</c:v>
                </c:pt>
                <c:pt idx="18">
                  <c:v>287.83333333333331</c:v>
                </c:pt>
                <c:pt idx="19">
                  <c:v>359.95</c:v>
                </c:pt>
                <c:pt idx="20">
                  <c:v>229.83333333333331</c:v>
                </c:pt>
                <c:pt idx="21">
                  <c:v>163.08333333333334</c:v>
                </c:pt>
                <c:pt idx="22">
                  <c:v>91998.750000000029</c:v>
                </c:pt>
                <c:pt idx="23">
                  <c:v>404.09999999999997</c:v>
                </c:pt>
                <c:pt idx="24">
                  <c:v>351828.01666666643</c:v>
                </c:pt>
                <c:pt idx="25">
                  <c:v>41667.300000000017</c:v>
                </c:pt>
                <c:pt idx="26">
                  <c:v>44.81666666666667</c:v>
                </c:pt>
                <c:pt idx="27">
                  <c:v>363.2833333333333</c:v>
                </c:pt>
                <c:pt idx="28">
                  <c:v>80.766666666666666</c:v>
                </c:pt>
                <c:pt idx="29">
                  <c:v>353.70000000000005</c:v>
                </c:pt>
                <c:pt idx="30">
                  <c:v>63.95</c:v>
                </c:pt>
                <c:pt idx="31">
                  <c:v>3.1833333333333331</c:v>
                </c:pt>
                <c:pt idx="32">
                  <c:v>41.133333333333333</c:v>
                </c:pt>
                <c:pt idx="33">
                  <c:v>1115.1166666666668</c:v>
                </c:pt>
                <c:pt idx="34">
                  <c:v>1175.2499999999998</c:v>
                </c:pt>
                <c:pt idx="35">
                  <c:v>91.216666666666669</c:v>
                </c:pt>
                <c:pt idx="36">
                  <c:v>2079.0499999999993</c:v>
                </c:pt>
                <c:pt idx="37">
                  <c:v>18143.666666666668</c:v>
                </c:pt>
                <c:pt idx="38">
                  <c:v>46.483333333333334</c:v>
                </c:pt>
                <c:pt idx="39">
                  <c:v>422.7166666666667</c:v>
                </c:pt>
                <c:pt idx="40">
                  <c:v>3245.3000000000015</c:v>
                </c:pt>
                <c:pt idx="41">
                  <c:v>494.71666666666664</c:v>
                </c:pt>
                <c:pt idx="42">
                  <c:v>4179.1499999999996</c:v>
                </c:pt>
                <c:pt idx="43">
                  <c:v>44.81666666666667</c:v>
                </c:pt>
                <c:pt idx="44">
                  <c:v>21.316666666666666</c:v>
                </c:pt>
                <c:pt idx="45">
                  <c:v>1282.9666666666667</c:v>
                </c:pt>
                <c:pt idx="46">
                  <c:v>1613.7</c:v>
                </c:pt>
                <c:pt idx="47">
                  <c:v>173.45</c:v>
                </c:pt>
                <c:pt idx="48">
                  <c:v>263.66666666666669</c:v>
                </c:pt>
                <c:pt idx="49">
                  <c:v>79.316666666666663</c:v>
                </c:pt>
                <c:pt idx="50">
                  <c:v>251.56666666666666</c:v>
                </c:pt>
                <c:pt idx="51">
                  <c:v>1139.3999999999999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CA-485A-BF90-8E4F4699E1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68258767"/>
        <c:axId val="897826879"/>
      </c:lineChart>
      <c:catAx>
        <c:axId val="136825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826879"/>
        <c:crosses val="autoZero"/>
        <c:auto val="1"/>
        <c:lblAlgn val="ctr"/>
        <c:lblOffset val="100"/>
        <c:noMultiLvlLbl val="0"/>
      </c:catAx>
      <c:valAx>
        <c:axId val="89782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258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8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2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3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7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2">
              <a:lumMod val="75000"/>
            </a:schemeClr>
          </a:fgClr>
          <a:bgClr>
            <a:schemeClr val="accent5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44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Freshco Hypermarket </a:t>
            </a:r>
            <a:r>
              <a:rPr lang="en-US" b="1" dirty="0">
                <a:solidFill>
                  <a:schemeClr val="bg1"/>
                </a:solidFill>
              </a:rPr>
              <a:t>Analysis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5927" y="-566830"/>
            <a:ext cx="2780146" cy="29188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254">
        <p159:morph option="byObject"/>
      </p:transition>
    </mc:Choice>
    <mc:Fallback xmlns="">
      <p:transition spd="slow" advTm="425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5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770743" y="1544067"/>
            <a:ext cx="3541486" cy="3905387"/>
            <a:chOff x="4325258" y="1229517"/>
            <a:chExt cx="3541486" cy="3905387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29020" y="2392017"/>
              <a:ext cx="2761672" cy="2742887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13">
        <p159:morph option="byObject"/>
      </p:transition>
    </mc:Choice>
    <mc:Fallback xmlns="">
      <p:transition spd="slow" advTm="351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5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E2F3CB-D43D-6063-0258-EB69241D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1257" y="1664140"/>
            <a:ext cx="3541486" cy="3905387"/>
            <a:chOff x="4325258" y="1229517"/>
            <a:chExt cx="3541486" cy="3905387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DBEF1761-FE86-C984-CF29-63C60249F71C}"/>
                </a:ext>
              </a:extLst>
            </p:cNvPr>
            <p:cNvSpPr/>
            <p:nvPr/>
          </p:nvSpPr>
          <p:spPr>
            <a:xfrm>
              <a:off x="4729020" y="2392017"/>
              <a:ext cx="2761672" cy="2742887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49AC22B7-4357-48FF-9958-A7FFE6BAA3AF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99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251">
        <p159:morph option="byObject"/>
      </p:transition>
    </mc:Choice>
    <mc:Fallback xmlns="">
      <p:transition spd="slow" advTm="22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2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44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Freshco Hypermarket </a:t>
            </a:r>
            <a:r>
              <a:rPr lang="en-US" b="1" dirty="0">
                <a:solidFill>
                  <a:schemeClr val="bg1"/>
                </a:solidFill>
              </a:rPr>
              <a:t>Analysis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49091" y="6208193"/>
            <a:ext cx="2789382" cy="29188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07345" y="5087257"/>
            <a:ext cx="3515380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9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8">
        <p159:morph option="byObject"/>
      </p:transition>
    </mc:Choice>
    <mc:Fallback xmlns="">
      <p:transition spd="slow" advTm="120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3599" y="2860604"/>
            <a:ext cx="3888509" cy="208352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464535" y="2812738"/>
            <a:ext cx="4430345" cy="215361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27668" y="2596116"/>
            <a:ext cx="4587362" cy="228309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075034" y="2776054"/>
            <a:ext cx="4817750" cy="215361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299484" y="318277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i="0" dirty="0">
                <a:solidFill>
                  <a:srgbClr val="202B45"/>
                </a:solidFill>
                <a:effectLst/>
                <a:latin typeface="Metropolis"/>
              </a:rPr>
              <a:t>Order level Analysis 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940818" y="313277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i="0" dirty="0">
                <a:solidFill>
                  <a:srgbClr val="202B45"/>
                </a:solidFill>
                <a:effectLst/>
                <a:latin typeface="Metropolis"/>
              </a:rPr>
              <a:t>Completion Rate Analysis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896008" y="315290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i="0" dirty="0">
                <a:solidFill>
                  <a:srgbClr val="202B45"/>
                </a:solidFill>
                <a:effectLst/>
                <a:latin typeface="Metropolis"/>
              </a:rPr>
              <a:t>Customer Level Analysis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824307" y="317137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i="0" dirty="0">
                <a:solidFill>
                  <a:srgbClr val="202B45"/>
                </a:solidFill>
                <a:effectLst/>
                <a:latin typeface="Metropolis"/>
              </a:rPr>
              <a:t>Delivery Analysis 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"/>
    </mc:Choice>
    <mc:Fallback xmlns="">
      <p:transition spd="slow" advTm="18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26764" y="522898"/>
            <a:ext cx="35652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49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level Analysis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266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615381" y="2026444"/>
            <a:ext cx="40538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 is a significant spike in order counts observed in both May and September.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completion rate aligns with this increased order count, indicating successful management of higher demand during these months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delivery charges are high during the month of January which caused decreased number of orders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615381" y="5043055"/>
            <a:ext cx="4053841" cy="12033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delivery charges might be high during that month due the fuel charges, which directly impacted the order level.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Consider optimizing delivery charges to align with higher-rated orders in such scenarios.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411D9-8825-481E-D2BB-DA9DC026B321}"/>
              </a:ext>
            </a:extLst>
          </p:cNvPr>
          <p:cNvSpPr/>
          <p:nvPr/>
        </p:nvSpPr>
        <p:spPr>
          <a:xfrm>
            <a:off x="7615381" y="4698403"/>
            <a:ext cx="413437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Recommendations: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319A9-5D69-116A-22E1-9C451CE4F1B1}"/>
              </a:ext>
            </a:extLst>
          </p:cNvPr>
          <p:cNvSpPr/>
          <p:nvPr/>
        </p:nvSpPr>
        <p:spPr>
          <a:xfrm>
            <a:off x="7615381" y="1613151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Insights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A1405-6240-C12A-3646-8305CA6DE1D0}"/>
              </a:ext>
            </a:extLst>
          </p:cNvPr>
          <p:cNvSpPr/>
          <p:nvPr/>
        </p:nvSpPr>
        <p:spPr>
          <a:xfrm>
            <a:off x="228599" y="858637"/>
            <a:ext cx="10891962" cy="2287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Söhne"/>
              </a:rPr>
              <a:t>The a</a:t>
            </a:r>
            <a:r>
              <a:rPr lang="en-US" sz="1400" b="0" i="0" dirty="0">
                <a:effectLst/>
                <a:latin typeface="Söhne"/>
              </a:rPr>
              <a:t>nalysis covered order count against month</a:t>
            </a:r>
            <a:endParaRPr lang="en-US" sz="1400" dirty="0">
              <a:cs typeface="Segoe UI" panose="020B0502040204020203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B839A5-7395-62A7-08A1-164B4E221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79787"/>
              </p:ext>
            </p:extLst>
          </p:nvPr>
        </p:nvGraphicFramePr>
        <p:xfrm>
          <a:off x="308321" y="1424764"/>
          <a:ext cx="5621424" cy="4107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46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"/>
    </mc:Choice>
    <mc:Fallback xmlns="">
      <p:transition spd="slow" advTm="12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48436" y="522898"/>
            <a:ext cx="33435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8244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Completion rate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236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2902" y="5215573"/>
            <a:ext cx="0" cy="135772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5215573"/>
            <a:ext cx="0" cy="135772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475537" y="5196270"/>
            <a:ext cx="2886344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Morning orders and afternoon orders exhibit higher completion rates, indicating better operational efficiency during these periods.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65BC6-ACD4-DF43-24F3-EEA3B5F0983E}"/>
              </a:ext>
            </a:extLst>
          </p:cNvPr>
          <p:cNvSpPr/>
          <p:nvPr/>
        </p:nvSpPr>
        <p:spPr>
          <a:xfrm>
            <a:off x="650019" y="822804"/>
            <a:ext cx="10891962" cy="2287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Söhne"/>
              </a:rPr>
              <a:t>The a</a:t>
            </a:r>
            <a:r>
              <a:rPr lang="en-US" sz="1400" b="0" i="0" dirty="0">
                <a:effectLst/>
                <a:latin typeface="Söhne"/>
              </a:rPr>
              <a:t>nalysis covered completion rates at different time slots and Days. 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B2F745-C833-29F0-E16F-699C9876DFBF}"/>
              </a:ext>
            </a:extLst>
          </p:cNvPr>
          <p:cNvSpPr/>
          <p:nvPr/>
        </p:nvSpPr>
        <p:spPr>
          <a:xfrm>
            <a:off x="908712" y="5215573"/>
            <a:ext cx="2886344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Notable patterns: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completion rate exhibits a notable increase in week ends , especially on Sundays.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319A2-9C6F-48AB-846E-29D35518923E}"/>
              </a:ext>
            </a:extLst>
          </p:cNvPr>
          <p:cNvSpPr/>
          <p:nvPr/>
        </p:nvSpPr>
        <p:spPr>
          <a:xfrm>
            <a:off x="866547" y="4666650"/>
            <a:ext cx="288634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Insights: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BF50CD-2AE2-21FE-D976-8379C5419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368566"/>
              </p:ext>
            </p:extLst>
          </p:nvPr>
        </p:nvGraphicFramePr>
        <p:xfrm>
          <a:off x="278255" y="1298495"/>
          <a:ext cx="11507341" cy="319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418157-382A-4684-F269-02EB75BD5398}"/>
              </a:ext>
            </a:extLst>
          </p:cNvPr>
          <p:cNvSpPr txBox="1"/>
          <p:nvPr/>
        </p:nvSpPr>
        <p:spPr>
          <a:xfrm>
            <a:off x="8131464" y="5123240"/>
            <a:ext cx="2952172" cy="104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Completion rates tend to dip during late-night slots, possibly due to reduced delivery capacity or higher order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3"/>
    </mc:Choice>
    <mc:Fallback xmlns="">
      <p:transition spd="slow" advTm="14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78641" y="9798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2902" y="5560291"/>
            <a:ext cx="0" cy="10130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5560291"/>
            <a:ext cx="0" cy="10130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65BC6-ACD4-DF43-24F3-EEA3B5F0983E}"/>
              </a:ext>
            </a:extLst>
          </p:cNvPr>
          <p:cNvSpPr/>
          <p:nvPr/>
        </p:nvSpPr>
        <p:spPr>
          <a:xfrm>
            <a:off x="378559" y="90381"/>
            <a:ext cx="10891962" cy="2287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Söhne"/>
              </a:rPr>
              <a:t>The a</a:t>
            </a:r>
            <a:r>
              <a:rPr lang="en-US" sz="1400" b="0" i="0" dirty="0">
                <a:effectLst/>
                <a:latin typeface="Söhne"/>
              </a:rPr>
              <a:t>nalysis covered completion rates at drop are level 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B2F745-C833-29F0-E16F-699C9876DFBF}"/>
              </a:ext>
            </a:extLst>
          </p:cNvPr>
          <p:cNvSpPr/>
          <p:nvPr/>
        </p:nvSpPr>
        <p:spPr>
          <a:xfrm>
            <a:off x="865156" y="5442831"/>
            <a:ext cx="2977033" cy="12033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completion rate 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are high in these areas HSR Layout, ITI Layout , Harlur,Bomannahali – MicoLayout,Kudlu Koramangala, Ejipura Bellandur, Green Glen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98F2B-C607-2F2F-D0CD-C5597803C5F2}"/>
              </a:ext>
            </a:extLst>
          </p:cNvPr>
          <p:cNvSpPr/>
          <p:nvPr/>
        </p:nvSpPr>
        <p:spPr>
          <a:xfrm>
            <a:off x="4463616" y="5442831"/>
            <a:ext cx="2786254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distance from HSR Layout to Whitefield is 19.4 Km and Cox town is  14 Km. Considering the external factors like traffic , the orders getting cancelled.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F98341-A768-7829-F200-53603352E463}"/>
              </a:ext>
            </a:extLst>
          </p:cNvPr>
          <p:cNvSpPr/>
          <p:nvPr/>
        </p:nvSpPr>
        <p:spPr>
          <a:xfrm>
            <a:off x="8349813" y="5442831"/>
            <a:ext cx="2786254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reach the customers on time , mini marts can be opened in areas , where the possibility of order rates will be high.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50BE37-0E25-7889-B638-A3BCAF7EAC41}"/>
              </a:ext>
            </a:extLst>
          </p:cNvPr>
          <p:cNvSpPr/>
          <p:nvPr/>
        </p:nvSpPr>
        <p:spPr>
          <a:xfrm>
            <a:off x="8349813" y="5060535"/>
            <a:ext cx="413437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Recommendations: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661DC44-5955-1E4C-7A7A-4EBA8A6E2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822417"/>
              </p:ext>
            </p:extLst>
          </p:nvPr>
        </p:nvGraphicFramePr>
        <p:xfrm>
          <a:off x="193964" y="478001"/>
          <a:ext cx="11919396" cy="442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743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"/>
    </mc:Choice>
    <mc:Fallback xmlns="">
      <p:transition spd="slow" advTm="9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26764" y="522898"/>
            <a:ext cx="35652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49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Level Analysis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266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615380" y="1186217"/>
            <a:ext cx="4053842" cy="33909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discount is directly impacting the rating of the order. In this trend ,  the higher the discount higher the order ratings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delivery charges are higher for 0 ratings, some of which might be cancelled and for some the charges might be higher due to the distance.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Late-night orders tend to receive higher ratings, possibly indicating a less congested delivery process or customer satisfaction with the convenience of late-night delivery.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Orders with more than 5 items tend to have higher ratings, suggesting that customers appreciate the variety or bulk ordering options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615381" y="5043055"/>
            <a:ext cx="4053841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Need to monitor the trends regularly, to keep up with high ratings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Need to take survey or poll to anticipate the higher ratings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98ADDB4-476D-8BDF-62A2-F4EBD55C5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599462"/>
              </p:ext>
            </p:extLst>
          </p:nvPr>
        </p:nvGraphicFramePr>
        <p:xfrm>
          <a:off x="228599" y="1614222"/>
          <a:ext cx="7252856" cy="403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8C411D9-8825-481E-D2BB-DA9DC026B321}"/>
              </a:ext>
            </a:extLst>
          </p:cNvPr>
          <p:cNvSpPr/>
          <p:nvPr/>
        </p:nvSpPr>
        <p:spPr>
          <a:xfrm>
            <a:off x="7615381" y="4698403"/>
            <a:ext cx="413437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Recommendations: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319A9-5D69-116A-22E1-9C451CE4F1B1}"/>
              </a:ext>
            </a:extLst>
          </p:cNvPr>
          <p:cNvSpPr/>
          <p:nvPr/>
        </p:nvSpPr>
        <p:spPr>
          <a:xfrm>
            <a:off x="7615381" y="855298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Insights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1D082-9A06-93DA-A811-DED9F59059DB}"/>
              </a:ext>
            </a:extLst>
          </p:cNvPr>
          <p:cNvSpPr/>
          <p:nvPr/>
        </p:nvSpPr>
        <p:spPr>
          <a:xfrm>
            <a:off x="228599" y="858637"/>
            <a:ext cx="10891962" cy="2287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Söhne"/>
              </a:rPr>
              <a:t>The a</a:t>
            </a:r>
            <a:r>
              <a:rPr lang="en-US" sz="1400" b="0" i="0" dirty="0">
                <a:effectLst/>
                <a:latin typeface="Söhne"/>
              </a:rPr>
              <a:t>nalysis covered Delivery charges , Discount , number of products against Ratings</a:t>
            </a:r>
            <a:endParaRPr lang="en-US" sz="14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"/>
    </mc:Choice>
    <mc:Fallback xmlns="">
      <p:transition spd="slow" advTm="8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26764" y="522898"/>
            <a:ext cx="35652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49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Delivery Analysis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266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615381" y="2026444"/>
            <a:ext cx="40538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discount is directly impacting the rating of the order. In this trend , the higher the discount higher the order ratings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delivery charges are higher for 0 ratings, some of which might be cancelled and for some the charges might be higher due to the distance.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615381" y="5043055"/>
            <a:ext cx="4053841" cy="9777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Need to monitor the trends regularly, to keep up with high ratings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Need to take survey or poll to anticipate the higher ratings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411D9-8825-481E-D2BB-DA9DC026B321}"/>
              </a:ext>
            </a:extLst>
          </p:cNvPr>
          <p:cNvSpPr/>
          <p:nvPr/>
        </p:nvSpPr>
        <p:spPr>
          <a:xfrm>
            <a:off x="7615381" y="4698403"/>
            <a:ext cx="413437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Recommendations: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319A9-5D69-116A-22E1-9C451CE4F1B1}"/>
              </a:ext>
            </a:extLst>
          </p:cNvPr>
          <p:cNvSpPr/>
          <p:nvPr/>
        </p:nvSpPr>
        <p:spPr>
          <a:xfrm>
            <a:off x="7615381" y="1613151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Insights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61F5F0-8027-D745-3B7A-CBAA4C094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78835"/>
              </p:ext>
            </p:extLst>
          </p:nvPr>
        </p:nvGraphicFramePr>
        <p:xfrm>
          <a:off x="522778" y="1663873"/>
          <a:ext cx="5924204" cy="4356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1A1405-6240-C12A-3646-8305CA6DE1D0}"/>
              </a:ext>
            </a:extLst>
          </p:cNvPr>
          <p:cNvSpPr/>
          <p:nvPr/>
        </p:nvSpPr>
        <p:spPr>
          <a:xfrm>
            <a:off x="228599" y="858637"/>
            <a:ext cx="10891962" cy="2287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Söhne"/>
              </a:rPr>
              <a:t>The a</a:t>
            </a:r>
            <a:r>
              <a:rPr lang="en-US" sz="1400" b="0" i="0" dirty="0">
                <a:effectLst/>
                <a:latin typeface="Söhne"/>
              </a:rPr>
              <a:t>nalysis covered Drop Area , Slots against Delivery charges</a:t>
            </a:r>
            <a:endParaRPr lang="en-US" sz="14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9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"/>
    </mc:Choice>
    <mc:Fallback xmlns="">
      <p:transition spd="slow" advTm="13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2902" y="5369950"/>
            <a:ext cx="0" cy="120334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5369950"/>
            <a:ext cx="0" cy="120334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65BC6-ACD4-DF43-24F3-EEA3B5F0983E}"/>
              </a:ext>
            </a:extLst>
          </p:cNvPr>
          <p:cNvSpPr/>
          <p:nvPr/>
        </p:nvSpPr>
        <p:spPr>
          <a:xfrm>
            <a:off x="341514" y="170348"/>
            <a:ext cx="10891962" cy="2287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Söhne"/>
              </a:rPr>
              <a:t>The a</a:t>
            </a:r>
            <a:r>
              <a:rPr lang="en-US" sz="1400" b="0" i="0" dirty="0">
                <a:effectLst/>
                <a:latin typeface="Söhne"/>
              </a:rPr>
              <a:t>nalysis covered Drop areas against Delivery time 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B2F745-C833-29F0-E16F-699C9876DFBF}"/>
              </a:ext>
            </a:extLst>
          </p:cNvPr>
          <p:cNvSpPr/>
          <p:nvPr/>
        </p:nvSpPr>
        <p:spPr>
          <a:xfrm>
            <a:off x="866547" y="5369950"/>
            <a:ext cx="2886344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 represents that , the more orders are from HSR Layout , as the super market is the same locality and delivery time is high ,because of high number of 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319A2-9C6F-48AB-846E-29D35518923E}"/>
              </a:ext>
            </a:extLst>
          </p:cNvPr>
          <p:cNvSpPr/>
          <p:nvPr/>
        </p:nvSpPr>
        <p:spPr>
          <a:xfrm>
            <a:off x="866547" y="4941529"/>
            <a:ext cx="288634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Insights: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1C0ABB0-F2DD-3258-1334-A00C4DF13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668927"/>
              </p:ext>
            </p:extLst>
          </p:nvPr>
        </p:nvGraphicFramePr>
        <p:xfrm>
          <a:off x="341514" y="498764"/>
          <a:ext cx="11734800" cy="4323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C8A314-EB5F-C545-86AD-6EBCCA4DCB4E}"/>
              </a:ext>
            </a:extLst>
          </p:cNvPr>
          <p:cNvSpPr txBox="1"/>
          <p:nvPr/>
        </p:nvSpPr>
        <p:spPr>
          <a:xfrm>
            <a:off x="4313380" y="5369950"/>
            <a:ext cx="3241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Orders are getting cancelled in the areas of Whitefield and cox town , because of which the delivery time is low.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77380-3F8B-E18A-9AED-9C23DC3852B8}"/>
              </a:ext>
            </a:extLst>
          </p:cNvPr>
          <p:cNvSpPr txBox="1"/>
          <p:nvPr/>
        </p:nvSpPr>
        <p:spPr>
          <a:xfrm>
            <a:off x="8199577" y="5369950"/>
            <a:ext cx="3241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Orders are getting cancelled in the areas of Whitefield and cox town , because of which the delivery time is low.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9"/>
    </mc:Choice>
    <mc:Fallback xmlns="">
      <p:transition spd="slow" advTm="3059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753</TotalTime>
  <Words>666</Words>
  <Application>Microsoft Office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Metropolis</vt:lpstr>
      <vt:lpstr>Segoe UI</vt:lpstr>
      <vt:lpstr>Segoe UI Light</vt:lpstr>
      <vt:lpstr>Söhne</vt:lpstr>
      <vt:lpstr>Wingdings</vt:lpstr>
      <vt:lpstr>Office Theme</vt:lpstr>
      <vt:lpstr>Freshco Hypermarket Analysis </vt:lpstr>
      <vt:lpstr>Freshco Hypermarket Analysis </vt:lpstr>
      <vt:lpstr>Project analysis slide 3</vt:lpstr>
      <vt:lpstr>Project analysis slide 10</vt:lpstr>
      <vt:lpstr>Project analysis slide 5</vt:lpstr>
      <vt:lpstr>Project analysis slide 5</vt:lpstr>
      <vt:lpstr>Project analysis slide 10</vt:lpstr>
      <vt:lpstr>Project analysis slide 10</vt:lpstr>
      <vt:lpstr>Project analysis slide 5</vt:lpstr>
      <vt:lpstr>Thank You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Freshco Hypermarket Analysis</dc:title>
  <dc:creator>MADHU T</dc:creator>
  <cp:lastModifiedBy>MADHU T</cp:lastModifiedBy>
  <cp:revision>24</cp:revision>
  <dcterms:created xsi:type="dcterms:W3CDTF">2024-01-27T17:37:17Z</dcterms:created>
  <dcterms:modified xsi:type="dcterms:W3CDTF">2024-01-28T14:41:18Z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