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de-DE"/>
    </a:defPPr>
    <a:lvl1pPr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2087563" indent="-1630363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2pPr>
    <a:lvl3pPr marL="4175125" indent="-3260725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3pPr>
    <a:lvl4pPr marL="6262688" indent="-4891088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4pPr>
    <a:lvl5pPr marL="8350250" indent="-6521450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3152">
          <p15:clr>
            <a:srgbClr val="A4A3A4"/>
          </p15:clr>
        </p15:guide>
        <p15:guide id="2" pos="184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sa Götte" initials="GG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Objects="1">
      <p:cViewPr>
        <p:scale>
          <a:sx n="36" d="100"/>
          <a:sy n="36" d="100"/>
        </p:scale>
        <p:origin x="960" y="-4704"/>
      </p:cViewPr>
      <p:guideLst>
        <p:guide orient="horz" pos="3152"/>
        <p:guide pos="184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817986334585"/>
          <c:y val="0.0785091260502821"/>
          <c:w val="0.904482365652537"/>
          <c:h val="0.735862975563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Benign</c:v>
                </c:pt>
              </c:strCache>
            </c:strRef>
          </c:tx>
          <c:spPr>
            <a:solidFill>
              <a:srgbClr val="00B050">
                <a:alpha val="8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1"/>
                <c:pt idx="0">
                  <c:v>Diagnosis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1"/>
                <c:pt idx="0">
                  <c:v>357.0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68D-4D30-B479-DBE046EA9654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Malignant</c:v>
                </c:pt>
              </c:strCache>
            </c:strRef>
          </c:tx>
          <c:spPr>
            <a:solidFill>
              <a:srgbClr val="C00000">
                <a:alpha val="8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1"/>
                <c:pt idx="0">
                  <c:v>Diagnosis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1"/>
                <c:pt idx="0">
                  <c:v>212.0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68D-4D30-B479-DBE046EA965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2082619072"/>
        <c:axId val="-2041288960"/>
      </c:barChart>
      <c:catAx>
        <c:axId val="-208261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3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41288960"/>
        <c:crosses val="autoZero"/>
        <c:auto val="1"/>
        <c:lblAlgn val="ctr"/>
        <c:lblOffset val="100"/>
        <c:noMultiLvlLbl val="0"/>
      </c:catAx>
      <c:valAx>
        <c:axId val="-204128896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82619072"/>
        <c:crosses val="autoZero"/>
        <c:crossBetween val="between"/>
        <c:majorUnit val="100.0"/>
      </c:valAx>
      <c:spPr>
        <a:solidFill>
          <a:schemeClr val="bg1"/>
        </a:solidFill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549882203426924"/>
          <c:y val="0.0177370028445544"/>
          <c:w val="0.432814056495689"/>
          <c:h val="0.18552067006765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08794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08794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16AFA40-508B-F145-B2D9-12A00C18A77A}" type="datetime1">
              <a:rPr lang="de-DE"/>
              <a:pPr>
                <a:defRPr/>
              </a:pPr>
              <a:t>24.06.19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08794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208794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88E111D-CBDD-3542-BD6D-3402AFAD82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6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07406" y="3723481"/>
            <a:ext cx="27127200" cy="1371600"/>
          </a:xfrm>
          <a:prstGeom prst="rect">
            <a:avLst/>
          </a:prstGeom>
        </p:spPr>
        <p:txBody>
          <a:bodyPr vert="horz" lIns="0" anchor="ctr" anchorCtr="0"/>
          <a:lstStyle>
            <a:lvl1pPr marL="304800" indent="0" algn="l">
              <a:defRPr sz="6000" baseline="0">
                <a:latin typeface="Lucida Sans Bold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07E91342-0863-4F52-83E5-050B4FAE32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86478" y="899345"/>
            <a:ext cx="6752184" cy="268451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WW_Wiss_Poster_A1_RGB.pd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30275212" cy="427497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087563" rtl="0" fontAlgn="base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1565275" indent="-1565275" algn="l" defTabSz="2087563" rtl="0" fontAlgn="base">
        <a:spcBef>
          <a:spcPct val="20000"/>
        </a:spcBef>
        <a:spcAft>
          <a:spcPct val="0"/>
        </a:spcAft>
        <a:buFont typeface="Arial" pitchFamily="-65" charset="0"/>
        <a:buChar char="•"/>
        <a:defRPr sz="146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3392488" indent="-1304925" algn="l" defTabSz="2087563" rtl="0" fontAlgn="base">
        <a:spcBef>
          <a:spcPct val="20000"/>
        </a:spcBef>
        <a:spcAft>
          <a:spcPct val="0"/>
        </a:spcAft>
        <a:buFont typeface="Arial" pitchFamily="-65" charset="0"/>
        <a:buChar char="–"/>
        <a:defRPr sz="1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5219700" indent="-1042988" algn="l" defTabSz="2087563" rtl="0" fontAlgn="base">
        <a:spcBef>
          <a:spcPct val="20000"/>
        </a:spcBef>
        <a:spcAft>
          <a:spcPct val="0"/>
        </a:spcAft>
        <a:buFont typeface="Arial" pitchFamily="-65" charset="0"/>
        <a:buChar char="•"/>
        <a:defRPr sz="11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7307263" indent="-1042988" algn="l" defTabSz="2087563" rtl="0" fontAlgn="base">
        <a:spcBef>
          <a:spcPct val="20000"/>
        </a:spcBef>
        <a:spcAft>
          <a:spcPct val="0"/>
        </a:spcAft>
        <a:buFont typeface="Arial" pitchFamily="-65" charset="0"/>
        <a:buChar char="–"/>
        <a:defRPr sz="91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9394825" indent="-1042988" algn="l" defTabSz="2087563" rtl="0" fontAlgn="base">
        <a:spcBef>
          <a:spcPct val="20000"/>
        </a:spcBef>
        <a:spcAft>
          <a:spcPct val="0"/>
        </a:spcAft>
        <a:buFont typeface="Arial" pitchFamily="-65" charset="0"/>
        <a:buChar char="»"/>
        <a:defRPr sz="91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11483675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chart" Target="../charts/chart1.xml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5"/>
          <p:cNvSpPr txBox="1">
            <a:spLocks/>
          </p:cNvSpPr>
          <p:nvPr/>
        </p:nvSpPr>
        <p:spPr bwMode="auto">
          <a:xfrm>
            <a:off x="2181149" y="33942856"/>
            <a:ext cx="27127200" cy="10685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304800">
              <a:spcBef>
                <a:spcPct val="20000"/>
              </a:spcBef>
            </a:pPr>
            <a:r>
              <a:rPr lang="en-GB" sz="6000" dirty="0" err="1">
                <a:solidFill>
                  <a:schemeClr val="bg1"/>
                </a:solidFill>
                <a:latin typeface="Lucida Sans" pitchFamily="-65" charset="0"/>
              </a:rPr>
              <a:t>Knime</a:t>
            </a:r>
            <a:r>
              <a:rPr lang="en-GB" sz="6000" dirty="0">
                <a:solidFill>
                  <a:schemeClr val="bg1"/>
                </a:solidFill>
                <a:latin typeface="Lucida Sans" pitchFamily="-65" charset="0"/>
              </a:rPr>
              <a:t>-Workflow</a:t>
            </a:r>
          </a:p>
        </p:txBody>
      </p:sp>
      <p:sp>
        <p:nvSpPr>
          <p:cNvPr id="9" name="Textfeld 15"/>
          <p:cNvSpPr txBox="1">
            <a:spLocks noChangeArrowheads="1"/>
          </p:cNvSpPr>
          <p:nvPr/>
        </p:nvSpPr>
        <p:spPr bwMode="auto">
          <a:xfrm>
            <a:off x="2206470" y="5000123"/>
            <a:ext cx="2699752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de-D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Gesa Götte, </a:t>
            </a:r>
            <a:r>
              <a:rPr lang="de-DE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Himanshi</a:t>
            </a:r>
            <a:r>
              <a:rPr lang="de-D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Bajaj</a:t>
            </a:r>
            <a:r>
              <a:rPr lang="de-D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Robert Friedrich Ritter, </a:t>
            </a:r>
            <a:r>
              <a:rPr lang="de-DE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Madhu</a:t>
            </a:r>
            <a:endParaRPr lang="de-D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ctrTitle"/>
          </p:nvPr>
        </p:nvSpPr>
        <p:spPr bwMode="auto">
          <a:xfrm>
            <a:off x="2107406" y="3543897"/>
            <a:ext cx="27127200" cy="1537967"/>
          </a:xfrm>
          <a:noFill/>
          <a:ln>
            <a:miter lim="800000"/>
            <a:headEnd/>
            <a:tailEnd/>
          </a:ln>
        </p:spPr>
        <p:txBody>
          <a:bodyPr wrap="square" tIns="45720" rIns="91440" bIns="45720" numCol="1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bg1"/>
                </a:solidFill>
                <a:latin typeface="Lucida Sans Bold" charset="0"/>
              </a:rPr>
              <a:t>Group 7: Breast Cancer</a:t>
            </a: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2107407" y="7271483"/>
            <a:ext cx="863144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Predict whether </a:t>
            </a:r>
            <a:r>
              <a:rPr lang="en-US" sz="3600" dirty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a patients cancer </a:t>
            </a:r>
            <a:r>
              <a:rPr lang="en-US" sz="3600" dirty="0" smtClean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is</a:t>
            </a:r>
          </a:p>
          <a:p>
            <a:endParaRPr lang="en-US" sz="3600" dirty="0" smtClean="0">
              <a:solidFill>
                <a:schemeClr val="accent3">
                  <a:lumMod val="50000"/>
                </a:schemeClr>
              </a:solidFill>
              <a:latin typeface="+mn-lt"/>
              <a:ea typeface="Lucida Sans" pitchFamily="-65" charset="0"/>
              <a:cs typeface="Times New Roman" panose="02020603050405020304" pitchFamily="18" charset="0"/>
            </a:endParaRPr>
          </a:p>
          <a:p>
            <a:r>
              <a:rPr lang="en-US" sz="5400" b="1" dirty="0" smtClean="0">
                <a:solidFill>
                  <a:srgbClr val="00B050"/>
                </a:solidFill>
                <a:latin typeface="+mn-lt"/>
                <a:ea typeface="Lucida Sans" pitchFamily="-65" charset="0"/>
                <a:cs typeface="Times New Roman" panose="02020603050405020304" pitchFamily="18" charset="0"/>
              </a:rPr>
              <a:t>B</a:t>
            </a:r>
            <a:r>
              <a:rPr lang="en-US" sz="5400" b="1" dirty="0" smtClean="0">
                <a:solidFill>
                  <a:srgbClr val="00B050"/>
                </a:solidFill>
                <a:latin typeface="+mn-lt"/>
                <a:ea typeface="Lucida Sans" pitchFamily="-65" charset="0"/>
                <a:cs typeface="Times New Roman" panose="02020603050405020304" pitchFamily="18" charset="0"/>
              </a:rPr>
              <a:t>enign</a:t>
            </a:r>
            <a:r>
              <a:rPr lang="en-US" sz="4400" dirty="0" smtClean="0">
                <a:solidFill>
                  <a:srgbClr val="0070C0"/>
                </a:solidFill>
                <a:latin typeface="+mn-lt"/>
                <a:ea typeface="Lucida Sans" pitchFamily="-65" charset="0"/>
                <a:cs typeface="Times New Roman" panose="02020603050405020304" pitchFamily="18" charset="0"/>
              </a:rPr>
              <a:t>	    </a:t>
            </a:r>
            <a:r>
              <a:rPr lang="en-US" sz="3600" dirty="0" smtClean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or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Lucida Sans" pitchFamily="-65" charset="0"/>
                <a:cs typeface="Times New Roman" panose="02020603050405020304" pitchFamily="18" charset="0"/>
              </a:rPr>
              <a:t>	</a:t>
            </a:r>
            <a:r>
              <a:rPr lang="en-US" sz="5400" b="1" dirty="0" smtClean="0">
                <a:solidFill>
                  <a:srgbClr val="C00000"/>
                </a:solidFill>
                <a:latin typeface="+mn-lt"/>
                <a:ea typeface="Lucida Sans" pitchFamily="-65" charset="0"/>
                <a:cs typeface="Times New Roman" panose="02020603050405020304" pitchFamily="18" charset="0"/>
              </a:rPr>
              <a:t>M</a:t>
            </a:r>
            <a:r>
              <a:rPr lang="en-US" sz="5400" b="1" dirty="0" smtClean="0">
                <a:solidFill>
                  <a:srgbClr val="C00000"/>
                </a:solidFill>
                <a:latin typeface="+mn-lt"/>
                <a:ea typeface="Lucida Sans" pitchFamily="-65" charset="0"/>
                <a:cs typeface="Times New Roman" panose="02020603050405020304" pitchFamily="18" charset="0"/>
              </a:rPr>
              <a:t>alignant</a:t>
            </a:r>
            <a:endParaRPr lang="de-DE" sz="3600" b="1" dirty="0">
              <a:solidFill>
                <a:srgbClr val="C00000"/>
              </a:solidFill>
              <a:latin typeface="+mn-lt"/>
              <a:ea typeface="Lucida Sans" pitchFamily="-65" charset="0"/>
              <a:cs typeface="Times New Roman" panose="02020603050405020304" pitchFamily="18" charset="0"/>
            </a:endParaRPr>
          </a:p>
        </p:txBody>
      </p:sp>
      <p:sp>
        <p:nvSpPr>
          <p:cNvPr id="24" name="Textplatzhalter 5"/>
          <p:cNvSpPr txBox="1">
            <a:spLocks/>
          </p:cNvSpPr>
          <p:nvPr/>
        </p:nvSpPr>
        <p:spPr bwMode="auto">
          <a:xfrm>
            <a:off x="2113738" y="5933712"/>
            <a:ext cx="8771252" cy="106656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304800">
              <a:spcBef>
                <a:spcPct val="20000"/>
              </a:spcBef>
              <a:buFont typeface="Arial" pitchFamily="-65" charset="0"/>
              <a:buNone/>
            </a:pPr>
            <a:r>
              <a:rPr lang="de-DE" sz="6000" dirty="0">
                <a:solidFill>
                  <a:schemeClr val="bg1"/>
                </a:solidFill>
                <a:latin typeface="Lucida Sans" pitchFamily="-65" charset="0"/>
              </a:rPr>
              <a:t>Challenge</a:t>
            </a:r>
          </a:p>
        </p:txBody>
      </p:sp>
      <p:sp>
        <p:nvSpPr>
          <p:cNvPr id="25" name="Textplatzhalter 5"/>
          <p:cNvSpPr txBox="1">
            <a:spLocks/>
          </p:cNvSpPr>
          <p:nvPr/>
        </p:nvSpPr>
        <p:spPr bwMode="auto">
          <a:xfrm>
            <a:off x="11263920" y="5931744"/>
            <a:ext cx="17970686" cy="10685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304800">
              <a:spcBef>
                <a:spcPct val="20000"/>
              </a:spcBef>
              <a:buFont typeface="Arial" pitchFamily="-65" charset="0"/>
              <a:buNone/>
            </a:pPr>
            <a:r>
              <a:rPr lang="de-DE" sz="6000" dirty="0">
                <a:solidFill>
                  <a:schemeClr val="bg1"/>
                </a:solidFill>
                <a:latin typeface="Lucida Sans" pitchFamily="-65" charset="0"/>
              </a:rPr>
              <a:t>Dataset</a:t>
            </a:r>
          </a:p>
        </p:txBody>
      </p:sp>
      <p:sp>
        <p:nvSpPr>
          <p:cNvPr id="19" name="Textplatzhalter 5"/>
          <p:cNvSpPr txBox="1">
            <a:spLocks/>
          </p:cNvSpPr>
          <p:nvPr/>
        </p:nvSpPr>
        <p:spPr bwMode="auto">
          <a:xfrm>
            <a:off x="2179026" y="18364279"/>
            <a:ext cx="27117087" cy="10685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304800">
              <a:spcBef>
                <a:spcPct val="20000"/>
              </a:spcBef>
              <a:buFont typeface="Arial" pitchFamily="-65" charset="0"/>
              <a:buNone/>
            </a:pPr>
            <a:r>
              <a:rPr lang="de-DE" sz="6000" dirty="0">
                <a:solidFill>
                  <a:schemeClr val="bg1"/>
                </a:solidFill>
                <a:latin typeface="Lucida Sans" pitchFamily="-65" charset="0"/>
              </a:rPr>
              <a:t>Data Modelling</a:t>
            </a:r>
          </a:p>
        </p:txBody>
      </p:sp>
      <p:sp>
        <p:nvSpPr>
          <p:cNvPr id="23" name="Textplatzhalter 5"/>
          <p:cNvSpPr txBox="1">
            <a:spLocks/>
          </p:cNvSpPr>
          <p:nvPr/>
        </p:nvSpPr>
        <p:spPr bwMode="auto">
          <a:xfrm>
            <a:off x="2130657" y="10397265"/>
            <a:ext cx="27124033" cy="10685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304800">
              <a:spcBef>
                <a:spcPct val="20000"/>
              </a:spcBef>
              <a:buFont typeface="Arial" pitchFamily="-65" charset="0"/>
              <a:buNone/>
            </a:pPr>
            <a:r>
              <a:rPr lang="de-DE" sz="6000" dirty="0">
                <a:solidFill>
                  <a:schemeClr val="bg1"/>
                </a:solidFill>
                <a:latin typeface="Lucida Sans" pitchFamily="-65" charset="0"/>
              </a:rPr>
              <a:t>Data </a:t>
            </a:r>
            <a:r>
              <a:rPr lang="en-GB" sz="6000" dirty="0">
                <a:solidFill>
                  <a:schemeClr val="bg1"/>
                </a:solidFill>
                <a:latin typeface="Lucida Sans" pitchFamily="-65" charset="0"/>
              </a:rPr>
              <a:t>Understanding &amp; Preparation </a:t>
            </a:r>
            <a:endParaRPr lang="de-DE" sz="6000" dirty="0">
              <a:solidFill>
                <a:schemeClr val="bg1"/>
              </a:solidFill>
              <a:latin typeface="Lucida Sans" pitchFamily="-65" charset="0"/>
            </a:endParaRPr>
          </a:p>
        </p:txBody>
      </p:sp>
      <p:sp>
        <p:nvSpPr>
          <p:cNvPr id="17" name="Textfeld 15">
            <a:extLst>
              <a:ext uri="{FF2B5EF4-FFF2-40B4-BE49-F238E27FC236}">
                <a16:creationId xmlns:a16="http://schemas.microsoft.com/office/drawing/2014/main" xmlns="" id="{6EEB0AA8-FE49-4457-B2E7-EDF686166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8186" y="7034178"/>
            <a:ext cx="1784100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Wisconsin Diagnostic Breast Cancer (WDBC):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In total </a:t>
            </a:r>
            <a:r>
              <a:rPr lang="en-GB" sz="3600" dirty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569 instances in the </a:t>
            </a:r>
            <a:r>
              <a:rPr lang="en-GB" sz="3600" dirty="0" smtClean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dataset</a:t>
            </a:r>
            <a:endParaRPr lang="en-GB" sz="3600" dirty="0">
              <a:latin typeface="+mn-lt"/>
              <a:ea typeface="Lucida Sans" pitchFamily="-65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32 </a:t>
            </a:r>
            <a:r>
              <a:rPr lang="en-GB" sz="3600" dirty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attributes having </a:t>
            </a:r>
            <a:r>
              <a:rPr lang="en-GB" sz="3600" dirty="0" smtClean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Id, </a:t>
            </a:r>
            <a:r>
              <a:rPr lang="en-GB" sz="3600" dirty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Diagnosis and </a:t>
            </a:r>
            <a:r>
              <a:rPr lang="en-GB" sz="3600" dirty="0" smtClean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10 real-valued </a:t>
            </a:r>
            <a:r>
              <a:rPr lang="en-GB" sz="3600" dirty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features.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For the cell </a:t>
            </a:r>
            <a:r>
              <a:rPr lang="en-GB" sz="3600" dirty="0" smtClean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nucleus, each of the </a:t>
            </a:r>
            <a:r>
              <a:rPr lang="en-GB" sz="3600" dirty="0" smtClean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10 </a:t>
            </a:r>
            <a:r>
              <a:rPr lang="en-GB" sz="3600" dirty="0" smtClean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real-valued feature </a:t>
            </a:r>
            <a:r>
              <a:rPr lang="en-GB" sz="3600" dirty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(e.g. texture, </a:t>
            </a:r>
            <a:r>
              <a:rPr lang="en-GB" sz="3600" dirty="0" smtClean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smoothness, ..) was used to generate its mean</a:t>
            </a:r>
            <a:r>
              <a:rPr lang="en-GB" sz="3600" dirty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, standard derivation and worst case value </a:t>
            </a:r>
            <a:r>
              <a:rPr lang="en-GB" sz="3600" dirty="0" smtClean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(</a:t>
            </a:r>
            <a:r>
              <a:rPr lang="en-GB" sz="3600" dirty="0" smtClean="0">
                <a:latin typeface="+mn-lt"/>
                <a:ea typeface="Lucida Sans" pitchFamily="-65" charset="0"/>
                <a:cs typeface="Times New Roman" panose="02020603050405020304" pitchFamily="18" charset="0"/>
                <a:sym typeface="Wingdings"/>
              </a:rPr>
              <a:t> </a:t>
            </a:r>
            <a:r>
              <a:rPr lang="en-GB" sz="3600" dirty="0" smtClean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30 real-valued features in total)</a:t>
            </a:r>
            <a:endParaRPr lang="en-GB" sz="3600" dirty="0">
              <a:latin typeface="+mn-lt"/>
              <a:ea typeface="Lucida Sans" pitchFamily="-65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ea typeface="Lucida Sans" pitchFamily="-65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3600" dirty="0">
              <a:latin typeface="Times New Roman" panose="02020603050405020304" pitchFamily="18" charset="0"/>
              <a:ea typeface="Lucida Sans" pitchFamily="-65" charset="0"/>
              <a:cs typeface="Times New Roman" panose="02020603050405020304" pitchFamily="18" charset="0"/>
            </a:endParaRPr>
          </a:p>
        </p:txBody>
      </p:sp>
      <p:sp>
        <p:nvSpPr>
          <p:cNvPr id="18" name="Textfeld 15">
            <a:extLst>
              <a:ext uri="{FF2B5EF4-FFF2-40B4-BE49-F238E27FC236}">
                <a16:creationId xmlns:a16="http://schemas.microsoft.com/office/drawing/2014/main" xmlns="" id="{CF434E2C-6B94-4762-8821-9C601DA47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0243" y="11146311"/>
            <a:ext cx="12997364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742950" indent="-742950">
              <a:buFont typeface="+mj-lt"/>
              <a:buAutoNum type="arabicPeriod"/>
            </a:pPr>
            <a:endParaRPr lang="en-US" sz="3600" b="1" dirty="0">
              <a:latin typeface="Times New Roman" panose="02020603050405020304" pitchFamily="18" charset="0"/>
              <a:ea typeface="Lucida Sans" pitchFamily="-65" charset="0"/>
              <a:cs typeface="Times New Roman" panose="02020603050405020304" pitchFamily="18" charset="0"/>
            </a:endParaRPr>
          </a:p>
          <a:p>
            <a:endParaRPr lang="en-GB" sz="3600" b="1" dirty="0">
              <a:latin typeface="Times New Roman" panose="02020603050405020304" pitchFamily="18" charset="0"/>
              <a:ea typeface="Lucida Sans" pitchFamily="-65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There were no null or missing values in the </a:t>
            </a:r>
            <a:r>
              <a:rPr lang="en-US" sz="3600" dirty="0" smtClean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data</a:t>
            </a:r>
            <a:endParaRPr lang="en-US" sz="3600" dirty="0">
              <a:latin typeface="+mn-lt"/>
              <a:ea typeface="Lucida Sans" pitchFamily="-65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One variable that was constant for all instances was </a:t>
            </a:r>
            <a:r>
              <a:rPr lang="en-US" sz="3600" dirty="0" smtClean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excluded</a:t>
            </a:r>
            <a:endParaRPr lang="en-US" sz="3600" dirty="0">
              <a:latin typeface="+mn-lt"/>
              <a:ea typeface="Lucida Sans" pitchFamily="-65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CN" sz="3600" dirty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Many attributes were correlated, </a:t>
            </a:r>
            <a:r>
              <a:rPr lang="en-US" altLang="zh-CN" sz="3600" b="1" dirty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Linear correlation </a:t>
            </a:r>
            <a:r>
              <a:rPr lang="en-US" altLang="zh-CN" sz="3600" dirty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is used to find out the highly correlated features as shown in figure </a:t>
            </a:r>
            <a:r>
              <a:rPr lang="en-US" altLang="zh-CN" sz="36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Lucida Sans" pitchFamily="-65" charset="0"/>
                <a:cs typeface="Times New Roman" panose="02020603050405020304" pitchFamily="18" charset="0"/>
              </a:rPr>
              <a:t>2</a:t>
            </a:r>
            <a:endParaRPr lang="en-US" sz="3600" dirty="0">
              <a:latin typeface="+mn-lt"/>
              <a:ea typeface="Lucida Sans" pitchFamily="-65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Correlation filter </a:t>
            </a:r>
            <a:r>
              <a:rPr lang="en-US" sz="3600" dirty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is used to filter out highly correlated 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+mn-lt"/>
                <a:ea typeface="Lucida Sans" pitchFamily="-65" charset="0"/>
                <a:cs typeface="Times New Roman" panose="02020603050405020304" pitchFamily="18" charset="0"/>
              </a:rPr>
              <a:t>/</a:t>
            </a:r>
            <a:r>
              <a:rPr lang="en-US" sz="3600" dirty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redundant features (with a cut-off of </a:t>
            </a:r>
            <a:r>
              <a:rPr lang="en-US" sz="3600" dirty="0" smtClean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r ≥ 0.9</a:t>
            </a:r>
            <a:r>
              <a:rPr lang="en-US" sz="3600" dirty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All 30 </a:t>
            </a:r>
            <a:r>
              <a:rPr lang="en-US" sz="3600" dirty="0" smtClean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real-valued </a:t>
            </a:r>
            <a:r>
              <a:rPr lang="en-US" sz="3600" dirty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features were then z-score </a:t>
            </a:r>
            <a:r>
              <a:rPr lang="en-US" sz="3600" b="1" dirty="0">
                <a:latin typeface="+mn-lt"/>
                <a:ea typeface="Lucida Sans" pitchFamily="-65" charset="0"/>
                <a:cs typeface="Times New Roman" panose="02020603050405020304" pitchFamily="18" charset="0"/>
              </a:rPr>
              <a:t>normalized</a:t>
            </a:r>
            <a:endParaRPr lang="en-US" sz="3600" dirty="0">
              <a:latin typeface="+mn-lt"/>
              <a:ea typeface="Lucida Sans" pitchFamily="-65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ea typeface="Lucida Sans" pitchFamily="-65" charset="0"/>
              <a:cs typeface="Times New Roman" panose="02020603050405020304" pitchFamily="18" charset="0"/>
            </a:endParaRPr>
          </a:p>
        </p:txBody>
      </p:sp>
      <p:sp>
        <p:nvSpPr>
          <p:cNvPr id="39" name="Textplatzhalter 5"/>
          <p:cNvSpPr txBox="1">
            <a:spLocks/>
          </p:cNvSpPr>
          <p:nvPr/>
        </p:nvSpPr>
        <p:spPr bwMode="auto">
          <a:xfrm>
            <a:off x="2262236" y="25768254"/>
            <a:ext cx="27117087" cy="10685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304800">
              <a:spcBef>
                <a:spcPct val="20000"/>
              </a:spcBef>
              <a:buFont typeface="Arial" pitchFamily="-65" charset="0"/>
              <a:buNone/>
            </a:pPr>
            <a:r>
              <a:rPr lang="en-US" altLang="zh-CN" sz="6000" dirty="0">
                <a:solidFill>
                  <a:schemeClr val="bg1"/>
                </a:solidFill>
                <a:latin typeface="Lucida Sans" pitchFamily="-65" charset="0"/>
              </a:rPr>
              <a:t>Result</a:t>
            </a:r>
            <a:r>
              <a:rPr lang="zh-CN" altLang="en-US" sz="6000" dirty="0">
                <a:solidFill>
                  <a:schemeClr val="bg1"/>
                </a:solidFill>
                <a:latin typeface="Lucida Sans" pitchFamily="-65" charset="0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Lucida Sans" pitchFamily="-65" charset="0"/>
              </a:rPr>
              <a:t>&amp;</a:t>
            </a:r>
            <a:r>
              <a:rPr lang="zh-CN" altLang="en-US" sz="6000" dirty="0">
                <a:solidFill>
                  <a:schemeClr val="bg1"/>
                </a:solidFill>
                <a:latin typeface="Lucida Sans" pitchFamily="-65" charset="0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Lucida Sans" pitchFamily="-65" charset="0"/>
              </a:rPr>
              <a:t>Conclusion</a:t>
            </a:r>
            <a:endParaRPr lang="de-DE" sz="6000" dirty="0">
              <a:solidFill>
                <a:schemeClr val="bg1"/>
              </a:solidFill>
              <a:latin typeface="Lucida Sans" pitchFamily="-65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E8ED4FA-7F0E-274A-B478-E817B0377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326" y="11613442"/>
            <a:ext cx="6998816" cy="59316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26" name="Picture 2" descr="C:\Users\Himanshi\Desktop\icon_wcd-blue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640" y="9124982"/>
            <a:ext cx="1513192" cy="10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04032" y="19542714"/>
            <a:ext cx="903713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+mn-lt"/>
              </a:rPr>
              <a:t>Logistic </a:t>
            </a:r>
            <a:r>
              <a:rPr lang="en-IN" sz="4800" b="1" dirty="0">
                <a:latin typeface="+mn-lt"/>
              </a:rPr>
              <a:t>R</a:t>
            </a:r>
            <a:r>
              <a:rPr lang="en-IN" sz="4800" b="1" dirty="0" smtClean="0">
                <a:latin typeface="+mn-lt"/>
              </a:rPr>
              <a:t>egression</a:t>
            </a:r>
            <a:r>
              <a:rPr lang="en-IN" sz="4800" dirty="0" smtClean="0">
                <a:latin typeface="+mn-lt"/>
              </a:rPr>
              <a:t> </a:t>
            </a:r>
            <a:r>
              <a:rPr lang="en-IN" sz="4800" b="1" dirty="0" smtClean="0">
                <a:latin typeface="+mn-lt"/>
              </a:rPr>
              <a:t>Model</a:t>
            </a:r>
          </a:p>
          <a:p>
            <a:endParaRPr lang="en-IN" sz="4800" dirty="0" smtClean="0">
              <a:latin typeface="+mn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IN" sz="4000" dirty="0" smtClean="0">
                <a:latin typeface="+mn-lt"/>
              </a:rPr>
              <a:t>used </a:t>
            </a:r>
            <a:r>
              <a:rPr lang="en-IN" sz="4000" dirty="0">
                <a:latin typeface="+mn-lt"/>
              </a:rPr>
              <a:t>with all 30 </a:t>
            </a:r>
            <a:r>
              <a:rPr lang="en-IN" sz="4000" dirty="0" smtClean="0">
                <a:latin typeface="+mn-lt"/>
              </a:rPr>
              <a:t>pre-processed </a:t>
            </a:r>
            <a:r>
              <a:rPr lang="en-IN" sz="4000" dirty="0">
                <a:latin typeface="+mn-lt"/>
              </a:rPr>
              <a:t>features as input </a:t>
            </a:r>
            <a:r>
              <a:rPr lang="en-IN" sz="4000" dirty="0" smtClean="0">
                <a:latin typeface="+mn-lt"/>
              </a:rPr>
              <a:t>for prediction</a:t>
            </a:r>
            <a:endParaRPr lang="en-IN" sz="4000" dirty="0" smtClean="0">
              <a:latin typeface="+mn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IN" sz="4000" dirty="0" smtClean="0">
                <a:latin typeface="+mn-lt"/>
              </a:rPr>
              <a:t>using </a:t>
            </a:r>
            <a:r>
              <a:rPr lang="en-IN" sz="4000" dirty="0">
                <a:latin typeface="+mn-lt"/>
              </a:rPr>
              <a:t>benign as reference </a:t>
            </a:r>
            <a:r>
              <a:rPr lang="en-IN" sz="4000" dirty="0" smtClean="0">
                <a:latin typeface="+mn-lt"/>
              </a:rPr>
              <a:t>category </a:t>
            </a:r>
          </a:p>
          <a:p>
            <a:pPr marL="571500" indent="-571500">
              <a:buFont typeface="Arial" charset="0"/>
              <a:buChar char="•"/>
            </a:pPr>
            <a:r>
              <a:rPr lang="en-IN" sz="4000" dirty="0" smtClean="0">
                <a:latin typeface="+mn-lt"/>
              </a:rPr>
              <a:t>model </a:t>
            </a:r>
            <a:r>
              <a:rPr lang="en-IN" sz="4000" dirty="0">
                <a:latin typeface="+mn-lt"/>
              </a:rPr>
              <a:t>was learned on </a:t>
            </a:r>
            <a:r>
              <a:rPr lang="en-IN" sz="4000" b="1" dirty="0">
                <a:latin typeface="+mn-lt"/>
              </a:rPr>
              <a:t>70% randomly sampled training </a:t>
            </a:r>
            <a:r>
              <a:rPr lang="en-IN" sz="4000" b="1" dirty="0" smtClean="0">
                <a:latin typeface="+mn-lt"/>
              </a:rPr>
              <a:t>data</a:t>
            </a:r>
            <a:endParaRPr lang="en-IN" sz="4000" dirty="0" smtClean="0">
              <a:latin typeface="+mn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IN" sz="4000" dirty="0" smtClean="0">
                <a:latin typeface="+mn-lt"/>
              </a:rPr>
              <a:t>performance </a:t>
            </a:r>
            <a:r>
              <a:rPr lang="en-IN" sz="4000" dirty="0">
                <a:latin typeface="+mn-lt"/>
              </a:rPr>
              <a:t>validated on the remaining </a:t>
            </a:r>
            <a:r>
              <a:rPr lang="en-IN" sz="4000" b="1" dirty="0">
                <a:latin typeface="+mn-lt"/>
              </a:rPr>
              <a:t>30% validation set</a:t>
            </a:r>
            <a:r>
              <a:rPr lang="en-IN" sz="4000" dirty="0">
                <a:latin typeface="+mn-lt"/>
              </a:rPr>
              <a:t>.</a:t>
            </a:r>
          </a:p>
        </p:txBody>
      </p:sp>
      <p:sp>
        <p:nvSpPr>
          <p:cNvPr id="8" name="Oval 7"/>
          <p:cNvSpPr/>
          <p:nvPr/>
        </p:nvSpPr>
        <p:spPr>
          <a:xfrm>
            <a:off x="11141162" y="20515940"/>
            <a:ext cx="4140460" cy="41764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Our classification model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491346" y="22154741"/>
            <a:ext cx="2742604" cy="9661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800"/>
          </a:p>
        </p:txBody>
      </p:sp>
      <p:sp>
        <p:nvSpPr>
          <p:cNvPr id="12" name="Oval 11"/>
          <p:cNvSpPr/>
          <p:nvPr/>
        </p:nvSpPr>
        <p:spPr>
          <a:xfrm>
            <a:off x="18411352" y="20414811"/>
            <a:ext cx="3999062" cy="4176464"/>
          </a:xfrm>
          <a:prstGeom prst="ellipse">
            <a:avLst/>
          </a:prstGeom>
          <a:gradFill>
            <a:gsLst>
              <a:gs pos="64591">
                <a:srgbClr val="FBB082"/>
              </a:gs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Logistic Regression Learner</a:t>
            </a:r>
          </a:p>
        </p:txBody>
      </p:sp>
      <p:sp>
        <p:nvSpPr>
          <p:cNvPr id="13" name="Plus 12"/>
          <p:cNvSpPr/>
          <p:nvPr/>
        </p:nvSpPr>
        <p:spPr>
          <a:xfrm>
            <a:off x="22338407" y="21446747"/>
            <a:ext cx="2664295" cy="216024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800"/>
          </a:p>
        </p:txBody>
      </p:sp>
      <p:sp>
        <p:nvSpPr>
          <p:cNvPr id="27" name="Oval 26"/>
          <p:cNvSpPr/>
          <p:nvPr/>
        </p:nvSpPr>
        <p:spPr>
          <a:xfrm>
            <a:off x="24964080" y="20393769"/>
            <a:ext cx="3999062" cy="4176464"/>
          </a:xfrm>
          <a:prstGeom prst="ellipse">
            <a:avLst/>
          </a:prstGeom>
          <a:gradFill>
            <a:gsLst>
              <a:gs pos="64591">
                <a:srgbClr val="FBB082"/>
              </a:gs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Logistic Regression Predictor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7919" y="27146908"/>
            <a:ext cx="1670016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latin typeface="+mn-lt"/>
              </a:rPr>
              <a:t>The Logistic Regression Model has scored </a:t>
            </a:r>
            <a:r>
              <a:rPr lang="en-IN" sz="4000" b="1" dirty="0">
                <a:latin typeface="+mn-lt"/>
              </a:rPr>
              <a:t>96.5% </a:t>
            </a:r>
            <a:r>
              <a:rPr lang="en-IN" sz="4000" b="1" dirty="0" smtClean="0">
                <a:latin typeface="+mn-lt"/>
              </a:rPr>
              <a:t>accuracy</a:t>
            </a:r>
            <a:endParaRPr lang="en-IN" sz="4000" b="1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latin typeface="+mn-lt"/>
              </a:rPr>
              <a:t>Error rate </a:t>
            </a:r>
            <a:r>
              <a:rPr lang="en-IN" sz="4000" dirty="0">
                <a:latin typeface="+mn-lt"/>
              </a:rPr>
              <a:t>is </a:t>
            </a:r>
            <a:r>
              <a:rPr lang="en-IN" sz="4000" b="1" dirty="0">
                <a:latin typeface="+mn-lt"/>
              </a:rPr>
              <a:t>4.196% </a:t>
            </a:r>
            <a:r>
              <a:rPr lang="en-IN" sz="4000" dirty="0">
                <a:latin typeface="+mn-lt"/>
              </a:rPr>
              <a:t>with 6 wrongly </a:t>
            </a:r>
            <a:r>
              <a:rPr lang="en-IN" sz="4000" dirty="0" smtClean="0">
                <a:latin typeface="+mn-lt"/>
              </a:rPr>
              <a:t>classified</a:t>
            </a:r>
            <a:endParaRPr lang="en-IN" sz="40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latin typeface="+mn-lt"/>
              </a:rPr>
              <a:t>Sensitivity</a:t>
            </a:r>
            <a:r>
              <a:rPr lang="en-IN" sz="4000" dirty="0">
                <a:latin typeface="+mn-lt"/>
              </a:rPr>
              <a:t> is </a:t>
            </a:r>
            <a:r>
              <a:rPr lang="en-IN" sz="4000" b="1" dirty="0">
                <a:latin typeface="+mn-lt"/>
              </a:rPr>
              <a:t>91.8% </a:t>
            </a:r>
            <a:r>
              <a:rPr lang="en-IN" sz="4000" dirty="0">
                <a:latin typeface="+mn-lt"/>
              </a:rPr>
              <a:t>and </a:t>
            </a:r>
            <a:r>
              <a:rPr lang="en-IN" sz="4000" b="1" dirty="0">
                <a:latin typeface="+mn-lt"/>
              </a:rPr>
              <a:t>Precision </a:t>
            </a:r>
            <a:r>
              <a:rPr lang="en-IN" sz="4000" dirty="0" smtClean="0">
                <a:latin typeface="+mn-lt"/>
              </a:rPr>
              <a:t>is</a:t>
            </a:r>
            <a:r>
              <a:rPr lang="en-IN" sz="4000" b="1" dirty="0" smtClean="0">
                <a:latin typeface="+mn-lt"/>
              </a:rPr>
              <a:t> 98.2%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000" dirty="0">
              <a:latin typeface="+mn-lt"/>
            </a:endParaRPr>
          </a:p>
          <a:p>
            <a:r>
              <a:rPr lang="en-IN" sz="4000" u="sng" dirty="0" smtClean="0">
                <a:latin typeface="+mn-lt"/>
              </a:rPr>
              <a:t>In other words:</a:t>
            </a:r>
            <a:endParaRPr lang="en-IN" sz="4000" u="sng" dirty="0">
              <a:latin typeface="+mn-lt"/>
            </a:endParaRPr>
          </a:p>
          <a:p>
            <a:pPr marL="571500" indent="-571500">
              <a:buFont typeface="Wingdings" charset="2"/>
              <a:buChar char="Ø"/>
            </a:pPr>
            <a:r>
              <a:rPr lang="en-IN" sz="4000" dirty="0">
                <a:latin typeface="+mn-lt"/>
              </a:rPr>
              <a:t>T</a:t>
            </a:r>
            <a:r>
              <a:rPr lang="en-IN" sz="4000" dirty="0" smtClean="0">
                <a:latin typeface="+mn-lt"/>
              </a:rPr>
              <a:t>he </a:t>
            </a:r>
            <a:r>
              <a:rPr lang="en-IN" sz="4000" dirty="0">
                <a:latin typeface="+mn-lt"/>
              </a:rPr>
              <a:t>trained </a:t>
            </a:r>
            <a:r>
              <a:rPr lang="en-IN" sz="4000" dirty="0" smtClean="0">
                <a:latin typeface="+mn-lt"/>
              </a:rPr>
              <a:t>Logistic </a:t>
            </a:r>
            <a:r>
              <a:rPr lang="en-IN" sz="4000" dirty="0">
                <a:latin typeface="+mn-lt"/>
              </a:rPr>
              <a:t>R</a:t>
            </a:r>
            <a:r>
              <a:rPr lang="en-IN" sz="4000" dirty="0" smtClean="0">
                <a:latin typeface="+mn-lt"/>
              </a:rPr>
              <a:t>egression </a:t>
            </a:r>
            <a:r>
              <a:rPr lang="en-IN" sz="4000" dirty="0">
                <a:latin typeface="+mn-lt"/>
              </a:rPr>
              <a:t>M</a:t>
            </a:r>
            <a:r>
              <a:rPr lang="en-IN" sz="4000" dirty="0" smtClean="0">
                <a:latin typeface="+mn-lt"/>
              </a:rPr>
              <a:t>odel </a:t>
            </a:r>
            <a:r>
              <a:rPr lang="en-IN" sz="4000" dirty="0">
                <a:latin typeface="+mn-lt"/>
              </a:rPr>
              <a:t>was able to predict 96% of the diagnosis </a:t>
            </a:r>
            <a:r>
              <a:rPr lang="en-IN" sz="4000" dirty="0" smtClean="0">
                <a:latin typeface="+mn-lt"/>
              </a:rPr>
              <a:t>right</a:t>
            </a:r>
          </a:p>
          <a:p>
            <a:pPr marL="571500" indent="-571500">
              <a:buFont typeface="Wingdings" charset="2"/>
              <a:buChar char="Ø"/>
            </a:pPr>
            <a:r>
              <a:rPr lang="en-IN" sz="4000" dirty="0" smtClean="0">
                <a:latin typeface="+mn-lt"/>
              </a:rPr>
              <a:t>91.8</a:t>
            </a:r>
            <a:r>
              <a:rPr lang="en-IN" sz="4000" dirty="0">
                <a:latin typeface="+mn-lt"/>
              </a:rPr>
              <a:t>% of the malignant diagnosis were </a:t>
            </a:r>
            <a:r>
              <a:rPr lang="en-IN" sz="4000" dirty="0" smtClean="0">
                <a:latin typeface="+mn-lt"/>
              </a:rPr>
              <a:t>detected, i.e. in practice 8.9</a:t>
            </a:r>
            <a:r>
              <a:rPr lang="en-IN" sz="4000" dirty="0">
                <a:latin typeface="+mn-lt"/>
              </a:rPr>
              <a:t>% of true malignant cancers would wrongly be classified as </a:t>
            </a:r>
            <a:r>
              <a:rPr lang="en-IN" sz="4000" dirty="0" smtClean="0">
                <a:latin typeface="+mn-lt"/>
              </a:rPr>
              <a:t>benign</a:t>
            </a:r>
          </a:p>
          <a:p>
            <a:pPr marL="571500" indent="-571500">
              <a:buFont typeface="Wingdings" charset="2"/>
              <a:buChar char="Ø"/>
            </a:pPr>
            <a:r>
              <a:rPr lang="en-IN" sz="4000" dirty="0">
                <a:latin typeface="+mn-lt"/>
              </a:rPr>
              <a:t>I</a:t>
            </a:r>
            <a:r>
              <a:rPr lang="en-IN" sz="4000" dirty="0" smtClean="0">
                <a:latin typeface="+mn-lt"/>
              </a:rPr>
              <a:t>f </a:t>
            </a:r>
            <a:r>
              <a:rPr lang="en-IN" sz="4000" dirty="0">
                <a:latin typeface="+mn-lt"/>
              </a:rPr>
              <a:t>malignant cancer was diagnosed, it is </a:t>
            </a:r>
            <a:r>
              <a:rPr lang="en-IN" sz="4000" dirty="0" smtClean="0">
                <a:latin typeface="+mn-lt"/>
              </a:rPr>
              <a:t>truly malignant </a:t>
            </a:r>
            <a:r>
              <a:rPr lang="en-IN" sz="4000" dirty="0">
                <a:latin typeface="+mn-lt"/>
              </a:rPr>
              <a:t>with a certainty of 98.2</a:t>
            </a:r>
            <a:r>
              <a:rPr lang="en-IN" sz="4000" dirty="0" smtClean="0">
                <a:latin typeface="+mn-lt"/>
              </a:rPr>
              <a:t>%</a:t>
            </a:r>
            <a:endParaRPr lang="en-IN" sz="4000" dirty="0">
              <a:latin typeface="+mn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CB164DB3-E2E2-40D6-9D09-837FAAB5489E}"/>
              </a:ext>
            </a:extLst>
          </p:cNvPr>
          <p:cNvSpPr txBox="1"/>
          <p:nvPr/>
        </p:nvSpPr>
        <p:spPr>
          <a:xfrm>
            <a:off x="21817074" y="17403287"/>
            <a:ext cx="7141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/>
              <a:t>Figure </a:t>
            </a:r>
            <a:r>
              <a:rPr lang="en-US" sz="3000" i="1" dirty="0" smtClean="0"/>
              <a:t>2: 	Correlation </a:t>
            </a:r>
            <a:r>
              <a:rPr lang="en-US" sz="3000" i="1" dirty="0"/>
              <a:t>Matrix of the 30 </a:t>
            </a:r>
            <a:r>
              <a:rPr lang="en-US" sz="3000" i="1" dirty="0" smtClean="0"/>
              <a:t>	features </a:t>
            </a:r>
            <a:endParaRPr lang="en-US" sz="3000" i="1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xmlns="" id="{CBAE7728-E4D2-4770-A325-AF81D178C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91799"/>
              </p:ext>
            </p:extLst>
          </p:nvPr>
        </p:nvGraphicFramePr>
        <p:xfrm>
          <a:off x="21628230" y="26967452"/>
          <a:ext cx="7541536" cy="49027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43961">
                  <a:extLst>
                    <a:ext uri="{9D8B030D-6E8A-4147-A177-3AD203B41FA5}">
                      <a16:colId xmlns:a16="http://schemas.microsoft.com/office/drawing/2014/main" xmlns="" val="460854921"/>
                    </a:ext>
                  </a:extLst>
                </a:gridCol>
                <a:gridCol w="2053614">
                  <a:extLst>
                    <a:ext uri="{9D8B030D-6E8A-4147-A177-3AD203B41FA5}">
                      <a16:colId xmlns:a16="http://schemas.microsoft.com/office/drawing/2014/main" xmlns="" val="4212113440"/>
                    </a:ext>
                  </a:extLst>
                </a:gridCol>
                <a:gridCol w="2743961">
                  <a:extLst>
                    <a:ext uri="{9D8B030D-6E8A-4147-A177-3AD203B41FA5}">
                      <a16:colId xmlns:a16="http://schemas.microsoft.com/office/drawing/2014/main" xmlns="" val="772449198"/>
                    </a:ext>
                  </a:extLst>
                </a:gridCol>
              </a:tblGrid>
              <a:tr h="16594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rgbClr val="C00000"/>
                          </a:solidFill>
                        </a:rPr>
                        <a:t>True: </a:t>
                      </a:r>
                    </a:p>
                    <a:p>
                      <a:pPr algn="ctr"/>
                      <a:r>
                        <a:rPr lang="en-US" sz="4400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en-US" sz="4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rgbClr val="00B050"/>
                          </a:solidFill>
                        </a:rPr>
                        <a:t>True:</a:t>
                      </a:r>
                    </a:p>
                    <a:p>
                      <a:pPr algn="ctr"/>
                      <a:r>
                        <a:rPr lang="en-US" sz="4400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en-US" sz="4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8792641"/>
                  </a:ext>
                </a:extLst>
              </a:tr>
              <a:tr h="1621690">
                <a:tc>
                  <a:txBody>
                    <a:bodyPr/>
                    <a:lstStyle/>
                    <a:p>
                      <a:pPr marL="0" marR="0" indent="0" algn="ctr" defTabSz="20879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rgbClr val="C00000"/>
                          </a:solidFill>
                        </a:rPr>
                        <a:t>Predicted: </a:t>
                      </a:r>
                      <a:endParaRPr lang="en-US" sz="44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4400" b="1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en-US" sz="4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56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4859425"/>
                  </a:ext>
                </a:extLst>
              </a:tr>
              <a:tr h="162169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00B050"/>
                          </a:solidFill>
                        </a:rPr>
                        <a:t>Predicted: </a:t>
                      </a:r>
                      <a:endParaRPr lang="en-US" sz="44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r>
                        <a:rPr lang="en-US" sz="4400" b="1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en-US" sz="4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5259366"/>
                  </a:ext>
                </a:extLst>
              </a:tr>
            </a:tbl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8664C8FF-FFD9-4CF2-B8D9-4A05BAC83396}"/>
              </a:ext>
            </a:extLst>
          </p:cNvPr>
          <p:cNvSpPr txBox="1"/>
          <p:nvPr/>
        </p:nvSpPr>
        <p:spPr>
          <a:xfrm>
            <a:off x="21618326" y="31992281"/>
            <a:ext cx="75856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/>
              <a:t>Figure </a:t>
            </a:r>
            <a:r>
              <a:rPr lang="en-US" sz="3000" i="1" dirty="0" smtClean="0"/>
              <a:t>3: 	Confusion </a:t>
            </a:r>
            <a:r>
              <a:rPr lang="en-US" sz="3000" i="1" dirty="0"/>
              <a:t>Matrix of </a:t>
            </a:r>
            <a:r>
              <a:rPr lang="en-US" sz="3000" i="1" dirty="0" smtClean="0"/>
              <a:t>the	predictions for malignant and 	benign cancer </a:t>
            </a:r>
            <a:r>
              <a:rPr lang="en-US" sz="3000" i="1" dirty="0"/>
              <a:t>on </a:t>
            </a:r>
            <a:r>
              <a:rPr lang="en-US" sz="3000" i="1" dirty="0" smtClean="0"/>
              <a:t>the validation 	data</a:t>
            </a:r>
            <a:endParaRPr lang="en-US" sz="3000" i="1" dirty="0"/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xmlns="" id="{8C064953-9DAC-4DD0-9A89-E4ACAB840C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649769"/>
              </p:ext>
            </p:extLst>
          </p:nvPr>
        </p:nvGraphicFramePr>
        <p:xfrm>
          <a:off x="15147193" y="11680269"/>
          <a:ext cx="5871563" cy="5728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feld 28">
            <a:extLst>
              <a:ext uri="{FF2B5EF4-FFF2-40B4-BE49-F238E27FC236}">
                <a16:creationId xmlns:a16="http://schemas.microsoft.com/office/drawing/2014/main" xmlns="" id="{9EFC20F5-C775-434B-B1B0-69D6F91E6864}"/>
              </a:ext>
            </a:extLst>
          </p:cNvPr>
          <p:cNvSpPr txBox="1"/>
          <p:nvPr/>
        </p:nvSpPr>
        <p:spPr>
          <a:xfrm>
            <a:off x="15147194" y="17302976"/>
            <a:ext cx="5962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/>
              <a:t>Figure </a:t>
            </a:r>
            <a:r>
              <a:rPr lang="en-US" sz="3000" i="1" dirty="0" smtClean="0"/>
              <a:t>1: 	Frequency </a:t>
            </a:r>
            <a:r>
              <a:rPr lang="en-US" sz="3000" i="1" dirty="0"/>
              <a:t>of the </a:t>
            </a:r>
            <a:r>
              <a:rPr lang="en-US" sz="3000" i="1" dirty="0" smtClean="0"/>
              <a:t>	real diagnosis</a:t>
            </a:r>
            <a:endParaRPr lang="en-US" sz="3000" i="1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62" y="35237344"/>
            <a:ext cx="25814419" cy="51545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53">
      <a:dk1>
        <a:sysClr val="windowText" lastClr="000000"/>
      </a:dk1>
      <a:lt1>
        <a:sysClr val="window" lastClr="FFFFFF"/>
      </a:lt1>
      <a:dk2>
        <a:srgbClr val="5D8EA6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7A00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Macintosh PowerPoint</Application>
  <PresentationFormat>Benutzerdefiniert</PresentationFormat>
  <Paragraphs>54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Calibri</vt:lpstr>
      <vt:lpstr>Lucida Sans</vt:lpstr>
      <vt:lpstr>Lucida Sans Bold</vt:lpstr>
      <vt:lpstr>ＭＳ Ｐゴシック</vt:lpstr>
      <vt:lpstr>Times New Roman</vt:lpstr>
      <vt:lpstr>Wingdings</vt:lpstr>
      <vt:lpstr>Arial</vt:lpstr>
      <vt:lpstr>Office-Design</vt:lpstr>
      <vt:lpstr>Group 7: Breast Cancer</vt:lpstr>
    </vt:vector>
  </TitlesOfParts>
  <Company>Ö-Konzept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Marko Berger</dc:creator>
  <cp:lastModifiedBy>Lorenz Gröning</cp:lastModifiedBy>
  <cp:revision>125</cp:revision>
  <cp:lastPrinted>2009-11-04T13:34:31Z</cp:lastPrinted>
  <dcterms:created xsi:type="dcterms:W3CDTF">2009-11-16T15:15:18Z</dcterms:created>
  <dcterms:modified xsi:type="dcterms:W3CDTF">2019-06-25T08:48:11Z</dcterms:modified>
</cp:coreProperties>
</file>