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99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6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3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91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41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12/05/2025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78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12/05/2025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63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12/05/2025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pic>
        <p:nvPicPr>
          <p:cNvPr id="2051" name="Picture 3" descr="C:\Users\AMMU\Desktop\Bor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09" y="139874"/>
            <a:ext cx="9686793" cy="6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02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12/05/2025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7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12/05/2025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56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12/05/2025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59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994CE30-7D40-4BC0-BA0D-56C992D5B4BD}" type="datetimeFigureOut">
              <a:rPr lang="en-GB" smtClean="0"/>
              <a:t>12/05/2025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3F0EAE8F-8B4C-436F-93E6-DF250930561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800" y="914400"/>
            <a:ext cx="1066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 sz="180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5847C07-33FE-4652-A9FD-CD40E657B78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5"/>
          <a:stretch/>
        </p:blipFill>
        <p:spPr bwMode="auto"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484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9544655?utm_source=chatgpt.com" TargetMode="External"/><Relationship Id="rId2" Type="http://schemas.openxmlformats.org/officeDocument/2006/relationships/hyperlink" Target="https://ieeexplore.ieee.org/document/10574924?utm_source=chatgpt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eeexplore.ieee.org/document/10200234?utm_source=chatgpt.com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0469" y="1069102"/>
            <a:ext cx="10363200" cy="1470025"/>
          </a:xfrm>
        </p:spPr>
        <p:txBody>
          <a:bodyPr/>
          <a:lstStyle/>
          <a:p>
            <a:pPr algn="ctr"/>
            <a:r>
              <a:rPr lang="en-US" sz="2400" dirty="0"/>
              <a:t>Designing a Blockchain-Driven </a:t>
            </a:r>
            <a:r>
              <a:rPr lang="en-US" sz="2400" dirty="0" err="1"/>
              <a:t>eVault</a:t>
            </a:r>
            <a:r>
              <a:rPr lang="en-US" sz="2400" dirty="0"/>
              <a:t> System for Legal Document Preservation</a:t>
            </a:r>
            <a:endParaRPr lang="en-GB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0469" y="2721956"/>
            <a:ext cx="4308004" cy="552184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GB" dirty="0"/>
              <a:t>Batch Number: CSE_ISR_CAP_08</a:t>
            </a:r>
          </a:p>
          <a:p>
            <a:pPr algn="l"/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183526"/>
              </p:ext>
            </p:extLst>
          </p:nvPr>
        </p:nvGraphicFramePr>
        <p:xfrm>
          <a:off x="630904" y="3274141"/>
          <a:ext cx="5418666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3331634959"/>
                    </a:ext>
                  </a:extLst>
                </a:gridCol>
                <a:gridCol w="3333666">
                  <a:extLst>
                    <a:ext uri="{9D8B030D-6E8A-4147-A177-3AD203B41FA5}">
                      <a16:colId xmlns:a16="http://schemas.microsoft.com/office/drawing/2014/main" val="2054911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Roll Number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Student 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440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365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3141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954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788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0820719"/>
                  </a:ext>
                </a:extLst>
              </a:tr>
            </a:tbl>
          </a:graphicData>
        </a:graphic>
      </p:graphicFrame>
      <p:sp>
        <p:nvSpPr>
          <p:cNvPr id="5" name="Subtitle 2"/>
          <p:cNvSpPr txBox="1">
            <a:spLocks/>
          </p:cNvSpPr>
          <p:nvPr/>
        </p:nvSpPr>
        <p:spPr>
          <a:xfrm>
            <a:off x="6454795" y="3274140"/>
            <a:ext cx="5514292" cy="2433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Under the Supervision of,</a:t>
            </a:r>
          </a:p>
          <a:p>
            <a:endParaRPr lang="en-GB" dirty="0"/>
          </a:p>
          <a:p>
            <a:pPr algn="l"/>
            <a:r>
              <a:rPr lang="en-GB" sz="1700" dirty="0"/>
              <a:t>Dr. Praveena K N</a:t>
            </a:r>
          </a:p>
          <a:p>
            <a:pPr algn="l"/>
            <a:r>
              <a:rPr lang="en-GB" sz="1700" dirty="0"/>
              <a:t>Assistant Professor- </a:t>
            </a:r>
            <a:r>
              <a:rPr lang="en-GB" sz="1700"/>
              <a:t>Senior Scale</a:t>
            </a:r>
            <a:endParaRPr lang="en-GB" sz="1700" dirty="0"/>
          </a:p>
          <a:p>
            <a:pPr algn="l"/>
            <a:r>
              <a:rPr lang="en-GB" sz="1700" dirty="0"/>
              <a:t>School of Computer Science &amp; Engineering</a:t>
            </a:r>
          </a:p>
          <a:p>
            <a:pPr algn="l"/>
            <a:r>
              <a:rPr lang="en-GB" sz="1700" dirty="0"/>
              <a:t>Presidency University</a:t>
            </a:r>
          </a:p>
          <a:p>
            <a:pPr algn="l"/>
            <a:endParaRPr lang="en-GB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986772" y="334089"/>
            <a:ext cx="3970594" cy="55218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CSE7301 University Project</a:t>
            </a:r>
          </a:p>
          <a:p>
            <a:r>
              <a:rPr lang="en-GB" dirty="0"/>
              <a:t>Review-1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27E34B1-4560-5182-C85E-1E914BAB0D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798092"/>
              </p:ext>
            </p:extLst>
          </p:nvPr>
        </p:nvGraphicFramePr>
        <p:xfrm>
          <a:off x="106218" y="3378362"/>
          <a:ext cx="60362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8107">
                  <a:extLst>
                    <a:ext uri="{9D8B030D-6E8A-4147-A177-3AD203B41FA5}">
                      <a16:colId xmlns:a16="http://schemas.microsoft.com/office/drawing/2014/main" val="1192429124"/>
                    </a:ext>
                  </a:extLst>
                </a:gridCol>
                <a:gridCol w="3018107">
                  <a:extLst>
                    <a:ext uri="{9D8B030D-6E8A-4147-A177-3AD203B41FA5}">
                      <a16:colId xmlns:a16="http://schemas.microsoft.com/office/drawing/2014/main" val="4235825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ROLL Number</a:t>
                      </a:r>
                      <a:endParaRPr lang="en-IN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Student  Name</a:t>
                      </a:r>
                      <a:endParaRPr lang="en-IN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760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20211ISR0034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MADHUBALA 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8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20211ISR0045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 KRIPASHINI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37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2649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The </a:t>
            </a:r>
            <a:r>
              <a:rPr lang="en-US" sz="1600" b="1" dirty="0"/>
              <a:t>Blockchain-Based </a:t>
            </a:r>
            <a:r>
              <a:rPr lang="en-US" sz="1600" b="1" dirty="0" err="1"/>
              <a:t>eVault</a:t>
            </a:r>
            <a:r>
              <a:rPr lang="en-US" sz="1600" b="1" dirty="0"/>
              <a:t> for Legal Records</a:t>
            </a:r>
            <a:r>
              <a:rPr lang="en-US" sz="1600" dirty="0"/>
              <a:t> provides a </a:t>
            </a:r>
            <a:r>
              <a:rPr lang="en-US" sz="1600" b="1" dirty="0"/>
              <a:t>secure, decentralized, and efficient</a:t>
            </a:r>
            <a:r>
              <a:rPr lang="en-US" sz="1600" dirty="0"/>
              <a:t> solution for managing legal documents. By leveraging </a:t>
            </a:r>
            <a:r>
              <a:rPr lang="en-US" sz="1600" b="1" dirty="0"/>
              <a:t>blockchain technology, smart contracts, and decentralized storage (IPFS/</a:t>
            </a:r>
            <a:r>
              <a:rPr lang="en-US" sz="1600" b="1" dirty="0" err="1"/>
              <a:t>Filecoin</a:t>
            </a:r>
            <a:r>
              <a:rPr lang="en-US" sz="1600" b="1" dirty="0"/>
              <a:t>)</a:t>
            </a:r>
            <a:r>
              <a:rPr lang="en-US" sz="1600" dirty="0"/>
              <a:t>, the system ensures </a:t>
            </a:r>
            <a:r>
              <a:rPr lang="en-US" sz="1600" b="1" dirty="0"/>
              <a:t>data integrity, transparency, and security</a:t>
            </a:r>
            <a:r>
              <a:rPr lang="en-US" sz="1600" dirty="0"/>
              <a:t> while reducing reliance on traditional centralized databases.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This approach offers several advantages, including </a:t>
            </a:r>
            <a:r>
              <a:rPr lang="en-US" sz="1600" b="1" dirty="0"/>
              <a:t>tamper-proof document storage, automated legal verification, enhanced privacy, and cost-effective legal record management</a:t>
            </a:r>
            <a:r>
              <a:rPr lang="en-US" sz="1600" dirty="0"/>
              <a:t>. The implementation of </a:t>
            </a:r>
            <a:r>
              <a:rPr lang="en-US" sz="1600" b="1" dirty="0"/>
              <a:t>smart contracts</a:t>
            </a:r>
            <a:r>
              <a:rPr lang="en-US" sz="1600" dirty="0"/>
              <a:t> eliminates the need for intermediaries, while decentralized storage prevents single points of failure.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Despite challenges such as </a:t>
            </a:r>
            <a:r>
              <a:rPr lang="en-US" sz="1600" b="1" dirty="0"/>
              <a:t>scalability and regulatory compliance</a:t>
            </a:r>
            <a:r>
              <a:rPr lang="en-US" sz="1600" dirty="0"/>
              <a:t>, this system has the potential to </a:t>
            </a:r>
            <a:r>
              <a:rPr lang="en-US" sz="1600" b="1" dirty="0"/>
              <a:t>revolutionize the legal industry</a:t>
            </a:r>
            <a:r>
              <a:rPr lang="en-US" sz="1600" dirty="0"/>
              <a:t> by improving the </a:t>
            </a:r>
            <a:r>
              <a:rPr lang="en-US" sz="1600" b="1" dirty="0"/>
              <a:t>efficiency, security, and accessibility</a:t>
            </a:r>
            <a:r>
              <a:rPr lang="en-US" sz="1600" dirty="0"/>
              <a:t> of legal records. Future developments could include </a:t>
            </a:r>
            <a:r>
              <a:rPr lang="en-US" sz="1600" b="1" dirty="0"/>
              <a:t>integration with government systems, AI-powered legal analysis, and wider adoption across legal and corporate sectors</a:t>
            </a:r>
            <a:r>
              <a:rPr lang="en-US" sz="1600" dirty="0"/>
              <a:t>.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238571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+mj-lt"/>
                <a:ea typeface="Cambria" panose="02040503050406030204" pitchFamily="18" charset="0"/>
                <a:hlinkClick r:id="rId2"/>
              </a:rPr>
              <a:t>https://ieeexplore.ieee.org/document/10574924?utm_source=chatgpt.com</a:t>
            </a:r>
            <a:endParaRPr lang="en-US" sz="2400" dirty="0">
              <a:latin typeface="+mj-lt"/>
              <a:ea typeface="Cambria" panose="02040503050406030204" pitchFamily="18" charset="0"/>
            </a:endParaRPr>
          </a:p>
          <a:p>
            <a:r>
              <a:rPr lang="en-US" sz="2400" dirty="0">
                <a:latin typeface="+mj-lt"/>
                <a:ea typeface="Cambria" panose="02040503050406030204" pitchFamily="18" charset="0"/>
                <a:hlinkClick r:id="rId3"/>
              </a:rPr>
              <a:t>https://ieeexplore.ieee.org/document/9544655?utm_source=chatgpt.com</a:t>
            </a:r>
            <a:endParaRPr lang="en-US" sz="2400" dirty="0">
              <a:latin typeface="+mj-lt"/>
              <a:ea typeface="Cambria" panose="02040503050406030204" pitchFamily="18" charset="0"/>
            </a:endParaRPr>
          </a:p>
          <a:p>
            <a:r>
              <a:rPr lang="en-US" sz="2400" dirty="0">
                <a:latin typeface="+mj-lt"/>
                <a:ea typeface="Cambria" panose="02040503050406030204" pitchFamily="18" charset="0"/>
                <a:hlinkClick r:id="rId4"/>
              </a:rPr>
              <a:t>https://ieeexplore.ieee.org/document/10200234?utm_source=chatgpt.com</a:t>
            </a:r>
            <a:endParaRPr lang="en-US" sz="2400" dirty="0">
              <a:latin typeface="+mj-lt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3863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r>
              <a:rPr lang="en-GB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91672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 today’s digital era, securing and managing legal records is a critical challenge due to risks like unauthorized access, data tampering, and document forgery. Traditional storage systems, whether paper-based or digital databases, are vulnerable to breaches, loss, and inefficiencies. To address these issues, blockchain technology offers a decentralized, secure, and tamper-proof solution for legal record management.</a:t>
            </a:r>
          </a:p>
          <a:p>
            <a:r>
              <a:rPr lang="en-US" dirty="0"/>
              <a:t>This project focuses on developing a </a:t>
            </a:r>
            <a:r>
              <a:rPr lang="en-US" b="1" dirty="0"/>
              <a:t>Blockchain-Based </a:t>
            </a:r>
            <a:r>
              <a:rPr lang="en-US" b="1" dirty="0" err="1"/>
              <a:t>eVault</a:t>
            </a:r>
            <a:r>
              <a:rPr lang="en-US" dirty="0"/>
              <a:t> designed specifically for storing, verifying, and managing legal records in a secure and immutable manner. By leveraging blockchain’s key features—</a:t>
            </a:r>
            <a:r>
              <a:rPr lang="en-US" b="1" dirty="0"/>
              <a:t>decentralization, cryptographic security, smart contracts, and transparency</a:t>
            </a:r>
            <a:r>
              <a:rPr lang="en-US" dirty="0"/>
              <a:t>—the proposed system ensures that legal documents remain authentic and verifiable throughout their lifecycle.</a:t>
            </a:r>
          </a:p>
          <a:p>
            <a:r>
              <a:rPr lang="en-US" dirty="0"/>
              <a:t>The system integrates blockchain with </a:t>
            </a:r>
            <a:r>
              <a:rPr lang="en-US" b="1" dirty="0" err="1"/>
              <a:t>InterPlanetary</a:t>
            </a:r>
            <a:r>
              <a:rPr lang="en-US" b="1" dirty="0"/>
              <a:t> File System (IPFS) or other decentralized storage solutions</a:t>
            </a:r>
            <a:r>
              <a:rPr lang="en-US" dirty="0"/>
              <a:t> to handle large documents efficiently. Smart contracts automate verification processes, reducing dependency on intermediaries and enhancing trust among stakeholders such as lawyers, government agencies, and individuals.</a:t>
            </a:r>
          </a:p>
          <a:p>
            <a:r>
              <a:rPr lang="en-US" dirty="0"/>
              <a:t>This project aims to revolutionize legal record management by enhancing security, improving accessibility, and reducing operational costs, ultimately contributing to a more </a:t>
            </a:r>
            <a:r>
              <a:rPr lang="en-US" b="1" dirty="0"/>
              <a:t>transparent and efficient</a:t>
            </a:r>
            <a:r>
              <a:rPr lang="en-US" dirty="0"/>
              <a:t> legal ecosystem.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3487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Review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86734D8-205E-72E2-C5D4-0C6CE2664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Blockchain for Secure Document Storage</a:t>
            </a:r>
          </a:p>
          <a:p>
            <a:r>
              <a:rPr lang="en-US" sz="1600" dirty="0"/>
              <a:t>Nakamoto (2008) introduced </a:t>
            </a:r>
            <a:r>
              <a:rPr lang="en-US" sz="1600" b="1" dirty="0"/>
              <a:t>blockchain as a decentralized ledger</a:t>
            </a:r>
            <a:r>
              <a:rPr lang="en-US" sz="1600" dirty="0"/>
              <a:t>, ensuring data integrity without relying on central authorities. Swan (2015) emphasized blockchain’s ability to provide an auditable and transparent record of transactions, making it ideal for legal document management.</a:t>
            </a:r>
          </a:p>
          <a:p>
            <a:r>
              <a:rPr lang="en-US" sz="1600" dirty="0"/>
              <a:t>Studies such as Zheng et al. (2018) describe </a:t>
            </a:r>
            <a:r>
              <a:rPr lang="en-US" sz="1600" b="1" dirty="0"/>
              <a:t>blockchain’s cryptographic hashing</a:t>
            </a:r>
            <a:r>
              <a:rPr lang="en-US" sz="1600" dirty="0"/>
              <a:t>, which prevents unauthorized modifications to stored records.</a:t>
            </a:r>
          </a:p>
          <a:p>
            <a:pPr marL="0" indent="0">
              <a:buNone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Smart Contracts for Legal Records Verification</a:t>
            </a:r>
          </a:p>
          <a:p>
            <a:r>
              <a:rPr lang="en-US" sz="1700" dirty="0"/>
              <a:t>Smart contracts, introduced by Szabo (1997), automate contract execution based on predefined conditions, eliminating intermediaries. Research by </a:t>
            </a:r>
            <a:r>
              <a:rPr lang="en-US" sz="1700" dirty="0" err="1"/>
              <a:t>Buterin</a:t>
            </a:r>
            <a:r>
              <a:rPr lang="en-US" sz="1700" dirty="0"/>
              <a:t> (2014) on Ethereum’s smart contract capabilities demonstrates how </a:t>
            </a:r>
            <a:r>
              <a:rPr lang="en-US" sz="1700" b="1" dirty="0"/>
              <a:t>legal documents can be verified and executed automatically</a:t>
            </a:r>
            <a:r>
              <a:rPr lang="en-US" sz="1700" dirty="0"/>
              <a:t> upon meeting legal conditions.</a:t>
            </a:r>
          </a:p>
          <a:p>
            <a:r>
              <a:rPr lang="en-US" sz="1700" dirty="0"/>
              <a:t>Additionally, </a:t>
            </a:r>
            <a:r>
              <a:rPr lang="en-US" sz="1700" dirty="0" err="1"/>
              <a:t>Karamitsos</a:t>
            </a:r>
            <a:r>
              <a:rPr lang="en-US" sz="1700" dirty="0"/>
              <a:t> et al. (2018) propose a blockchain-based legal document system where smart contracts enable </a:t>
            </a:r>
            <a:r>
              <a:rPr lang="en-US" sz="1700" b="1" dirty="0"/>
              <a:t>automated legal compliance, digital notarization, and dispute resolution</a:t>
            </a:r>
            <a:r>
              <a:rPr lang="en-US" sz="1700" dirty="0"/>
              <a:t>.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7711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7E118-9B64-D694-3C58-A89B7405F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B2D35-A606-AE88-40A9-95BF6BF5B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Decentralized Storage for Legal Documents</a:t>
            </a:r>
          </a:p>
          <a:p>
            <a:r>
              <a:rPr lang="en-US" sz="1600" dirty="0"/>
              <a:t>Benet (2014) introduced </a:t>
            </a:r>
            <a:r>
              <a:rPr lang="en-US" sz="1600" b="1" dirty="0"/>
              <a:t>IPFS</a:t>
            </a:r>
            <a:r>
              <a:rPr lang="en-US" sz="1600" dirty="0"/>
              <a:t>, which provides content-based addressing, ensuring legal records remain verifiable without being stored directly on the blockchain.</a:t>
            </a:r>
          </a:p>
          <a:p>
            <a:r>
              <a:rPr lang="en-US" sz="1600" dirty="0"/>
              <a:t>Gupta et al. (2020) highlight how </a:t>
            </a:r>
            <a:r>
              <a:rPr lang="en-US" sz="1600" b="1" dirty="0"/>
              <a:t>a hybrid approach</a:t>
            </a:r>
            <a:r>
              <a:rPr lang="en-US" sz="1600" dirty="0"/>
              <a:t> (storing document hashes on-chain and files in decentralized storage) ensures both </a:t>
            </a:r>
            <a:r>
              <a:rPr lang="en-US" sz="1600" b="1" dirty="0"/>
              <a:t>data integrity and efficient storage management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Challenges and Limitations</a:t>
            </a:r>
          </a:p>
          <a:p>
            <a:r>
              <a:rPr lang="en-US" sz="1600" dirty="0"/>
              <a:t>Research by Lin &amp; Liao (2020) indicates that blockchain networks like Ethereum experience </a:t>
            </a:r>
            <a:r>
              <a:rPr lang="en-US" sz="1600" b="1" dirty="0"/>
              <a:t>high transaction costs and slow processing speeds</a:t>
            </a:r>
            <a:r>
              <a:rPr lang="en-US" sz="1600" dirty="0"/>
              <a:t> during peak usage. Moreover, legal and regulatory frameworks must evolve to support blockchain-based document authentication.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801125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Proposed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1. System Architecture</a:t>
            </a:r>
          </a:p>
          <a:p>
            <a:r>
              <a:rPr lang="en-US" sz="1600" b="1" dirty="0"/>
              <a:t>Blockchain (Ethereum/Hyperledger)</a:t>
            </a:r>
            <a:r>
              <a:rPr lang="en-US" sz="1600" dirty="0"/>
              <a:t> is used for recording document metadata (hashes, timestamps, ownership).</a:t>
            </a:r>
          </a:p>
          <a:p>
            <a:r>
              <a:rPr lang="en-US" sz="1600" b="1" dirty="0"/>
              <a:t>Smart Contracts</a:t>
            </a:r>
            <a:r>
              <a:rPr lang="en-US" sz="1600" dirty="0"/>
              <a:t> automate access control, authentication, and verification.</a:t>
            </a:r>
          </a:p>
          <a:p>
            <a:r>
              <a:rPr lang="en-US" sz="1600" b="1" dirty="0" err="1"/>
              <a:t>InterPlanetary</a:t>
            </a:r>
            <a:r>
              <a:rPr lang="en-US" sz="1600" b="1" dirty="0"/>
              <a:t> File System (IPFS) or </a:t>
            </a:r>
            <a:r>
              <a:rPr lang="en-US" sz="1600" b="1" dirty="0" err="1"/>
              <a:t>Filecoin</a:t>
            </a:r>
            <a:r>
              <a:rPr lang="en-US" sz="1600" dirty="0"/>
              <a:t> is used for storing actual legal documents efficiently.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GB" dirty="0"/>
              <a:t>2. </a:t>
            </a:r>
            <a:r>
              <a:rPr lang="en-IN" dirty="0"/>
              <a:t>Architecture Components:</a:t>
            </a:r>
          </a:p>
          <a:p>
            <a:r>
              <a:rPr lang="en-US" sz="1600" b="1" dirty="0"/>
              <a:t>User Interface (Web/Mobile App)</a:t>
            </a:r>
            <a:r>
              <a:rPr lang="en-US" sz="1600" dirty="0"/>
              <a:t> – Enables users (lawyers, government officials, individuals) to upload, verify, and access legal records.</a:t>
            </a:r>
            <a:endParaRPr lang="en-IN" sz="1600" dirty="0"/>
          </a:p>
          <a:p>
            <a:r>
              <a:rPr lang="en-US" sz="1600" b="1" dirty="0"/>
              <a:t>Blockchain Layer</a:t>
            </a:r>
            <a:r>
              <a:rPr lang="en-US" sz="1600" dirty="0"/>
              <a:t> – Stores document hashes and transaction history for immutability.</a:t>
            </a:r>
          </a:p>
          <a:p>
            <a:r>
              <a:rPr lang="en-IN" sz="1600" b="1" dirty="0"/>
              <a:t>Smart Contract Layer</a:t>
            </a:r>
            <a:r>
              <a:rPr lang="en-IN" sz="1600" dirty="0"/>
              <a:t> – Manages user authentication, permissions, and document verification.</a:t>
            </a:r>
          </a:p>
          <a:p>
            <a:r>
              <a:rPr lang="en-IN" sz="1600" b="1" dirty="0"/>
              <a:t>Decentralized Storage (IPFS/</a:t>
            </a:r>
            <a:r>
              <a:rPr lang="en-IN" sz="1600" b="1" dirty="0" err="1"/>
              <a:t>Filecoin</a:t>
            </a:r>
            <a:r>
              <a:rPr lang="en-IN" sz="1600" b="1" dirty="0"/>
              <a:t>)</a:t>
            </a:r>
            <a:r>
              <a:rPr lang="en-IN" sz="1600" dirty="0"/>
              <a:t> – Ensures scalable, secure file storage.</a:t>
            </a:r>
          </a:p>
          <a:p>
            <a:r>
              <a:rPr lang="en-US" sz="1600" b="1" dirty="0"/>
              <a:t>Access Control Module</a:t>
            </a:r>
            <a:r>
              <a:rPr lang="en-US" sz="1600" dirty="0"/>
              <a:t> – Uses </a:t>
            </a:r>
            <a:r>
              <a:rPr lang="en-US" sz="1600" b="1" dirty="0"/>
              <a:t>public-private key encryption</a:t>
            </a:r>
            <a:r>
              <a:rPr lang="en-US" sz="1600" dirty="0"/>
              <a:t> for secure document retrieval.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GB" dirty="0"/>
              <a:t>3. </a:t>
            </a:r>
            <a:r>
              <a:rPr lang="en-IN" dirty="0"/>
              <a:t>Security Features</a:t>
            </a:r>
          </a:p>
          <a:p>
            <a:r>
              <a:rPr lang="en-US" sz="1600" b="1" dirty="0"/>
              <a:t>Immutability:</a:t>
            </a:r>
            <a:r>
              <a:rPr lang="en-US" sz="1600" dirty="0"/>
              <a:t> Prevents unauthorized tampering with legal records.</a:t>
            </a:r>
          </a:p>
          <a:p>
            <a:r>
              <a:rPr lang="en-US" sz="1600" b="1" dirty="0"/>
              <a:t>Data Encryption:</a:t>
            </a:r>
            <a:r>
              <a:rPr lang="en-US" sz="1600" dirty="0"/>
              <a:t> Ensures privacy during document storage and transmission</a:t>
            </a:r>
            <a:r>
              <a:rPr lang="en-US" sz="1400" dirty="0"/>
              <a:t>.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659618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1" dirty="0"/>
              <a:t>To develop a secure and tamper-proof </a:t>
            </a:r>
            <a:r>
              <a:rPr lang="en-US" sz="1600" b="1" dirty="0" err="1"/>
              <a:t>eVault</a:t>
            </a:r>
            <a:r>
              <a:rPr lang="en-US" sz="1600" dirty="0"/>
              <a:t> using blockchain technology for storing and managing legal records.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b="1" dirty="0"/>
              <a:t>To ensure data integrity and authenticity</a:t>
            </a:r>
            <a:r>
              <a:rPr lang="en-US" sz="1600" dirty="0"/>
              <a:t> by utilizing cryptographic hashing and decentralized ledger technology.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b="1" dirty="0"/>
              <a:t>To integrate decentralized storage (IPFS/</a:t>
            </a:r>
            <a:r>
              <a:rPr lang="en-US" sz="1600" b="1" dirty="0" err="1"/>
              <a:t>Filecoin</a:t>
            </a:r>
            <a:r>
              <a:rPr lang="en-US" sz="1600" b="1" dirty="0"/>
              <a:t>)</a:t>
            </a:r>
            <a:r>
              <a:rPr lang="en-US" sz="1600" dirty="0"/>
              <a:t> for scalable and efficient document management.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b="1" dirty="0"/>
              <a:t>To reduce dependency on centralized authorities</a:t>
            </a:r>
            <a:r>
              <a:rPr lang="en-US" sz="1600" dirty="0"/>
              <a:t> and eliminate risks associated with single points of failure in traditional legal document storage.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b="1" dirty="0"/>
              <a:t>To improve accessibility and transparency</a:t>
            </a:r>
            <a:r>
              <a:rPr lang="en-US" sz="1600" dirty="0"/>
              <a:t> by providing a decentralized, permission-based system for stakeholders (lawyers, courts, individuals).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666729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Requirement Analysis</a:t>
            </a:r>
          </a:p>
          <a:p>
            <a:r>
              <a:rPr lang="en-US" sz="1800" dirty="0"/>
              <a:t>Identify the </a:t>
            </a:r>
            <a:r>
              <a:rPr lang="en-US" sz="1800" b="1" dirty="0"/>
              <a:t>legal document storage challenges</a:t>
            </a:r>
            <a:endParaRPr lang="en-IN" sz="1800" b="1" dirty="0"/>
          </a:p>
          <a:p>
            <a:r>
              <a:rPr lang="en-IN" sz="1800" dirty="0"/>
              <a:t>Define </a:t>
            </a:r>
            <a:r>
              <a:rPr lang="en-IN" sz="1800" b="1" dirty="0"/>
              <a:t>user roles</a:t>
            </a:r>
          </a:p>
          <a:p>
            <a:r>
              <a:rPr lang="en-US" sz="1800" dirty="0"/>
              <a:t>Determine </a:t>
            </a:r>
            <a:r>
              <a:rPr lang="en-US" sz="1800" b="1" dirty="0"/>
              <a:t>security and compliance requirements</a:t>
            </a:r>
            <a:r>
              <a:rPr lang="en-US" sz="1800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System Design</a:t>
            </a:r>
          </a:p>
          <a:p>
            <a:r>
              <a:rPr lang="en-US" sz="1800" b="1" dirty="0"/>
              <a:t>Blockchain Layer</a:t>
            </a:r>
            <a:r>
              <a:rPr lang="en-US" sz="1800" dirty="0"/>
              <a:t> for transaction immutability.</a:t>
            </a:r>
            <a:endParaRPr lang="en-IN" sz="1800" dirty="0"/>
          </a:p>
          <a:p>
            <a:r>
              <a:rPr lang="en-IN" sz="1800" b="1" dirty="0"/>
              <a:t>Decentralized Storage (IPFS/</a:t>
            </a:r>
            <a:r>
              <a:rPr lang="en-IN" sz="1800" b="1" dirty="0" err="1"/>
              <a:t>Filecoin</a:t>
            </a:r>
            <a:r>
              <a:rPr lang="en-IN" sz="1800" b="1" dirty="0"/>
              <a:t>)</a:t>
            </a:r>
            <a:r>
              <a:rPr lang="en-IN" sz="1800" dirty="0"/>
              <a:t> for document storage.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Blockchain &amp; Smart Contract Development</a:t>
            </a:r>
          </a:p>
          <a:p>
            <a:r>
              <a:rPr lang="en-IN" sz="1800" dirty="0"/>
              <a:t>Blockchain Integration:</a:t>
            </a:r>
          </a:p>
          <a:p>
            <a:pPr marL="0" indent="0">
              <a:buNone/>
            </a:pPr>
            <a:r>
              <a:rPr lang="en-US" sz="1800" dirty="0"/>
              <a:t>Use </a:t>
            </a:r>
            <a:r>
              <a:rPr lang="en-US" sz="1800" b="1" dirty="0"/>
              <a:t>SHA-256 hashing</a:t>
            </a:r>
            <a:r>
              <a:rPr lang="en-US" sz="1800" dirty="0"/>
              <a:t> to store document fingerprints on the blockchain.</a:t>
            </a:r>
          </a:p>
          <a:p>
            <a:r>
              <a:rPr lang="en-IN" sz="1800" dirty="0"/>
              <a:t>Smart Contract Development:</a:t>
            </a:r>
            <a:endParaRPr lang="en-GB" sz="1800" dirty="0"/>
          </a:p>
          <a:p>
            <a:pPr marL="0" indent="0">
              <a:buNone/>
            </a:pPr>
            <a:r>
              <a:rPr lang="en-US" sz="1800" dirty="0"/>
              <a:t>Develop smart contracts for </a:t>
            </a:r>
            <a:r>
              <a:rPr lang="en-US" sz="1800" b="1" dirty="0"/>
              <a:t>user authentication, access control, and legal verification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14944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 of Project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085A99-4F5A-F8E5-0D26-5A54A78699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027" y="1143000"/>
            <a:ext cx="10015545" cy="4953000"/>
          </a:xfrm>
        </p:spPr>
      </p:pic>
    </p:spTree>
    <p:extLst>
      <p:ext uri="{BB962C8B-B14F-4D97-AF65-F5344CB8AC3E}">
        <p14:creationId xmlns:p14="http://schemas.microsoft.com/office/powerpoint/2010/main" val="3677332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Expected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Enhanced Security &amp; Immutability</a:t>
            </a:r>
          </a:p>
          <a:p>
            <a:pPr marL="0" indent="0">
              <a:buNone/>
            </a:pPr>
            <a:r>
              <a:rPr lang="en-US" sz="1600" dirty="0"/>
              <a:t>Legal records will be </a:t>
            </a:r>
            <a:r>
              <a:rPr lang="en-US" sz="1600" b="1" dirty="0"/>
              <a:t>tamper-proof</a:t>
            </a:r>
            <a:r>
              <a:rPr lang="en-US" sz="1600" dirty="0"/>
              <a:t> and </a:t>
            </a:r>
            <a:r>
              <a:rPr lang="en-US" sz="1600" b="1" dirty="0"/>
              <a:t>secure</a:t>
            </a:r>
            <a:r>
              <a:rPr lang="en-US" sz="1600" dirty="0"/>
              <a:t> due to blockchain’s immutable nature.</a:t>
            </a:r>
          </a:p>
          <a:p>
            <a:r>
              <a:rPr lang="en-IN" dirty="0"/>
              <a:t>Decentralized &amp; Transparent Storage</a:t>
            </a:r>
          </a:p>
          <a:p>
            <a:pPr marL="0" indent="0">
              <a:buNone/>
            </a:pPr>
            <a:r>
              <a:rPr lang="en-US" sz="1600" dirty="0"/>
              <a:t>A transparent audit trail will be maintained for </a:t>
            </a:r>
            <a:r>
              <a:rPr lang="en-US" sz="1600" b="1" dirty="0"/>
              <a:t>legal verification and compliance</a:t>
            </a:r>
            <a:r>
              <a:rPr lang="en-US" sz="1600" dirty="0"/>
              <a:t>.</a:t>
            </a:r>
            <a:endParaRPr lang="en-IN" sz="1600" dirty="0"/>
          </a:p>
          <a:p>
            <a:r>
              <a:rPr lang="en-IN" dirty="0"/>
              <a:t>Automated Legal Verification</a:t>
            </a:r>
          </a:p>
          <a:p>
            <a:pPr marL="0" indent="0">
              <a:buNone/>
            </a:pPr>
            <a:r>
              <a:rPr lang="en-US" sz="1600" b="1" dirty="0"/>
              <a:t>Smart contracts</a:t>
            </a:r>
            <a:r>
              <a:rPr lang="en-US" sz="1600" dirty="0"/>
              <a:t> will automate document verification, </a:t>
            </a:r>
            <a:r>
              <a:rPr lang="en-US" sz="1600" b="1" dirty="0"/>
              <a:t>reducing dependency on intermediaries</a:t>
            </a:r>
            <a:r>
              <a:rPr lang="en-US" sz="1600" dirty="0"/>
              <a:t> such as notaries.</a:t>
            </a:r>
            <a:endParaRPr lang="en-IN" sz="1600" dirty="0"/>
          </a:p>
          <a:p>
            <a:r>
              <a:rPr lang="en-IN" dirty="0"/>
              <a:t>Improved Legal Record Management</a:t>
            </a:r>
          </a:p>
          <a:p>
            <a:pPr marL="0" indent="0">
              <a:buNone/>
            </a:pPr>
            <a:r>
              <a:rPr lang="en-US" sz="1600" b="1" dirty="0"/>
              <a:t>Role-based access</a:t>
            </a:r>
            <a:r>
              <a:rPr lang="en-US" sz="1600" dirty="0"/>
              <a:t> (lawyers, courts, individuals) will ensure documents are accessible only to </a:t>
            </a:r>
            <a:r>
              <a:rPr lang="en-US" sz="1600" b="1" dirty="0"/>
              <a:t>authorized users</a:t>
            </a:r>
            <a:r>
              <a:rPr lang="en-US" sz="1600" dirty="0"/>
              <a:t>.</a:t>
            </a:r>
            <a:endParaRPr lang="en-IN" sz="1600" dirty="0"/>
          </a:p>
          <a:p>
            <a:r>
              <a:rPr lang="en-IN" dirty="0"/>
              <a:t>Regulatory Compliance &amp; Auditability</a:t>
            </a:r>
          </a:p>
          <a:p>
            <a:pPr marL="0" indent="0">
              <a:buNone/>
            </a:pPr>
            <a:r>
              <a:rPr lang="en-US" sz="1600" b="1" dirty="0"/>
              <a:t>Reduces time &amp; costs</a:t>
            </a:r>
            <a:r>
              <a:rPr lang="en-US" sz="1600" dirty="0"/>
              <a:t> associated with manual record-keeping and verification.</a:t>
            </a:r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3928155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oinformatics" id="{2C23B8A5-E958-4A8C-AECF-01EA482D72F9}" vid="{45DF3A2B-1BA7-4465-AD96-220179DE36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Bioinformatics</Template>
  <TotalTime>262</TotalTime>
  <Words>1163</Words>
  <Application>Microsoft Office PowerPoint</Application>
  <PresentationFormat>Widescreen</PresentationFormat>
  <Paragraphs>102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Bookman Old Style</vt:lpstr>
      <vt:lpstr>Verdana</vt:lpstr>
      <vt:lpstr>Wingdings</vt:lpstr>
      <vt:lpstr>Bioinformatics</vt:lpstr>
      <vt:lpstr>Designing a Blockchain-Driven eVault System for Legal Document Preservation</vt:lpstr>
      <vt:lpstr>Introduction</vt:lpstr>
      <vt:lpstr>Literature Review</vt:lpstr>
      <vt:lpstr>PowerPoint Presentation</vt:lpstr>
      <vt:lpstr>Proposed Method</vt:lpstr>
      <vt:lpstr>Objectives</vt:lpstr>
      <vt:lpstr>Methodology</vt:lpstr>
      <vt:lpstr>Timeline of Project</vt:lpstr>
      <vt:lpstr>Expected Outcomes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B KRIPASHINI</cp:lastModifiedBy>
  <cp:revision>15</cp:revision>
  <dcterms:created xsi:type="dcterms:W3CDTF">2023-03-16T03:26:27Z</dcterms:created>
  <dcterms:modified xsi:type="dcterms:W3CDTF">2025-05-12T15:34:57Z</dcterms:modified>
</cp:coreProperties>
</file>