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9" r:id="rId8"/>
    <p:sldId id="260" r:id="rId9"/>
    <p:sldId id="261" r:id="rId10"/>
    <p:sldId id="262" r:id="rId11"/>
    <p:sldId id="273" r:id="rId12"/>
    <p:sldId id="274" r:id="rId13"/>
    <p:sldId id="275" r:id="rId14"/>
    <p:sldId id="263" r:id="rId15"/>
    <p:sldId id="270" r:id="rId16"/>
    <p:sldId id="271" r:id="rId17"/>
    <p:sldId id="272" r:id="rId18"/>
    <p:sldId id="264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21103834_Secure_data_deduplication" TargetMode="External"/><Relationship Id="rId3" Type="http://schemas.openxmlformats.org/officeDocument/2006/relationships/hyperlink" Target="https://www.jetir.org/papers/JETIR2406864.pdf" TargetMode="External"/><Relationship Id="rId7" Type="http://schemas.openxmlformats.org/officeDocument/2006/relationships/hyperlink" Target="https://appliednetsci.springeropen.com/articles/10.1007/s41109-020-00256-4" TargetMode="External"/><Relationship Id="rId12" Type="http://schemas.openxmlformats.org/officeDocument/2006/relationships/hyperlink" Target="https://www.sciencedirect.com/science/article/pii/S0167404820302832" TargetMode="External"/><Relationship Id="rId2" Type="http://schemas.openxmlformats.org/officeDocument/2006/relationships/hyperlink" Target="https://www.jetir.org/papers/JETIR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stamp/stamp.jsp?arnumber=10026822" TargetMode="External"/><Relationship Id="rId11" Type="http://schemas.openxmlformats.org/officeDocument/2006/relationships/hyperlink" Target="https://armaedfoundation.org/wp-content/uploads/2021/06/AIEF-Research-Paper-Blockchain-Technology-Recordkeeping.pdf" TargetMode="External"/><Relationship Id="rId5" Type="http://schemas.openxmlformats.org/officeDocument/2006/relationships/hyperlink" Target="https://www.researchgate.net/publication/329489346_CRAB_Blockchain_Based_Criminal_Record_Management_System?utm_source=chatgpt.com" TargetMode="External"/><Relationship Id="rId10" Type="http://schemas.openxmlformats.org/officeDocument/2006/relationships/hyperlink" Target="https://www.researchgate.net/publication/351395864_Blockchain_Law_A_New_Beginning" TargetMode="External"/><Relationship Id="rId4" Type="http://schemas.openxmlformats.org/officeDocument/2006/relationships/hyperlink" Target="https://www.mdpi.com/2073-431X/10/11/135" TargetMode="External"/><Relationship Id="rId9" Type="http://schemas.openxmlformats.org/officeDocument/2006/relationships/hyperlink" Target="https://www.mdpi.com/1911-8074/16/8/36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US" sz="2400" dirty="0"/>
              <a:t>Designing a Blockchain-Driven </a:t>
            </a:r>
            <a:r>
              <a:rPr lang="en-US" sz="2400" dirty="0" err="1"/>
              <a:t>eVault</a:t>
            </a:r>
            <a:r>
              <a:rPr lang="en-US" sz="2400" dirty="0"/>
              <a:t> System for Legal Document Preservation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4308004" cy="55218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/>
              <a:t>Batch Number: CSE_ISR_CAP_08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83526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/>
              <a:t>Dr. Praveena K N</a:t>
            </a:r>
          </a:p>
          <a:p>
            <a:pPr algn="l"/>
            <a:r>
              <a:rPr lang="en-GB" sz="1700" dirty="0"/>
              <a:t> Assistant </a:t>
            </a:r>
            <a:r>
              <a:rPr lang="en-GB" sz="1700"/>
              <a:t>Professor-Senior Scale</a:t>
            </a:r>
            <a:endParaRPr lang="en-GB" sz="1700" dirty="0"/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CSE7301 University Project-II</a:t>
            </a:r>
          </a:p>
          <a:p>
            <a:r>
              <a:rPr lang="en-GB" dirty="0"/>
              <a:t>Review-2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7E34B1-4560-5182-C85E-1E914BAB0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98092"/>
              </p:ext>
            </p:extLst>
          </p:nvPr>
        </p:nvGraphicFramePr>
        <p:xfrm>
          <a:off x="106218" y="3378362"/>
          <a:ext cx="6036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107">
                  <a:extLst>
                    <a:ext uri="{9D8B030D-6E8A-4147-A177-3AD203B41FA5}">
                      <a16:colId xmlns:a16="http://schemas.microsoft.com/office/drawing/2014/main" val="1192429124"/>
                    </a:ext>
                  </a:extLst>
                </a:gridCol>
                <a:gridCol w="3018107">
                  <a:extLst>
                    <a:ext uri="{9D8B030D-6E8A-4147-A177-3AD203B41FA5}">
                      <a16:colId xmlns:a16="http://schemas.microsoft.com/office/drawing/2014/main" val="423582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 Name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6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20211ISR0034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MADHUBALA 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20211ISR0045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KRIPASHINI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37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85A99-4F5A-F8E5-0D26-5A54A786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7" y="1143000"/>
            <a:ext cx="10015545" cy="4953000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D8C0-2854-A346-5413-8E264001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0889-32BE-2175-C921-49D1277A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 Encryption Algorithm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AES (Advanced Encryption Standard) for symmetric encryption and RSA (Rivest-Shamir-Adleman) for asymmetric encryption to secure file content.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Employs SHA-256 for generating file checksums to ensure data integrity.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Consensus and Data Management Algorithm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Blockchain consensus is achieved using Proof-of-Work (PoW) or Proof-of-Stake 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depending on the selected blockchain platform.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Merkle Trees are utilized for efficient data verification and integrity checks.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File Chunking Algorithm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 are divided into smaller chunks before encryption to improve storage and retrieval efficiency.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Rabin's fingerprinting algorithm to determine chunk boundaries dynamically.</a:t>
            </a:r>
          </a:p>
          <a:p>
            <a:pPr marL="0" lv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8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6DA5-16E0-9F57-2DCB-C8467F18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AD01-F644-EEBE-CA51-906B96D2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Decentralized Storage Algorithms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Utilizes distributed storage protocols like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Filecoin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the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InterPlanetary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System (IPFS) to ensure secure and decentralized file storage.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Blockchain-Based Legal Record System (Built on Ganache)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Functions as a highly secure digital filing cabinet for storing crucial legal documents.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Ensures tamper-proof storage and retrieval of court documents for judges, lawyers, and clients.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69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05DA-6F3B-579F-205B-F7B32A0D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8321"/>
            <a:ext cx="10668000" cy="487362"/>
          </a:xfrm>
        </p:spPr>
        <p:txBody>
          <a:bodyPr>
            <a:no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of Uploading Documents to a Blockchain Network</a:t>
            </a:r>
            <a:b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0AC0-7058-1DFD-5D79-3187CA34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 Selection: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choose documents to upload via a file input window.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Metadata Extraction: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system processes the selected files and extracts relevant metadata.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Hashing and Storage: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Documents are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hashed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create a unique identifier.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 and metadata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stored on the blockchain for verification.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Signing: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sign documents using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keys and digital signatures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verify authenticity.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digital signature ensures the sender’s identity without revealing document content.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Audit Logging: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entire document exchange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recorded on the blockchain.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 logs ensure traceability and security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data breaches or tampering</a:t>
            </a:r>
            <a:r>
              <a: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53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Enhanced Security &amp; Immutability</a:t>
            </a:r>
          </a:p>
          <a:p>
            <a:pPr marL="0" indent="0">
              <a:buNone/>
            </a:pPr>
            <a:r>
              <a:rPr lang="en-US" sz="1600" dirty="0"/>
              <a:t>Legal records will be </a:t>
            </a:r>
            <a:r>
              <a:rPr lang="en-US" sz="1600" b="1" dirty="0"/>
              <a:t>tamper-proof</a:t>
            </a:r>
            <a:r>
              <a:rPr lang="en-US" sz="1600" dirty="0"/>
              <a:t> and </a:t>
            </a:r>
            <a:r>
              <a:rPr lang="en-US" sz="1600" b="1" dirty="0"/>
              <a:t>secure</a:t>
            </a:r>
            <a:r>
              <a:rPr lang="en-US" sz="1600" dirty="0"/>
              <a:t> due to blockchain’s immutable nature.</a:t>
            </a:r>
          </a:p>
          <a:p>
            <a:r>
              <a:rPr lang="en-IN" dirty="0"/>
              <a:t>Decentralized &amp; Transparent Storage</a:t>
            </a:r>
          </a:p>
          <a:p>
            <a:pPr marL="0" indent="0">
              <a:buNone/>
            </a:pPr>
            <a:r>
              <a:rPr lang="en-US" sz="1600" dirty="0"/>
              <a:t>A transparent audit trail will be maintained for </a:t>
            </a:r>
            <a:r>
              <a:rPr lang="en-US" sz="1600" b="1" dirty="0"/>
              <a:t>legal verification and compliance</a:t>
            </a:r>
            <a:r>
              <a:rPr lang="en-US" sz="1600" dirty="0"/>
              <a:t>.</a:t>
            </a:r>
            <a:endParaRPr lang="en-IN" sz="1600" dirty="0"/>
          </a:p>
          <a:p>
            <a:r>
              <a:rPr lang="en-IN" dirty="0"/>
              <a:t>Automated Legal Verification</a:t>
            </a:r>
          </a:p>
          <a:p>
            <a:pPr marL="0" indent="0">
              <a:buNone/>
            </a:pPr>
            <a:r>
              <a:rPr lang="en-US" sz="1600" b="1" dirty="0"/>
              <a:t>Smart contracts</a:t>
            </a:r>
            <a:r>
              <a:rPr lang="en-US" sz="1600" dirty="0"/>
              <a:t> will automate document verification, </a:t>
            </a:r>
            <a:r>
              <a:rPr lang="en-US" sz="1600" b="1" dirty="0"/>
              <a:t>reducing dependency on intermediaries</a:t>
            </a:r>
            <a:r>
              <a:rPr lang="en-US" sz="1600" dirty="0"/>
              <a:t> such as notaries.</a:t>
            </a:r>
            <a:endParaRPr lang="en-IN" sz="1600" dirty="0"/>
          </a:p>
          <a:p>
            <a:r>
              <a:rPr lang="en-IN" dirty="0"/>
              <a:t>Improved Legal Record Management</a:t>
            </a:r>
          </a:p>
          <a:p>
            <a:pPr marL="0" indent="0">
              <a:buNone/>
            </a:pPr>
            <a:r>
              <a:rPr lang="en-US" sz="1600" b="1" dirty="0"/>
              <a:t>Role-based access</a:t>
            </a:r>
            <a:r>
              <a:rPr lang="en-US" sz="1600" dirty="0"/>
              <a:t> (lawyers, courts, individuals) will ensure documents are accessible only to </a:t>
            </a:r>
            <a:r>
              <a:rPr lang="en-US" sz="1600" b="1" dirty="0"/>
              <a:t>authorized users</a:t>
            </a:r>
            <a:r>
              <a:rPr lang="en-US" sz="1600" dirty="0"/>
              <a:t>.</a:t>
            </a:r>
            <a:endParaRPr lang="en-IN" sz="1600" dirty="0"/>
          </a:p>
          <a:p>
            <a:r>
              <a:rPr lang="en-IN" dirty="0"/>
              <a:t>Regulatory Compliance &amp; Auditability</a:t>
            </a:r>
          </a:p>
          <a:p>
            <a:pPr marL="0" indent="0">
              <a:buNone/>
            </a:pPr>
            <a:r>
              <a:rPr lang="en-US" sz="1600" b="1" dirty="0"/>
              <a:t>Reduces time &amp; costs</a:t>
            </a:r>
            <a:r>
              <a:rPr lang="en-US" sz="1600" dirty="0"/>
              <a:t> associated with manual record-keeping and verification.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EDCA-2A55-808E-AE17-085CCAB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AND BACKEND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40403-E25B-1567-B927-484F72471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24" y="900546"/>
            <a:ext cx="9150927" cy="5147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389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A4AB-3CBD-9DB8-A7CA-411CA36A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5646EB-E299-634C-B621-702D75B4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33" y="1143000"/>
            <a:ext cx="8805333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16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D2C9-6A8E-6DAF-0ACE-02452EA7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81D34-D44F-75C4-3477-C20D60939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143000"/>
            <a:ext cx="99060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917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Blockchain-Based </a:t>
            </a:r>
            <a:r>
              <a:rPr lang="en-US" sz="1600" b="1" dirty="0" err="1"/>
              <a:t>eVault</a:t>
            </a:r>
            <a:r>
              <a:rPr lang="en-US" sz="1600" b="1" dirty="0"/>
              <a:t> for Legal Records</a:t>
            </a:r>
            <a:r>
              <a:rPr lang="en-US" sz="1600" dirty="0"/>
              <a:t> provides a </a:t>
            </a:r>
            <a:r>
              <a:rPr lang="en-US" sz="1600" b="1" dirty="0"/>
              <a:t>secure, decentralized, and efficient</a:t>
            </a:r>
            <a:r>
              <a:rPr lang="en-US" sz="1600" dirty="0"/>
              <a:t> solution for managing legal documents. By leveraging </a:t>
            </a:r>
            <a:r>
              <a:rPr lang="en-US" sz="1600" b="1" dirty="0"/>
              <a:t>blockchain technology, smart contracts, and decentralized storage (IPFS/</a:t>
            </a:r>
            <a:r>
              <a:rPr lang="en-US" sz="1600" b="1" dirty="0" err="1"/>
              <a:t>Filecoin</a:t>
            </a:r>
            <a:r>
              <a:rPr lang="en-US" sz="1600" b="1" dirty="0"/>
              <a:t>)</a:t>
            </a:r>
            <a:r>
              <a:rPr lang="en-US" sz="1600" dirty="0"/>
              <a:t>, the system ensures </a:t>
            </a:r>
            <a:r>
              <a:rPr lang="en-US" sz="1600" b="1" dirty="0"/>
              <a:t>data integrity, transparency, and security</a:t>
            </a:r>
            <a:r>
              <a:rPr lang="en-US" sz="1600" dirty="0"/>
              <a:t> while reducing reliance on traditional centralized databases.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This approach offers several advantages, including </a:t>
            </a:r>
            <a:r>
              <a:rPr lang="en-US" sz="1600" b="1" dirty="0"/>
              <a:t>tamper-proof document storage, automated legal verification, enhanced privacy, and cost-effective legal record management</a:t>
            </a:r>
            <a:r>
              <a:rPr lang="en-US" sz="1600" dirty="0"/>
              <a:t>. The implementation of </a:t>
            </a:r>
            <a:r>
              <a:rPr lang="en-US" sz="1600" b="1" dirty="0"/>
              <a:t>smart contracts</a:t>
            </a:r>
            <a:r>
              <a:rPr lang="en-US" sz="1600" dirty="0"/>
              <a:t> eliminates the need for intermediaries, while decentralized storage prevents single points of failure.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Despite challenges such as </a:t>
            </a:r>
            <a:r>
              <a:rPr lang="en-US" sz="1600" b="1" dirty="0"/>
              <a:t>scalability and regulatory compliance</a:t>
            </a:r>
            <a:r>
              <a:rPr lang="en-US" sz="1600" dirty="0"/>
              <a:t>, this system has the potential to </a:t>
            </a:r>
            <a:r>
              <a:rPr lang="en-US" sz="1600" b="1" dirty="0"/>
              <a:t>revolutionize the legal industry</a:t>
            </a:r>
            <a:r>
              <a:rPr lang="en-US" sz="1600" dirty="0"/>
              <a:t> by improving the </a:t>
            </a:r>
            <a:r>
              <a:rPr lang="en-US" sz="1600" b="1" dirty="0"/>
              <a:t>efficiency, security, and accessibility</a:t>
            </a:r>
            <a:r>
              <a:rPr lang="en-US" sz="1600" dirty="0"/>
              <a:t> of legal records. Future developments could include </a:t>
            </a:r>
            <a:r>
              <a:rPr lang="en-US" sz="1600" b="1" dirty="0"/>
              <a:t>integration with government systems, AI-powered legal analysis, and wider adoption across legal and corporate sectors</a:t>
            </a:r>
            <a:r>
              <a:rPr lang="en-US" sz="1600" dirty="0"/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hlinkClick r:id="rId2"/>
              </a:rPr>
              <a:t>https://www.jetir.org/papers/JETIR2</a:t>
            </a:r>
            <a:r>
              <a:rPr lang="en-GB" sz="1800" dirty="0">
                <a:hlinkClick r:id="rId3"/>
              </a:rPr>
              <a:t>406864.pdf</a:t>
            </a:r>
            <a:endParaRPr lang="en-GB" sz="1800" dirty="0"/>
          </a:p>
          <a:p>
            <a:r>
              <a:rPr lang="en-GB" sz="1800" dirty="0">
                <a:hlinkClick r:id="rId4"/>
              </a:rPr>
              <a:t>https://www.mdpi.com/2073-431X/10/11/135</a:t>
            </a:r>
            <a:endParaRPr lang="en-GB" sz="1800" dirty="0"/>
          </a:p>
          <a:p>
            <a:r>
              <a:rPr lang="en-GB" sz="1800" dirty="0">
                <a:hlinkClick r:id="rId5"/>
              </a:rPr>
              <a:t>https://www.researchgate.net/publication/329489346_CRAB_Blockchain_Based_Criminal_Record_Management_System?utm_source=chatgpt.com</a:t>
            </a:r>
            <a:endParaRPr lang="en-GB" sz="1800" dirty="0"/>
          </a:p>
          <a:p>
            <a:r>
              <a:rPr lang="en-GB" sz="1800" dirty="0">
                <a:hlinkClick r:id="rId6"/>
              </a:rPr>
              <a:t>https://ieeexplore.ieee.org/stamp/stamp.jsp?arnumber=10026822</a:t>
            </a:r>
            <a:endParaRPr lang="en-GB" sz="1800" dirty="0"/>
          </a:p>
          <a:p>
            <a:r>
              <a:rPr lang="en-GB" sz="1800" dirty="0">
                <a:hlinkClick r:id="rId7"/>
              </a:rPr>
              <a:t>https://appliednetsci.springeropen.com/articles/10.1007/s41109-020-00256-4</a:t>
            </a:r>
            <a:endParaRPr lang="en-GB" sz="1800" dirty="0"/>
          </a:p>
          <a:p>
            <a:r>
              <a:rPr lang="en-GB" sz="1800" dirty="0">
                <a:hlinkClick r:id="rId8"/>
              </a:rPr>
              <a:t>https://www.researchgate.net/publication/221103834_Secure_data_deduplication</a:t>
            </a:r>
            <a:endParaRPr lang="en-GB" sz="1800" dirty="0"/>
          </a:p>
          <a:p>
            <a:r>
              <a:rPr lang="en-GB" sz="1800" dirty="0">
                <a:hlinkClick r:id="rId9"/>
              </a:rPr>
              <a:t>https://www.mdpi.com/1911-8074/16/8/360</a:t>
            </a:r>
            <a:endParaRPr lang="en-GB" sz="1800" dirty="0"/>
          </a:p>
          <a:p>
            <a:r>
              <a:rPr lang="en-GB" sz="1800" dirty="0">
                <a:hlinkClick r:id="rId10"/>
              </a:rPr>
              <a:t>https://www.researchgate.net/publication/351395864_Blockchain_Law_A_New_Beginning</a:t>
            </a:r>
            <a:endParaRPr lang="en-GB" sz="1800" dirty="0"/>
          </a:p>
          <a:p>
            <a:r>
              <a:rPr lang="en-GB" sz="1800" dirty="0">
                <a:hlinkClick r:id="rId11"/>
              </a:rPr>
              <a:t>https://armaedfoundation.org/wp-content/uploads/2021/06/AIEF-Research-Paper-Blockchain-Technology-Recordkeeping.pdf</a:t>
            </a:r>
            <a:endParaRPr lang="en-GB" sz="1800" dirty="0"/>
          </a:p>
          <a:p>
            <a:r>
              <a:rPr lang="en-GB" sz="1800" dirty="0">
                <a:hlinkClick r:id="rId12"/>
              </a:rPr>
              <a:t>https://www.sciencedirect.com/science/article/pii/S0167404820302832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today’s digital era, securing and managing legal records is a critical challenge due to risks like unauthorized access, data tampering, and document forgery. Traditional storage systems, whether paper-based or digital databases, are vulnerable to breaches, loss, and inefficiencies. To address these issues, blockchain technology offers a decentralized, secure, and tamper-proof solution for legal record management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project focuses on developing a </a:t>
            </a:r>
            <a:r>
              <a:rPr lang="en-US" sz="2000" b="1" dirty="0"/>
              <a:t>Blockchain-Based </a:t>
            </a:r>
            <a:r>
              <a:rPr lang="en-US" sz="2000" b="1" dirty="0" err="1"/>
              <a:t>eVault</a:t>
            </a:r>
            <a:r>
              <a:rPr lang="en-US" sz="2000" dirty="0"/>
              <a:t> designed specifically for storing, verifying, and managing legal records in a secure and immutable manner. By leveraging blockchain’s key features—</a:t>
            </a:r>
            <a:r>
              <a:rPr lang="en-US" sz="2000" b="1" dirty="0"/>
              <a:t>decentralization, cryptographic security, smart contracts, and transparency</a:t>
            </a:r>
            <a:r>
              <a:rPr lang="en-US" sz="2000" dirty="0"/>
              <a:t>—the proposed system ensures that legal documents remain authentic and verifiable throughout their lifecycle.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6734D8-205E-72E2-C5D4-0C6CE266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Blockchain for Secure Document Storage</a:t>
            </a:r>
          </a:p>
          <a:p>
            <a:r>
              <a:rPr lang="en-US" sz="1600" dirty="0"/>
              <a:t>Nakamoto (2008) introduced </a:t>
            </a:r>
            <a:r>
              <a:rPr lang="en-US" sz="1600" b="1" dirty="0"/>
              <a:t>blockchain as a decentralized ledger</a:t>
            </a:r>
            <a:r>
              <a:rPr lang="en-US" sz="1600" dirty="0"/>
              <a:t>, ensuring data integrity without relying on central authorities. Swan (2015) emphasized blockchain’s ability to provide an auditable and transparent record of transactions, making it ideal for legal document management.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Smart Contracts for Legal Records Verification</a:t>
            </a:r>
          </a:p>
          <a:p>
            <a:r>
              <a:rPr lang="en-US" sz="1700" dirty="0"/>
              <a:t>Smart contracts, introduced by Szabo (1997), automate contract execution based on predefined conditions, eliminating intermediaries. Research by Buterin (2014) on Ethereum’s smart contract capabilities demonstrates how </a:t>
            </a:r>
            <a:r>
              <a:rPr lang="en-US" sz="1700" b="1" dirty="0"/>
              <a:t>legal documents can be verified and executed automatically</a:t>
            </a:r>
            <a:r>
              <a:rPr lang="en-US" sz="1700" dirty="0"/>
              <a:t> upon meeting legal conditions.</a:t>
            </a:r>
          </a:p>
          <a:p>
            <a:r>
              <a:rPr lang="en-US" sz="1700" dirty="0"/>
              <a:t>Additionally, </a:t>
            </a:r>
            <a:r>
              <a:rPr lang="en-US" sz="1700" dirty="0" err="1"/>
              <a:t>Karamitsos</a:t>
            </a:r>
            <a:r>
              <a:rPr lang="en-US" sz="1700" dirty="0"/>
              <a:t> et al. (2018) propose a blockchain-based legal document system where smart contracts enable </a:t>
            </a:r>
            <a:r>
              <a:rPr lang="en-US" sz="1700" b="1" dirty="0"/>
              <a:t>automated legal compliance, digital notarization, and dispute resolution</a:t>
            </a:r>
            <a:r>
              <a:rPr lang="en-US" sz="1700" dirty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E118-9B64-D694-3C58-A89B7405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2D35-A606-AE88-40A9-95BF6BF5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Decentralized Storage for Legal Documents</a:t>
            </a:r>
          </a:p>
          <a:p>
            <a:r>
              <a:rPr lang="en-US" sz="1600" dirty="0"/>
              <a:t>Benet (2014) introduced </a:t>
            </a:r>
            <a:r>
              <a:rPr lang="en-US" sz="1600" b="1" dirty="0"/>
              <a:t>IPFS</a:t>
            </a:r>
            <a:r>
              <a:rPr lang="en-US" sz="1600" dirty="0"/>
              <a:t>, which provides content-based addressing, ensuring legal records remain verifiable without being stored directly on the blockchain.</a:t>
            </a:r>
          </a:p>
          <a:p>
            <a:r>
              <a:rPr lang="en-US" sz="1600" dirty="0"/>
              <a:t>Gupta et al. (2020) highlight how </a:t>
            </a:r>
            <a:r>
              <a:rPr lang="en-US" sz="1600" b="1" dirty="0"/>
              <a:t>a hybrid approach</a:t>
            </a:r>
            <a:r>
              <a:rPr lang="en-US" sz="1600" dirty="0"/>
              <a:t> (storing document hashes on-chain and files in decentralized storage) ensures both </a:t>
            </a:r>
            <a:r>
              <a:rPr lang="en-US" sz="1600" b="1" dirty="0"/>
              <a:t>data integrity and efficient storage management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Challenges and Limitations</a:t>
            </a:r>
          </a:p>
          <a:p>
            <a:r>
              <a:rPr lang="en-US" sz="1600" dirty="0"/>
              <a:t>Research by Lin &amp; Liao (2020) indicates that blockchain networks like Ethereum experience </a:t>
            </a:r>
            <a:r>
              <a:rPr lang="en-US" sz="1600" b="1" dirty="0"/>
              <a:t>high transaction costs and slow processing speeds</a:t>
            </a:r>
            <a:r>
              <a:rPr lang="en-US" sz="1600" dirty="0"/>
              <a:t> during peak usage. Moreover, legal and regulatory frameworks must evolve to support blockchain-based document authentication.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011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1. System Architecture</a:t>
            </a:r>
          </a:p>
          <a:p>
            <a:r>
              <a:rPr lang="en-US" sz="1600" b="1" dirty="0"/>
              <a:t>Blockchain (Ethereum/Hyperledger)</a:t>
            </a:r>
            <a:r>
              <a:rPr lang="en-US" sz="1600" dirty="0"/>
              <a:t> is used for recording document metadata (hashes, timestamps, ownership).</a:t>
            </a:r>
          </a:p>
          <a:p>
            <a:r>
              <a:rPr lang="en-US" sz="1600" b="1" dirty="0"/>
              <a:t>Smart Contracts</a:t>
            </a:r>
            <a:r>
              <a:rPr lang="en-US" sz="1600" dirty="0"/>
              <a:t> automate access control, authentication, and verification.</a:t>
            </a:r>
          </a:p>
          <a:p>
            <a:r>
              <a:rPr lang="en-US" sz="1600" b="1" dirty="0" err="1"/>
              <a:t>InterPlanetary</a:t>
            </a:r>
            <a:r>
              <a:rPr lang="en-US" sz="1600" b="1" dirty="0"/>
              <a:t> File System (IPFS) or </a:t>
            </a:r>
            <a:r>
              <a:rPr lang="en-US" sz="1600" b="1" dirty="0" err="1"/>
              <a:t>Filecoin</a:t>
            </a:r>
            <a:r>
              <a:rPr lang="en-US" sz="1600" dirty="0"/>
              <a:t> is used for storing actual legal documents efficiently.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IN" dirty="0"/>
              <a:t>Architecture Components:</a:t>
            </a:r>
          </a:p>
          <a:p>
            <a:r>
              <a:rPr lang="en-US" sz="1600" b="1" dirty="0"/>
              <a:t>User Interface (Web/Mobile App)</a:t>
            </a:r>
            <a:r>
              <a:rPr lang="en-US" sz="1600" dirty="0"/>
              <a:t> – Enables users (lawyers, government officials, individuals) to upload, verify, and access legal records.</a:t>
            </a:r>
            <a:endParaRPr lang="en-IN" sz="1600" dirty="0"/>
          </a:p>
          <a:p>
            <a:r>
              <a:rPr lang="en-US" sz="1600" b="1" dirty="0"/>
              <a:t>Blockchain Layer</a:t>
            </a:r>
            <a:r>
              <a:rPr lang="en-US" sz="1600" dirty="0"/>
              <a:t> – Stores document hashes and transaction history for immutability.</a:t>
            </a:r>
          </a:p>
          <a:p>
            <a:r>
              <a:rPr lang="en-IN" sz="1600" b="1" dirty="0"/>
              <a:t>Smart Contract Layer</a:t>
            </a:r>
            <a:r>
              <a:rPr lang="en-IN" sz="1600" dirty="0"/>
              <a:t> – Manages user authentication, permissions, and document verification.</a:t>
            </a:r>
          </a:p>
          <a:p>
            <a:r>
              <a:rPr lang="en-IN" sz="1600" b="1" dirty="0"/>
              <a:t>Decentralized Storage (IPFS/</a:t>
            </a:r>
            <a:r>
              <a:rPr lang="en-IN" sz="1600" b="1" dirty="0" err="1"/>
              <a:t>Filecoin</a:t>
            </a:r>
            <a:r>
              <a:rPr lang="en-IN" sz="1600" b="1" dirty="0"/>
              <a:t>)</a:t>
            </a:r>
            <a:r>
              <a:rPr lang="en-IN" sz="1600" dirty="0"/>
              <a:t> – Ensures scalable, secure file storage.</a:t>
            </a:r>
          </a:p>
          <a:p>
            <a:r>
              <a:rPr lang="en-US" sz="1600" b="1" dirty="0"/>
              <a:t>Access Control Module</a:t>
            </a:r>
            <a:r>
              <a:rPr lang="en-US" sz="1600" dirty="0"/>
              <a:t> – Uses </a:t>
            </a:r>
            <a:r>
              <a:rPr lang="en-US" sz="1600" b="1" dirty="0"/>
              <a:t>public-private key encryption</a:t>
            </a:r>
            <a:r>
              <a:rPr lang="en-US" sz="1600" dirty="0"/>
              <a:t> for secure document retrieval.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GB" dirty="0"/>
              <a:t>3. </a:t>
            </a:r>
            <a:r>
              <a:rPr lang="en-IN" dirty="0"/>
              <a:t>Security Features</a:t>
            </a:r>
          </a:p>
          <a:p>
            <a:r>
              <a:rPr lang="en-US" sz="1600" b="1" dirty="0"/>
              <a:t>Immutability:</a:t>
            </a:r>
            <a:r>
              <a:rPr lang="en-US" sz="1600" dirty="0"/>
              <a:t> Prevents unauthorized tampering with legal records.</a:t>
            </a:r>
          </a:p>
          <a:p>
            <a:r>
              <a:rPr lang="en-US" sz="1600" b="1" dirty="0"/>
              <a:t>Data Encryption:</a:t>
            </a:r>
            <a:r>
              <a:rPr lang="en-US" sz="1600" dirty="0"/>
              <a:t> Ensures privacy during document storage and transmission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1BCB-8D37-4623-37A3-9A8CA4C2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5E6FF9-F6A1-2B5A-67B4-53FA1DF26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91" y="1651289"/>
            <a:ext cx="5735782" cy="3442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86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A288-67BF-381B-8684-F1B7F831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4DEC89-7446-761B-33F6-1344803E5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69" y="1521568"/>
            <a:ext cx="7521262" cy="4195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45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To develop a secure and tamper-proof </a:t>
            </a:r>
            <a:r>
              <a:rPr lang="en-US" sz="1600" b="1" dirty="0" err="1"/>
              <a:t>eVault</a:t>
            </a:r>
            <a:r>
              <a:rPr lang="en-US" sz="1600" dirty="0"/>
              <a:t> using blockchain technology for storing and managing legal records.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ensure data integrity and authenticity</a:t>
            </a:r>
            <a:r>
              <a:rPr lang="en-US" sz="1600" dirty="0"/>
              <a:t> by utilizing cryptographic hashing and decentralized ledger technology.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integrate decentralized storage (IPFS/</a:t>
            </a:r>
            <a:r>
              <a:rPr lang="en-US" sz="1600" b="1" dirty="0" err="1"/>
              <a:t>Filecoin</a:t>
            </a:r>
            <a:r>
              <a:rPr lang="en-US" sz="1600" b="1" dirty="0"/>
              <a:t>)</a:t>
            </a:r>
            <a:r>
              <a:rPr lang="en-US" sz="1600" dirty="0"/>
              <a:t> for scalable and efficient document management.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reduce dependency on centralized authorities</a:t>
            </a:r>
            <a:r>
              <a:rPr lang="en-US" sz="1600" dirty="0"/>
              <a:t> and eliminate risks associated with single points of failure in traditional legal document storage.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improve accessibility and transparency</a:t>
            </a:r>
            <a:r>
              <a:rPr lang="en-US" sz="1600" dirty="0"/>
              <a:t> by providing a decentralized, permission-based system for stakeholders (lawyers, courts, individuals).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Requirement Analysis</a:t>
            </a:r>
          </a:p>
          <a:p>
            <a:r>
              <a:rPr lang="en-US" sz="1800" dirty="0"/>
              <a:t>Identify the </a:t>
            </a:r>
            <a:r>
              <a:rPr lang="en-US" sz="1800" b="1" dirty="0"/>
              <a:t>legal document storage challenges</a:t>
            </a:r>
            <a:endParaRPr lang="en-IN" sz="1800" b="1" dirty="0"/>
          </a:p>
          <a:p>
            <a:r>
              <a:rPr lang="en-IN" sz="1800" dirty="0"/>
              <a:t>Define </a:t>
            </a:r>
            <a:r>
              <a:rPr lang="en-IN" sz="1800" b="1" dirty="0"/>
              <a:t>user roles</a:t>
            </a:r>
          </a:p>
          <a:p>
            <a:r>
              <a:rPr lang="en-US" sz="1800" dirty="0"/>
              <a:t>Determine </a:t>
            </a:r>
            <a:r>
              <a:rPr lang="en-US" sz="1800" b="1" dirty="0"/>
              <a:t>security and compliance requirements</a:t>
            </a:r>
            <a:r>
              <a:rPr lang="en-US" sz="1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System Design</a:t>
            </a:r>
          </a:p>
          <a:p>
            <a:r>
              <a:rPr lang="en-US" sz="1800" b="1" dirty="0"/>
              <a:t>Blockchain Layer</a:t>
            </a:r>
            <a:r>
              <a:rPr lang="en-US" sz="1800" dirty="0"/>
              <a:t> for transaction immutability.</a:t>
            </a:r>
            <a:endParaRPr lang="en-IN" sz="1800" dirty="0"/>
          </a:p>
          <a:p>
            <a:r>
              <a:rPr lang="en-IN" sz="1800" b="1" dirty="0"/>
              <a:t>Decentralized Storage (IPFS/</a:t>
            </a:r>
            <a:r>
              <a:rPr lang="en-IN" sz="1800" b="1" dirty="0" err="1"/>
              <a:t>Filecoin</a:t>
            </a:r>
            <a:r>
              <a:rPr lang="en-IN" sz="1800" b="1" dirty="0"/>
              <a:t>)</a:t>
            </a:r>
            <a:r>
              <a:rPr lang="en-IN" sz="1800" dirty="0"/>
              <a:t> for document storage.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Blockchain &amp; Smart Contract Development</a:t>
            </a:r>
          </a:p>
          <a:p>
            <a:r>
              <a:rPr lang="en-IN" sz="1800" dirty="0"/>
              <a:t>Blockchain Integration:</a:t>
            </a:r>
          </a:p>
          <a:p>
            <a:pPr marL="0" indent="0">
              <a:buNone/>
            </a:pPr>
            <a:r>
              <a:rPr lang="en-US" sz="1800" dirty="0"/>
              <a:t>Use </a:t>
            </a:r>
            <a:r>
              <a:rPr lang="en-US" sz="1800" b="1" dirty="0"/>
              <a:t>SHA-256 hashing</a:t>
            </a:r>
            <a:r>
              <a:rPr lang="en-US" sz="1800" dirty="0"/>
              <a:t> to store document fingerprints on the blockchain.</a:t>
            </a:r>
          </a:p>
          <a:p>
            <a:r>
              <a:rPr lang="en-IN" sz="1800" dirty="0"/>
              <a:t>Smart Contract Development:</a:t>
            </a:r>
            <a:endParaRPr lang="en-GB" sz="1800" dirty="0"/>
          </a:p>
          <a:p>
            <a:pPr marL="0" indent="0">
              <a:buNone/>
            </a:pPr>
            <a:r>
              <a:rPr lang="en-US" sz="1800" dirty="0"/>
              <a:t>Develop smart contracts for </a:t>
            </a:r>
            <a:r>
              <a:rPr lang="en-US" sz="1800" b="1" dirty="0"/>
              <a:t>user authentication, access control, and legal verification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357</TotalTime>
  <Words>1470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Courier New</vt:lpstr>
      <vt:lpstr>Symbol</vt:lpstr>
      <vt:lpstr>Times New Roman</vt:lpstr>
      <vt:lpstr>Verdana</vt:lpstr>
      <vt:lpstr>Wingdings</vt:lpstr>
      <vt:lpstr>Bioinformatics</vt:lpstr>
      <vt:lpstr>Designing a Blockchain-Driven eVault System for Legal Document Preservation</vt:lpstr>
      <vt:lpstr>Introduction</vt:lpstr>
      <vt:lpstr>Literature Review</vt:lpstr>
      <vt:lpstr>PowerPoint Presentation</vt:lpstr>
      <vt:lpstr>Proposed Method</vt:lpstr>
      <vt:lpstr>PROPOSED SYSTEM</vt:lpstr>
      <vt:lpstr>MODEL DIAGRAM</vt:lpstr>
      <vt:lpstr>Objectives</vt:lpstr>
      <vt:lpstr>Methodology</vt:lpstr>
      <vt:lpstr>Timeline of Project</vt:lpstr>
      <vt:lpstr>ALGORITHM</vt:lpstr>
      <vt:lpstr>PowerPoint Presentation</vt:lpstr>
      <vt:lpstr>Process of Uploading Documents to a Blockchain Network </vt:lpstr>
      <vt:lpstr>Expected Outcomes</vt:lpstr>
      <vt:lpstr>FRONTEND AND BACKEND CODE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B KRIPASHINI</cp:lastModifiedBy>
  <cp:revision>18</cp:revision>
  <dcterms:created xsi:type="dcterms:W3CDTF">2023-03-16T03:26:27Z</dcterms:created>
  <dcterms:modified xsi:type="dcterms:W3CDTF">2025-05-12T15:36:40Z</dcterms:modified>
</cp:coreProperties>
</file>