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8" r:id="rId7"/>
    <p:sldId id="269" r:id="rId8"/>
    <p:sldId id="260" r:id="rId9"/>
    <p:sldId id="261" r:id="rId10"/>
    <p:sldId id="262" r:id="rId11"/>
    <p:sldId id="273" r:id="rId12"/>
    <p:sldId id="274" r:id="rId13"/>
    <p:sldId id="275" r:id="rId14"/>
    <p:sldId id="263" r:id="rId15"/>
    <p:sldId id="270" r:id="rId16"/>
    <p:sldId id="271" r:id="rId17"/>
    <p:sldId id="272"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researchgate.net/publication/221103834_Secure_data_deduplication" TargetMode="External"/><Relationship Id="rId3" Type="http://schemas.openxmlformats.org/officeDocument/2006/relationships/hyperlink" Target="https://www.jetir.org/papers/JETIR2406864.pdf" TargetMode="External"/><Relationship Id="rId7" Type="http://schemas.openxmlformats.org/officeDocument/2006/relationships/hyperlink" Target="https://appliednetsci.springeropen.com/articles/10.1007/s41109-020-00256-4" TargetMode="External"/><Relationship Id="rId12" Type="http://schemas.openxmlformats.org/officeDocument/2006/relationships/hyperlink" Target="https://www.sciencedirect.com/science/article/pii/S0167404820302832" TargetMode="External"/><Relationship Id="rId2" Type="http://schemas.openxmlformats.org/officeDocument/2006/relationships/hyperlink" Target="https://www.jetir.org/papers/JETIR2" TargetMode="External"/><Relationship Id="rId1" Type="http://schemas.openxmlformats.org/officeDocument/2006/relationships/slideLayout" Target="../slideLayouts/slideLayout2.xml"/><Relationship Id="rId6" Type="http://schemas.openxmlformats.org/officeDocument/2006/relationships/hyperlink" Target="https://ieeexplore.ieee.org/stamp/stamp.jsp?arnumber=10026822" TargetMode="External"/><Relationship Id="rId11" Type="http://schemas.openxmlformats.org/officeDocument/2006/relationships/hyperlink" Target="https://armaedfoundation.org/wp-content/uploads/2021/06/AIEF-Research-Paper-Blockchain-Technology-Recordkeeping.pdf" TargetMode="External"/><Relationship Id="rId5" Type="http://schemas.openxmlformats.org/officeDocument/2006/relationships/hyperlink" Target="https://www.researchgate.net/publication/329489346_CRAB_Blockchain_Based_Criminal_Record_Management_System?utm_source=chatgpt.com" TargetMode="External"/><Relationship Id="rId10" Type="http://schemas.openxmlformats.org/officeDocument/2006/relationships/hyperlink" Target="https://www.researchgate.net/publication/351395864_Blockchain_Law_A_New_Beginning" TargetMode="External"/><Relationship Id="rId4" Type="http://schemas.openxmlformats.org/officeDocument/2006/relationships/hyperlink" Target="https://www.mdpi.com/2073-431X/10/11/135" TargetMode="External"/><Relationship Id="rId9" Type="http://schemas.openxmlformats.org/officeDocument/2006/relationships/hyperlink" Target="https://www.mdpi.com/1911-8074/16/8/3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t>Designing a Blockchain-Driven </a:t>
            </a:r>
            <a:r>
              <a:rPr lang="en-US" dirty="0" err="1"/>
              <a:t>eVault</a:t>
            </a:r>
            <a:r>
              <a:rPr lang="en-US" dirty="0"/>
              <a:t> System for Legal Document Preservation</a:t>
            </a:r>
            <a:endParaRPr lang="en-GB" dirty="0"/>
          </a:p>
        </p:txBody>
      </p:sp>
      <p:sp>
        <p:nvSpPr>
          <p:cNvPr id="3" name="Subtitle 2"/>
          <p:cNvSpPr>
            <a:spLocks noGrp="1"/>
          </p:cNvSpPr>
          <p:nvPr>
            <p:ph type="subTitle" idx="1"/>
          </p:nvPr>
        </p:nvSpPr>
        <p:spPr>
          <a:xfrm>
            <a:off x="790469" y="2721956"/>
            <a:ext cx="4308004" cy="552184"/>
          </a:xfrm>
        </p:spPr>
        <p:txBody>
          <a:bodyPr>
            <a:normAutofit fontScale="85000" lnSpcReduction="10000"/>
          </a:bodyPr>
          <a:lstStyle/>
          <a:p>
            <a:pPr algn="l"/>
            <a:r>
              <a:rPr lang="en-GB" dirty="0"/>
              <a:t>Batch Number: CSE_ISR_CAP_08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Dr. Praveena K N</a:t>
            </a:r>
          </a:p>
          <a:p>
            <a:pPr algn="l"/>
            <a:r>
              <a:rPr lang="en-GB" sz="1700" dirty="0"/>
              <a:t>Assistant Professor-Senior Scale</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 CSE7301 University Project</a:t>
            </a:r>
          </a:p>
          <a:p>
            <a:r>
              <a:rPr lang="en-GB" dirty="0"/>
              <a:t>Review-4</a:t>
            </a:r>
          </a:p>
        </p:txBody>
      </p:sp>
      <p:graphicFrame>
        <p:nvGraphicFramePr>
          <p:cNvPr id="8" name="Table 7">
            <a:extLst>
              <a:ext uri="{FF2B5EF4-FFF2-40B4-BE49-F238E27FC236}">
                <a16:creationId xmlns:a16="http://schemas.microsoft.com/office/drawing/2014/main" id="{127E34B1-4560-5182-C85E-1E914BAB0D89}"/>
              </a:ext>
            </a:extLst>
          </p:cNvPr>
          <p:cNvGraphicFramePr>
            <a:graphicFrameLocks noGrp="1"/>
          </p:cNvGraphicFramePr>
          <p:nvPr>
            <p:extLst>
              <p:ext uri="{D42A27DB-BD31-4B8C-83A1-F6EECF244321}">
                <p14:modId xmlns:p14="http://schemas.microsoft.com/office/powerpoint/2010/main" val="3696798092"/>
              </p:ext>
            </p:extLst>
          </p:nvPr>
        </p:nvGraphicFramePr>
        <p:xfrm>
          <a:off x="106218" y="3378362"/>
          <a:ext cx="6036214" cy="1112520"/>
        </p:xfrm>
        <a:graphic>
          <a:graphicData uri="http://schemas.openxmlformats.org/drawingml/2006/table">
            <a:tbl>
              <a:tblPr firstRow="1" bandRow="1">
                <a:tableStyleId>{5C22544A-7EE6-4342-B048-85BDC9FD1C3A}</a:tableStyleId>
              </a:tblPr>
              <a:tblGrid>
                <a:gridCol w="3018107">
                  <a:extLst>
                    <a:ext uri="{9D8B030D-6E8A-4147-A177-3AD203B41FA5}">
                      <a16:colId xmlns:a16="http://schemas.microsoft.com/office/drawing/2014/main" val="1192429124"/>
                    </a:ext>
                  </a:extLst>
                </a:gridCol>
                <a:gridCol w="3018107">
                  <a:extLst>
                    <a:ext uri="{9D8B030D-6E8A-4147-A177-3AD203B41FA5}">
                      <a16:colId xmlns:a16="http://schemas.microsoft.com/office/drawing/2014/main" val="4235825479"/>
                    </a:ext>
                  </a:extLst>
                </a:gridCol>
              </a:tblGrid>
              <a:tr h="370840">
                <a:tc>
                  <a:txBody>
                    <a:bodyPr/>
                    <a:lstStyle/>
                    <a:p>
                      <a:r>
                        <a:rPr lang="en-US" dirty="0">
                          <a:solidFill>
                            <a:schemeClr val="tx2">
                              <a:lumMod val="75000"/>
                            </a:schemeClr>
                          </a:solidFill>
                        </a:rPr>
                        <a:t>ROLL Number</a:t>
                      </a:r>
                      <a:endParaRPr lang="en-IN" dirty="0">
                        <a:solidFill>
                          <a:schemeClr val="tx2">
                            <a:lumMod val="75000"/>
                          </a:schemeClr>
                        </a:solidFill>
                      </a:endParaRPr>
                    </a:p>
                  </a:txBody>
                  <a:tcPr/>
                </a:tc>
                <a:tc>
                  <a:txBody>
                    <a:bodyPr/>
                    <a:lstStyle/>
                    <a:p>
                      <a:r>
                        <a:rPr lang="en-US" dirty="0">
                          <a:solidFill>
                            <a:schemeClr val="tx2">
                              <a:lumMod val="75000"/>
                            </a:schemeClr>
                          </a:solidFill>
                        </a:rPr>
                        <a:t>Student  Name</a:t>
                      </a:r>
                      <a:endParaRPr lang="en-IN" dirty="0">
                        <a:solidFill>
                          <a:schemeClr val="tx2">
                            <a:lumMod val="75000"/>
                          </a:schemeClr>
                        </a:solidFill>
                      </a:endParaRPr>
                    </a:p>
                  </a:txBody>
                  <a:tcPr/>
                </a:tc>
                <a:extLst>
                  <a:ext uri="{0D108BD9-81ED-4DB2-BD59-A6C34878D82A}">
                    <a16:rowId xmlns:a16="http://schemas.microsoft.com/office/drawing/2014/main" val="1175760783"/>
                  </a:ext>
                </a:extLst>
              </a:tr>
              <a:tr h="370840">
                <a:tc>
                  <a:txBody>
                    <a:bodyPr/>
                    <a:lstStyle/>
                    <a:p>
                      <a:r>
                        <a:rPr lang="en-US" dirty="0"/>
                        <a:t>20211ISR0034</a:t>
                      </a:r>
                      <a:endParaRPr lang="en-IN" dirty="0"/>
                    </a:p>
                  </a:txBody>
                  <a:tcPr/>
                </a:tc>
                <a:tc>
                  <a:txBody>
                    <a:bodyPr/>
                    <a:lstStyle/>
                    <a:p>
                      <a:r>
                        <a:rPr lang="en-US" dirty="0"/>
                        <a:t>MADHUBALA S</a:t>
                      </a:r>
                      <a:endParaRPr lang="en-IN" dirty="0"/>
                    </a:p>
                  </a:txBody>
                  <a:tcPr/>
                </a:tc>
                <a:extLst>
                  <a:ext uri="{0D108BD9-81ED-4DB2-BD59-A6C34878D82A}">
                    <a16:rowId xmlns:a16="http://schemas.microsoft.com/office/drawing/2014/main" val="10468277"/>
                  </a:ext>
                </a:extLst>
              </a:tr>
              <a:tr h="370840">
                <a:tc>
                  <a:txBody>
                    <a:bodyPr/>
                    <a:lstStyle/>
                    <a:p>
                      <a:r>
                        <a:rPr lang="en-US" dirty="0"/>
                        <a:t>20211ISR0045</a:t>
                      </a:r>
                      <a:endParaRPr lang="en-IN" dirty="0"/>
                    </a:p>
                  </a:txBody>
                  <a:tcPr/>
                </a:tc>
                <a:tc>
                  <a:txBody>
                    <a:bodyPr/>
                    <a:lstStyle/>
                    <a:p>
                      <a:r>
                        <a:rPr lang="en-US" dirty="0"/>
                        <a:t>B KRIPASHINI</a:t>
                      </a:r>
                      <a:endParaRPr lang="en-IN" dirty="0"/>
                    </a:p>
                  </a:txBody>
                  <a:tcPr/>
                </a:tc>
                <a:extLst>
                  <a:ext uri="{0D108BD9-81ED-4DB2-BD59-A6C34878D82A}">
                    <a16:rowId xmlns:a16="http://schemas.microsoft.com/office/drawing/2014/main" val="877370007"/>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5C085A99-4F5A-F8E5-0D26-5A54A78699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027" y="1143000"/>
            <a:ext cx="10015545" cy="495300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D8C0-2854-A346-5413-8E2640018B9A}"/>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4B950889-32BE-2175-C921-49D1277A9430}"/>
              </a:ext>
            </a:extLst>
          </p:cNvPr>
          <p:cNvSpPr>
            <a:spLocks noGrp="1"/>
          </p:cNvSpPr>
          <p:nvPr>
            <p:ph idx="1"/>
          </p:nvPr>
        </p:nvSpPr>
        <p:spPr/>
        <p:txBody>
          <a:bodyPr/>
          <a:lstStyle/>
          <a:p>
            <a:pPr>
              <a:buFont typeface="+mj-lt"/>
              <a:buAutoNum type="arabicPeriod"/>
            </a:pPr>
            <a:r>
              <a:rPr lang="en-IN" sz="1800" b="1" dirty="0">
                <a:effectLst/>
                <a:latin typeface="Times New Roman" panose="02020603050405020304" pitchFamily="18" charset="0"/>
                <a:ea typeface="Times New Roman" panose="02020603050405020304" pitchFamily="18" charset="0"/>
              </a:rPr>
              <a:t>File Encryption Algorithm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Uses AES (Advanced Encryption Standard) for symmetric encryption and RSA (Rivest-Shamir-Adleman) for asymmetric encryption to secure file content.</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Employs SHA-256 for generating file checksums to ensure data integrity.</a:t>
            </a:r>
          </a:p>
          <a:p>
            <a:pPr algn="just">
              <a:lnSpc>
                <a:spcPct val="150000"/>
              </a:lnSpc>
              <a:buNone/>
            </a:pPr>
            <a:r>
              <a:rPr lang="en-IN" sz="1800" b="1" dirty="0">
                <a:effectLst/>
                <a:latin typeface="Times New Roman" panose="02020603050405020304" pitchFamily="18" charset="0"/>
                <a:ea typeface="Times New Roman" panose="02020603050405020304" pitchFamily="18" charset="0"/>
              </a:rPr>
              <a:t>2. Consensus and Data Management Algorithm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Blockchain consensus is achieved using Proof-of-Work (PoW) or Proof-of-Stake (</a:t>
            </a:r>
            <a:r>
              <a:rPr lang="en-IN" sz="1800" dirty="0" err="1">
                <a:effectLst/>
                <a:latin typeface="Times New Roman" panose="02020603050405020304" pitchFamily="18" charset="0"/>
                <a:ea typeface="Times New Roman" panose="02020603050405020304" pitchFamily="18" charset="0"/>
              </a:rPr>
              <a:t>PoS</a:t>
            </a:r>
            <a:r>
              <a:rPr lang="en-IN" sz="1800" dirty="0">
                <a:effectLst/>
                <a:latin typeface="Times New Roman" panose="02020603050405020304" pitchFamily="18" charset="0"/>
                <a:ea typeface="Times New Roman" panose="02020603050405020304" pitchFamily="18" charset="0"/>
              </a:rPr>
              <a:t>), depending on the selected blockchain platform.</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Merkle Trees are utilized for efficient data verification and integrity checks.</a:t>
            </a:r>
          </a:p>
          <a:p>
            <a:pPr algn="just">
              <a:lnSpc>
                <a:spcPct val="150000"/>
              </a:lnSpc>
              <a:buNone/>
            </a:pPr>
            <a:r>
              <a:rPr lang="en-IN" sz="1800" b="1" dirty="0">
                <a:latin typeface="Times New Roman" panose="02020603050405020304" pitchFamily="18" charset="0"/>
                <a:ea typeface="Times New Roman" panose="02020603050405020304" pitchFamily="18" charset="0"/>
              </a:rPr>
              <a:t>3.</a:t>
            </a:r>
            <a:r>
              <a:rPr lang="en-IN" sz="1800" b="1" dirty="0">
                <a:effectLst/>
                <a:latin typeface="Times New Roman" panose="02020603050405020304" pitchFamily="18" charset="0"/>
                <a:ea typeface="Times New Roman" panose="02020603050405020304" pitchFamily="18" charset="0"/>
              </a:rPr>
              <a:t> . File Chunking Algorithm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Files are divided into smaller chunks before encryption to improve storage and retrieval efficiency.</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Uses Rabin's fingerprinting algorithm to determine chunk boundaries dynamically.</a:t>
            </a:r>
          </a:p>
          <a:p>
            <a:pPr marL="0" lvl="0" indent="0" algn="just">
              <a:lnSpc>
                <a:spcPct val="150000"/>
              </a:lnSpc>
              <a:buSzPts val="1000"/>
              <a:buNone/>
              <a:tabLst>
                <a:tab pos="457200" algn="l"/>
              </a:tabLst>
            </a:pP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SzPts val="1000"/>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858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6DA5-16E0-9F57-2DCB-C8467F18C2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B6AD01-F644-EEBE-CA51-906B96D2E383}"/>
              </a:ext>
            </a:extLst>
          </p:cNvPr>
          <p:cNvSpPr>
            <a:spLocks noGrp="1"/>
          </p:cNvSpPr>
          <p:nvPr>
            <p:ph idx="1"/>
          </p:nvPr>
        </p:nvSpPr>
        <p:spPr/>
        <p:txBody>
          <a:bodyPr/>
          <a:lstStyle/>
          <a:p>
            <a:pPr algn="just">
              <a:lnSpc>
                <a:spcPct val="150000"/>
              </a:lnSpc>
              <a:buNone/>
            </a:pPr>
            <a:r>
              <a:rPr lang="en-IN" sz="1800" b="1" dirty="0">
                <a:effectLst/>
                <a:latin typeface="Times New Roman" panose="02020603050405020304" pitchFamily="18" charset="0"/>
                <a:ea typeface="Times New Roman" panose="02020603050405020304" pitchFamily="18" charset="0"/>
              </a:rPr>
              <a:t>4. Decentralized Storage Algorithms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Utilizes distributed storage protocols like </a:t>
            </a:r>
            <a:r>
              <a:rPr lang="en-IN" sz="1800" dirty="0" err="1">
                <a:effectLst/>
                <a:latin typeface="Times New Roman" panose="02020603050405020304" pitchFamily="18" charset="0"/>
                <a:ea typeface="Times New Roman" panose="02020603050405020304" pitchFamily="18" charset="0"/>
              </a:rPr>
              <a:t>Filecoin</a:t>
            </a:r>
            <a:r>
              <a:rPr lang="en-IN" sz="1800" dirty="0">
                <a:effectLst/>
                <a:latin typeface="Times New Roman" panose="02020603050405020304" pitchFamily="18" charset="0"/>
                <a:ea typeface="Times New Roman" panose="02020603050405020304" pitchFamily="18" charset="0"/>
              </a:rPr>
              <a:t> or the </a:t>
            </a:r>
            <a:r>
              <a:rPr lang="en-IN" sz="1800" dirty="0" err="1">
                <a:effectLst/>
                <a:latin typeface="Times New Roman" panose="02020603050405020304" pitchFamily="18" charset="0"/>
                <a:ea typeface="Times New Roman" panose="02020603050405020304" pitchFamily="18" charset="0"/>
              </a:rPr>
              <a:t>InterPlanetary</a:t>
            </a:r>
            <a:r>
              <a:rPr lang="en-IN" sz="1800" dirty="0">
                <a:effectLst/>
                <a:latin typeface="Times New Roman" panose="02020603050405020304" pitchFamily="18" charset="0"/>
                <a:ea typeface="Times New Roman" panose="02020603050405020304" pitchFamily="18" charset="0"/>
              </a:rPr>
              <a:t> File System (IPFS) to ensure secure and decentralized file storage.</a:t>
            </a:r>
          </a:p>
          <a:p>
            <a:pPr algn="just">
              <a:lnSpc>
                <a:spcPct val="150000"/>
              </a:lnSpc>
              <a:buNone/>
            </a:pPr>
            <a:r>
              <a:rPr lang="en-IN" sz="1800" b="1" dirty="0">
                <a:effectLst/>
                <a:latin typeface="Times New Roman" panose="02020603050405020304" pitchFamily="18" charset="0"/>
                <a:ea typeface="Times New Roman" panose="02020603050405020304" pitchFamily="18" charset="0"/>
              </a:rPr>
              <a:t>5. Blockchain-Based Legal Record System (Built on Ganache)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Functions as a highly secure digital filing cabinet for storing crucial legal documents.</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Ensures tamper-proof storage and retrieval of court documents for judges, lawyers, and clients.</a:t>
            </a:r>
          </a:p>
          <a:p>
            <a:pPr marL="0" indent="0">
              <a:buNone/>
            </a:pPr>
            <a:endParaRPr lang="en-IN" dirty="0"/>
          </a:p>
        </p:txBody>
      </p:sp>
    </p:spTree>
    <p:extLst>
      <p:ext uri="{BB962C8B-B14F-4D97-AF65-F5344CB8AC3E}">
        <p14:creationId xmlns:p14="http://schemas.microsoft.com/office/powerpoint/2010/main" val="56969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05DA-6F3B-579F-205B-F7B32A0D4C36}"/>
              </a:ext>
            </a:extLst>
          </p:cNvPr>
          <p:cNvSpPr>
            <a:spLocks noGrp="1"/>
          </p:cNvSpPr>
          <p:nvPr>
            <p:ph type="title"/>
          </p:nvPr>
        </p:nvSpPr>
        <p:spPr>
          <a:xfrm>
            <a:off x="762000" y="518321"/>
            <a:ext cx="10668000" cy="487362"/>
          </a:xfrm>
        </p:spPr>
        <p:txBody>
          <a:bodyPr>
            <a:noAutofit/>
          </a:bodyPr>
          <a:lstStyle/>
          <a:p>
            <a:r>
              <a:rPr lang="en-IN" sz="2800" b="1" dirty="0">
                <a:effectLst/>
                <a:latin typeface="Times New Roman" panose="02020603050405020304" pitchFamily="18" charset="0"/>
                <a:ea typeface="Times New Roman" panose="02020603050405020304" pitchFamily="18" charset="0"/>
              </a:rPr>
              <a:t>Process of Uploading Documents to a Blockchain Network</a:t>
            </a:r>
            <a:br>
              <a:rPr lang="en-IN" sz="4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A270AC0-7058-1DFD-5D79-3187CA34E117}"/>
              </a:ext>
            </a:extLst>
          </p:cNvPr>
          <p:cNvSpPr>
            <a:spLocks noGrp="1"/>
          </p:cNvSpPr>
          <p:nvPr>
            <p:ph idx="1"/>
          </p:nvPr>
        </p:nvSpPr>
        <p:spPr/>
        <p:txBody>
          <a:bodyPr/>
          <a:lstStyle/>
          <a:p>
            <a:pPr>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File Selection:</a:t>
            </a:r>
            <a:r>
              <a:rPr lang="en-IN" sz="1600" dirty="0">
                <a:effectLst/>
                <a:latin typeface="Times New Roman" panose="02020603050405020304" pitchFamily="18" charset="0"/>
                <a:ea typeface="Times New Roman" panose="02020603050405020304" pitchFamily="18" charset="0"/>
              </a:rPr>
              <a:t> Users choose documents to upload via a file input window.</a:t>
            </a:r>
          </a:p>
          <a:p>
            <a:pPr>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Metadata Extraction:</a:t>
            </a:r>
            <a:r>
              <a:rPr lang="en-IN" sz="1600" dirty="0">
                <a:effectLst/>
                <a:latin typeface="Times New Roman" panose="02020603050405020304" pitchFamily="18" charset="0"/>
                <a:ea typeface="Times New Roman" panose="02020603050405020304" pitchFamily="18" charset="0"/>
              </a:rPr>
              <a:t> The system processes the selected files and extracts relevant metadata.</a:t>
            </a:r>
          </a:p>
          <a:p>
            <a:pPr>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Hashing and Storage:</a:t>
            </a:r>
            <a:r>
              <a:rPr lang="en-IN" sz="1600" dirty="0">
                <a:effectLst/>
                <a:latin typeface="Times New Roman" panose="02020603050405020304" pitchFamily="18" charset="0"/>
                <a:ea typeface="Times New Roman" panose="02020603050405020304" pitchFamily="18" charset="0"/>
              </a:rPr>
              <a:t> </a:t>
            </a:r>
          </a:p>
          <a:p>
            <a:pPr marL="742950" lvl="1" indent="-285750">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Documents are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hashed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to create a unique identifier.</a:t>
            </a:r>
          </a:p>
          <a:p>
            <a:pPr marL="742950" lvl="1" indent="-285750">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hash and metadata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are stored on the blockchain for verification.</a:t>
            </a:r>
          </a:p>
          <a:p>
            <a:pPr>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Digital Signing:</a:t>
            </a:r>
            <a:r>
              <a:rPr lang="en-IN" sz="1600" dirty="0">
                <a:effectLst/>
                <a:latin typeface="Times New Roman" panose="02020603050405020304" pitchFamily="18" charset="0"/>
                <a:ea typeface="Times New Roman" panose="02020603050405020304" pitchFamily="18" charset="0"/>
              </a:rPr>
              <a:t> </a:t>
            </a:r>
          </a:p>
          <a:p>
            <a:pPr marL="742950" lvl="1" indent="-285750">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Users sign documents using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private keys and digital signatures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to verify authenticity.</a:t>
            </a:r>
          </a:p>
          <a:p>
            <a:pPr marL="742950" lvl="1" indent="-285750">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digital signature ensures the sender’s identity without revealing document content.</a:t>
            </a:r>
          </a:p>
          <a:p>
            <a:pPr>
              <a:lnSpc>
                <a:spcPct val="150000"/>
              </a:lnSpc>
              <a:tabLst>
                <a:tab pos="457200" algn="l"/>
              </a:tabLst>
            </a:pPr>
            <a:r>
              <a:rPr lang="en-IN" sz="1600" b="1" dirty="0">
                <a:effectLst/>
                <a:latin typeface="Times New Roman" panose="02020603050405020304" pitchFamily="18" charset="0"/>
                <a:ea typeface="Times New Roman" panose="02020603050405020304" pitchFamily="18" charset="0"/>
              </a:rPr>
              <a:t>Audit Logging:</a:t>
            </a:r>
            <a:r>
              <a:rPr lang="en-IN" sz="1600" dirty="0">
                <a:effectLst/>
                <a:latin typeface="Times New Roman" panose="02020603050405020304" pitchFamily="18" charset="0"/>
                <a:ea typeface="Times New Roman" panose="02020603050405020304" pitchFamily="18" charset="0"/>
              </a:rPr>
              <a:t> </a:t>
            </a:r>
          </a:p>
          <a:p>
            <a:pPr marL="742950" lvl="1" indent="-285750">
              <a:lnSpc>
                <a:spcPct val="150000"/>
              </a:lnSpc>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entire document exchange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is recorded on the blockchain.</a:t>
            </a:r>
          </a:p>
          <a:p>
            <a:pPr marL="742950" lvl="1" indent="-285750">
              <a:lnSpc>
                <a:spcPct val="150000"/>
              </a:lnSpc>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Audit logs ensure traceability and security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preventing data breaches or tampering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453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IN" dirty="0"/>
              <a:t>Enhanced Security &amp; Immutability</a:t>
            </a:r>
          </a:p>
          <a:p>
            <a:pPr marL="0" indent="0">
              <a:buNone/>
            </a:pPr>
            <a:r>
              <a:rPr lang="en-US" sz="1600" dirty="0"/>
              <a:t>Legal records will be </a:t>
            </a:r>
            <a:r>
              <a:rPr lang="en-US" sz="1600" b="1" dirty="0"/>
              <a:t>tamper-proof</a:t>
            </a:r>
            <a:r>
              <a:rPr lang="en-US" sz="1600" dirty="0"/>
              <a:t> and </a:t>
            </a:r>
            <a:r>
              <a:rPr lang="en-US" sz="1600" b="1" dirty="0"/>
              <a:t>secure</a:t>
            </a:r>
            <a:r>
              <a:rPr lang="en-US" sz="1600" dirty="0"/>
              <a:t> due to blockchain’s immutable nature.</a:t>
            </a:r>
          </a:p>
          <a:p>
            <a:r>
              <a:rPr lang="en-IN" dirty="0"/>
              <a:t>Decentralized &amp; Transparent Storage</a:t>
            </a:r>
          </a:p>
          <a:p>
            <a:pPr marL="0" indent="0">
              <a:buNone/>
            </a:pPr>
            <a:r>
              <a:rPr lang="en-US" sz="1600" dirty="0"/>
              <a:t>A transparent audit trail will be maintained for </a:t>
            </a:r>
            <a:r>
              <a:rPr lang="en-US" sz="1600" b="1" dirty="0"/>
              <a:t>legal verification and compliance</a:t>
            </a:r>
            <a:r>
              <a:rPr lang="en-US" sz="1600" dirty="0"/>
              <a:t>.</a:t>
            </a:r>
            <a:endParaRPr lang="en-IN" sz="1600" dirty="0"/>
          </a:p>
          <a:p>
            <a:r>
              <a:rPr lang="en-IN" dirty="0"/>
              <a:t>Automated Legal Verification</a:t>
            </a:r>
          </a:p>
          <a:p>
            <a:pPr marL="0" indent="0">
              <a:buNone/>
            </a:pPr>
            <a:r>
              <a:rPr lang="en-US" sz="1600" b="1" dirty="0"/>
              <a:t>Smart contracts</a:t>
            </a:r>
            <a:r>
              <a:rPr lang="en-US" sz="1600" dirty="0"/>
              <a:t> will automate document verification, </a:t>
            </a:r>
            <a:r>
              <a:rPr lang="en-US" sz="1600" b="1" dirty="0"/>
              <a:t>reducing dependency on intermediaries</a:t>
            </a:r>
            <a:r>
              <a:rPr lang="en-US" sz="1600" dirty="0"/>
              <a:t> such as notaries.</a:t>
            </a:r>
            <a:endParaRPr lang="en-IN" sz="1600" dirty="0"/>
          </a:p>
          <a:p>
            <a:r>
              <a:rPr lang="en-IN" dirty="0"/>
              <a:t>Improved Legal Record Management</a:t>
            </a:r>
          </a:p>
          <a:p>
            <a:pPr marL="0" indent="0">
              <a:buNone/>
            </a:pPr>
            <a:r>
              <a:rPr lang="en-US" sz="1600" b="1" dirty="0"/>
              <a:t>Role-based access</a:t>
            </a:r>
            <a:r>
              <a:rPr lang="en-US" sz="1600" dirty="0"/>
              <a:t> (lawyers, courts, individuals) will ensure documents are accessible only to </a:t>
            </a:r>
            <a:r>
              <a:rPr lang="en-US" sz="1600" b="1" dirty="0"/>
              <a:t>authorized users</a:t>
            </a:r>
            <a:r>
              <a:rPr lang="en-US" sz="1600" dirty="0"/>
              <a:t>.</a:t>
            </a:r>
            <a:endParaRPr lang="en-IN" sz="1600" dirty="0"/>
          </a:p>
          <a:p>
            <a:r>
              <a:rPr lang="en-IN" dirty="0"/>
              <a:t>Regulatory Compliance &amp; Auditability</a:t>
            </a:r>
          </a:p>
          <a:p>
            <a:pPr marL="0" indent="0">
              <a:buNone/>
            </a:pPr>
            <a:r>
              <a:rPr lang="en-US" sz="1600" b="1" dirty="0"/>
              <a:t>Reduces time &amp; costs</a:t>
            </a:r>
            <a:r>
              <a:rPr lang="en-US" sz="1600" dirty="0"/>
              <a:t> associated with manual record-keeping and verification.</a:t>
            </a:r>
            <a:endParaRPr lang="en-IN" dirty="0"/>
          </a:p>
          <a:p>
            <a:endParaRPr lang="en-IN" dirty="0"/>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EDCA-2A55-808E-AE17-085CCABD254C}"/>
              </a:ext>
            </a:extLst>
          </p:cNvPr>
          <p:cNvSpPr>
            <a:spLocks noGrp="1"/>
          </p:cNvSpPr>
          <p:nvPr>
            <p:ph type="title"/>
          </p:nvPr>
        </p:nvSpPr>
        <p:spPr/>
        <p:txBody>
          <a:bodyPr/>
          <a:lstStyle/>
          <a:p>
            <a:r>
              <a:rPr lang="en-IN" dirty="0"/>
              <a:t>SCREEN SHOTS</a:t>
            </a:r>
          </a:p>
        </p:txBody>
      </p:sp>
      <p:pic>
        <p:nvPicPr>
          <p:cNvPr id="6" name="Content Placeholder 5">
            <a:extLst>
              <a:ext uri="{FF2B5EF4-FFF2-40B4-BE49-F238E27FC236}">
                <a16:creationId xmlns:a16="http://schemas.microsoft.com/office/drawing/2014/main" id="{96314076-5580-850A-18F1-D60A0955576A}"/>
              </a:ext>
            </a:extLst>
          </p:cNvPr>
          <p:cNvPicPr>
            <a:picLocks noGrp="1" noChangeAspect="1"/>
          </p:cNvPicPr>
          <p:nvPr>
            <p:ph idx="1"/>
          </p:nvPr>
        </p:nvPicPr>
        <p:blipFill>
          <a:blip r:embed="rId2"/>
          <a:stretch>
            <a:fillRect/>
          </a:stretch>
        </p:blipFill>
        <p:spPr>
          <a:xfrm>
            <a:off x="998152" y="1173511"/>
            <a:ext cx="6889077" cy="2255489"/>
          </a:xfrm>
          <a:prstGeom prst="rect">
            <a:avLst/>
          </a:prstGeom>
        </p:spPr>
      </p:pic>
      <p:pic>
        <p:nvPicPr>
          <p:cNvPr id="7" name="Picture 6">
            <a:extLst>
              <a:ext uri="{FF2B5EF4-FFF2-40B4-BE49-F238E27FC236}">
                <a16:creationId xmlns:a16="http://schemas.microsoft.com/office/drawing/2014/main" id="{330B20C2-828C-7B2F-3A7B-282DFF5A852B}"/>
              </a:ext>
            </a:extLst>
          </p:cNvPr>
          <p:cNvPicPr>
            <a:picLocks noChangeAspect="1"/>
          </p:cNvPicPr>
          <p:nvPr/>
        </p:nvPicPr>
        <p:blipFill>
          <a:blip r:embed="rId3"/>
          <a:stretch>
            <a:fillRect/>
          </a:stretch>
        </p:blipFill>
        <p:spPr>
          <a:xfrm>
            <a:off x="2742909" y="3627136"/>
            <a:ext cx="6706181" cy="2385738"/>
          </a:xfrm>
          <a:prstGeom prst="rect">
            <a:avLst/>
          </a:prstGeom>
        </p:spPr>
      </p:pic>
    </p:spTree>
    <p:extLst>
      <p:ext uri="{BB962C8B-B14F-4D97-AF65-F5344CB8AC3E}">
        <p14:creationId xmlns:p14="http://schemas.microsoft.com/office/powerpoint/2010/main" val="415389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A4AB-3CBD-9DB8-A7CA-411CA36A5BB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D92FA87-0691-189A-4CBC-1162B3A48C42}"/>
              </a:ext>
            </a:extLst>
          </p:cNvPr>
          <p:cNvPicPr>
            <a:picLocks noGrp="1" noChangeAspect="1"/>
          </p:cNvPicPr>
          <p:nvPr>
            <p:ph idx="1"/>
          </p:nvPr>
        </p:nvPicPr>
        <p:blipFill>
          <a:blip r:embed="rId2"/>
          <a:stretch>
            <a:fillRect/>
          </a:stretch>
        </p:blipFill>
        <p:spPr>
          <a:xfrm>
            <a:off x="1415188" y="1210418"/>
            <a:ext cx="6553768" cy="1588200"/>
          </a:xfrm>
          <a:prstGeom prst="rect">
            <a:avLst/>
          </a:prstGeom>
        </p:spPr>
      </p:pic>
      <p:pic>
        <p:nvPicPr>
          <p:cNvPr id="7" name="Picture 6">
            <a:extLst>
              <a:ext uri="{FF2B5EF4-FFF2-40B4-BE49-F238E27FC236}">
                <a16:creationId xmlns:a16="http://schemas.microsoft.com/office/drawing/2014/main" id="{3339E585-4F67-1C09-FA81-3A7FD8FEE1AA}"/>
              </a:ext>
            </a:extLst>
          </p:cNvPr>
          <p:cNvPicPr>
            <a:picLocks noChangeAspect="1"/>
          </p:cNvPicPr>
          <p:nvPr/>
        </p:nvPicPr>
        <p:blipFill>
          <a:blip r:embed="rId3"/>
          <a:stretch>
            <a:fillRect/>
          </a:stretch>
        </p:blipFill>
        <p:spPr>
          <a:xfrm>
            <a:off x="1415188" y="3657066"/>
            <a:ext cx="6553768" cy="1829334"/>
          </a:xfrm>
          <a:prstGeom prst="rect">
            <a:avLst/>
          </a:prstGeom>
        </p:spPr>
      </p:pic>
    </p:spTree>
    <p:extLst>
      <p:ext uri="{BB962C8B-B14F-4D97-AF65-F5344CB8AC3E}">
        <p14:creationId xmlns:p14="http://schemas.microsoft.com/office/powerpoint/2010/main" val="1094161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D2C9-6A8E-6DAF-0ACE-02452EA7B40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267C74C-66C0-362E-5E20-1AAC0BB4D041}"/>
              </a:ext>
            </a:extLst>
          </p:cNvPr>
          <p:cNvPicPr>
            <a:picLocks noGrp="1" noChangeAspect="1"/>
          </p:cNvPicPr>
          <p:nvPr>
            <p:ph idx="1"/>
          </p:nvPr>
        </p:nvPicPr>
        <p:blipFill>
          <a:blip r:embed="rId2"/>
          <a:stretch>
            <a:fillRect/>
          </a:stretch>
        </p:blipFill>
        <p:spPr>
          <a:xfrm>
            <a:off x="1392189" y="1181859"/>
            <a:ext cx="6572058" cy="1688738"/>
          </a:xfrm>
          <a:prstGeom prst="rect">
            <a:avLst/>
          </a:prstGeom>
        </p:spPr>
      </p:pic>
      <p:pic>
        <p:nvPicPr>
          <p:cNvPr id="7" name="Picture 6">
            <a:extLst>
              <a:ext uri="{FF2B5EF4-FFF2-40B4-BE49-F238E27FC236}">
                <a16:creationId xmlns:a16="http://schemas.microsoft.com/office/drawing/2014/main" id="{8AED1592-76F6-097D-76E5-8CCE47FB9A66}"/>
              </a:ext>
            </a:extLst>
          </p:cNvPr>
          <p:cNvPicPr>
            <a:picLocks noChangeAspect="1"/>
          </p:cNvPicPr>
          <p:nvPr/>
        </p:nvPicPr>
        <p:blipFill>
          <a:blip r:embed="rId3"/>
          <a:stretch>
            <a:fillRect/>
          </a:stretch>
        </p:blipFill>
        <p:spPr>
          <a:xfrm>
            <a:off x="1787508" y="3938913"/>
            <a:ext cx="6511092" cy="1761897"/>
          </a:xfrm>
          <a:prstGeom prst="rect">
            <a:avLst/>
          </a:prstGeom>
        </p:spPr>
      </p:pic>
    </p:spTree>
    <p:extLst>
      <p:ext uri="{BB962C8B-B14F-4D97-AF65-F5344CB8AC3E}">
        <p14:creationId xmlns:p14="http://schemas.microsoft.com/office/powerpoint/2010/main" val="3257917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600" dirty="0"/>
              <a:t>The </a:t>
            </a:r>
            <a:r>
              <a:rPr lang="en-US" sz="1600" b="1" dirty="0"/>
              <a:t>Blockchain-Based </a:t>
            </a:r>
            <a:r>
              <a:rPr lang="en-US" sz="1600" b="1" dirty="0" err="1"/>
              <a:t>eVault</a:t>
            </a:r>
            <a:r>
              <a:rPr lang="en-US" sz="1600" b="1" dirty="0"/>
              <a:t> for Legal Records</a:t>
            </a:r>
            <a:r>
              <a:rPr lang="en-US" sz="1600" dirty="0"/>
              <a:t> provides a </a:t>
            </a:r>
            <a:r>
              <a:rPr lang="en-US" sz="1600" b="1" dirty="0"/>
              <a:t>secure, decentralized, and efficient</a:t>
            </a:r>
            <a:r>
              <a:rPr lang="en-US" sz="1600" dirty="0"/>
              <a:t> solution for managing legal documents. By leveraging </a:t>
            </a:r>
            <a:r>
              <a:rPr lang="en-US" sz="1600" b="1" dirty="0"/>
              <a:t>blockchain technology, smart contracts, and decentralized storage (IPFS/</a:t>
            </a:r>
            <a:r>
              <a:rPr lang="en-US" sz="1600" b="1" dirty="0" err="1"/>
              <a:t>Filecoin</a:t>
            </a:r>
            <a:r>
              <a:rPr lang="en-US" sz="1600" b="1" dirty="0"/>
              <a:t>)</a:t>
            </a:r>
            <a:r>
              <a:rPr lang="en-US" sz="1600" dirty="0"/>
              <a:t>, the system ensures </a:t>
            </a:r>
            <a:r>
              <a:rPr lang="en-US" sz="1600" b="1" dirty="0"/>
              <a:t>data integrity, transparency, and security</a:t>
            </a:r>
            <a:r>
              <a:rPr lang="en-US" sz="1600" dirty="0"/>
              <a:t> while reducing reliance on traditional centralized databases.</a:t>
            </a:r>
          </a:p>
          <a:p>
            <a:pPr marL="0" indent="0">
              <a:buNone/>
            </a:pPr>
            <a:endParaRPr lang="en-US" sz="1600" dirty="0"/>
          </a:p>
          <a:p>
            <a:r>
              <a:rPr lang="en-US" sz="1600" dirty="0"/>
              <a:t>This approach offers several advantages, including </a:t>
            </a:r>
            <a:r>
              <a:rPr lang="en-US" sz="1600" b="1" dirty="0"/>
              <a:t>tamper-proof document storage, automated legal verification, enhanced privacy, and cost-effective legal record management</a:t>
            </a:r>
            <a:r>
              <a:rPr lang="en-US" sz="1600" dirty="0"/>
              <a:t>. The implementation of </a:t>
            </a:r>
            <a:r>
              <a:rPr lang="en-US" sz="1600" b="1" dirty="0"/>
              <a:t>smart contracts</a:t>
            </a:r>
            <a:r>
              <a:rPr lang="en-US" sz="1600" dirty="0"/>
              <a:t> eliminates the need for intermediaries, while decentralized storage prevents single points of failure.</a:t>
            </a:r>
          </a:p>
          <a:p>
            <a:pPr marL="0" indent="0">
              <a:buNone/>
            </a:pPr>
            <a:endParaRPr lang="en-US" sz="1600" dirty="0"/>
          </a:p>
          <a:p>
            <a:r>
              <a:rPr lang="en-US" sz="1600" dirty="0"/>
              <a:t>Despite challenges such as </a:t>
            </a:r>
            <a:r>
              <a:rPr lang="en-US" sz="1600" b="1" dirty="0"/>
              <a:t>scalability and regulatory compliance</a:t>
            </a:r>
            <a:r>
              <a:rPr lang="en-US" sz="1600" dirty="0"/>
              <a:t>, this system has the potential to </a:t>
            </a:r>
            <a:r>
              <a:rPr lang="en-US" sz="1600" b="1" dirty="0"/>
              <a:t>revolutionize the legal industry</a:t>
            </a:r>
            <a:r>
              <a:rPr lang="en-US" sz="1600" dirty="0"/>
              <a:t> by improving the </a:t>
            </a:r>
            <a:r>
              <a:rPr lang="en-US" sz="1600" b="1" dirty="0"/>
              <a:t>efficiency, security, and accessibility</a:t>
            </a:r>
            <a:r>
              <a:rPr lang="en-US" sz="1600" dirty="0"/>
              <a:t> of legal records. Future developments could include </a:t>
            </a:r>
            <a:r>
              <a:rPr lang="en-US" sz="1600" b="1" dirty="0"/>
              <a:t>integration with government systems, AI-powered legal analysis, and wider adoption across legal and corporate sectors</a:t>
            </a:r>
            <a:r>
              <a:rPr lang="en-US" sz="1600" dirty="0"/>
              <a:t>.</a:t>
            </a: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sz="1800" dirty="0">
                <a:hlinkClick r:id="rId2"/>
              </a:rPr>
              <a:t>https://www.jetir.org/papers/JETIR2</a:t>
            </a:r>
            <a:r>
              <a:rPr lang="en-GB" sz="1800" dirty="0">
                <a:hlinkClick r:id="rId3"/>
              </a:rPr>
              <a:t>406864.pdf</a:t>
            </a:r>
            <a:endParaRPr lang="en-GB" sz="1800" dirty="0"/>
          </a:p>
          <a:p>
            <a:r>
              <a:rPr lang="en-GB" sz="1800" dirty="0">
                <a:hlinkClick r:id="rId4"/>
              </a:rPr>
              <a:t>https://www.mdpi.com/2073-431X/10/11/135</a:t>
            </a:r>
            <a:endParaRPr lang="en-GB" sz="1800" dirty="0"/>
          </a:p>
          <a:p>
            <a:r>
              <a:rPr lang="en-GB" sz="1800" dirty="0">
                <a:hlinkClick r:id="rId5"/>
              </a:rPr>
              <a:t>https://www.researchgate.net/publication/329489346_CRAB_Blockchain_Based_Criminal_Record_Management_System?utm_source=chatgpt.com</a:t>
            </a:r>
            <a:endParaRPr lang="en-GB" sz="1800" dirty="0"/>
          </a:p>
          <a:p>
            <a:r>
              <a:rPr lang="en-GB" sz="1800" dirty="0">
                <a:hlinkClick r:id="rId6"/>
              </a:rPr>
              <a:t>https://ieeexplore.ieee.org/stamp/stamp.jsp?arnumber=10026822</a:t>
            </a:r>
            <a:endParaRPr lang="en-GB" sz="1800" dirty="0"/>
          </a:p>
          <a:p>
            <a:r>
              <a:rPr lang="en-GB" sz="1800" dirty="0">
                <a:hlinkClick r:id="rId7"/>
              </a:rPr>
              <a:t>https://appliednetsci.springeropen.com/articles/10.1007/s41109-020-00256-4</a:t>
            </a:r>
            <a:endParaRPr lang="en-GB" sz="1800" dirty="0"/>
          </a:p>
          <a:p>
            <a:r>
              <a:rPr lang="en-GB" sz="1800" dirty="0">
                <a:hlinkClick r:id="rId8"/>
              </a:rPr>
              <a:t>https://www.researchgate.net/publication/221103834_Secure_data_deduplication</a:t>
            </a:r>
            <a:endParaRPr lang="en-GB" sz="1800" dirty="0"/>
          </a:p>
          <a:p>
            <a:r>
              <a:rPr lang="en-GB" sz="1800" dirty="0">
                <a:hlinkClick r:id="rId9"/>
              </a:rPr>
              <a:t>https://www.mdpi.com/1911-8074/16/8/360</a:t>
            </a:r>
            <a:endParaRPr lang="en-GB" sz="1800" dirty="0"/>
          </a:p>
          <a:p>
            <a:r>
              <a:rPr lang="en-GB" sz="1800" dirty="0">
                <a:hlinkClick r:id="rId10"/>
              </a:rPr>
              <a:t>https://www.researchgate.net/publication/351395864_Blockchain_Law_A_New_Beginning</a:t>
            </a:r>
            <a:endParaRPr lang="en-GB" sz="1800" dirty="0"/>
          </a:p>
          <a:p>
            <a:r>
              <a:rPr lang="en-GB" sz="1800" dirty="0">
                <a:hlinkClick r:id="rId11"/>
              </a:rPr>
              <a:t>https://armaedfoundation.org/wp-content/uploads/2021/06/AIEF-Research-Paper-Blockchain-Technology-Recordkeeping.pdf</a:t>
            </a:r>
            <a:endParaRPr lang="en-GB" sz="1800" dirty="0"/>
          </a:p>
          <a:p>
            <a:r>
              <a:rPr lang="en-GB" sz="1800" dirty="0">
                <a:hlinkClick r:id="rId12"/>
              </a:rPr>
              <a:t>https://www.sciencedirect.com/science/article/pii/S0167404820302832</a:t>
            </a:r>
            <a:endParaRPr lang="en-GB" sz="1800" dirty="0"/>
          </a:p>
          <a:p>
            <a:pPr marL="0" indent="0">
              <a:buNone/>
            </a:pPr>
            <a:endParaRPr lang="en-GB" sz="1800" dirty="0"/>
          </a:p>
          <a:p>
            <a:endParaRPr lang="en-GB" sz="1800"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2000" dirty="0"/>
              <a:t>Blockchain technology offers a reliable and decentralized approach to the storage and administration of legal records. By employing cryptographic methods and smart contracts, it ensures the integrity of data while limiting access to those who are authorized. </a:t>
            </a:r>
          </a:p>
          <a:p>
            <a:pPr marL="0" indent="0">
              <a:buNone/>
            </a:pPr>
            <a:r>
              <a:rPr lang="en-US" sz="2000" dirty="0"/>
              <a:t>This addresses the weaknesses commonly found in traditional centralized storage systems, such as data breaches and unauthorized alterations. Additionally, it improves transparency and operational efficiency by reducing the need for intermediaries. </a:t>
            </a:r>
          </a:p>
          <a:p>
            <a:pPr marL="0" indent="0">
              <a:buNone/>
            </a:pPr>
            <a:r>
              <a:rPr lang="en-US" sz="2000" dirty="0"/>
              <a:t>Blockchain technology offers a reliable and decentralized approach to the storage and administration of legal records. By employing cryptographic methods and smart contracts, it ensures the integrity of data while limiting access to those who are authorized. This addresses the weaknesses commonly found in traditional centralized storage systems, such as data breaches and unauthorized alterations.</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Anticipated Advantages:</a:t>
            </a:r>
            <a:endParaRPr lang="en-GB" dirty="0"/>
          </a:p>
        </p:txBody>
      </p:sp>
      <p:sp>
        <p:nvSpPr>
          <p:cNvPr id="8" name="Content Placeholder 7">
            <a:extLst>
              <a:ext uri="{FF2B5EF4-FFF2-40B4-BE49-F238E27FC236}">
                <a16:creationId xmlns:a16="http://schemas.microsoft.com/office/drawing/2014/main" id="{586734D8-205E-72E2-C5D4-0C6CE2664F1C}"/>
              </a:ext>
            </a:extLst>
          </p:cNvPr>
          <p:cNvSpPr>
            <a:spLocks noGrp="1"/>
          </p:cNvSpPr>
          <p:nvPr>
            <p:ph idx="1"/>
          </p:nvPr>
        </p:nvSpPr>
        <p:spPr/>
        <p:txBody>
          <a:bodyPr>
            <a:normAutofit/>
          </a:bodyPr>
          <a:lstStyle/>
          <a:p>
            <a:pPr>
              <a:buFont typeface="Wingdings" panose="05000000000000000000" pitchFamily="2" charset="2"/>
              <a:buChar char="§"/>
            </a:pPr>
            <a:r>
              <a:rPr lang="en-US" dirty="0"/>
              <a:t>Enhanced Security: </a:t>
            </a:r>
          </a:p>
          <a:p>
            <a:pPr marL="0" indent="0">
              <a:buNone/>
            </a:pPr>
            <a:r>
              <a:rPr lang="en-US" dirty="0"/>
              <a:t>Guarantees the safeguarding of legal documents through blockchain encryption and its unchangeable nature. </a:t>
            </a:r>
          </a:p>
          <a:p>
            <a:pPr marL="0" indent="0">
              <a:buNone/>
            </a:pPr>
            <a:endParaRPr lang="en-US" dirty="0"/>
          </a:p>
          <a:p>
            <a:pPr>
              <a:buFont typeface="Wingdings" panose="05000000000000000000" pitchFamily="2" charset="2"/>
              <a:buChar char="§"/>
            </a:pPr>
            <a:r>
              <a:rPr lang="en-US" dirty="0"/>
              <a:t>Improved Accessibility: </a:t>
            </a:r>
          </a:p>
          <a:p>
            <a:pPr marL="0" indent="0">
              <a:buNone/>
            </a:pPr>
            <a:r>
              <a:rPr lang="en-US" dirty="0"/>
              <a:t>Enables permitted individuals to safely retrieve legal documents at any time and from any location.</a:t>
            </a:r>
          </a:p>
          <a:p>
            <a:pPr marL="0" indent="0">
              <a:buNone/>
            </a:pPr>
            <a:endParaRPr lang="en-US" dirty="0"/>
          </a:p>
          <a:p>
            <a:pPr>
              <a:buFont typeface="Wingdings" panose="05000000000000000000" pitchFamily="2" charset="2"/>
              <a:buChar char="§"/>
            </a:pPr>
            <a:r>
              <a:rPr lang="en-US" dirty="0"/>
              <a:t> Operational Efficiency: </a:t>
            </a:r>
          </a:p>
          <a:p>
            <a:pPr marL="0" indent="0">
              <a:buNone/>
            </a:pPr>
            <a:r>
              <a:rPr lang="en-US" dirty="0"/>
              <a:t>Streamlines the verification and management of documents, minimizing manual effort and processing duration.</a:t>
            </a:r>
            <a:endParaRPr lang="en-IN"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E118-9B64-D694-3C58-A89B7405F520}"/>
              </a:ext>
            </a:extLst>
          </p:cNvPr>
          <p:cNvSpPr>
            <a:spLocks noGrp="1"/>
          </p:cNvSpPr>
          <p:nvPr>
            <p:ph type="title"/>
          </p:nvPr>
        </p:nvSpPr>
        <p:spPr/>
        <p:txBody>
          <a:bodyPr/>
          <a:lstStyle/>
          <a:p>
            <a:r>
              <a:rPr lang="en-US" sz="2000" dirty="0"/>
              <a:t>Components Required </a:t>
            </a:r>
            <a:r>
              <a:rPr lang="en-US" sz="2000" dirty="0" err="1"/>
              <a:t>forBlockchain</a:t>
            </a:r>
            <a:r>
              <a:rPr lang="en-US" sz="2000" dirty="0"/>
              <a:t>-Based </a:t>
            </a:r>
            <a:r>
              <a:rPr lang="en-US" sz="2000" dirty="0" err="1"/>
              <a:t>eVault</a:t>
            </a:r>
            <a:r>
              <a:rPr lang="en-US" sz="2000" dirty="0"/>
              <a:t> for Legal Records </a:t>
            </a:r>
            <a:endParaRPr lang="en-IN" sz="2000" dirty="0"/>
          </a:p>
        </p:txBody>
      </p:sp>
      <p:sp>
        <p:nvSpPr>
          <p:cNvPr id="3" name="Content Placeholder 2">
            <a:extLst>
              <a:ext uri="{FF2B5EF4-FFF2-40B4-BE49-F238E27FC236}">
                <a16:creationId xmlns:a16="http://schemas.microsoft.com/office/drawing/2014/main" id="{4CBB2D35-A606-AE88-40A9-95BF6BF5BCF7}"/>
              </a:ext>
            </a:extLst>
          </p:cNvPr>
          <p:cNvSpPr>
            <a:spLocks noGrp="1"/>
          </p:cNvSpPr>
          <p:nvPr>
            <p:ph idx="1"/>
          </p:nvPr>
        </p:nvSpPr>
        <p:spPr/>
        <p:txBody>
          <a:bodyPr>
            <a:normAutofit/>
          </a:bodyPr>
          <a:lstStyle/>
          <a:p>
            <a:pPr marL="0" indent="0">
              <a:buNone/>
            </a:pPr>
            <a:r>
              <a:rPr lang="en-IN" dirty="0"/>
              <a:t>1.PermissionedBlockchain Environment: Allows only verified participants to access and manage sensitive records. </a:t>
            </a:r>
          </a:p>
          <a:p>
            <a:pPr marL="0" indent="0">
              <a:buNone/>
            </a:pPr>
            <a:r>
              <a:rPr lang="en-IN" dirty="0"/>
              <a:t>2. Dedicated Node Infrastructure: Runs blockchain nodes to securely validate and store transaction data. </a:t>
            </a:r>
          </a:p>
          <a:p>
            <a:pPr marL="0" indent="0">
              <a:buNone/>
            </a:pPr>
            <a:r>
              <a:rPr lang="en-IN" dirty="0"/>
              <a:t>3. Activity Monitoring Module: Logs system operations for detailed auditing and legal oversight.</a:t>
            </a:r>
          </a:p>
          <a:p>
            <a:pPr marL="0" indent="0">
              <a:buNone/>
            </a:pPr>
            <a:r>
              <a:rPr lang="en-IN" dirty="0"/>
              <a:t>4. Instant Alert Mechanism: Notifies users of access requests, modifications, or unauthorized attempts. </a:t>
            </a:r>
          </a:p>
          <a:p>
            <a:pPr marL="0" indent="0">
              <a:buNone/>
            </a:pPr>
            <a:r>
              <a:rPr lang="en-IN" dirty="0"/>
              <a:t>5. Trusted Certificate Support: Integrates with digital certificates for document origin verification. </a:t>
            </a:r>
          </a:p>
          <a:p>
            <a:pPr marL="0" indent="0">
              <a:buNone/>
            </a:pPr>
            <a:r>
              <a:rPr lang="en-IN" dirty="0"/>
              <a:t>6. Regulatory Compliance Checker: Automatically evaluates whether processes align with legal standards. </a:t>
            </a:r>
          </a:p>
          <a:p>
            <a:pPr marL="0" indent="0">
              <a:buNone/>
            </a:pPr>
            <a:endParaRPr lang="en-IN" sz="1600" dirty="0"/>
          </a:p>
        </p:txBody>
      </p:sp>
    </p:spTree>
    <p:extLst>
      <p:ext uri="{BB962C8B-B14F-4D97-AF65-F5344CB8AC3E}">
        <p14:creationId xmlns:p14="http://schemas.microsoft.com/office/powerpoint/2010/main" val="180112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buNone/>
            </a:pPr>
            <a:r>
              <a:rPr lang="en-IN" dirty="0"/>
              <a:t>7. Optimized File Handling: Uses compression techniques to manage storage efficiently for large documents. </a:t>
            </a:r>
          </a:p>
          <a:p>
            <a:pPr marL="0" indent="0">
              <a:buNone/>
            </a:pPr>
            <a:r>
              <a:rPr lang="en-IN" dirty="0"/>
              <a:t>8. Ledger Transparency Interface: Provides authorized users with access to view blockchain transaction records. </a:t>
            </a:r>
          </a:p>
          <a:p>
            <a:pPr marL="0" indent="0">
              <a:buNone/>
            </a:pPr>
            <a:r>
              <a:rPr lang="en-IN" dirty="0"/>
              <a:t>9. Secured User Session Handling: Protects login sessions with encryption, tracking, and auto-expiry features. </a:t>
            </a:r>
          </a:p>
          <a:p>
            <a:pPr marL="0" indent="0">
              <a:buNone/>
            </a:pPr>
            <a:r>
              <a:rPr lang="en-IN" dirty="0"/>
              <a:t>10. Disaster Recovery Setup: Maintains data continuity through automated backup and failover systems.</a:t>
            </a:r>
          </a:p>
          <a:p>
            <a:pPr marL="0" indent="0">
              <a:buNone/>
            </a:pPr>
            <a:endParaRPr lang="en-GB" sz="14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1BCB-8D37-4623-37A3-9A8CA4C2582F}"/>
              </a:ext>
            </a:extLst>
          </p:cNvPr>
          <p:cNvSpPr>
            <a:spLocks noGrp="1"/>
          </p:cNvSpPr>
          <p:nvPr>
            <p:ph type="title"/>
          </p:nvPr>
        </p:nvSpPr>
        <p:spPr/>
        <p:txBody>
          <a:bodyPr/>
          <a:lstStyle/>
          <a:p>
            <a:r>
              <a:rPr lang="en-IN" dirty="0"/>
              <a:t>PROPOSED SYSTEM</a:t>
            </a:r>
          </a:p>
        </p:txBody>
      </p:sp>
      <p:pic>
        <p:nvPicPr>
          <p:cNvPr id="4" name="Content Placeholder 3">
            <a:extLst>
              <a:ext uri="{FF2B5EF4-FFF2-40B4-BE49-F238E27FC236}">
                <a16:creationId xmlns:a16="http://schemas.microsoft.com/office/drawing/2014/main" id="{635E6FF9-F6A1-2B5A-67B4-53FA1DF26B0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2908" y="2425844"/>
            <a:ext cx="4137891" cy="2006311"/>
          </a:xfrm>
          <a:prstGeom prst="rect">
            <a:avLst/>
          </a:prstGeom>
          <a:noFill/>
          <a:ln>
            <a:noFill/>
          </a:ln>
        </p:spPr>
      </p:pic>
      <p:sp>
        <p:nvSpPr>
          <p:cNvPr id="6" name="TextBox 5">
            <a:extLst>
              <a:ext uri="{FF2B5EF4-FFF2-40B4-BE49-F238E27FC236}">
                <a16:creationId xmlns:a16="http://schemas.microsoft.com/office/drawing/2014/main" id="{1E3E5845-CF95-C766-710C-CF4E3983A415}"/>
              </a:ext>
            </a:extLst>
          </p:cNvPr>
          <p:cNvSpPr txBox="1"/>
          <p:nvPr/>
        </p:nvSpPr>
        <p:spPr>
          <a:xfrm>
            <a:off x="955964" y="1316182"/>
            <a:ext cx="6096000" cy="3477875"/>
          </a:xfrm>
          <a:prstGeom prst="rect">
            <a:avLst/>
          </a:prstGeom>
          <a:noFill/>
        </p:spPr>
        <p:txBody>
          <a:bodyPr wrap="square" rtlCol="0">
            <a:spAutoFit/>
          </a:bodyPr>
          <a:lstStyle/>
          <a:p>
            <a:r>
              <a:rPr lang="en-US" sz="2000" dirty="0"/>
              <a:t>System Architecture Legal documents are extremely sensitive and necessitate secure, tamper-resistant storage and regulated access. </a:t>
            </a:r>
          </a:p>
          <a:p>
            <a:r>
              <a:rPr lang="en-US" sz="2000" dirty="0"/>
              <a:t>Conventional record management systems encounter issues such as data breaches, loss, and difficulties in verification. </a:t>
            </a:r>
          </a:p>
          <a:p>
            <a:r>
              <a:rPr lang="en-US" sz="2000" dirty="0"/>
              <a:t>This initiative suggests a blockchain-based </a:t>
            </a:r>
            <a:r>
              <a:rPr lang="en-US" sz="2000" dirty="0" err="1"/>
              <a:t>eVault</a:t>
            </a:r>
            <a:r>
              <a:rPr lang="en-US" sz="2000" dirty="0"/>
              <a:t> system that guarantees secure storage, convenient access, and data integrity through the use of encryption, smart contracts, and decentralized technologies.</a:t>
            </a:r>
            <a:endParaRPr lang="en-IN" sz="2000" dirty="0"/>
          </a:p>
        </p:txBody>
      </p:sp>
    </p:spTree>
    <p:extLst>
      <p:ext uri="{BB962C8B-B14F-4D97-AF65-F5344CB8AC3E}">
        <p14:creationId xmlns:p14="http://schemas.microsoft.com/office/powerpoint/2010/main" val="345586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A288-67BF-381B-8684-F1B7F8311685}"/>
              </a:ext>
            </a:extLst>
          </p:cNvPr>
          <p:cNvSpPr>
            <a:spLocks noGrp="1"/>
          </p:cNvSpPr>
          <p:nvPr>
            <p:ph type="title"/>
          </p:nvPr>
        </p:nvSpPr>
        <p:spPr/>
        <p:txBody>
          <a:bodyPr/>
          <a:lstStyle/>
          <a:p>
            <a:r>
              <a:rPr lang="en-IN" dirty="0"/>
              <a:t>Work flow</a:t>
            </a:r>
          </a:p>
        </p:txBody>
      </p:sp>
      <p:sp>
        <p:nvSpPr>
          <p:cNvPr id="5" name="Content Placeholder 4">
            <a:extLst>
              <a:ext uri="{FF2B5EF4-FFF2-40B4-BE49-F238E27FC236}">
                <a16:creationId xmlns:a16="http://schemas.microsoft.com/office/drawing/2014/main" id="{49F68C13-F3D2-9ED6-4A9C-DC3C0349DD64}"/>
              </a:ext>
            </a:extLst>
          </p:cNvPr>
          <p:cNvSpPr>
            <a:spLocks noGrp="1"/>
          </p:cNvSpPr>
          <p:nvPr>
            <p:ph idx="1"/>
          </p:nvPr>
        </p:nvSpPr>
        <p:spPr/>
        <p:txBody>
          <a:bodyPr>
            <a:normAutofit fontScale="85000" lnSpcReduction="20000"/>
          </a:bodyPr>
          <a:lstStyle/>
          <a:p>
            <a:r>
              <a:rPr lang="en-US" dirty="0"/>
              <a:t>Workflow The system operates in six phases: </a:t>
            </a:r>
          </a:p>
          <a:p>
            <a:pPr marL="0" indent="0">
              <a:buNone/>
            </a:pPr>
            <a:endParaRPr lang="en-US" dirty="0"/>
          </a:p>
          <a:p>
            <a:r>
              <a:rPr lang="en-US" dirty="0"/>
              <a:t>Phase 1: User Registration &amp; Authentication Individuals (judges, lawyers, clients) sign up and log in securely through credentials using MetaMask and private keys. </a:t>
            </a:r>
          </a:p>
          <a:p>
            <a:r>
              <a:rPr lang="en-US" dirty="0"/>
              <a:t>Phase2: File Upload and Encryption Legal documents are secured with AES/RSA encryption prior to storage, and metadata is hashed using SHA-256 to ensure integrity. </a:t>
            </a:r>
          </a:p>
          <a:p>
            <a:r>
              <a:rPr lang="en-US" dirty="0"/>
              <a:t>Phase3:BlockchainRecordCreation A smart contract is initiated to record file metadata and access logs on the blockchain ledger. </a:t>
            </a:r>
          </a:p>
          <a:p>
            <a:r>
              <a:rPr lang="en-US" dirty="0"/>
              <a:t>Phase 4: Decentralized Storage Encrypted documents are divided into chunks and uploaded to a decentralized storage solution (e.g., IPFS or </a:t>
            </a:r>
            <a:r>
              <a:rPr lang="en-US" dirty="0" err="1"/>
              <a:t>Filecoin</a:t>
            </a:r>
            <a:r>
              <a:rPr lang="en-US" dirty="0"/>
              <a:t>), guaranteeing tamper-proof preservation. </a:t>
            </a:r>
          </a:p>
          <a:p>
            <a:r>
              <a:rPr lang="en-US" dirty="0"/>
              <a:t>Phase 5: Access Control&amp; Retrieval Access permissions are managed using RBAC/ABAC frameworks, permitting only authorized users to access and decrypt the records. </a:t>
            </a:r>
          </a:p>
          <a:p>
            <a:r>
              <a:rPr lang="en-US" dirty="0"/>
              <a:t>Phase 6: Verification and Audit Smart contracts keep a log of every access or modification attempt, facilitating traceable and auditable records.</a:t>
            </a:r>
            <a:endParaRPr lang="en-IN" dirty="0"/>
          </a:p>
        </p:txBody>
      </p:sp>
    </p:spTree>
    <p:extLst>
      <p:ext uri="{BB962C8B-B14F-4D97-AF65-F5344CB8AC3E}">
        <p14:creationId xmlns:p14="http://schemas.microsoft.com/office/powerpoint/2010/main" val="33064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p>
        </p:txBody>
      </p:sp>
      <p:sp>
        <p:nvSpPr>
          <p:cNvPr id="3" name="Content Placeholder 2"/>
          <p:cNvSpPr>
            <a:spLocks noGrp="1"/>
          </p:cNvSpPr>
          <p:nvPr>
            <p:ph idx="1"/>
          </p:nvPr>
        </p:nvSpPr>
        <p:spPr/>
        <p:txBody>
          <a:bodyPr>
            <a:normAutofit/>
          </a:bodyPr>
          <a:lstStyle/>
          <a:p>
            <a:r>
              <a:rPr lang="en-IN" sz="1800" dirty="0"/>
              <a:t>Encryption and Access </a:t>
            </a:r>
            <a:r>
              <a:rPr lang="en-IN" sz="1800" dirty="0" err="1"/>
              <a:t>ControlMechanisms</a:t>
            </a:r>
            <a:r>
              <a:rPr lang="en-IN" sz="1800" dirty="0"/>
              <a:t>:</a:t>
            </a:r>
            <a:endParaRPr lang="en-US" sz="1800" dirty="0"/>
          </a:p>
          <a:p>
            <a:pPr marL="0" indent="0">
              <a:buNone/>
            </a:pPr>
            <a:r>
              <a:rPr lang="en-US" sz="1800" dirty="0"/>
              <a:t>Legal documents are safeguarded using AES for symmetric encryption alongside RSA for secure key distribution. To ensure file integrity, hashing with SHA-256 is employed. Access rights are governed through Role-Based Access Control (RBAC) and Attribute-Based Access Control (ABAC), which establish user permissions based on their roles and identity characteristics, ensuring that access is restricted to authorized users only.</a:t>
            </a:r>
          </a:p>
          <a:p>
            <a:pPr marL="0" indent="0">
              <a:buNone/>
            </a:pPr>
            <a:endParaRPr lang="en-US" sz="1800" dirty="0"/>
          </a:p>
          <a:p>
            <a:r>
              <a:rPr lang="en-US" sz="1800" dirty="0"/>
              <a:t>Consensus </a:t>
            </a:r>
            <a:r>
              <a:rPr lang="en-US" sz="1800" dirty="0" err="1"/>
              <a:t>andBlockchain</a:t>
            </a:r>
            <a:r>
              <a:rPr lang="en-US" sz="1800" dirty="0"/>
              <a:t> Data Handling: </a:t>
            </a:r>
          </a:p>
          <a:p>
            <a:pPr marL="0" indent="0">
              <a:buNone/>
            </a:pPr>
            <a:r>
              <a:rPr lang="en-US" sz="1800" dirty="0"/>
              <a:t>The system operates with Proof-of-Work (PoW) or Proof-of-Stake (</a:t>
            </a:r>
            <a:r>
              <a:rPr lang="en-US" sz="1800" dirty="0" err="1"/>
              <a:t>PoS</a:t>
            </a:r>
            <a:r>
              <a:rPr lang="en-US" sz="1800" dirty="0"/>
              <a:t>) algorithms depending on the specific blockchain platform to achieve agreement within the network. Merkle Trees facilitate rapid and secure data validation, while compression utilities such as </a:t>
            </a:r>
            <a:r>
              <a:rPr lang="en-US" sz="1800" dirty="0" err="1"/>
              <a:t>zlib</a:t>
            </a:r>
            <a:r>
              <a:rPr lang="en-US" sz="1800" dirty="0"/>
              <a:t> assist in minimizing storage space requirements without compromising data quality.</a:t>
            </a:r>
          </a:p>
          <a:p>
            <a:endParaRPr lang="en-US" sz="1800" dirty="0"/>
          </a:p>
          <a:p>
            <a:pPr marL="0" indent="0">
              <a:buNone/>
            </a:pPr>
            <a:endParaRPr lang="en-US" sz="1800" dirty="0"/>
          </a:p>
          <a:p>
            <a:pPr marL="0" indent="0">
              <a:buNone/>
            </a:pPr>
            <a:endParaRPr lang="en-GB" sz="1600"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t>
            </a:r>
          </a:p>
        </p:txBody>
      </p:sp>
      <p:sp>
        <p:nvSpPr>
          <p:cNvPr id="3" name="Content Placeholder 2"/>
          <p:cNvSpPr>
            <a:spLocks noGrp="1"/>
          </p:cNvSpPr>
          <p:nvPr>
            <p:ph idx="1"/>
          </p:nvPr>
        </p:nvSpPr>
        <p:spPr/>
        <p:txBody>
          <a:bodyPr>
            <a:normAutofit fontScale="92500"/>
          </a:bodyPr>
          <a:lstStyle/>
          <a:p>
            <a:pPr marL="0" indent="0">
              <a:buNone/>
            </a:pPr>
            <a:r>
              <a:rPr lang="en-US" dirty="0"/>
              <a:t>The </a:t>
            </a:r>
            <a:r>
              <a:rPr lang="en-US" dirty="0" err="1"/>
              <a:t>eVault</a:t>
            </a:r>
            <a:r>
              <a:rPr lang="en-US" dirty="0"/>
              <a:t> system, built on blockchain technology, was created to improve the storage, retrieval, and security of legal documents, and its effectiveness was assessed across various criteria. The use of AES for symmetric encryption and RSA for asymmetric encryption guaranteed that files remained confidential and securely protected throughout their entire lifecycle. The application of SHA-256 hashing further enhanced the system by ensuring the integrity of each stored document. During evaluations, any attempts at tampering or unauthorized alterations of data were promptly identified, showcasing the reliability of hash verification. Access control measures such as RBAC (Role-Based Access Control) and ABAC (Attribute-Based Access Control) were also effectively implemented, enabling flexible and secure management of permissions based on users’ roles and attributes. The architecture of the system demonstrated effectiveness in real-time</a:t>
            </a:r>
            <a:endParaRPr lang="en-IN"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421</TotalTime>
  <Words>1653</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Courier New</vt:lpstr>
      <vt:lpstr>Symbol</vt:lpstr>
      <vt:lpstr>Times New Roman</vt:lpstr>
      <vt:lpstr>Verdana</vt:lpstr>
      <vt:lpstr>Wingdings</vt:lpstr>
      <vt:lpstr>Bioinformatics</vt:lpstr>
      <vt:lpstr>Designing a Blockchain-Driven eVault System for Legal Document Preservation</vt:lpstr>
      <vt:lpstr>Introduction</vt:lpstr>
      <vt:lpstr>Anticipated Advantages:</vt:lpstr>
      <vt:lpstr>Components Required forBlockchain-Based eVault for Legal Records </vt:lpstr>
      <vt:lpstr>PowerPoint Presentation</vt:lpstr>
      <vt:lpstr>PROPOSED SYSTEM</vt:lpstr>
      <vt:lpstr>Work flow</vt:lpstr>
      <vt:lpstr>IMPLEMENTATION</vt:lpstr>
      <vt:lpstr>RESULTS </vt:lpstr>
      <vt:lpstr>Timeline of Project</vt:lpstr>
      <vt:lpstr>ALGORITHM</vt:lpstr>
      <vt:lpstr>PowerPoint Presentation</vt:lpstr>
      <vt:lpstr>Process of Uploading Documents to a Blockchain Network </vt:lpstr>
      <vt:lpstr>Expected Outcomes</vt:lpstr>
      <vt:lpstr>SCREEN SHOTS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 KRIPASHINI</cp:lastModifiedBy>
  <cp:revision>19</cp:revision>
  <dcterms:created xsi:type="dcterms:W3CDTF">2023-03-16T03:26:27Z</dcterms:created>
  <dcterms:modified xsi:type="dcterms:W3CDTF">2025-05-12T15:38:29Z</dcterms:modified>
</cp:coreProperties>
</file>