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0" r:id="rId8"/>
    <p:sldId id="313"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2000" dirty="0"/>
            <a:t>Data exploration</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2000" dirty="0"/>
            <a:t>Data cleaning, manipulations and analysis</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2000" dirty="0"/>
            <a:t>Building various ML models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2000" dirty="0"/>
            <a:t>Selecting the best model for prediction.</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Data exploration</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Data cleaning, manipulations and analysis</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Building various ML models</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Selecting the best model for prediction.</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621883" cy="3686015"/>
          </a:xfrm>
        </p:spPr>
        <p:txBody>
          <a:bodyPr>
            <a:normAutofit/>
          </a:bodyPr>
          <a:lstStyle/>
          <a:p>
            <a:r>
              <a:rPr lang="en-US" sz="7200" dirty="0"/>
              <a:t>AI IN AUTOMOBILE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A CASE STUDY</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9DBB6-A915-4981-B6D6-9F6550A999E5}"/>
              </a:ext>
            </a:extLst>
          </p:cNvPr>
          <p:cNvSpPr>
            <a:spLocks noGrp="1"/>
          </p:cNvSpPr>
          <p:nvPr>
            <p:ph type="title"/>
          </p:nvPr>
        </p:nvSpPr>
        <p:spPr>
          <a:xfrm>
            <a:off x="510301" y="812799"/>
            <a:ext cx="3835018" cy="2093975"/>
          </a:xfrm>
        </p:spPr>
        <p:txBody>
          <a:bodyPr/>
          <a:lstStyle/>
          <a:p>
            <a:r>
              <a:rPr lang="en-US" dirty="0"/>
              <a:t>BIKE RENT SHOP</a:t>
            </a:r>
            <a:endParaRPr lang="en-IN" dirty="0"/>
          </a:p>
        </p:txBody>
      </p:sp>
      <p:sp>
        <p:nvSpPr>
          <p:cNvPr id="5" name="Content Placeholder 4">
            <a:extLst>
              <a:ext uri="{FF2B5EF4-FFF2-40B4-BE49-F238E27FC236}">
                <a16:creationId xmlns:a16="http://schemas.microsoft.com/office/drawing/2014/main" id="{1D90822F-318A-4D91-9E89-91FB8FBD068A}"/>
              </a:ext>
            </a:extLst>
          </p:cNvPr>
          <p:cNvSpPr>
            <a:spLocks noGrp="1"/>
          </p:cNvSpPr>
          <p:nvPr>
            <p:ph idx="1"/>
          </p:nvPr>
        </p:nvSpPr>
        <p:spPr/>
        <p:txBody>
          <a:bodyPr>
            <a:normAutofit/>
          </a:bodyPr>
          <a:lstStyle/>
          <a:p>
            <a:r>
              <a:rPr lang="en-US" sz="3200" dirty="0"/>
              <a:t>A BIKE RENT SHOP </a:t>
            </a:r>
            <a:r>
              <a:rPr lang="en-US" sz="3200" b="0" i="0" dirty="0">
                <a:solidFill>
                  <a:srgbClr val="000000"/>
                </a:solidFill>
                <a:effectLst/>
                <a:latin typeface="Helvetica Neue"/>
              </a:rPr>
              <a:t>to predict the demand of bikes at any given hour of the day, so that, they can arrange for sufficient number of bike for the customers.</a:t>
            </a:r>
          </a:p>
          <a:p>
            <a:r>
              <a:rPr lang="en-US" sz="2800" u="sng" dirty="0">
                <a:solidFill>
                  <a:srgbClr val="000000"/>
                </a:solidFill>
                <a:latin typeface="Helvetica Neue"/>
              </a:rPr>
              <a:t>DATA GIVEN </a:t>
            </a:r>
            <a:r>
              <a:rPr lang="en-US" sz="3200" dirty="0">
                <a:solidFill>
                  <a:srgbClr val="000000"/>
                </a:solidFill>
                <a:latin typeface="Helvetica Neue"/>
              </a:rPr>
              <a:t>: </a:t>
            </a:r>
            <a:r>
              <a:rPr lang="en-US" sz="2800" b="0" i="0" dirty="0">
                <a:solidFill>
                  <a:srgbClr val="000000"/>
                </a:solidFill>
                <a:effectLst/>
                <a:latin typeface="Helvetica Neue"/>
              </a:rPr>
              <a:t>They have shared the hourly rental data for last two years.</a:t>
            </a:r>
            <a:endParaRPr lang="en-IN" sz="3200" dirty="0"/>
          </a:p>
        </p:txBody>
      </p:sp>
      <p:pic>
        <p:nvPicPr>
          <p:cNvPr id="1026" name="Picture 2" descr="See the source image">
            <a:extLst>
              <a:ext uri="{FF2B5EF4-FFF2-40B4-BE49-F238E27FC236}">
                <a16:creationId xmlns:a16="http://schemas.microsoft.com/office/drawing/2014/main" id="{875E416E-A935-45B2-98D9-6A199E1D0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09" y="3429000"/>
            <a:ext cx="4287175" cy="257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0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41F7-AAB5-41DD-8CD0-BB5F651CBF0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864D92F-BDBF-429F-B19D-DA42AAEE00A1}"/>
              </a:ext>
            </a:extLst>
          </p:cNvPr>
          <p:cNvSpPr>
            <a:spLocks noGrp="1"/>
          </p:cNvSpPr>
          <p:nvPr>
            <p:ph idx="1"/>
          </p:nvPr>
        </p:nvSpPr>
        <p:spPr>
          <a:xfrm>
            <a:off x="5620190" y="1550636"/>
            <a:ext cx="5928344" cy="5294757"/>
          </a:xfrm>
        </p:spPr>
        <p:txBody>
          <a:bodyPr>
            <a:normAutofit/>
          </a:bodyPr>
          <a:lstStyle/>
          <a:p>
            <a:r>
              <a:rPr lang="en-US" sz="3600" dirty="0">
                <a:solidFill>
                  <a:srgbClr val="000000"/>
                </a:solidFill>
                <a:latin typeface="Helvetica Neue"/>
              </a:rPr>
              <a:t>T</a:t>
            </a:r>
            <a:r>
              <a:rPr lang="en-US" sz="3600" b="0" i="0" dirty="0">
                <a:solidFill>
                  <a:srgbClr val="000000"/>
                </a:solidFill>
                <a:effectLst/>
                <a:latin typeface="Helvetica Neue"/>
              </a:rPr>
              <a:t>o create a machine learning model which can predict the count of bikes rented at a given hour of the day.</a:t>
            </a:r>
            <a:endParaRPr lang="en-IN" sz="3600" dirty="0"/>
          </a:p>
        </p:txBody>
      </p:sp>
    </p:spTree>
    <p:extLst>
      <p:ext uri="{BB962C8B-B14F-4D97-AF65-F5344CB8AC3E}">
        <p14:creationId xmlns:p14="http://schemas.microsoft.com/office/powerpoint/2010/main" val="48254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Model building layout.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75259058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64A1-12BC-47A2-8216-CC016F8A46EF}"/>
              </a:ext>
            </a:extLst>
          </p:cNvPr>
          <p:cNvSpPr>
            <a:spLocks noGrp="1"/>
          </p:cNvSpPr>
          <p:nvPr>
            <p:ph type="title"/>
          </p:nvPr>
        </p:nvSpPr>
        <p:spPr/>
        <p:txBody>
          <a:bodyPr/>
          <a:lstStyle/>
          <a:p>
            <a:r>
              <a:rPr lang="en-US" dirty="0"/>
              <a:t>About the Algorithm selected.</a:t>
            </a:r>
            <a:endParaRPr lang="en-IN" dirty="0"/>
          </a:p>
        </p:txBody>
      </p:sp>
      <p:sp>
        <p:nvSpPr>
          <p:cNvPr id="3" name="Content Placeholder 2">
            <a:extLst>
              <a:ext uri="{FF2B5EF4-FFF2-40B4-BE49-F238E27FC236}">
                <a16:creationId xmlns:a16="http://schemas.microsoft.com/office/drawing/2014/main" id="{402BC61A-0A35-422C-A5E8-950E0D720158}"/>
              </a:ext>
            </a:extLst>
          </p:cNvPr>
          <p:cNvSpPr>
            <a:spLocks noGrp="1"/>
          </p:cNvSpPr>
          <p:nvPr>
            <p:ph idx="1"/>
          </p:nvPr>
        </p:nvSpPr>
        <p:spPr/>
        <p:txBody>
          <a:bodyPr/>
          <a:lstStyle/>
          <a:p>
            <a:r>
              <a:rPr lang="en-US" b="1" u="sng" dirty="0"/>
              <a:t>RANDOM FOREST REGRESSOR</a:t>
            </a:r>
          </a:p>
          <a:p>
            <a:endParaRPr lang="en-US" b="1" u="sng" dirty="0"/>
          </a:p>
          <a:p>
            <a:r>
              <a:rPr lang="en-US" b="0" i="0" dirty="0">
                <a:solidFill>
                  <a:srgbClr val="000000"/>
                </a:solidFill>
                <a:effectLst/>
                <a:latin typeface="verdana" panose="020B0604030504040204" pitchFamily="34" charset="0"/>
              </a:rPr>
              <a:t>Random Forest is a </a:t>
            </a:r>
            <a:r>
              <a:rPr lang="en-US" b="1" i="0" dirty="0">
                <a:solidFill>
                  <a:srgbClr val="000000"/>
                </a:solidFill>
                <a:effectLst/>
                <a:latin typeface="verdana" panose="020B0604030504040204" pitchFamily="34" charset="0"/>
              </a:rPr>
              <a:t>popular machine learning algorithm </a:t>
            </a:r>
            <a:r>
              <a:rPr lang="en-US" b="0" i="0" dirty="0">
                <a:solidFill>
                  <a:srgbClr val="000000"/>
                </a:solidFill>
                <a:effectLst/>
                <a:latin typeface="verdana" panose="020B0604030504040204" pitchFamily="34" charset="0"/>
              </a:rPr>
              <a:t>that belongs to the </a:t>
            </a:r>
            <a:r>
              <a:rPr lang="en-US" b="1" i="0" dirty="0">
                <a:solidFill>
                  <a:srgbClr val="000000"/>
                </a:solidFill>
                <a:effectLst/>
                <a:latin typeface="verdana" panose="020B0604030504040204" pitchFamily="34" charset="0"/>
              </a:rPr>
              <a:t>supervised learning technique</a:t>
            </a:r>
            <a:r>
              <a:rPr lang="en-US" b="0" i="0" dirty="0">
                <a:solidFill>
                  <a:srgbClr val="000000"/>
                </a:solidFill>
                <a:effectLst/>
                <a:latin typeface="verdana" panose="020B0604030504040204" pitchFamily="34" charset="0"/>
              </a:rPr>
              <a:t>. It can be used for both </a:t>
            </a:r>
            <a:r>
              <a:rPr lang="en-US" b="1" i="0" dirty="0">
                <a:solidFill>
                  <a:srgbClr val="000000"/>
                </a:solidFill>
                <a:effectLst/>
                <a:latin typeface="verdana" panose="020B0604030504040204" pitchFamily="34" charset="0"/>
              </a:rPr>
              <a:t>Classification and Regression </a:t>
            </a:r>
            <a:r>
              <a:rPr lang="en-US" b="0" i="0" dirty="0">
                <a:solidFill>
                  <a:srgbClr val="000000"/>
                </a:solidFill>
                <a:effectLst/>
                <a:latin typeface="verdana" panose="020B0604030504040204" pitchFamily="34" charset="0"/>
              </a:rPr>
              <a:t>problems in ML. It is based on the concept of </a:t>
            </a:r>
            <a:r>
              <a:rPr lang="en-US" b="1" i="0" dirty="0">
                <a:effectLst/>
                <a:latin typeface="verdana" panose="020B0604030504040204" pitchFamily="34" charset="0"/>
              </a:rPr>
              <a:t>ensemble learning,</a:t>
            </a:r>
            <a:r>
              <a:rPr lang="en-US" b="0" i="0" dirty="0">
                <a:solidFill>
                  <a:srgbClr val="000000"/>
                </a:solidFill>
                <a:effectLst/>
                <a:latin typeface="verdana" panose="020B0604030504040204" pitchFamily="34" charset="0"/>
              </a:rPr>
              <a:t> which is a process of </a:t>
            </a:r>
            <a:r>
              <a:rPr lang="en-US" b="0" i="1" dirty="0">
                <a:solidFill>
                  <a:srgbClr val="000000"/>
                </a:solidFill>
                <a:effectLst/>
                <a:latin typeface="verdana" panose="020B0604030504040204" pitchFamily="34" charset="0"/>
              </a:rPr>
              <a:t>combining multiple classifiers to solve a complex problem and to improve the performance of the model.</a:t>
            </a:r>
            <a:endParaRPr lang="en-IN" b="1" u="sng" dirty="0"/>
          </a:p>
        </p:txBody>
      </p:sp>
    </p:spTree>
    <p:extLst>
      <p:ext uri="{BB962C8B-B14F-4D97-AF65-F5344CB8AC3E}">
        <p14:creationId xmlns:p14="http://schemas.microsoft.com/office/powerpoint/2010/main" val="324349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162CE-2485-41FE-8EEF-4A8D4AACD27F}"/>
              </a:ext>
            </a:extLst>
          </p:cNvPr>
          <p:cNvSpPr>
            <a:spLocks noGrp="1"/>
          </p:cNvSpPr>
          <p:nvPr>
            <p:ph type="title"/>
          </p:nvPr>
        </p:nvSpPr>
        <p:spPr>
          <a:xfrm>
            <a:off x="893093" y="2982896"/>
            <a:ext cx="10113645" cy="740225"/>
          </a:xfrm>
        </p:spPr>
        <p:txBody>
          <a:bodyPr/>
          <a:lstStyle/>
          <a:p>
            <a:pPr algn="ctr"/>
            <a:r>
              <a:rPr lang="en-US" sz="5400" b="1" dirty="0">
                <a:solidFill>
                  <a:schemeClr val="tx1"/>
                </a:solidFill>
              </a:rPr>
              <a:t>THANK YOU!</a:t>
            </a:r>
            <a:endParaRPr lang="en-IN" sz="5400" b="1" dirty="0">
              <a:solidFill>
                <a:schemeClr val="tx1"/>
              </a:solidFill>
            </a:endParaRPr>
          </a:p>
        </p:txBody>
      </p:sp>
    </p:spTree>
    <p:extLst>
      <p:ext uri="{BB962C8B-B14F-4D97-AF65-F5344CB8AC3E}">
        <p14:creationId xmlns:p14="http://schemas.microsoft.com/office/powerpoint/2010/main" val="157832752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{FB512982-12EA-4566-B9DF-42D3374D94C1}tf33845126_win32</Template>
  <TotalTime>38</TotalTime>
  <Words>183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Calibri</vt:lpstr>
      <vt:lpstr>Franklin Gothic Book</vt:lpstr>
      <vt:lpstr>Helvetica Neue</vt:lpstr>
      <vt:lpstr>verdana</vt:lpstr>
      <vt:lpstr>1_RetrospectVTI</vt:lpstr>
      <vt:lpstr>AI IN AUTOMOBILE</vt:lpstr>
      <vt:lpstr>BIKE RENT SHOP</vt:lpstr>
      <vt:lpstr>OBJECTIVE</vt:lpstr>
      <vt:lpstr>Model building layout. </vt:lpstr>
      <vt:lpstr>About the Algorithm selected.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AUTOMOBILE</dc:title>
  <dc:creator>madhubalini viswanathan</dc:creator>
  <cp:lastModifiedBy>madhubalini viswanathan</cp:lastModifiedBy>
  <cp:revision>3</cp:revision>
  <dcterms:created xsi:type="dcterms:W3CDTF">2021-05-18T02:38:35Z</dcterms:created>
  <dcterms:modified xsi:type="dcterms:W3CDTF">2021-05-18T03:17:18Z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