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3" r:id="rId30"/>
    <p:sldId id="286" r:id="rId31"/>
    <p:sldId id="287" r:id="rId32"/>
    <p:sldId id="288" r:id="rId33"/>
    <p:sldId id="292" r:id="rId34"/>
    <p:sldId id="294" r:id="rId35"/>
    <p:sldId id="295"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D3D9-09F3-46BF-9131-6F256ACFB6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A363E3-AB19-4519-B198-CD00B144F0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2CF8BB-5C94-40D1-A2E8-40762F29B9F5}"/>
              </a:ext>
            </a:extLst>
          </p:cNvPr>
          <p:cNvSpPr>
            <a:spLocks noGrp="1"/>
          </p:cNvSpPr>
          <p:nvPr>
            <p:ph type="dt" sz="half" idx="10"/>
          </p:nvPr>
        </p:nvSpPr>
        <p:spPr/>
        <p:txBody>
          <a:bodyPr/>
          <a:lstStyle/>
          <a:p>
            <a:fld id="{2DCF0DE5-6045-4E65-BB47-235C71395FF1}" type="datetimeFigureOut">
              <a:rPr lang="en-IN" smtClean="0"/>
              <a:t>18-04-2021</a:t>
            </a:fld>
            <a:endParaRPr lang="en-IN"/>
          </a:p>
        </p:txBody>
      </p:sp>
      <p:sp>
        <p:nvSpPr>
          <p:cNvPr id="5" name="Footer Placeholder 4">
            <a:extLst>
              <a:ext uri="{FF2B5EF4-FFF2-40B4-BE49-F238E27FC236}">
                <a16:creationId xmlns:a16="http://schemas.microsoft.com/office/drawing/2014/main" id="{6E7A907E-2BE3-45EF-AC1B-FB312B7C4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D7ACF-2C98-481A-80E3-6A111330B93C}"/>
              </a:ext>
            </a:extLst>
          </p:cNvPr>
          <p:cNvSpPr>
            <a:spLocks noGrp="1"/>
          </p:cNvSpPr>
          <p:nvPr>
            <p:ph type="sldNum" sz="quarter" idx="12"/>
          </p:nvPr>
        </p:nvSpPr>
        <p:spPr/>
        <p:txBody>
          <a:bodyPr/>
          <a:lstStyle/>
          <a:p>
            <a:fld id="{0265E16F-0F2D-4761-A2FE-C67FC8B92BB9}" type="slidenum">
              <a:rPr lang="en-IN" smtClean="0"/>
              <a:t>‹#›</a:t>
            </a:fld>
            <a:endParaRPr lang="en-IN"/>
          </a:p>
        </p:txBody>
      </p:sp>
    </p:spTree>
    <p:extLst>
      <p:ext uri="{BB962C8B-B14F-4D97-AF65-F5344CB8AC3E}">
        <p14:creationId xmlns:p14="http://schemas.microsoft.com/office/powerpoint/2010/main" val="50843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97AB-7FBD-480B-8313-95B005A410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22B499-6E8A-4B94-9D6C-234363F81D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56E29-6620-4F05-A97D-B52325CBDDA5}"/>
              </a:ext>
            </a:extLst>
          </p:cNvPr>
          <p:cNvSpPr>
            <a:spLocks noGrp="1"/>
          </p:cNvSpPr>
          <p:nvPr>
            <p:ph type="dt" sz="half" idx="10"/>
          </p:nvPr>
        </p:nvSpPr>
        <p:spPr/>
        <p:txBody>
          <a:bodyPr/>
          <a:lstStyle/>
          <a:p>
            <a:fld id="{2DCF0DE5-6045-4E65-BB47-235C71395FF1}" type="datetimeFigureOut">
              <a:rPr lang="en-IN" smtClean="0"/>
              <a:t>18-04-2021</a:t>
            </a:fld>
            <a:endParaRPr lang="en-IN"/>
          </a:p>
        </p:txBody>
      </p:sp>
      <p:sp>
        <p:nvSpPr>
          <p:cNvPr id="5" name="Footer Placeholder 4">
            <a:extLst>
              <a:ext uri="{FF2B5EF4-FFF2-40B4-BE49-F238E27FC236}">
                <a16:creationId xmlns:a16="http://schemas.microsoft.com/office/drawing/2014/main" id="{371F3130-675F-4AAB-86AC-95E7EE48E8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5B2637-11AB-4500-9950-9A3D2469F64E}"/>
              </a:ext>
            </a:extLst>
          </p:cNvPr>
          <p:cNvSpPr>
            <a:spLocks noGrp="1"/>
          </p:cNvSpPr>
          <p:nvPr>
            <p:ph type="sldNum" sz="quarter" idx="12"/>
          </p:nvPr>
        </p:nvSpPr>
        <p:spPr/>
        <p:txBody>
          <a:bodyPr/>
          <a:lstStyle/>
          <a:p>
            <a:fld id="{0265E16F-0F2D-4761-A2FE-C67FC8B92BB9}" type="slidenum">
              <a:rPr lang="en-IN" smtClean="0"/>
              <a:t>‹#›</a:t>
            </a:fld>
            <a:endParaRPr lang="en-IN"/>
          </a:p>
        </p:txBody>
      </p:sp>
    </p:spTree>
    <p:extLst>
      <p:ext uri="{BB962C8B-B14F-4D97-AF65-F5344CB8AC3E}">
        <p14:creationId xmlns:p14="http://schemas.microsoft.com/office/powerpoint/2010/main" val="148785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02D60-A99A-43A9-ABE1-7FE7E203F8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0BD0A0-C530-4AE0-983E-31B1B7C01A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110AD-9F5C-4593-8A75-65B8AD1F67BE}"/>
              </a:ext>
            </a:extLst>
          </p:cNvPr>
          <p:cNvSpPr>
            <a:spLocks noGrp="1"/>
          </p:cNvSpPr>
          <p:nvPr>
            <p:ph type="dt" sz="half" idx="10"/>
          </p:nvPr>
        </p:nvSpPr>
        <p:spPr/>
        <p:txBody>
          <a:bodyPr/>
          <a:lstStyle/>
          <a:p>
            <a:fld id="{2DCF0DE5-6045-4E65-BB47-235C71395FF1}" type="datetimeFigureOut">
              <a:rPr lang="en-IN" smtClean="0"/>
              <a:t>18-04-2021</a:t>
            </a:fld>
            <a:endParaRPr lang="en-IN"/>
          </a:p>
        </p:txBody>
      </p:sp>
      <p:sp>
        <p:nvSpPr>
          <p:cNvPr id="5" name="Footer Placeholder 4">
            <a:extLst>
              <a:ext uri="{FF2B5EF4-FFF2-40B4-BE49-F238E27FC236}">
                <a16:creationId xmlns:a16="http://schemas.microsoft.com/office/drawing/2014/main" id="{E56CC99A-C950-44C6-AA9C-B64C36CC1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63F6A0-CFEE-48A8-A9ED-B33D01312E90}"/>
              </a:ext>
            </a:extLst>
          </p:cNvPr>
          <p:cNvSpPr>
            <a:spLocks noGrp="1"/>
          </p:cNvSpPr>
          <p:nvPr>
            <p:ph type="sldNum" sz="quarter" idx="12"/>
          </p:nvPr>
        </p:nvSpPr>
        <p:spPr/>
        <p:txBody>
          <a:bodyPr/>
          <a:lstStyle/>
          <a:p>
            <a:fld id="{0265E16F-0F2D-4761-A2FE-C67FC8B92BB9}" type="slidenum">
              <a:rPr lang="en-IN" smtClean="0"/>
              <a:t>‹#›</a:t>
            </a:fld>
            <a:endParaRPr lang="en-IN"/>
          </a:p>
        </p:txBody>
      </p:sp>
    </p:spTree>
    <p:extLst>
      <p:ext uri="{BB962C8B-B14F-4D97-AF65-F5344CB8AC3E}">
        <p14:creationId xmlns:p14="http://schemas.microsoft.com/office/powerpoint/2010/main" val="371256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F5B5-2FDC-44FE-AE7B-B947A22A93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333C02-ECB3-467B-9176-0C984D27AC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EB9D8A-1409-41A9-AC57-4D0E765C0088}"/>
              </a:ext>
            </a:extLst>
          </p:cNvPr>
          <p:cNvSpPr>
            <a:spLocks noGrp="1"/>
          </p:cNvSpPr>
          <p:nvPr>
            <p:ph type="dt" sz="half" idx="10"/>
          </p:nvPr>
        </p:nvSpPr>
        <p:spPr/>
        <p:txBody>
          <a:bodyPr/>
          <a:lstStyle/>
          <a:p>
            <a:fld id="{2DCF0DE5-6045-4E65-BB47-235C71395FF1}" type="datetimeFigureOut">
              <a:rPr lang="en-IN" smtClean="0"/>
              <a:t>18-04-2021</a:t>
            </a:fld>
            <a:endParaRPr lang="en-IN"/>
          </a:p>
        </p:txBody>
      </p:sp>
      <p:sp>
        <p:nvSpPr>
          <p:cNvPr id="5" name="Footer Placeholder 4">
            <a:extLst>
              <a:ext uri="{FF2B5EF4-FFF2-40B4-BE49-F238E27FC236}">
                <a16:creationId xmlns:a16="http://schemas.microsoft.com/office/drawing/2014/main" id="{45466D62-BFCB-4447-B1E7-51E546B9B8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F2ED29-2225-4BAD-983E-185B891236A7}"/>
              </a:ext>
            </a:extLst>
          </p:cNvPr>
          <p:cNvSpPr>
            <a:spLocks noGrp="1"/>
          </p:cNvSpPr>
          <p:nvPr>
            <p:ph type="sldNum" sz="quarter" idx="12"/>
          </p:nvPr>
        </p:nvSpPr>
        <p:spPr/>
        <p:txBody>
          <a:bodyPr/>
          <a:lstStyle/>
          <a:p>
            <a:fld id="{0265E16F-0F2D-4761-A2FE-C67FC8B92BB9}" type="slidenum">
              <a:rPr lang="en-IN" smtClean="0"/>
              <a:t>‹#›</a:t>
            </a:fld>
            <a:endParaRPr lang="en-IN"/>
          </a:p>
        </p:txBody>
      </p:sp>
    </p:spTree>
    <p:extLst>
      <p:ext uri="{BB962C8B-B14F-4D97-AF65-F5344CB8AC3E}">
        <p14:creationId xmlns:p14="http://schemas.microsoft.com/office/powerpoint/2010/main" val="35852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78B0-7438-4E78-9523-66C064BBD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BC10BE-DD35-494C-8876-0D79A9085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C8F71-4DCA-4921-9341-D256A82D89DB}"/>
              </a:ext>
            </a:extLst>
          </p:cNvPr>
          <p:cNvSpPr>
            <a:spLocks noGrp="1"/>
          </p:cNvSpPr>
          <p:nvPr>
            <p:ph type="dt" sz="half" idx="10"/>
          </p:nvPr>
        </p:nvSpPr>
        <p:spPr/>
        <p:txBody>
          <a:bodyPr/>
          <a:lstStyle/>
          <a:p>
            <a:fld id="{2DCF0DE5-6045-4E65-BB47-235C71395FF1}" type="datetimeFigureOut">
              <a:rPr lang="en-IN" smtClean="0"/>
              <a:t>18-04-2021</a:t>
            </a:fld>
            <a:endParaRPr lang="en-IN"/>
          </a:p>
        </p:txBody>
      </p:sp>
      <p:sp>
        <p:nvSpPr>
          <p:cNvPr id="5" name="Footer Placeholder 4">
            <a:extLst>
              <a:ext uri="{FF2B5EF4-FFF2-40B4-BE49-F238E27FC236}">
                <a16:creationId xmlns:a16="http://schemas.microsoft.com/office/drawing/2014/main" id="{EF6CE5BE-487C-45E7-94B1-2A741E6D0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094B2F-09F5-443F-B2A6-2A881CCEF8B1}"/>
              </a:ext>
            </a:extLst>
          </p:cNvPr>
          <p:cNvSpPr>
            <a:spLocks noGrp="1"/>
          </p:cNvSpPr>
          <p:nvPr>
            <p:ph type="sldNum" sz="quarter" idx="12"/>
          </p:nvPr>
        </p:nvSpPr>
        <p:spPr/>
        <p:txBody>
          <a:bodyPr/>
          <a:lstStyle/>
          <a:p>
            <a:fld id="{0265E16F-0F2D-4761-A2FE-C67FC8B92BB9}" type="slidenum">
              <a:rPr lang="en-IN" smtClean="0"/>
              <a:t>‹#›</a:t>
            </a:fld>
            <a:endParaRPr lang="en-IN"/>
          </a:p>
        </p:txBody>
      </p:sp>
    </p:spTree>
    <p:extLst>
      <p:ext uri="{BB962C8B-B14F-4D97-AF65-F5344CB8AC3E}">
        <p14:creationId xmlns:p14="http://schemas.microsoft.com/office/powerpoint/2010/main" val="98149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23F2-DDDE-4A53-B6C6-64CB4C3D6D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F434AA-ADB9-40BD-AEA6-6AD46E3EF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389768-D390-4915-9790-5F0274572E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07FD78-A92B-4604-A201-6947E165B88F}"/>
              </a:ext>
            </a:extLst>
          </p:cNvPr>
          <p:cNvSpPr>
            <a:spLocks noGrp="1"/>
          </p:cNvSpPr>
          <p:nvPr>
            <p:ph type="dt" sz="half" idx="10"/>
          </p:nvPr>
        </p:nvSpPr>
        <p:spPr/>
        <p:txBody>
          <a:bodyPr/>
          <a:lstStyle/>
          <a:p>
            <a:fld id="{2DCF0DE5-6045-4E65-BB47-235C71395FF1}" type="datetimeFigureOut">
              <a:rPr lang="en-IN" smtClean="0"/>
              <a:t>18-04-2021</a:t>
            </a:fld>
            <a:endParaRPr lang="en-IN"/>
          </a:p>
        </p:txBody>
      </p:sp>
      <p:sp>
        <p:nvSpPr>
          <p:cNvPr id="6" name="Footer Placeholder 5">
            <a:extLst>
              <a:ext uri="{FF2B5EF4-FFF2-40B4-BE49-F238E27FC236}">
                <a16:creationId xmlns:a16="http://schemas.microsoft.com/office/drawing/2014/main" id="{70C9B14B-D994-4152-81B0-301740D56B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E4CFCE-4829-4BEB-9E9F-4A72CFA3C958}"/>
              </a:ext>
            </a:extLst>
          </p:cNvPr>
          <p:cNvSpPr>
            <a:spLocks noGrp="1"/>
          </p:cNvSpPr>
          <p:nvPr>
            <p:ph type="sldNum" sz="quarter" idx="12"/>
          </p:nvPr>
        </p:nvSpPr>
        <p:spPr/>
        <p:txBody>
          <a:bodyPr/>
          <a:lstStyle/>
          <a:p>
            <a:fld id="{0265E16F-0F2D-4761-A2FE-C67FC8B92BB9}" type="slidenum">
              <a:rPr lang="en-IN" smtClean="0"/>
              <a:t>‹#›</a:t>
            </a:fld>
            <a:endParaRPr lang="en-IN"/>
          </a:p>
        </p:txBody>
      </p:sp>
    </p:spTree>
    <p:extLst>
      <p:ext uri="{BB962C8B-B14F-4D97-AF65-F5344CB8AC3E}">
        <p14:creationId xmlns:p14="http://schemas.microsoft.com/office/powerpoint/2010/main" val="294274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A8D1-24D4-41DB-AF3F-68FAED4A6F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C503E2-4E4A-46F3-8893-356DB36171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1F4EAF-9530-4303-8C0D-AA90069BB8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FAF6A1-B6F9-40CC-A768-73D288483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0336E2-0023-4052-92AD-ECB5BA7F7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0E00B1-EB9A-4B47-A732-0CF33D42CCCA}"/>
              </a:ext>
            </a:extLst>
          </p:cNvPr>
          <p:cNvSpPr>
            <a:spLocks noGrp="1"/>
          </p:cNvSpPr>
          <p:nvPr>
            <p:ph type="dt" sz="half" idx="10"/>
          </p:nvPr>
        </p:nvSpPr>
        <p:spPr/>
        <p:txBody>
          <a:bodyPr/>
          <a:lstStyle/>
          <a:p>
            <a:fld id="{2DCF0DE5-6045-4E65-BB47-235C71395FF1}" type="datetimeFigureOut">
              <a:rPr lang="en-IN" smtClean="0"/>
              <a:t>18-04-2021</a:t>
            </a:fld>
            <a:endParaRPr lang="en-IN"/>
          </a:p>
        </p:txBody>
      </p:sp>
      <p:sp>
        <p:nvSpPr>
          <p:cNvPr id="8" name="Footer Placeholder 7">
            <a:extLst>
              <a:ext uri="{FF2B5EF4-FFF2-40B4-BE49-F238E27FC236}">
                <a16:creationId xmlns:a16="http://schemas.microsoft.com/office/drawing/2014/main" id="{D98026C6-974F-4151-8C2B-975E124E0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EA7799-4D9D-4D24-BCCC-01D407188D91}"/>
              </a:ext>
            </a:extLst>
          </p:cNvPr>
          <p:cNvSpPr>
            <a:spLocks noGrp="1"/>
          </p:cNvSpPr>
          <p:nvPr>
            <p:ph type="sldNum" sz="quarter" idx="12"/>
          </p:nvPr>
        </p:nvSpPr>
        <p:spPr/>
        <p:txBody>
          <a:bodyPr/>
          <a:lstStyle/>
          <a:p>
            <a:fld id="{0265E16F-0F2D-4761-A2FE-C67FC8B92BB9}" type="slidenum">
              <a:rPr lang="en-IN" smtClean="0"/>
              <a:t>‹#›</a:t>
            </a:fld>
            <a:endParaRPr lang="en-IN"/>
          </a:p>
        </p:txBody>
      </p:sp>
    </p:spTree>
    <p:extLst>
      <p:ext uri="{BB962C8B-B14F-4D97-AF65-F5344CB8AC3E}">
        <p14:creationId xmlns:p14="http://schemas.microsoft.com/office/powerpoint/2010/main" val="55324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C10B-FD95-488C-AB18-73C615176F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BE5B8-8FAC-4033-A1E7-5DEEC1BB5A11}"/>
              </a:ext>
            </a:extLst>
          </p:cNvPr>
          <p:cNvSpPr>
            <a:spLocks noGrp="1"/>
          </p:cNvSpPr>
          <p:nvPr>
            <p:ph type="dt" sz="half" idx="10"/>
          </p:nvPr>
        </p:nvSpPr>
        <p:spPr/>
        <p:txBody>
          <a:bodyPr/>
          <a:lstStyle/>
          <a:p>
            <a:fld id="{2DCF0DE5-6045-4E65-BB47-235C71395FF1}" type="datetimeFigureOut">
              <a:rPr lang="en-IN" smtClean="0"/>
              <a:t>18-04-2021</a:t>
            </a:fld>
            <a:endParaRPr lang="en-IN"/>
          </a:p>
        </p:txBody>
      </p:sp>
      <p:sp>
        <p:nvSpPr>
          <p:cNvPr id="4" name="Footer Placeholder 3">
            <a:extLst>
              <a:ext uri="{FF2B5EF4-FFF2-40B4-BE49-F238E27FC236}">
                <a16:creationId xmlns:a16="http://schemas.microsoft.com/office/drawing/2014/main" id="{692D2DF7-5F67-4AB2-B441-C132D92F64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181DD9-4EF0-4371-8E83-7CB17745182A}"/>
              </a:ext>
            </a:extLst>
          </p:cNvPr>
          <p:cNvSpPr>
            <a:spLocks noGrp="1"/>
          </p:cNvSpPr>
          <p:nvPr>
            <p:ph type="sldNum" sz="quarter" idx="12"/>
          </p:nvPr>
        </p:nvSpPr>
        <p:spPr/>
        <p:txBody>
          <a:bodyPr/>
          <a:lstStyle/>
          <a:p>
            <a:fld id="{0265E16F-0F2D-4761-A2FE-C67FC8B92BB9}" type="slidenum">
              <a:rPr lang="en-IN" smtClean="0"/>
              <a:t>‹#›</a:t>
            </a:fld>
            <a:endParaRPr lang="en-IN"/>
          </a:p>
        </p:txBody>
      </p:sp>
    </p:spTree>
    <p:extLst>
      <p:ext uri="{BB962C8B-B14F-4D97-AF65-F5344CB8AC3E}">
        <p14:creationId xmlns:p14="http://schemas.microsoft.com/office/powerpoint/2010/main" val="90688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191CE-5DE8-4DF4-9552-24267A70A79E}"/>
              </a:ext>
            </a:extLst>
          </p:cNvPr>
          <p:cNvSpPr>
            <a:spLocks noGrp="1"/>
          </p:cNvSpPr>
          <p:nvPr>
            <p:ph type="dt" sz="half" idx="10"/>
          </p:nvPr>
        </p:nvSpPr>
        <p:spPr/>
        <p:txBody>
          <a:bodyPr/>
          <a:lstStyle/>
          <a:p>
            <a:fld id="{2DCF0DE5-6045-4E65-BB47-235C71395FF1}" type="datetimeFigureOut">
              <a:rPr lang="en-IN" smtClean="0"/>
              <a:t>18-04-2021</a:t>
            </a:fld>
            <a:endParaRPr lang="en-IN"/>
          </a:p>
        </p:txBody>
      </p:sp>
      <p:sp>
        <p:nvSpPr>
          <p:cNvPr id="3" name="Footer Placeholder 2">
            <a:extLst>
              <a:ext uri="{FF2B5EF4-FFF2-40B4-BE49-F238E27FC236}">
                <a16:creationId xmlns:a16="http://schemas.microsoft.com/office/drawing/2014/main" id="{492452F5-F7F2-4817-9676-B025552103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3A838E-480E-4996-AC79-8A265B137FC9}"/>
              </a:ext>
            </a:extLst>
          </p:cNvPr>
          <p:cNvSpPr>
            <a:spLocks noGrp="1"/>
          </p:cNvSpPr>
          <p:nvPr>
            <p:ph type="sldNum" sz="quarter" idx="12"/>
          </p:nvPr>
        </p:nvSpPr>
        <p:spPr/>
        <p:txBody>
          <a:bodyPr/>
          <a:lstStyle/>
          <a:p>
            <a:fld id="{0265E16F-0F2D-4761-A2FE-C67FC8B92BB9}" type="slidenum">
              <a:rPr lang="en-IN" smtClean="0"/>
              <a:t>‹#›</a:t>
            </a:fld>
            <a:endParaRPr lang="en-IN"/>
          </a:p>
        </p:txBody>
      </p:sp>
    </p:spTree>
    <p:extLst>
      <p:ext uri="{BB962C8B-B14F-4D97-AF65-F5344CB8AC3E}">
        <p14:creationId xmlns:p14="http://schemas.microsoft.com/office/powerpoint/2010/main" val="130423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AD2E-9066-4CFD-9C33-91EDD609C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FA6D93-F8E7-4347-96A4-C18DBDCB0B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E0CAC8-5D55-4E5B-AEFA-E154C7FC3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EBF0B-4EB1-4469-BCF4-EFD7288FECB9}"/>
              </a:ext>
            </a:extLst>
          </p:cNvPr>
          <p:cNvSpPr>
            <a:spLocks noGrp="1"/>
          </p:cNvSpPr>
          <p:nvPr>
            <p:ph type="dt" sz="half" idx="10"/>
          </p:nvPr>
        </p:nvSpPr>
        <p:spPr/>
        <p:txBody>
          <a:bodyPr/>
          <a:lstStyle/>
          <a:p>
            <a:fld id="{2DCF0DE5-6045-4E65-BB47-235C71395FF1}" type="datetimeFigureOut">
              <a:rPr lang="en-IN" smtClean="0"/>
              <a:t>18-04-2021</a:t>
            </a:fld>
            <a:endParaRPr lang="en-IN"/>
          </a:p>
        </p:txBody>
      </p:sp>
      <p:sp>
        <p:nvSpPr>
          <p:cNvPr id="6" name="Footer Placeholder 5">
            <a:extLst>
              <a:ext uri="{FF2B5EF4-FFF2-40B4-BE49-F238E27FC236}">
                <a16:creationId xmlns:a16="http://schemas.microsoft.com/office/drawing/2014/main" id="{A23E2C8D-C1AA-49F0-B49D-CB92D41BF7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C07294-4FAB-41A7-9512-2CEDCB8BBDA4}"/>
              </a:ext>
            </a:extLst>
          </p:cNvPr>
          <p:cNvSpPr>
            <a:spLocks noGrp="1"/>
          </p:cNvSpPr>
          <p:nvPr>
            <p:ph type="sldNum" sz="quarter" idx="12"/>
          </p:nvPr>
        </p:nvSpPr>
        <p:spPr/>
        <p:txBody>
          <a:bodyPr/>
          <a:lstStyle/>
          <a:p>
            <a:fld id="{0265E16F-0F2D-4761-A2FE-C67FC8B92BB9}" type="slidenum">
              <a:rPr lang="en-IN" smtClean="0"/>
              <a:t>‹#›</a:t>
            </a:fld>
            <a:endParaRPr lang="en-IN"/>
          </a:p>
        </p:txBody>
      </p:sp>
    </p:spTree>
    <p:extLst>
      <p:ext uri="{BB962C8B-B14F-4D97-AF65-F5344CB8AC3E}">
        <p14:creationId xmlns:p14="http://schemas.microsoft.com/office/powerpoint/2010/main" val="45015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8060-0A82-4541-B011-FFFAE4D16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890FB7-56EC-4ACC-8E9B-5BD3FA994F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951803-5572-43AD-87B5-C2727D51F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94909-2504-47C0-AFC7-E7E038136917}"/>
              </a:ext>
            </a:extLst>
          </p:cNvPr>
          <p:cNvSpPr>
            <a:spLocks noGrp="1"/>
          </p:cNvSpPr>
          <p:nvPr>
            <p:ph type="dt" sz="half" idx="10"/>
          </p:nvPr>
        </p:nvSpPr>
        <p:spPr/>
        <p:txBody>
          <a:bodyPr/>
          <a:lstStyle/>
          <a:p>
            <a:fld id="{2DCF0DE5-6045-4E65-BB47-235C71395FF1}" type="datetimeFigureOut">
              <a:rPr lang="en-IN" smtClean="0"/>
              <a:t>18-04-2021</a:t>
            </a:fld>
            <a:endParaRPr lang="en-IN"/>
          </a:p>
        </p:txBody>
      </p:sp>
      <p:sp>
        <p:nvSpPr>
          <p:cNvPr id="6" name="Footer Placeholder 5">
            <a:extLst>
              <a:ext uri="{FF2B5EF4-FFF2-40B4-BE49-F238E27FC236}">
                <a16:creationId xmlns:a16="http://schemas.microsoft.com/office/drawing/2014/main" id="{557CB122-1AF8-45B3-B281-957CA0EF28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D2CB62-D6C3-4856-9C55-5376D25C94B8}"/>
              </a:ext>
            </a:extLst>
          </p:cNvPr>
          <p:cNvSpPr>
            <a:spLocks noGrp="1"/>
          </p:cNvSpPr>
          <p:nvPr>
            <p:ph type="sldNum" sz="quarter" idx="12"/>
          </p:nvPr>
        </p:nvSpPr>
        <p:spPr/>
        <p:txBody>
          <a:bodyPr/>
          <a:lstStyle/>
          <a:p>
            <a:fld id="{0265E16F-0F2D-4761-A2FE-C67FC8B92BB9}" type="slidenum">
              <a:rPr lang="en-IN" smtClean="0"/>
              <a:t>‹#›</a:t>
            </a:fld>
            <a:endParaRPr lang="en-IN"/>
          </a:p>
        </p:txBody>
      </p:sp>
    </p:spTree>
    <p:extLst>
      <p:ext uri="{BB962C8B-B14F-4D97-AF65-F5344CB8AC3E}">
        <p14:creationId xmlns:p14="http://schemas.microsoft.com/office/powerpoint/2010/main" val="257909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3BFD2-6476-4D05-ABE0-6CD953D0FE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067E27-58AB-4CCA-88AF-BA7DCA7E0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62FEC-0785-4D74-A9D9-FDCA3FE67B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F0DE5-6045-4E65-BB47-235C71395FF1}" type="datetimeFigureOut">
              <a:rPr lang="en-IN" smtClean="0"/>
              <a:t>18-04-2021</a:t>
            </a:fld>
            <a:endParaRPr lang="en-IN"/>
          </a:p>
        </p:txBody>
      </p:sp>
      <p:sp>
        <p:nvSpPr>
          <p:cNvPr id="5" name="Footer Placeholder 4">
            <a:extLst>
              <a:ext uri="{FF2B5EF4-FFF2-40B4-BE49-F238E27FC236}">
                <a16:creationId xmlns:a16="http://schemas.microsoft.com/office/drawing/2014/main" id="{DD117E04-9567-498C-BFDC-A33351061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82CF8B-643A-49C9-8231-601929A11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5E16F-0F2D-4761-A2FE-C67FC8B92BB9}" type="slidenum">
              <a:rPr lang="en-IN" smtClean="0"/>
              <a:t>‹#›</a:t>
            </a:fld>
            <a:endParaRPr lang="en-IN"/>
          </a:p>
        </p:txBody>
      </p:sp>
    </p:spTree>
    <p:extLst>
      <p:ext uri="{BB962C8B-B14F-4D97-AF65-F5344CB8AC3E}">
        <p14:creationId xmlns:p14="http://schemas.microsoft.com/office/powerpoint/2010/main" val="2445951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ath.arizona.edu/~rsims/ma464/standardnormaltable.pdf"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statisticshowto.com/wp-content/uploads/2013/09/Student_t_pdf.svg_-1.pn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tisticshowto.com/what-is-a-population/" TargetMode="External"/><Relationship Id="rId2" Type="http://schemas.openxmlformats.org/officeDocument/2006/relationships/hyperlink" Target="https://www.statisticshowto.com/sampl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9CA4-0E7B-4FC9-8A6C-517403BB9B03}"/>
              </a:ext>
            </a:extLst>
          </p:cNvPr>
          <p:cNvSpPr>
            <a:spLocks noGrp="1"/>
          </p:cNvSpPr>
          <p:nvPr>
            <p:ph type="ctrTitle"/>
          </p:nvPr>
        </p:nvSpPr>
        <p:spPr/>
        <p:txBody>
          <a:bodyPr/>
          <a:lstStyle/>
          <a:p>
            <a:r>
              <a:rPr lang="en-US" dirty="0"/>
              <a:t>Basic statistics</a:t>
            </a:r>
            <a:endParaRPr lang="en-IN" dirty="0"/>
          </a:p>
        </p:txBody>
      </p:sp>
    </p:spTree>
    <p:extLst>
      <p:ext uri="{BB962C8B-B14F-4D97-AF65-F5344CB8AC3E}">
        <p14:creationId xmlns:p14="http://schemas.microsoft.com/office/powerpoint/2010/main" val="99553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EE9D0D-CB0A-4C44-B9A7-A7FE6C1DD181}"/>
              </a:ext>
            </a:extLst>
          </p:cNvPr>
          <p:cNvSpPr txBox="1"/>
          <p:nvPr/>
        </p:nvSpPr>
        <p:spPr>
          <a:xfrm>
            <a:off x="1157288" y="1328738"/>
            <a:ext cx="9901237" cy="5078313"/>
          </a:xfrm>
          <a:prstGeom prst="rect">
            <a:avLst/>
          </a:prstGeom>
          <a:noFill/>
        </p:spPr>
        <p:txBody>
          <a:bodyPr wrap="square" rtlCol="0">
            <a:spAutoFit/>
          </a:bodyPr>
          <a:lstStyle/>
          <a:p>
            <a:r>
              <a:rPr lang="en-US" sz="3600" b="1" dirty="0"/>
              <a:t>Bessel's correction </a:t>
            </a:r>
            <a:r>
              <a:rPr lang="en-US" sz="3600" dirty="0"/>
              <a:t>is the use of n − 1 instead of n in the formula for the sample variance and sample standard deviation, where n is the number of observations in a sample. This method corrects the bias in the estimation of the population variance. It also partially corrects the bias in the estimation of the population standard deviation. However, the correction often increases the mean squared error in these estimations</a:t>
            </a:r>
            <a:endParaRPr lang="en-IN" sz="3600" dirty="0"/>
          </a:p>
        </p:txBody>
      </p:sp>
    </p:spTree>
    <p:extLst>
      <p:ext uri="{BB962C8B-B14F-4D97-AF65-F5344CB8AC3E}">
        <p14:creationId xmlns:p14="http://schemas.microsoft.com/office/powerpoint/2010/main" val="15621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4C9F7-74DA-4D19-8087-F4FC60E05C29}"/>
              </a:ext>
            </a:extLst>
          </p:cNvPr>
          <p:cNvSpPr txBox="1"/>
          <p:nvPr/>
        </p:nvSpPr>
        <p:spPr>
          <a:xfrm>
            <a:off x="542925" y="514350"/>
            <a:ext cx="11372850" cy="2492990"/>
          </a:xfrm>
          <a:prstGeom prst="rect">
            <a:avLst/>
          </a:prstGeom>
          <a:noFill/>
        </p:spPr>
        <p:txBody>
          <a:bodyPr wrap="square" rtlCol="0">
            <a:spAutoFit/>
          </a:bodyPr>
          <a:lstStyle/>
          <a:p>
            <a:r>
              <a:rPr lang="en-US" sz="3600" b="1"/>
              <a:t>Z-scores</a:t>
            </a:r>
          </a:p>
          <a:p>
            <a:endParaRPr lang="en-US" sz="3600"/>
          </a:p>
          <a:p>
            <a:r>
              <a:rPr lang="en-US" sz="2800" b="0" i="0">
                <a:solidFill>
                  <a:srgbClr val="212529"/>
                </a:solidFill>
                <a:effectLst/>
                <a:latin typeface="-apple-system"/>
              </a:rPr>
              <a:t>Z score determines the number of standard deviations a data point is from the mean.</a:t>
            </a:r>
          </a:p>
          <a:p>
            <a:endParaRPr lang="en-IN" sz="2800" dirty="0"/>
          </a:p>
        </p:txBody>
      </p:sp>
      <p:pic>
        <p:nvPicPr>
          <p:cNvPr id="1026" name="Picture 2">
            <a:extLst>
              <a:ext uri="{FF2B5EF4-FFF2-40B4-BE49-F238E27FC236}">
                <a16:creationId xmlns:a16="http://schemas.microsoft.com/office/drawing/2014/main" id="{75DAF40F-490D-486D-9438-5B8015B86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2652534"/>
            <a:ext cx="2545657" cy="11193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CAAED62-A180-4D5F-91D2-4614C8D769BB}"/>
                  </a:ext>
                </a:extLst>
              </p:cNvPr>
              <p:cNvSpPr txBox="1"/>
              <p:nvPr/>
            </p:nvSpPr>
            <p:spPr>
              <a:xfrm>
                <a:off x="4100513" y="2543175"/>
                <a:ext cx="6929437" cy="1077218"/>
              </a:xfrm>
              <a:prstGeom prst="rect">
                <a:avLst/>
              </a:prstGeom>
              <a:noFill/>
            </p:spPr>
            <p:txBody>
              <a:bodyPr wrap="square" rtlCol="0">
                <a:spAutoFit/>
              </a:bodyPr>
              <a:lstStyle/>
              <a:p>
                <a:r>
                  <a:rPr lang="en-US" sz="3200" b="1" dirty="0"/>
                  <a:t>Z</a:t>
                </a:r>
                <a:r>
                  <a:rPr lang="en-US" sz="3200" dirty="0"/>
                  <a:t> – z score  </a:t>
                </a:r>
                <a:r>
                  <a:rPr lang="en-US" sz="3200" b="1" dirty="0"/>
                  <a:t> X- </a:t>
                </a:r>
                <a:r>
                  <a:rPr lang="en-US" sz="3200" dirty="0"/>
                  <a:t>data point</a:t>
                </a:r>
              </a:p>
              <a:p>
                <a:r>
                  <a:rPr lang="en-US" sz="3200" b="1" dirty="0"/>
                  <a:t>µ </a:t>
                </a:r>
                <a:r>
                  <a:rPr lang="en-US" sz="3200" dirty="0"/>
                  <a:t>- mean  </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   </m:t>
                    </m:r>
                    <m:r>
                      <a:rPr lang="en-US" sz="3200" b="1" i="1" smtClean="0">
                        <a:latin typeface="Cambria Math" panose="02040503050406030204" pitchFamily="18" charset="0"/>
                      </a:rPr>
                      <m:t>𝜎</m:t>
                    </m:r>
                  </m:oMath>
                </a14:m>
                <a:r>
                  <a:rPr lang="en-IN" sz="3200" dirty="0"/>
                  <a:t> -  standard deviation</a:t>
                </a:r>
              </a:p>
            </p:txBody>
          </p:sp>
        </mc:Choice>
        <mc:Fallback xmlns="">
          <p:sp>
            <p:nvSpPr>
              <p:cNvPr id="3" name="TextBox 2">
                <a:extLst>
                  <a:ext uri="{FF2B5EF4-FFF2-40B4-BE49-F238E27FC236}">
                    <a16:creationId xmlns:a16="http://schemas.microsoft.com/office/drawing/2014/main" id="{DCAAED62-A180-4D5F-91D2-4614C8D769BB}"/>
                  </a:ext>
                </a:extLst>
              </p:cNvPr>
              <p:cNvSpPr txBox="1">
                <a:spLocks noRot="1" noChangeAspect="1" noMove="1" noResize="1" noEditPoints="1" noAdjustHandles="1" noChangeArrowheads="1" noChangeShapeType="1" noTextEdit="1"/>
              </p:cNvSpPr>
              <p:nvPr/>
            </p:nvSpPr>
            <p:spPr>
              <a:xfrm>
                <a:off x="4100513" y="2543175"/>
                <a:ext cx="6929437" cy="1077218"/>
              </a:xfrm>
              <a:prstGeom prst="rect">
                <a:avLst/>
              </a:prstGeom>
              <a:blipFill>
                <a:blip r:embed="rId3"/>
                <a:stretch>
                  <a:fillRect l="-2289" t="-7345" b="-18079"/>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C4D4E5C6-E183-4B0B-9683-EC1AFE8F3FEE}"/>
              </a:ext>
            </a:extLst>
          </p:cNvPr>
          <p:cNvSpPr txBox="1"/>
          <p:nvPr/>
        </p:nvSpPr>
        <p:spPr>
          <a:xfrm>
            <a:off x="681038" y="4157663"/>
            <a:ext cx="11077575" cy="1384995"/>
          </a:xfrm>
          <a:prstGeom prst="rect">
            <a:avLst/>
          </a:prstGeom>
          <a:noFill/>
        </p:spPr>
        <p:txBody>
          <a:bodyPr wrap="square" rtlCol="0">
            <a:spAutoFit/>
          </a:bodyPr>
          <a:lstStyle/>
          <a:p>
            <a:r>
              <a:rPr lang="en-US" sz="2800" i="0" dirty="0">
                <a:effectLst/>
                <a:latin typeface="PT Sans"/>
              </a:rPr>
              <a:t>The z-score in the center of the curve is </a:t>
            </a:r>
            <a:r>
              <a:rPr lang="en-US" sz="2800" b="1" i="0" dirty="0">
                <a:effectLst/>
                <a:latin typeface="PT Sans"/>
              </a:rPr>
              <a:t>zero</a:t>
            </a:r>
            <a:r>
              <a:rPr lang="en-US" sz="2800" i="0" dirty="0">
                <a:effectLst/>
                <a:latin typeface="PT Sans"/>
              </a:rPr>
              <a:t>. The z-scores to the right of the mean are </a:t>
            </a:r>
            <a:r>
              <a:rPr lang="en-US" sz="2800" b="1" i="0" dirty="0">
                <a:effectLst/>
                <a:latin typeface="PT Sans"/>
              </a:rPr>
              <a:t>positive</a:t>
            </a:r>
            <a:r>
              <a:rPr lang="en-US" sz="2800" i="0" dirty="0">
                <a:effectLst/>
                <a:latin typeface="PT Sans"/>
              </a:rPr>
              <a:t> and the z-scores to the left of the mean are </a:t>
            </a:r>
            <a:r>
              <a:rPr lang="en-US" sz="2800" b="1" i="0" dirty="0">
                <a:effectLst/>
                <a:latin typeface="PT Sans"/>
              </a:rPr>
              <a:t>negative</a:t>
            </a:r>
            <a:r>
              <a:rPr lang="en-US" sz="2800" i="0" dirty="0">
                <a:effectLst/>
                <a:latin typeface="PT Sans"/>
              </a:rPr>
              <a:t>.</a:t>
            </a:r>
            <a:endParaRPr lang="en-IN" sz="2800" dirty="0"/>
          </a:p>
        </p:txBody>
      </p:sp>
    </p:spTree>
    <p:extLst>
      <p:ext uri="{BB962C8B-B14F-4D97-AF65-F5344CB8AC3E}">
        <p14:creationId xmlns:p14="http://schemas.microsoft.com/office/powerpoint/2010/main" val="19633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CA69F-9D94-4588-848E-ED7E74826EA7}"/>
              </a:ext>
            </a:extLst>
          </p:cNvPr>
          <p:cNvSpPr txBox="1"/>
          <p:nvPr/>
        </p:nvSpPr>
        <p:spPr>
          <a:xfrm>
            <a:off x="428624" y="464631"/>
            <a:ext cx="12425362" cy="2246769"/>
          </a:xfrm>
          <a:prstGeom prst="rect">
            <a:avLst/>
          </a:prstGeom>
          <a:noFill/>
        </p:spPr>
        <p:txBody>
          <a:bodyPr wrap="square" rtlCol="0">
            <a:spAutoFit/>
          </a:bodyPr>
          <a:lstStyle/>
          <a:p>
            <a:r>
              <a:rPr lang="en-US" sz="2800" dirty="0"/>
              <a:t>Z scores can be calculated by z-table, z-score formulae or python function for z score.</a:t>
            </a:r>
          </a:p>
          <a:p>
            <a:endParaRPr lang="en-US" sz="2800" dirty="0"/>
          </a:p>
          <a:p>
            <a:endParaRPr lang="en-US" sz="2800" dirty="0"/>
          </a:p>
          <a:p>
            <a:endParaRPr lang="en-IN" sz="2800" dirty="0"/>
          </a:p>
        </p:txBody>
      </p:sp>
      <p:pic>
        <p:nvPicPr>
          <p:cNvPr id="3074" name="Picture 2" descr="what is a z-table used for">
            <a:extLst>
              <a:ext uri="{FF2B5EF4-FFF2-40B4-BE49-F238E27FC236}">
                <a16:creationId xmlns:a16="http://schemas.microsoft.com/office/drawing/2014/main" id="{659259B5-E257-4E08-92CB-0EF76524A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 y="1281111"/>
            <a:ext cx="5800725" cy="52979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F038A78-3E13-4F7A-9746-809DCA20FD59}"/>
              </a:ext>
            </a:extLst>
          </p:cNvPr>
          <p:cNvSpPr txBox="1"/>
          <p:nvPr/>
        </p:nvSpPr>
        <p:spPr>
          <a:xfrm>
            <a:off x="6843713" y="1588015"/>
            <a:ext cx="5129212" cy="4401205"/>
          </a:xfrm>
          <a:prstGeom prst="rect">
            <a:avLst/>
          </a:prstGeom>
          <a:noFill/>
        </p:spPr>
        <p:txBody>
          <a:bodyPr wrap="square" rtlCol="0">
            <a:spAutoFit/>
          </a:bodyPr>
          <a:lstStyle/>
          <a:p>
            <a:r>
              <a:rPr lang="en-US" b="0" i="0" dirty="0">
                <a:solidFill>
                  <a:srgbClr val="777777"/>
                </a:solidFill>
                <a:effectLst/>
                <a:latin typeface="PT Sans"/>
              </a:rPr>
              <a:t> </a:t>
            </a:r>
            <a:r>
              <a:rPr lang="en-US" sz="4000" b="0" i="0" dirty="0">
                <a:effectLst/>
              </a:rPr>
              <a:t>graph can tell us the area under the curve for one (z = -1 to 1), two (z = -2 to 2) and three (z = -3 to 3) standard deviations from the center.</a:t>
            </a:r>
            <a:endParaRPr lang="en-IN" sz="4000" dirty="0"/>
          </a:p>
        </p:txBody>
      </p:sp>
    </p:spTree>
    <p:extLst>
      <p:ext uri="{BB962C8B-B14F-4D97-AF65-F5344CB8AC3E}">
        <p14:creationId xmlns:p14="http://schemas.microsoft.com/office/powerpoint/2010/main" val="86355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159480-4F09-4814-B798-4433DC28E499}"/>
              </a:ext>
            </a:extLst>
          </p:cNvPr>
          <p:cNvSpPr txBox="1"/>
          <p:nvPr/>
        </p:nvSpPr>
        <p:spPr>
          <a:xfrm>
            <a:off x="573881" y="-100013"/>
            <a:ext cx="11044237" cy="6986528"/>
          </a:xfrm>
          <a:prstGeom prst="rect">
            <a:avLst/>
          </a:prstGeom>
          <a:noFill/>
        </p:spPr>
        <p:txBody>
          <a:bodyPr wrap="square" rtlCol="0">
            <a:spAutoFit/>
          </a:bodyPr>
          <a:lstStyle/>
          <a:p>
            <a:r>
              <a:rPr lang="en-US" sz="2800" b="1" dirty="0"/>
              <a:t>PROBABILITY DISTRIBUTION</a:t>
            </a:r>
          </a:p>
          <a:p>
            <a:r>
              <a:rPr lang="en-US" sz="2800" b="0" i="0" dirty="0">
                <a:solidFill>
                  <a:srgbClr val="202124"/>
                </a:solidFill>
                <a:effectLst/>
                <a:latin typeface="arial" panose="020B0604020202020204" pitchFamily="34" charset="0"/>
              </a:rPr>
              <a:t>A</a:t>
            </a:r>
            <a:r>
              <a:rPr lang="en-US" sz="2800" i="0" dirty="0">
                <a:solidFill>
                  <a:srgbClr val="202124"/>
                </a:solidFill>
                <a:effectLst/>
                <a:latin typeface="arial" panose="020B0604020202020204" pitchFamily="34" charset="0"/>
              </a:rPr>
              <a:t> probability distribution </a:t>
            </a:r>
            <a:r>
              <a:rPr lang="en-US" sz="2800" b="0" i="0" dirty="0">
                <a:solidFill>
                  <a:srgbClr val="202124"/>
                </a:solidFill>
                <a:effectLst/>
                <a:latin typeface="arial" panose="020B0604020202020204" pitchFamily="34" charset="0"/>
              </a:rPr>
              <a:t>is a statistical function that describes all the possible values and likelihoods that a random variable can take within a given range.</a:t>
            </a:r>
            <a:endParaRPr lang="en-US" sz="2800" b="1" dirty="0"/>
          </a:p>
          <a:p>
            <a:r>
              <a:rPr lang="en-US" sz="2800" dirty="0"/>
              <a:t>Sum of all the probabilities in a distribution sums to 1.</a:t>
            </a:r>
          </a:p>
          <a:p>
            <a:r>
              <a:rPr lang="en-US" sz="2800" dirty="0"/>
              <a:t>Each value has a probability between 0 to 1.</a:t>
            </a:r>
          </a:p>
          <a:p>
            <a:endParaRPr lang="en-US" sz="2800" dirty="0"/>
          </a:p>
          <a:p>
            <a:r>
              <a:rPr lang="en-US" sz="2800" b="1" dirty="0"/>
              <a:t>CONTINUOUS PROBABILITY DISTRIBUTIONS</a:t>
            </a:r>
          </a:p>
          <a:p>
            <a:r>
              <a:rPr lang="en-US" sz="2800" dirty="0"/>
              <a:t>Probability distribution where random variable X is continuous data. Example: normal distribution(gaussian </a:t>
            </a:r>
            <a:r>
              <a:rPr lang="en-US" sz="2800" dirty="0" err="1"/>
              <a:t>dist</a:t>
            </a:r>
            <a:r>
              <a:rPr lang="en-US" sz="2800" dirty="0"/>
              <a:t>)</a:t>
            </a:r>
          </a:p>
          <a:p>
            <a:endParaRPr lang="en-US" sz="2800" dirty="0"/>
          </a:p>
          <a:p>
            <a:r>
              <a:rPr lang="en-US" sz="2800" b="1" dirty="0"/>
              <a:t>DISCRETE PROBABILITY DISTRIBUATIONS</a:t>
            </a:r>
          </a:p>
          <a:p>
            <a:r>
              <a:rPr lang="en-US" sz="2800" i="0" dirty="0">
                <a:solidFill>
                  <a:srgbClr val="202124"/>
                </a:solidFill>
                <a:effectLst/>
              </a:rPr>
              <a:t>A discrete probability distribution is where the set of possible outcomes is discrete (e.g. a coin toss, a roll of a dice), and the probabilities are here encoded by a discrete list of the probabilities of the outcomes, known as the probability mass function.</a:t>
            </a:r>
            <a:endParaRPr lang="en-US" sz="2800" dirty="0"/>
          </a:p>
        </p:txBody>
      </p:sp>
    </p:spTree>
    <p:extLst>
      <p:ext uri="{BB962C8B-B14F-4D97-AF65-F5344CB8AC3E}">
        <p14:creationId xmlns:p14="http://schemas.microsoft.com/office/powerpoint/2010/main" val="204003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00274E-8714-44C9-B73C-54D756BBA404}"/>
              </a:ext>
            </a:extLst>
          </p:cNvPr>
          <p:cNvSpPr txBox="1"/>
          <p:nvPr/>
        </p:nvSpPr>
        <p:spPr>
          <a:xfrm>
            <a:off x="557212" y="642937"/>
            <a:ext cx="10787063" cy="5016758"/>
          </a:xfrm>
          <a:prstGeom prst="rect">
            <a:avLst/>
          </a:prstGeom>
          <a:noFill/>
        </p:spPr>
        <p:txBody>
          <a:bodyPr wrap="square" rtlCol="0">
            <a:spAutoFit/>
          </a:bodyPr>
          <a:lstStyle/>
          <a:p>
            <a:pPr algn="l"/>
            <a:r>
              <a:rPr lang="en-US" sz="3200" b="1" i="0" dirty="0">
                <a:solidFill>
                  <a:srgbClr val="210000"/>
                </a:solidFill>
                <a:effectLst/>
                <a:latin typeface="-apple-system"/>
              </a:rPr>
              <a:t>Continuous Data Distributions</a:t>
            </a:r>
            <a:endParaRPr lang="en-US" sz="3200" b="0" i="0" dirty="0">
              <a:solidFill>
                <a:srgbClr val="210000"/>
              </a:solidFill>
              <a:effectLst/>
              <a:latin typeface="-apple-system"/>
            </a:endParaRPr>
          </a:p>
          <a:p>
            <a:pPr algn="l"/>
            <a:r>
              <a:rPr lang="en-US" sz="3200" b="0" i="0" dirty="0">
                <a:solidFill>
                  <a:srgbClr val="212529"/>
                </a:solidFill>
                <a:effectLst/>
                <a:latin typeface="-apple-system"/>
              </a:rPr>
              <a:t>Continuous </a:t>
            </a:r>
            <a:r>
              <a:rPr lang="en-US" sz="3200" b="1" i="0" dirty="0">
                <a:solidFill>
                  <a:srgbClr val="212529"/>
                </a:solidFill>
                <a:effectLst/>
                <a:latin typeface="-apple-system"/>
              </a:rPr>
              <a:t>Distribution</a:t>
            </a:r>
            <a:r>
              <a:rPr lang="en-US" sz="3200" b="0" i="0" dirty="0">
                <a:solidFill>
                  <a:srgbClr val="212529"/>
                </a:solidFill>
                <a:effectLst/>
                <a:latin typeface="-apple-system"/>
              </a:rPr>
              <a:t>: Continuous data distributions </a:t>
            </a:r>
            <a:r>
              <a:rPr lang="en-US" sz="3200" dirty="0">
                <a:solidFill>
                  <a:srgbClr val="212529"/>
                </a:solidFill>
                <a:latin typeface="-apple-system"/>
              </a:rPr>
              <a:t>are</a:t>
            </a:r>
            <a:r>
              <a:rPr lang="en-US" sz="3200" b="0" i="0" dirty="0">
                <a:solidFill>
                  <a:srgbClr val="212529"/>
                </a:solidFill>
                <a:effectLst/>
                <a:latin typeface="-apple-system"/>
              </a:rPr>
              <a:t> a probability distribution. In this distribution all the outcomes are equally likely.</a:t>
            </a:r>
          </a:p>
          <a:p>
            <a:pPr algn="l"/>
            <a:endParaRPr lang="en-US" sz="3200" b="0" i="0" dirty="0">
              <a:solidFill>
                <a:srgbClr val="212529"/>
              </a:solidFill>
              <a:effectLst/>
              <a:latin typeface="-apple-system"/>
            </a:endParaRPr>
          </a:p>
          <a:p>
            <a:pPr algn="l"/>
            <a:r>
              <a:rPr lang="en-US" sz="3200" b="1" i="0" dirty="0">
                <a:solidFill>
                  <a:srgbClr val="212529"/>
                </a:solidFill>
                <a:effectLst/>
                <a:latin typeface="-apple-system"/>
              </a:rPr>
              <a:t>Normal/Gaussian Distribution</a:t>
            </a:r>
            <a:r>
              <a:rPr lang="en-US" sz="3200" b="0" i="0" dirty="0">
                <a:solidFill>
                  <a:srgbClr val="212529"/>
                </a:solidFill>
                <a:effectLst/>
                <a:latin typeface="-apple-system"/>
              </a:rPr>
              <a:t>: The normal distribution is commonly referred to as the bell curve. In addition it is also related to the central limit theorem. It has the standard deviation of 1 and the mean is 0.</a:t>
            </a:r>
          </a:p>
          <a:p>
            <a:pPr algn="l"/>
            <a:endParaRPr lang="en-US" sz="3200" b="0" i="0" dirty="0">
              <a:solidFill>
                <a:srgbClr val="212529"/>
              </a:solidFill>
              <a:effectLst/>
              <a:latin typeface="-apple-system"/>
            </a:endParaRPr>
          </a:p>
        </p:txBody>
      </p:sp>
    </p:spTree>
    <p:extLst>
      <p:ext uri="{BB962C8B-B14F-4D97-AF65-F5344CB8AC3E}">
        <p14:creationId xmlns:p14="http://schemas.microsoft.com/office/powerpoint/2010/main" val="284159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8ED9BF-9737-4D10-BBDD-D78FD3D9230D}"/>
              </a:ext>
            </a:extLst>
          </p:cNvPr>
          <p:cNvSpPr txBox="1"/>
          <p:nvPr/>
        </p:nvSpPr>
        <p:spPr>
          <a:xfrm>
            <a:off x="557213" y="671513"/>
            <a:ext cx="10815637" cy="5262979"/>
          </a:xfrm>
          <a:prstGeom prst="rect">
            <a:avLst/>
          </a:prstGeom>
          <a:noFill/>
        </p:spPr>
        <p:txBody>
          <a:bodyPr wrap="square" rtlCol="0">
            <a:spAutoFit/>
          </a:bodyPr>
          <a:lstStyle/>
          <a:p>
            <a:pPr algn="l"/>
            <a:r>
              <a:rPr lang="en-US" sz="2800" b="1" i="0" dirty="0">
                <a:solidFill>
                  <a:srgbClr val="212529"/>
                </a:solidFill>
                <a:effectLst/>
              </a:rPr>
              <a:t>T-Distribution</a:t>
            </a:r>
            <a:r>
              <a:rPr lang="en-US" sz="2800" b="0" i="0" dirty="0">
                <a:solidFill>
                  <a:srgbClr val="212529"/>
                </a:solidFill>
                <a:effectLst/>
              </a:rPr>
              <a:t>: The T distribution is another  probability distribution. It is used to estimate population parameters when the sample size is small. </a:t>
            </a:r>
          </a:p>
          <a:p>
            <a:pPr algn="l"/>
            <a:endParaRPr lang="en-US" sz="2800" b="0" i="0" dirty="0">
              <a:solidFill>
                <a:srgbClr val="212529"/>
              </a:solidFill>
              <a:effectLst/>
            </a:endParaRPr>
          </a:p>
          <a:p>
            <a:pPr algn="l"/>
            <a:r>
              <a:rPr lang="en-US" sz="2800" b="1" i="0" dirty="0">
                <a:solidFill>
                  <a:srgbClr val="212529"/>
                </a:solidFill>
                <a:effectLst/>
              </a:rPr>
              <a:t>Uniform Distribution</a:t>
            </a:r>
            <a:r>
              <a:rPr lang="en-US" sz="2800" b="0" i="0" dirty="0">
                <a:solidFill>
                  <a:srgbClr val="212529"/>
                </a:solidFill>
                <a:effectLst/>
              </a:rPr>
              <a:t>: In this probability distribution we have the single value that only occurs within the certain range. The value outside this range is just 0. It is also known as on and off distribution. </a:t>
            </a:r>
          </a:p>
          <a:p>
            <a:pPr algn="l"/>
            <a:endParaRPr lang="en-US" sz="2800" b="0" i="0" dirty="0">
              <a:solidFill>
                <a:srgbClr val="212529"/>
              </a:solidFill>
              <a:effectLst/>
            </a:endParaRPr>
          </a:p>
          <a:p>
            <a:pPr algn="l"/>
            <a:r>
              <a:rPr lang="en-US" sz="2800" b="1" i="0" dirty="0">
                <a:solidFill>
                  <a:srgbClr val="212529"/>
                </a:solidFill>
                <a:effectLst/>
              </a:rPr>
              <a:t>Position Distribution</a:t>
            </a:r>
            <a:r>
              <a:rPr lang="en-US" sz="2800" b="0" i="0" dirty="0">
                <a:solidFill>
                  <a:srgbClr val="212529"/>
                </a:solidFill>
                <a:effectLst/>
              </a:rPr>
              <a:t>: It is quite similar to the normal distribution. But it offers the addition factor i.e. the skewness. The lower the value of the skewness the distribution will relatively uniformly spread in all directions. But if the skewness is high then the data will spread out in different directions with unequal distribution.</a:t>
            </a:r>
            <a:endParaRPr lang="en-IN" sz="2800" dirty="0"/>
          </a:p>
        </p:txBody>
      </p:sp>
    </p:spTree>
    <p:extLst>
      <p:ext uri="{BB962C8B-B14F-4D97-AF65-F5344CB8AC3E}">
        <p14:creationId xmlns:p14="http://schemas.microsoft.com/office/powerpoint/2010/main" val="152883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393A8-8AA2-4F0A-A8F0-811B309D0F7F}"/>
              </a:ext>
            </a:extLst>
          </p:cNvPr>
          <p:cNvSpPr txBox="1"/>
          <p:nvPr/>
        </p:nvSpPr>
        <p:spPr>
          <a:xfrm>
            <a:off x="514350" y="628650"/>
            <a:ext cx="11229975" cy="4801314"/>
          </a:xfrm>
          <a:prstGeom prst="rect">
            <a:avLst/>
          </a:prstGeom>
          <a:noFill/>
        </p:spPr>
        <p:txBody>
          <a:bodyPr wrap="square" rtlCol="0">
            <a:spAutoFit/>
          </a:bodyPr>
          <a:lstStyle/>
          <a:p>
            <a:pPr algn="l"/>
            <a:r>
              <a:rPr lang="en-US" sz="3600" b="1" i="0" dirty="0">
                <a:solidFill>
                  <a:srgbClr val="210000"/>
                </a:solidFill>
                <a:effectLst/>
                <a:latin typeface="-apple-system"/>
              </a:rPr>
              <a:t>Discrete Data Distributions</a:t>
            </a:r>
            <a:endParaRPr lang="en-US" sz="3600" b="0" i="0" dirty="0">
              <a:solidFill>
                <a:srgbClr val="210000"/>
              </a:solidFill>
              <a:effectLst/>
              <a:latin typeface="-apple-system"/>
            </a:endParaRPr>
          </a:p>
          <a:p>
            <a:pPr algn="l"/>
            <a:r>
              <a:rPr lang="en-US" sz="3600" b="1" i="0" dirty="0">
                <a:solidFill>
                  <a:srgbClr val="212529"/>
                </a:solidFill>
                <a:effectLst/>
                <a:latin typeface="-apple-system"/>
              </a:rPr>
              <a:t>Poisson Distribution</a:t>
            </a:r>
            <a:r>
              <a:rPr lang="en-US" sz="3600" b="0" i="0" dirty="0">
                <a:solidFill>
                  <a:srgbClr val="212529"/>
                </a:solidFill>
                <a:effectLst/>
                <a:latin typeface="-apple-system"/>
              </a:rPr>
              <a:t>: One of the most common probability distributions. It expresses the probability of a given number of events occurring within a given fixed time period.</a:t>
            </a:r>
          </a:p>
          <a:p>
            <a:pPr algn="l"/>
            <a:r>
              <a:rPr lang="en-US" sz="3600" b="1" i="0" dirty="0">
                <a:solidFill>
                  <a:srgbClr val="212529"/>
                </a:solidFill>
                <a:effectLst/>
                <a:latin typeface="-apple-system"/>
              </a:rPr>
              <a:t>Binomial Distribution</a:t>
            </a:r>
            <a:r>
              <a:rPr lang="en-US" sz="3600" b="0" i="0" dirty="0">
                <a:solidFill>
                  <a:srgbClr val="212529"/>
                </a:solidFill>
                <a:effectLst/>
                <a:latin typeface="-apple-system"/>
              </a:rPr>
              <a:t>: The probability distribution of the number of successes in a sequence of n independent experiences each with its own Boolean-valued outcome (p, 1-p).</a:t>
            </a:r>
          </a:p>
          <a:p>
            <a:endParaRPr lang="en-IN" dirty="0"/>
          </a:p>
        </p:txBody>
      </p:sp>
    </p:spTree>
    <p:extLst>
      <p:ext uri="{BB962C8B-B14F-4D97-AF65-F5344CB8AC3E}">
        <p14:creationId xmlns:p14="http://schemas.microsoft.com/office/powerpoint/2010/main" val="272264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06C92-1687-4991-89D0-F93F2D049E80}"/>
              </a:ext>
            </a:extLst>
          </p:cNvPr>
          <p:cNvSpPr txBox="1"/>
          <p:nvPr/>
        </p:nvSpPr>
        <p:spPr>
          <a:xfrm>
            <a:off x="542925" y="371475"/>
            <a:ext cx="11329988" cy="3662541"/>
          </a:xfrm>
          <a:prstGeom prst="rect">
            <a:avLst/>
          </a:prstGeom>
          <a:noFill/>
        </p:spPr>
        <p:txBody>
          <a:bodyPr wrap="square" rtlCol="0">
            <a:spAutoFit/>
          </a:bodyPr>
          <a:lstStyle/>
          <a:p>
            <a:r>
              <a:rPr lang="en-IN" sz="3600" b="1" dirty="0"/>
              <a:t>CENTRAL LIMIT THEOREM</a:t>
            </a:r>
          </a:p>
          <a:p>
            <a:endParaRPr lang="en-IN" sz="3600" b="1" dirty="0"/>
          </a:p>
          <a:p>
            <a:r>
              <a:rPr lang="en-US" sz="3200" b="0" i="0" dirty="0">
                <a:solidFill>
                  <a:srgbClr val="202124"/>
                </a:solidFill>
                <a:effectLst/>
                <a:latin typeface="arial" panose="020B0604020202020204" pitchFamily="34" charset="0"/>
              </a:rPr>
              <a:t>The </a:t>
            </a:r>
            <a:r>
              <a:rPr lang="en-US" sz="3200" b="1" i="0" dirty="0">
                <a:solidFill>
                  <a:srgbClr val="202124"/>
                </a:solidFill>
                <a:effectLst/>
                <a:latin typeface="arial" panose="020B0604020202020204" pitchFamily="34" charset="0"/>
              </a:rPr>
              <a:t>central limit theorem</a:t>
            </a:r>
            <a:r>
              <a:rPr lang="en-US" sz="3200" b="0" i="0" dirty="0">
                <a:solidFill>
                  <a:srgbClr val="202124"/>
                </a:solidFill>
                <a:effectLst/>
                <a:latin typeface="arial" panose="020B0604020202020204" pitchFamily="34" charset="0"/>
              </a:rPr>
              <a:t> states that if you have a population with mean μ and standard deviation σ and take sufficiently large random samples from the population with replacement , then the distribution of the sample means will be approximately normally distributed</a:t>
            </a:r>
            <a:r>
              <a:rPr lang="en-IN" sz="3200" b="0" i="0" dirty="0">
                <a:solidFill>
                  <a:srgbClr val="202124"/>
                </a:solidFill>
                <a:effectLst/>
                <a:latin typeface="arial" panose="020B0604020202020204" pitchFamily="34" charset="0"/>
              </a:rPr>
              <a:t>.</a:t>
            </a:r>
            <a:endParaRPr lang="en-IN" sz="3200" dirty="0"/>
          </a:p>
        </p:txBody>
      </p:sp>
    </p:spTree>
    <p:extLst>
      <p:ext uri="{BB962C8B-B14F-4D97-AF65-F5344CB8AC3E}">
        <p14:creationId xmlns:p14="http://schemas.microsoft.com/office/powerpoint/2010/main" val="2520884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502D86-A901-4CDB-B261-3FDB7B1474EC}"/>
              </a:ext>
            </a:extLst>
          </p:cNvPr>
          <p:cNvSpPr txBox="1"/>
          <p:nvPr/>
        </p:nvSpPr>
        <p:spPr>
          <a:xfrm>
            <a:off x="528638" y="342900"/>
            <a:ext cx="11301412" cy="2954655"/>
          </a:xfrm>
          <a:prstGeom prst="rect">
            <a:avLst/>
          </a:prstGeom>
          <a:noFill/>
        </p:spPr>
        <p:txBody>
          <a:bodyPr wrap="square" rtlCol="0">
            <a:spAutoFit/>
          </a:bodyPr>
          <a:lstStyle/>
          <a:p>
            <a:r>
              <a:rPr lang="en-IN" sz="3600" b="1" dirty="0"/>
              <a:t>Confidence interval</a:t>
            </a:r>
          </a:p>
          <a:p>
            <a:endParaRPr lang="en-IN" sz="3600" b="1" dirty="0"/>
          </a:p>
          <a:p>
            <a:r>
              <a:rPr lang="en-US" sz="2400" b="0" i="0" dirty="0">
                <a:effectLst/>
                <a:latin typeface="Verdana" panose="020B0604030504040204" pitchFamily="34" charset="0"/>
              </a:rPr>
              <a:t>A Confidence Interval is a </a:t>
            </a:r>
            <a:r>
              <a:rPr lang="en-US" sz="2400" b="1" i="0" dirty="0">
                <a:effectLst/>
                <a:latin typeface="Verdana" panose="020B0604030504040204" pitchFamily="34" charset="0"/>
              </a:rPr>
              <a:t>range of values</a:t>
            </a:r>
            <a:r>
              <a:rPr lang="en-US" sz="2400" b="0" i="0" dirty="0">
                <a:effectLst/>
                <a:latin typeface="Verdana" panose="020B0604030504040204" pitchFamily="34" charset="0"/>
              </a:rPr>
              <a:t> we are fairly sure our </a:t>
            </a:r>
            <a:r>
              <a:rPr lang="en-US" sz="2400" b="1" i="0" dirty="0">
                <a:effectLst/>
                <a:latin typeface="Verdana" panose="020B0604030504040204" pitchFamily="34" charset="0"/>
              </a:rPr>
              <a:t>true value</a:t>
            </a:r>
            <a:r>
              <a:rPr lang="en-US" sz="2400" b="0" i="0" dirty="0">
                <a:effectLst/>
                <a:latin typeface="Verdana" panose="020B0604030504040204" pitchFamily="34" charset="0"/>
              </a:rPr>
              <a:t> lies </a:t>
            </a:r>
            <a:r>
              <a:rPr lang="en-US" sz="2400" b="0" i="0" dirty="0" err="1">
                <a:effectLst/>
                <a:latin typeface="Verdana" panose="020B0604030504040204" pitchFamily="34" charset="0"/>
              </a:rPr>
              <a:t>in.since</a:t>
            </a:r>
            <a:r>
              <a:rPr lang="en-US" sz="2400" b="0" i="0" dirty="0">
                <a:effectLst/>
                <a:latin typeface="Verdana" panose="020B0604030504040204" pitchFamily="34" charset="0"/>
              </a:rPr>
              <a:t> point estimates could give error, we use to specify a range instead of single point.(assume normal distribution)</a:t>
            </a:r>
            <a:r>
              <a:rPr lang="en-US" sz="2400" b="1" i="0" dirty="0">
                <a:solidFill>
                  <a:srgbClr val="111111"/>
                </a:solidFill>
                <a:effectLst/>
                <a:latin typeface="Open Sans"/>
              </a:rPr>
              <a:t> Z α/2 </a:t>
            </a:r>
            <a:r>
              <a:rPr lang="en-US" sz="2400" b="0" i="0" dirty="0">
                <a:solidFill>
                  <a:srgbClr val="111111"/>
                </a:solidFill>
                <a:effectLst/>
                <a:latin typeface="Open Sans"/>
              </a:rPr>
              <a:t>— Reliability factor, if we assume a confidence level of 95% thus α=5%.</a:t>
            </a:r>
            <a:endParaRPr lang="en-IN" sz="2400" b="1" dirty="0"/>
          </a:p>
          <a:p>
            <a:endParaRPr lang="en-IN" dirty="0"/>
          </a:p>
        </p:txBody>
      </p:sp>
      <p:pic>
        <p:nvPicPr>
          <p:cNvPr id="4100" name="Picture 4" descr="Introduction to Statistics for Data Science - KDnuggets">
            <a:extLst>
              <a:ext uri="{FF2B5EF4-FFF2-40B4-BE49-F238E27FC236}">
                <a16:creationId xmlns:a16="http://schemas.microsoft.com/office/drawing/2014/main" id="{DAD54E6B-4259-4FBB-810B-10317E5C2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412" y="2962275"/>
            <a:ext cx="6457950" cy="3552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7A9CCCF-4937-473F-9726-F122B7318D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177"/>
          <a:stretch/>
        </p:blipFill>
        <p:spPr bwMode="auto">
          <a:xfrm>
            <a:off x="857251" y="3529012"/>
            <a:ext cx="3243262"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946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7E9497-38DB-4B44-A447-668068E9750B}"/>
              </a:ext>
            </a:extLst>
          </p:cNvPr>
          <p:cNvSpPr txBox="1"/>
          <p:nvPr/>
        </p:nvSpPr>
        <p:spPr>
          <a:xfrm>
            <a:off x="682399" y="396648"/>
            <a:ext cx="10429875" cy="2585323"/>
          </a:xfrm>
          <a:prstGeom prst="rect">
            <a:avLst/>
          </a:prstGeom>
          <a:noFill/>
        </p:spPr>
        <p:txBody>
          <a:bodyPr wrap="square" rtlCol="0">
            <a:spAutoFit/>
          </a:bodyPr>
          <a:lstStyle/>
          <a:p>
            <a:pPr algn="l"/>
            <a:r>
              <a:rPr lang="en-US" b="0" i="0" dirty="0">
                <a:solidFill>
                  <a:srgbClr val="111111"/>
                </a:solidFill>
                <a:effectLst/>
                <a:latin typeface="Open Sans"/>
              </a:rPr>
              <a:t>To get our reliability factor (</a:t>
            </a:r>
            <a:r>
              <a:rPr lang="en-US" b="1" i="0" dirty="0">
                <a:solidFill>
                  <a:srgbClr val="111111"/>
                </a:solidFill>
                <a:effectLst/>
                <a:latin typeface="Open Sans"/>
              </a:rPr>
              <a:t>Z α/2), </a:t>
            </a:r>
            <a:r>
              <a:rPr lang="en-US" b="0" i="0" dirty="0">
                <a:solidFill>
                  <a:srgbClr val="111111"/>
                </a:solidFill>
                <a:effectLst/>
                <a:latin typeface="Open Sans"/>
              </a:rPr>
              <a:t>we have to make use of the </a:t>
            </a:r>
            <a:r>
              <a:rPr lang="en-US" b="0" i="0" u="none" strike="noStrike" dirty="0">
                <a:solidFill>
                  <a:srgbClr val="0000EE"/>
                </a:solidFill>
                <a:effectLst/>
                <a:latin typeface="Open Sans"/>
                <a:hlinkClick r:id="rId2"/>
              </a:rPr>
              <a:t>z-table</a:t>
            </a:r>
            <a:r>
              <a:rPr lang="en-US" b="0" i="0" dirty="0">
                <a:solidFill>
                  <a:srgbClr val="111111"/>
                </a:solidFill>
                <a:effectLst/>
                <a:latin typeface="Open Sans"/>
              </a:rPr>
              <a:t> for the standard Normal Distribution.</a:t>
            </a:r>
          </a:p>
          <a:p>
            <a:pPr algn="l"/>
            <a:r>
              <a:rPr lang="en-US" b="1" i="0" dirty="0">
                <a:solidFill>
                  <a:srgbClr val="111111"/>
                </a:solidFill>
                <a:effectLst/>
                <a:latin typeface="Open Sans"/>
              </a:rPr>
              <a:t> α</a:t>
            </a:r>
            <a:r>
              <a:rPr lang="en-US" dirty="0">
                <a:solidFill>
                  <a:srgbClr val="111111"/>
                </a:solidFill>
                <a:latin typeface="Open Sans"/>
              </a:rPr>
              <a:t> = 0.05</a:t>
            </a:r>
            <a:endParaRPr lang="en-US" b="0" i="0" dirty="0">
              <a:solidFill>
                <a:srgbClr val="111111"/>
              </a:solidFill>
              <a:effectLst/>
              <a:latin typeface="Open Sans"/>
            </a:endParaRPr>
          </a:p>
          <a:p>
            <a:pPr algn="l"/>
            <a:r>
              <a:rPr lang="en-US" b="0" i="0" dirty="0">
                <a:solidFill>
                  <a:srgbClr val="111111"/>
                </a:solidFill>
                <a:effectLst/>
                <a:latin typeface="Open Sans"/>
              </a:rPr>
              <a:t>Confidence  = 95% of the cases the true population parameter would fall into the specified interval. reliability factor = </a:t>
            </a:r>
            <a:r>
              <a:rPr lang="en-US" b="1" i="0" dirty="0">
                <a:solidFill>
                  <a:srgbClr val="111111"/>
                </a:solidFill>
                <a:effectLst/>
                <a:latin typeface="Open Sans"/>
              </a:rPr>
              <a:t>Z 0.05/2 =&gt; Z 0.025.</a:t>
            </a:r>
            <a:endParaRPr lang="en-US" b="0" i="0" dirty="0">
              <a:solidFill>
                <a:srgbClr val="111111"/>
              </a:solidFill>
              <a:effectLst/>
              <a:latin typeface="Open Sans"/>
            </a:endParaRPr>
          </a:p>
          <a:p>
            <a:pPr algn="l"/>
            <a:r>
              <a:rPr lang="en-US" b="0" i="0" dirty="0">
                <a:solidFill>
                  <a:srgbClr val="111111"/>
                </a:solidFill>
                <a:effectLst/>
                <a:latin typeface="Open Sans"/>
              </a:rPr>
              <a:t>In the table, the value will match the value of 1-</a:t>
            </a:r>
            <a:r>
              <a:rPr lang="en-US" b="1" i="0" dirty="0">
                <a:solidFill>
                  <a:srgbClr val="111111"/>
                </a:solidFill>
                <a:effectLst/>
                <a:latin typeface="Open Sans"/>
              </a:rPr>
              <a:t> α =</a:t>
            </a:r>
            <a:r>
              <a:rPr lang="en-US" b="0" i="0" dirty="0">
                <a:solidFill>
                  <a:srgbClr val="111111"/>
                </a:solidFill>
                <a:effectLst/>
                <a:latin typeface="Open Sans"/>
              </a:rPr>
              <a:t>1–0.025 = 0.975. </a:t>
            </a:r>
          </a:p>
          <a:p>
            <a:pPr algn="l"/>
            <a:r>
              <a:rPr lang="en-US" b="0" i="0" dirty="0">
                <a:solidFill>
                  <a:srgbClr val="111111"/>
                </a:solidFill>
                <a:effectLst/>
                <a:latin typeface="Open Sans"/>
              </a:rPr>
              <a:t>The corresponding Z comes with the sum of the table row and column associated with that cell.</a:t>
            </a:r>
          </a:p>
          <a:p>
            <a:pPr algn="l"/>
            <a:endParaRPr lang="en-US" b="0" i="0" dirty="0">
              <a:solidFill>
                <a:srgbClr val="111111"/>
              </a:solidFill>
              <a:effectLst/>
              <a:latin typeface="Open Sans"/>
            </a:endParaRPr>
          </a:p>
          <a:p>
            <a:endParaRPr lang="en-IN" dirty="0"/>
          </a:p>
        </p:txBody>
      </p:sp>
      <p:pic>
        <p:nvPicPr>
          <p:cNvPr id="5124" name="Picture 4">
            <a:extLst>
              <a:ext uri="{FF2B5EF4-FFF2-40B4-BE49-F238E27FC236}">
                <a16:creationId xmlns:a16="http://schemas.microsoft.com/office/drawing/2014/main" id="{2C027EC9-4243-47AE-BE0D-B7D11B1A2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726" y="2660877"/>
            <a:ext cx="6505575" cy="3800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FE4FA1-C355-49C4-A124-564C26DCEEC7}"/>
              </a:ext>
            </a:extLst>
          </p:cNvPr>
          <p:cNvSpPr txBox="1"/>
          <p:nvPr/>
        </p:nvSpPr>
        <p:spPr>
          <a:xfrm>
            <a:off x="8403771" y="2994124"/>
            <a:ext cx="3505200" cy="1477328"/>
          </a:xfrm>
          <a:prstGeom prst="rect">
            <a:avLst/>
          </a:prstGeom>
          <a:noFill/>
        </p:spPr>
        <p:txBody>
          <a:bodyPr wrap="square" rtlCol="0">
            <a:spAutoFit/>
          </a:bodyPr>
          <a:lstStyle/>
          <a:p>
            <a:r>
              <a:rPr lang="en-US" b="0" i="0" dirty="0">
                <a:solidFill>
                  <a:srgbClr val="111111"/>
                </a:solidFill>
                <a:effectLst/>
                <a:latin typeface="Open Sans"/>
              </a:rPr>
              <a:t>Therefore, for our </a:t>
            </a:r>
            <a:r>
              <a:rPr lang="en-US" b="0" i="0" dirty="0" err="1">
                <a:solidFill>
                  <a:srgbClr val="111111"/>
                </a:solidFill>
                <a:effectLst/>
                <a:latin typeface="Open Sans"/>
              </a:rPr>
              <a:t>pratical</a:t>
            </a:r>
            <a:r>
              <a:rPr lang="en-US" b="0" i="0" dirty="0">
                <a:solidFill>
                  <a:srgbClr val="111111"/>
                </a:solidFill>
                <a:effectLst/>
                <a:latin typeface="Open Sans"/>
              </a:rPr>
              <a:t> case, the </a:t>
            </a:r>
            <a:r>
              <a:rPr lang="en-US" b="1" i="0" dirty="0">
                <a:solidFill>
                  <a:srgbClr val="111111"/>
                </a:solidFill>
                <a:effectLst/>
                <a:latin typeface="Open Sans"/>
              </a:rPr>
              <a:t>critical value</a:t>
            </a:r>
            <a:r>
              <a:rPr lang="en-US" b="0" i="0" dirty="0">
                <a:solidFill>
                  <a:srgbClr val="111111"/>
                </a:solidFill>
                <a:effectLst/>
                <a:latin typeface="Open Sans"/>
              </a:rPr>
              <a:t> (commonly used term for Z) for this confidence interval is </a:t>
            </a:r>
            <a:r>
              <a:rPr lang="en-US" b="1" i="0" dirty="0">
                <a:solidFill>
                  <a:srgbClr val="111111"/>
                </a:solidFill>
                <a:effectLst/>
                <a:latin typeface="Open Sans"/>
              </a:rPr>
              <a:t>Z 0.025 = </a:t>
            </a:r>
            <a:r>
              <a:rPr lang="en-US" b="0" i="0" dirty="0">
                <a:solidFill>
                  <a:srgbClr val="111111"/>
                </a:solidFill>
                <a:effectLst/>
                <a:latin typeface="Open Sans"/>
              </a:rPr>
              <a:t>1.9+0.06 = 1.96.</a:t>
            </a:r>
            <a:endParaRPr lang="en-IN" dirty="0"/>
          </a:p>
        </p:txBody>
      </p:sp>
    </p:spTree>
    <p:extLst>
      <p:ext uri="{BB962C8B-B14F-4D97-AF65-F5344CB8AC3E}">
        <p14:creationId xmlns:p14="http://schemas.microsoft.com/office/powerpoint/2010/main" val="219482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28DED9-CA97-4977-A3B3-54DDD21C2ACF}"/>
              </a:ext>
            </a:extLst>
          </p:cNvPr>
          <p:cNvSpPr txBox="1"/>
          <p:nvPr/>
        </p:nvSpPr>
        <p:spPr>
          <a:xfrm>
            <a:off x="857250" y="342900"/>
            <a:ext cx="11201400" cy="6370975"/>
          </a:xfrm>
          <a:prstGeom prst="rect">
            <a:avLst/>
          </a:prstGeom>
          <a:noFill/>
        </p:spPr>
        <p:txBody>
          <a:bodyPr wrap="square" rtlCol="0">
            <a:spAutoFit/>
          </a:bodyPr>
          <a:lstStyle/>
          <a:p>
            <a:r>
              <a:rPr lang="en-US" sz="4400" b="1" dirty="0"/>
              <a:t>Statistics</a:t>
            </a:r>
          </a:p>
          <a:p>
            <a:endParaRPr lang="en-US" dirty="0"/>
          </a:p>
          <a:p>
            <a:pPr marL="571500" indent="-571500">
              <a:buFont typeface="Arial" panose="020B0604020202020204" pitchFamily="34" charset="0"/>
              <a:buChar char="•"/>
            </a:pPr>
            <a:r>
              <a:rPr lang="en-US" sz="4000" dirty="0"/>
              <a:t>Collecting</a:t>
            </a:r>
          </a:p>
          <a:p>
            <a:pPr marL="571500" indent="-571500">
              <a:buFont typeface="Arial" panose="020B0604020202020204" pitchFamily="34" charset="0"/>
              <a:buChar char="•"/>
            </a:pPr>
            <a:r>
              <a:rPr lang="en-US" sz="4000" dirty="0"/>
              <a:t>Classifying</a:t>
            </a:r>
          </a:p>
          <a:p>
            <a:pPr marL="571500" indent="-571500">
              <a:buFont typeface="Arial" panose="020B0604020202020204" pitchFamily="34" charset="0"/>
              <a:buChar char="•"/>
            </a:pPr>
            <a:r>
              <a:rPr lang="en-US" sz="4000" dirty="0"/>
              <a:t>Summarizing</a:t>
            </a:r>
          </a:p>
          <a:p>
            <a:pPr marL="571500" indent="-571500">
              <a:buFont typeface="Arial" panose="020B0604020202020204" pitchFamily="34" charset="0"/>
              <a:buChar char="•"/>
            </a:pPr>
            <a:r>
              <a:rPr lang="en-US" sz="4000" dirty="0"/>
              <a:t>Analyzing</a:t>
            </a:r>
          </a:p>
          <a:p>
            <a:pPr marL="571500" indent="-571500">
              <a:buFont typeface="Arial" panose="020B0604020202020204" pitchFamily="34" charset="0"/>
              <a:buChar char="•"/>
            </a:pPr>
            <a:r>
              <a:rPr lang="en-US" sz="4000" dirty="0"/>
              <a:t>Interpreting numerical information</a:t>
            </a:r>
          </a:p>
          <a:p>
            <a:endParaRPr lang="en-IN" dirty="0"/>
          </a:p>
          <a:p>
            <a:r>
              <a:rPr lang="en-IN" sz="3200" dirty="0"/>
              <a:t>Statistics is used to find </a:t>
            </a:r>
            <a:r>
              <a:rPr lang="en-IN" sz="3200" dirty="0" err="1"/>
              <a:t>meaningfull</a:t>
            </a:r>
            <a:r>
              <a:rPr lang="en-IN" sz="3200" dirty="0"/>
              <a:t> trend and info and make logical decisions.</a:t>
            </a:r>
            <a:r>
              <a:rPr lang="en-US" sz="3200" b="0" i="0" dirty="0">
                <a:solidFill>
                  <a:srgbClr val="212529"/>
                </a:solidFill>
                <a:effectLst/>
                <a:latin typeface="-apple-system"/>
              </a:rPr>
              <a:t> statistics is the building block of the analytics and  machine learning algorithms.</a:t>
            </a:r>
          </a:p>
          <a:p>
            <a:endParaRPr lang="en-IN" sz="3200" dirty="0"/>
          </a:p>
        </p:txBody>
      </p:sp>
    </p:spTree>
    <p:extLst>
      <p:ext uri="{BB962C8B-B14F-4D97-AF65-F5344CB8AC3E}">
        <p14:creationId xmlns:p14="http://schemas.microsoft.com/office/powerpoint/2010/main" val="1157522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AE17BB-9301-4BE2-A4AA-938ADF0C74EB}"/>
              </a:ext>
            </a:extLst>
          </p:cNvPr>
          <p:cNvSpPr txBox="1"/>
          <p:nvPr/>
        </p:nvSpPr>
        <p:spPr>
          <a:xfrm>
            <a:off x="628650" y="371475"/>
            <a:ext cx="10958513" cy="5509200"/>
          </a:xfrm>
          <a:prstGeom prst="rect">
            <a:avLst/>
          </a:prstGeom>
          <a:noFill/>
        </p:spPr>
        <p:txBody>
          <a:bodyPr wrap="square" rtlCol="0">
            <a:spAutoFit/>
          </a:bodyPr>
          <a:lstStyle/>
          <a:p>
            <a:r>
              <a:rPr lang="en-IN" sz="2800" b="1" dirty="0"/>
              <a:t>STUDENT T – DISTRIBUTION</a:t>
            </a:r>
          </a:p>
          <a:p>
            <a:endParaRPr lang="en-IN" sz="3200" dirty="0"/>
          </a:p>
          <a:p>
            <a:pPr algn="l" fontAlgn="base"/>
            <a:r>
              <a:rPr lang="en-US" sz="3200" i="0" dirty="0">
                <a:effectLst/>
              </a:rPr>
              <a:t>The T distribution (also called Student’s T Distribution) is a family of distributions that look almost identical to the </a:t>
            </a:r>
            <a:r>
              <a:rPr lang="en-US" sz="3200" i="0" u="none" strike="noStrike" dirty="0">
                <a:effectLst/>
              </a:rPr>
              <a:t>normal distribution </a:t>
            </a:r>
            <a:r>
              <a:rPr lang="en-US" sz="3200" i="0" dirty="0">
                <a:effectLst/>
              </a:rPr>
              <a:t>curve, only a bit shorter and fatter. The t distribution is used instead of the normal distribution when you have small samples .The larger the </a:t>
            </a:r>
            <a:r>
              <a:rPr lang="en-US" sz="3200" i="0" u="none" strike="noStrike" dirty="0">
                <a:effectLst/>
              </a:rPr>
              <a:t>sample size</a:t>
            </a:r>
            <a:r>
              <a:rPr lang="en-US" sz="3200" i="0" dirty="0">
                <a:effectLst/>
              </a:rPr>
              <a:t>, the more the t distribution looks like the normal distribution. In fact, for sample sizes larger than 20 (e.g. more degrees of freedom), the distribution is almost exactly like the normal distribution.</a:t>
            </a:r>
          </a:p>
          <a:p>
            <a:br>
              <a:rPr lang="en-US" b="0" i="0" u="none" strike="noStrike" dirty="0">
                <a:solidFill>
                  <a:srgbClr val="05A9C5"/>
                </a:solidFill>
                <a:effectLst/>
                <a:latin typeface="inherit"/>
                <a:hlinkClick r:id="rId2" tooltip="The t-distribution skekbas|Wikimedia commons"/>
              </a:rPr>
            </a:br>
            <a:endParaRPr lang="en-IN" dirty="0"/>
          </a:p>
        </p:txBody>
      </p:sp>
    </p:spTree>
    <p:extLst>
      <p:ext uri="{BB962C8B-B14F-4D97-AF65-F5344CB8AC3E}">
        <p14:creationId xmlns:p14="http://schemas.microsoft.com/office/powerpoint/2010/main" val="93276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4B203E-43CA-4343-ABFC-78F3BF90EDA3}"/>
              </a:ext>
            </a:extLst>
          </p:cNvPr>
          <p:cNvPicPr>
            <a:picLocks noChangeAspect="1"/>
          </p:cNvPicPr>
          <p:nvPr/>
        </p:nvPicPr>
        <p:blipFill>
          <a:blip r:embed="rId2"/>
          <a:stretch>
            <a:fillRect/>
          </a:stretch>
        </p:blipFill>
        <p:spPr>
          <a:xfrm>
            <a:off x="204787" y="1266825"/>
            <a:ext cx="3880460" cy="4324350"/>
          </a:xfrm>
          <a:prstGeom prst="rect">
            <a:avLst/>
          </a:prstGeom>
        </p:spPr>
      </p:pic>
      <p:pic>
        <p:nvPicPr>
          <p:cNvPr id="6148" name="Picture 4" descr="Student t-distribution table | Download Table">
            <a:extLst>
              <a:ext uri="{FF2B5EF4-FFF2-40B4-BE49-F238E27FC236}">
                <a16:creationId xmlns:a16="http://schemas.microsoft.com/office/drawing/2014/main" id="{C8D7C6C3-FEEE-400D-B063-30265192D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352425"/>
            <a:ext cx="809625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168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en to use a t-score vs. z-score.">
            <a:extLst>
              <a:ext uri="{FF2B5EF4-FFF2-40B4-BE49-F238E27FC236}">
                <a16:creationId xmlns:a16="http://schemas.microsoft.com/office/drawing/2014/main" id="{CE4C406C-50BD-4489-90BC-B6F80725E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6" y="438630"/>
            <a:ext cx="6386512" cy="598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011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468D9-32D2-4253-A4E9-D6BC595F308D}"/>
              </a:ext>
            </a:extLst>
          </p:cNvPr>
          <p:cNvSpPr txBox="1"/>
          <p:nvPr/>
        </p:nvSpPr>
        <p:spPr>
          <a:xfrm>
            <a:off x="676275" y="1300163"/>
            <a:ext cx="10829925" cy="3785652"/>
          </a:xfrm>
          <a:prstGeom prst="rect">
            <a:avLst/>
          </a:prstGeom>
          <a:noFill/>
        </p:spPr>
        <p:txBody>
          <a:bodyPr wrap="square" rtlCol="0">
            <a:spAutoFit/>
          </a:bodyPr>
          <a:lstStyle/>
          <a:p>
            <a:r>
              <a:rPr lang="en-IN" sz="2400" b="1" dirty="0"/>
              <a:t>WHY WE NEED Z SCORE?</a:t>
            </a:r>
          </a:p>
          <a:p>
            <a:r>
              <a:rPr lang="en-US" sz="2400" b="0" i="0" dirty="0">
                <a:solidFill>
                  <a:srgbClr val="202124"/>
                </a:solidFill>
                <a:effectLst/>
                <a:latin typeface="arial" panose="020B0604020202020204" pitchFamily="34" charset="0"/>
              </a:rPr>
              <a:t>The standard </a:t>
            </a:r>
            <a:r>
              <a:rPr lang="en-US" sz="2400" b="1" i="0" dirty="0">
                <a:solidFill>
                  <a:srgbClr val="202124"/>
                </a:solidFill>
                <a:effectLst/>
                <a:latin typeface="arial" panose="020B0604020202020204" pitchFamily="34" charset="0"/>
              </a:rPr>
              <a:t>score</a:t>
            </a:r>
            <a:r>
              <a:rPr lang="en-US" sz="2400" b="0" i="0" dirty="0">
                <a:solidFill>
                  <a:srgbClr val="202124"/>
                </a:solidFill>
                <a:effectLst/>
                <a:latin typeface="arial" panose="020B0604020202020204" pitchFamily="34" charset="0"/>
              </a:rPr>
              <a:t> (more commonly referred to as a </a:t>
            </a:r>
            <a:r>
              <a:rPr lang="en-US" sz="2400" b="1" i="0" dirty="0">
                <a:solidFill>
                  <a:srgbClr val="202124"/>
                </a:solidFill>
                <a:effectLst/>
                <a:latin typeface="arial" panose="020B0604020202020204" pitchFamily="34" charset="0"/>
              </a:rPr>
              <a:t>z</a:t>
            </a:r>
            <a:r>
              <a:rPr lang="en-US" sz="2400" b="0" i="0" dirty="0">
                <a:solidFill>
                  <a:srgbClr val="202124"/>
                </a:solidFill>
                <a:effectLst/>
                <a:latin typeface="arial" panose="020B0604020202020204" pitchFamily="34" charset="0"/>
              </a:rPr>
              <a:t>-</a:t>
            </a:r>
            <a:r>
              <a:rPr lang="en-US" sz="2400" b="1" i="0" dirty="0">
                <a:solidFill>
                  <a:srgbClr val="202124"/>
                </a:solidFill>
                <a:effectLst/>
                <a:latin typeface="arial" panose="020B0604020202020204" pitchFamily="34" charset="0"/>
              </a:rPr>
              <a:t>score</a:t>
            </a:r>
            <a:r>
              <a:rPr lang="en-US" sz="2400" b="0" i="0" dirty="0">
                <a:solidFill>
                  <a:srgbClr val="202124"/>
                </a:solidFill>
                <a:effectLst/>
                <a:latin typeface="arial" panose="020B0604020202020204" pitchFamily="34" charset="0"/>
              </a:rPr>
              <a:t>) is a very useful statistic because it (a) allows us to calculate the probability of a </a:t>
            </a:r>
            <a:r>
              <a:rPr lang="en-US" sz="2400" b="1" i="0" dirty="0">
                <a:solidFill>
                  <a:srgbClr val="202124"/>
                </a:solidFill>
                <a:effectLst/>
                <a:latin typeface="arial" panose="020B0604020202020204" pitchFamily="34" charset="0"/>
              </a:rPr>
              <a:t>score</a:t>
            </a:r>
            <a:r>
              <a:rPr lang="en-US" sz="2400" b="0" i="0" dirty="0">
                <a:solidFill>
                  <a:srgbClr val="202124"/>
                </a:solidFill>
                <a:effectLst/>
                <a:latin typeface="arial" panose="020B0604020202020204" pitchFamily="34" charset="0"/>
              </a:rPr>
              <a:t> occurring within our normal distribution and (b) enables us to compare two </a:t>
            </a:r>
            <a:r>
              <a:rPr lang="en-US" sz="2400" b="1" i="0" dirty="0">
                <a:solidFill>
                  <a:srgbClr val="202124"/>
                </a:solidFill>
                <a:effectLst/>
                <a:latin typeface="arial" panose="020B0604020202020204" pitchFamily="34" charset="0"/>
              </a:rPr>
              <a:t>scores</a:t>
            </a:r>
            <a:r>
              <a:rPr lang="en-US" sz="2400" b="0" i="0" dirty="0">
                <a:solidFill>
                  <a:srgbClr val="202124"/>
                </a:solidFill>
                <a:effectLst/>
                <a:latin typeface="arial" panose="020B0604020202020204" pitchFamily="34" charset="0"/>
              </a:rPr>
              <a:t> that are from different normal distributions.</a:t>
            </a:r>
            <a:endParaRPr lang="en-IN" sz="2400" b="0" i="0" dirty="0">
              <a:solidFill>
                <a:srgbClr val="202124"/>
              </a:solidFill>
              <a:effectLst/>
              <a:latin typeface="arial" panose="020B0604020202020204" pitchFamily="34" charset="0"/>
            </a:endParaRPr>
          </a:p>
          <a:p>
            <a:endParaRPr lang="en-IN" sz="2400" b="1" dirty="0"/>
          </a:p>
          <a:p>
            <a:r>
              <a:rPr lang="en-IN" sz="2400" b="1" dirty="0"/>
              <a:t>WHY WE NEED T SCORE?</a:t>
            </a:r>
          </a:p>
          <a:p>
            <a:r>
              <a:rPr lang="en-US" sz="2400" b="0" i="0" dirty="0">
                <a:solidFill>
                  <a:srgbClr val="202124"/>
                </a:solidFill>
                <a:effectLst/>
                <a:latin typeface="arial" panose="020B0604020202020204" pitchFamily="34" charset="0"/>
              </a:rPr>
              <a:t>The </a:t>
            </a:r>
            <a:r>
              <a:rPr lang="en-US" sz="2400" b="1" i="0" dirty="0">
                <a:solidFill>
                  <a:srgbClr val="202124"/>
                </a:solidFill>
                <a:effectLst/>
                <a:latin typeface="arial" panose="020B0604020202020204" pitchFamily="34" charset="0"/>
              </a:rPr>
              <a:t>t</a:t>
            </a:r>
            <a:r>
              <a:rPr lang="en-US" sz="2400" b="0" i="0" dirty="0">
                <a:solidFill>
                  <a:srgbClr val="202124"/>
                </a:solidFill>
                <a:effectLst/>
                <a:latin typeface="arial" panose="020B0604020202020204" pitchFamily="34" charset="0"/>
              </a:rPr>
              <a:t>‐</a:t>
            </a:r>
            <a:r>
              <a:rPr lang="en-US" sz="2400" b="1" i="0" dirty="0">
                <a:solidFill>
                  <a:srgbClr val="202124"/>
                </a:solidFill>
                <a:effectLst/>
                <a:latin typeface="arial" panose="020B0604020202020204" pitchFamily="34" charset="0"/>
              </a:rPr>
              <a:t>distribution</a:t>
            </a:r>
            <a:r>
              <a:rPr lang="en-US" sz="2400" b="0" i="0" dirty="0">
                <a:solidFill>
                  <a:srgbClr val="202124"/>
                </a:solidFill>
                <a:effectLst/>
                <a:latin typeface="arial" panose="020B0604020202020204" pitchFamily="34" charset="0"/>
              </a:rPr>
              <a:t> is </a:t>
            </a:r>
            <a:r>
              <a:rPr lang="en-US" sz="2400" b="1" i="0" dirty="0">
                <a:solidFill>
                  <a:srgbClr val="202124"/>
                </a:solidFill>
                <a:effectLst/>
                <a:latin typeface="arial" panose="020B0604020202020204" pitchFamily="34" charset="0"/>
              </a:rPr>
              <a:t>used</a:t>
            </a:r>
            <a:r>
              <a:rPr lang="en-US" sz="2400" b="0" i="0" dirty="0">
                <a:solidFill>
                  <a:srgbClr val="202124"/>
                </a:solidFill>
                <a:effectLst/>
                <a:latin typeface="arial" panose="020B0604020202020204" pitchFamily="34" charset="0"/>
              </a:rPr>
              <a:t> as an alternative to the normal </a:t>
            </a:r>
            <a:r>
              <a:rPr lang="en-US" sz="2400" b="1" i="0" dirty="0">
                <a:solidFill>
                  <a:srgbClr val="202124"/>
                </a:solidFill>
                <a:effectLst/>
                <a:latin typeface="arial" panose="020B0604020202020204" pitchFamily="34" charset="0"/>
              </a:rPr>
              <a:t>distribution</a:t>
            </a:r>
            <a:r>
              <a:rPr lang="en-US" sz="2400" b="0" i="0" dirty="0">
                <a:solidFill>
                  <a:srgbClr val="202124"/>
                </a:solidFill>
                <a:effectLst/>
                <a:latin typeface="arial" panose="020B0604020202020204" pitchFamily="34" charset="0"/>
              </a:rPr>
              <a:t> when sample sizes are small in order to estimate confidence or determine critical values that an observation is a given distance from the mean.</a:t>
            </a:r>
            <a:endParaRPr lang="en-IN" sz="2400" dirty="0"/>
          </a:p>
        </p:txBody>
      </p:sp>
    </p:spTree>
    <p:extLst>
      <p:ext uri="{BB962C8B-B14F-4D97-AF65-F5344CB8AC3E}">
        <p14:creationId xmlns:p14="http://schemas.microsoft.com/office/powerpoint/2010/main" val="391630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904452-BBDA-404F-879E-CF4AEFD4930D}"/>
              </a:ext>
            </a:extLst>
          </p:cNvPr>
          <p:cNvSpPr txBox="1"/>
          <p:nvPr/>
        </p:nvSpPr>
        <p:spPr>
          <a:xfrm>
            <a:off x="842963" y="614363"/>
            <a:ext cx="10887075" cy="4585871"/>
          </a:xfrm>
          <a:prstGeom prst="rect">
            <a:avLst/>
          </a:prstGeom>
          <a:noFill/>
        </p:spPr>
        <p:txBody>
          <a:bodyPr wrap="square" rtlCol="0">
            <a:spAutoFit/>
          </a:bodyPr>
          <a:lstStyle/>
          <a:p>
            <a:pPr algn="ctr"/>
            <a:r>
              <a:rPr lang="en-IN" sz="3200" b="1" dirty="0"/>
              <a:t>HYPOTHESIS TESTING</a:t>
            </a:r>
          </a:p>
          <a:p>
            <a:pPr algn="ctr"/>
            <a:endParaRPr lang="en-IN" sz="3200" b="1" dirty="0"/>
          </a:p>
          <a:p>
            <a:pPr algn="l" fontAlgn="base"/>
            <a:r>
              <a:rPr lang="en-US" sz="2800" b="0" i="0" dirty="0">
                <a:effectLst/>
                <a:latin typeface="PT Sans"/>
              </a:rPr>
              <a:t>A hypothesis is an </a:t>
            </a:r>
            <a:r>
              <a:rPr lang="en-US" sz="2800" b="1" i="0" dirty="0">
                <a:effectLst/>
                <a:latin typeface="PT Sans"/>
              </a:rPr>
              <a:t>educated guess</a:t>
            </a:r>
            <a:r>
              <a:rPr lang="en-US" sz="2800" b="0" i="0" dirty="0">
                <a:effectLst/>
                <a:latin typeface="PT Sans"/>
              </a:rPr>
              <a:t> about something in the world around you. It should be testable, either by experiment or observation. For example:</a:t>
            </a:r>
          </a:p>
          <a:p>
            <a:pPr algn="l" fontAlgn="base">
              <a:buFont typeface="Arial" panose="020B0604020202020204" pitchFamily="34" charset="0"/>
              <a:buChar char="•"/>
            </a:pPr>
            <a:r>
              <a:rPr lang="en-US" sz="2800" b="0" i="0" dirty="0">
                <a:effectLst/>
                <a:latin typeface="inherit"/>
              </a:rPr>
              <a:t>A new medicine you think might work.</a:t>
            </a:r>
          </a:p>
          <a:p>
            <a:pPr algn="l" fontAlgn="base">
              <a:buFont typeface="Arial" panose="020B0604020202020204" pitchFamily="34" charset="0"/>
              <a:buChar char="•"/>
            </a:pPr>
            <a:r>
              <a:rPr lang="en-US" sz="2800" b="0" i="0" dirty="0">
                <a:effectLst/>
                <a:latin typeface="inherit"/>
              </a:rPr>
              <a:t>A way of teaching you think might be better.</a:t>
            </a:r>
          </a:p>
          <a:p>
            <a:pPr algn="l" fontAlgn="base">
              <a:buFont typeface="Arial" panose="020B0604020202020204" pitchFamily="34" charset="0"/>
              <a:buChar char="•"/>
            </a:pPr>
            <a:r>
              <a:rPr lang="en-US" sz="2800" b="0" i="0" dirty="0">
                <a:effectLst/>
                <a:latin typeface="inherit"/>
              </a:rPr>
              <a:t>A possible location of new species.</a:t>
            </a:r>
          </a:p>
          <a:p>
            <a:pPr algn="l" fontAlgn="base">
              <a:buFont typeface="Arial" panose="020B0604020202020204" pitchFamily="34" charset="0"/>
              <a:buChar char="•"/>
            </a:pPr>
            <a:r>
              <a:rPr lang="en-US" sz="2800" b="0" i="0" dirty="0">
                <a:effectLst/>
                <a:latin typeface="inherit"/>
              </a:rPr>
              <a:t>A fairer way to administer standardized tests.</a:t>
            </a:r>
          </a:p>
          <a:p>
            <a:endParaRPr lang="en-IN" sz="3200" dirty="0"/>
          </a:p>
        </p:txBody>
      </p:sp>
    </p:spTree>
    <p:extLst>
      <p:ext uri="{BB962C8B-B14F-4D97-AF65-F5344CB8AC3E}">
        <p14:creationId xmlns:p14="http://schemas.microsoft.com/office/powerpoint/2010/main" val="2182771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emystifying hypothesis testing - Blog | luminousmen">
            <a:extLst>
              <a:ext uri="{FF2B5EF4-FFF2-40B4-BE49-F238E27FC236}">
                <a16:creationId xmlns:a16="http://schemas.microsoft.com/office/drawing/2014/main" id="{716DA557-06F9-4A86-9914-21866A69DE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20" r="86"/>
          <a:stretch/>
        </p:blipFill>
        <p:spPr bwMode="auto">
          <a:xfrm>
            <a:off x="0" y="0"/>
            <a:ext cx="781526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4612087-DA1F-4A56-958A-333C045359C1}"/>
              </a:ext>
            </a:extLst>
          </p:cNvPr>
          <p:cNvSpPr txBox="1"/>
          <p:nvPr/>
        </p:nvSpPr>
        <p:spPr>
          <a:xfrm>
            <a:off x="7015163" y="557213"/>
            <a:ext cx="4943475" cy="3416320"/>
          </a:xfrm>
          <a:prstGeom prst="rect">
            <a:avLst/>
          </a:prstGeom>
          <a:noFill/>
        </p:spPr>
        <p:txBody>
          <a:bodyPr wrap="square" rtlCol="0">
            <a:spAutoFit/>
          </a:bodyPr>
          <a:lstStyle/>
          <a:p>
            <a:r>
              <a:rPr lang="en-IN" sz="2400" b="1" dirty="0"/>
              <a:t>NULL HYPOTHESIS (HO):the statement given is false</a:t>
            </a:r>
          </a:p>
          <a:p>
            <a:r>
              <a:rPr lang="en-IN" sz="2400" b="1" dirty="0"/>
              <a:t>ALTERNATIVE HYPOTHESIS(H1):the given statement is true</a:t>
            </a:r>
          </a:p>
          <a:p>
            <a:endParaRPr lang="en-IN" sz="2400" b="1" dirty="0"/>
          </a:p>
          <a:p>
            <a:r>
              <a:rPr lang="en-IN" sz="2400" b="1" dirty="0"/>
              <a:t>example: company A gives higher performance than company B.</a:t>
            </a:r>
          </a:p>
          <a:p>
            <a:r>
              <a:rPr lang="en-IN" sz="2400" b="1" dirty="0"/>
              <a:t>HO =  both give same performance.</a:t>
            </a:r>
          </a:p>
          <a:p>
            <a:r>
              <a:rPr lang="en-IN" sz="2400" b="1" dirty="0"/>
              <a:t>H1 = given statement is true.</a:t>
            </a:r>
          </a:p>
        </p:txBody>
      </p:sp>
    </p:spTree>
    <p:extLst>
      <p:ext uri="{BB962C8B-B14F-4D97-AF65-F5344CB8AC3E}">
        <p14:creationId xmlns:p14="http://schemas.microsoft.com/office/powerpoint/2010/main" val="2960995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3496024-F5F4-4B54-8BFF-90EDDA6ED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2" y="0"/>
            <a:ext cx="9043987" cy="6695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95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E3EA443-35F9-4131-A10B-40784E59AC4D}"/>
              </a:ext>
            </a:extLst>
          </p:cNvPr>
          <p:cNvSpPr txBox="1"/>
          <p:nvPr/>
        </p:nvSpPr>
        <p:spPr>
          <a:xfrm>
            <a:off x="585788" y="528638"/>
            <a:ext cx="10944225" cy="6894195"/>
          </a:xfrm>
          <a:prstGeom prst="rect">
            <a:avLst/>
          </a:prstGeom>
          <a:noFill/>
        </p:spPr>
        <p:txBody>
          <a:bodyPr wrap="square" rtlCol="0">
            <a:spAutoFit/>
          </a:bodyPr>
          <a:lstStyle/>
          <a:p>
            <a:r>
              <a:rPr lang="en-IN" sz="3600" dirty="0"/>
              <a:t>STEPS</a:t>
            </a:r>
          </a:p>
          <a:p>
            <a:pPr marL="342900" indent="-342900">
              <a:buAutoNum type="arabicPeriod"/>
            </a:pPr>
            <a:r>
              <a:rPr lang="en-IN" sz="3600" dirty="0"/>
              <a:t>State H0 and H1.</a:t>
            </a:r>
          </a:p>
          <a:p>
            <a:pPr marL="342900" indent="-342900">
              <a:buAutoNum type="arabicPeriod"/>
            </a:pPr>
            <a:r>
              <a:rPr lang="en-IN" sz="3600" dirty="0"/>
              <a:t>State Alpha level (0.05)</a:t>
            </a:r>
          </a:p>
          <a:p>
            <a:pPr algn="l" fontAlgn="base">
              <a:buFont typeface="+mj-lt"/>
              <a:buAutoNum type="arabicPeriod"/>
            </a:pPr>
            <a:r>
              <a:rPr lang="en-US" sz="3600" b="0" i="0" dirty="0">
                <a:effectLst/>
                <a:latin typeface="inherit"/>
              </a:rPr>
              <a:t>Choose what kind of test you need to </a:t>
            </a:r>
            <a:r>
              <a:rPr lang="en-US" sz="3600" b="0" i="0" dirty="0" err="1">
                <a:effectLst/>
                <a:latin typeface="inherit"/>
              </a:rPr>
              <a:t>perform,MEAN</a:t>
            </a:r>
            <a:r>
              <a:rPr lang="en-US" sz="3600" b="0" i="0" dirty="0">
                <a:effectLst/>
                <a:latin typeface="inherit"/>
              </a:rPr>
              <a:t> given z-test or else t-test.</a:t>
            </a:r>
          </a:p>
          <a:p>
            <a:pPr algn="l" fontAlgn="base">
              <a:buFont typeface="+mj-lt"/>
              <a:buAutoNum type="arabicPeriod"/>
            </a:pPr>
            <a:r>
              <a:rPr lang="en-US" sz="3600" b="0" i="0" dirty="0">
                <a:effectLst/>
                <a:latin typeface="inherit"/>
              </a:rPr>
              <a:t>Either support or </a:t>
            </a:r>
            <a:r>
              <a:rPr lang="en-US" sz="3600" b="0" i="0" u="none" strike="noStrike" dirty="0">
                <a:effectLst/>
                <a:latin typeface="inherit"/>
              </a:rPr>
              <a:t>reject the null hypothesis</a:t>
            </a:r>
            <a:r>
              <a:rPr lang="en-US" sz="3600" b="0" i="0" dirty="0">
                <a:effectLst/>
                <a:latin typeface="inherit"/>
              </a:rPr>
              <a:t>.</a:t>
            </a:r>
          </a:p>
          <a:p>
            <a:pPr algn="l"/>
            <a:r>
              <a:rPr lang="en-US" sz="2800" dirty="0">
                <a:solidFill>
                  <a:srgbClr val="000000"/>
                </a:solidFill>
                <a:latin typeface="Verdana" panose="020B0604030504040204" pitchFamily="34" charset="0"/>
              </a:rPr>
              <a:t>5.</a:t>
            </a:r>
            <a:r>
              <a:rPr lang="en-US" sz="2800" i="0" dirty="0">
                <a:solidFill>
                  <a:srgbClr val="000000"/>
                </a:solidFill>
                <a:effectLst/>
                <a:latin typeface="Verdana" panose="020B0604030504040204" pitchFamily="34" charset="0"/>
              </a:rPr>
              <a:t>Drawing a Conclusion</a:t>
            </a:r>
          </a:p>
          <a:p>
            <a:pPr marL="514350" indent="-514350">
              <a:buFont typeface="+mj-lt"/>
              <a:buAutoNum type="arabicPeriod"/>
            </a:pPr>
            <a:r>
              <a:rPr lang="en-US" sz="2800" b="0" i="0" dirty="0">
                <a:solidFill>
                  <a:srgbClr val="000000"/>
                </a:solidFill>
                <a:effectLst/>
                <a:latin typeface="Verdana" panose="020B0604030504040204" pitchFamily="34" charset="0"/>
              </a:rPr>
              <a:t>P-value &lt;= significance level </a:t>
            </a:r>
            <a:r>
              <a:rPr lang="en-US" sz="2800" b="0" i="0" dirty="0">
                <a:solidFill>
                  <a:srgbClr val="000000"/>
                </a:solidFill>
                <a:effectLst/>
                <a:latin typeface="Symbol" panose="05050102010706020507" pitchFamily="18" charset="2"/>
              </a:rPr>
              <a:t>(a)</a:t>
            </a:r>
            <a:r>
              <a:rPr lang="en-US" sz="2800" b="0" i="0" dirty="0">
                <a:solidFill>
                  <a:srgbClr val="000000"/>
                </a:solidFill>
                <a:effectLst/>
                <a:latin typeface="Verdana" panose="020B0604030504040204" pitchFamily="34" charset="0"/>
              </a:rPr>
              <a:t> =&gt; Reject your null hypothesis in favor of your alternative hypothesis.  Your result is statistically significant.</a:t>
            </a:r>
          </a:p>
          <a:p>
            <a:pPr marL="514350" indent="-514350">
              <a:buFont typeface="+mj-lt"/>
              <a:buAutoNum type="arabicPeriod"/>
            </a:pPr>
            <a:r>
              <a:rPr lang="en-US" sz="2800" b="0" i="0" dirty="0">
                <a:solidFill>
                  <a:srgbClr val="000000"/>
                </a:solidFill>
                <a:effectLst/>
                <a:latin typeface="Verdana" panose="020B0604030504040204" pitchFamily="34" charset="0"/>
              </a:rPr>
              <a:t>P-value &gt; significance level </a:t>
            </a:r>
            <a:r>
              <a:rPr lang="en-US" sz="2800" b="0" i="0" dirty="0">
                <a:solidFill>
                  <a:srgbClr val="000000"/>
                </a:solidFill>
                <a:effectLst/>
                <a:latin typeface="Symbol" panose="05050102010706020507" pitchFamily="18" charset="2"/>
              </a:rPr>
              <a:t>(a)</a:t>
            </a:r>
            <a:r>
              <a:rPr lang="en-US" sz="2800" b="0" i="0" dirty="0">
                <a:solidFill>
                  <a:srgbClr val="000000"/>
                </a:solidFill>
                <a:effectLst/>
                <a:latin typeface="Verdana" panose="020B0604030504040204" pitchFamily="34" charset="0"/>
              </a:rPr>
              <a:t> =&gt; Fail to reject your null hypothesis.  Your result is not statistically significant.</a:t>
            </a:r>
          </a:p>
          <a:p>
            <a:pPr algn="l" fontAlgn="base"/>
            <a:endParaRPr lang="en-US" sz="4000" b="0" i="0" dirty="0">
              <a:effectLst/>
              <a:latin typeface="inherit"/>
            </a:endParaRPr>
          </a:p>
          <a:p>
            <a:endParaRPr lang="en-IN" dirty="0"/>
          </a:p>
        </p:txBody>
      </p:sp>
    </p:spTree>
    <p:extLst>
      <p:ext uri="{BB962C8B-B14F-4D97-AF65-F5344CB8AC3E}">
        <p14:creationId xmlns:p14="http://schemas.microsoft.com/office/powerpoint/2010/main" val="2827677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ypothesis Testing | Introduction To Hypothesis Testing">
            <a:extLst>
              <a:ext uri="{FF2B5EF4-FFF2-40B4-BE49-F238E27FC236}">
                <a16:creationId xmlns:a16="http://schemas.microsoft.com/office/drawing/2014/main" id="{1FC1B993-63D5-4943-9215-E1BA96FA1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681163"/>
            <a:ext cx="6515100" cy="3495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C50ADC-9830-4E98-BB9F-A6EC41E0D72E}"/>
              </a:ext>
            </a:extLst>
          </p:cNvPr>
          <p:cNvSpPr txBox="1"/>
          <p:nvPr/>
        </p:nvSpPr>
        <p:spPr>
          <a:xfrm>
            <a:off x="1485900" y="700088"/>
            <a:ext cx="7415213" cy="523220"/>
          </a:xfrm>
          <a:prstGeom prst="rect">
            <a:avLst/>
          </a:prstGeom>
          <a:noFill/>
        </p:spPr>
        <p:txBody>
          <a:bodyPr wrap="square" rtlCol="0">
            <a:spAutoFit/>
          </a:bodyPr>
          <a:lstStyle/>
          <a:p>
            <a:r>
              <a:rPr lang="en-IN" sz="2800" b="1" dirty="0"/>
              <a:t>TYPES OF ERRORS IN HYPOTHESIS TESTING</a:t>
            </a:r>
            <a:r>
              <a:rPr lang="en-IN" dirty="0"/>
              <a:t>.</a:t>
            </a:r>
          </a:p>
        </p:txBody>
      </p:sp>
    </p:spTree>
    <p:extLst>
      <p:ext uri="{BB962C8B-B14F-4D97-AF65-F5344CB8AC3E}">
        <p14:creationId xmlns:p14="http://schemas.microsoft.com/office/powerpoint/2010/main" val="1234087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C4A048-D788-4000-952B-48B82BE5E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234" y="1328737"/>
            <a:ext cx="11066860" cy="4086225"/>
          </a:xfrm>
          <a:prstGeom prst="rect">
            <a:avLst/>
          </a:prstGeom>
        </p:spPr>
      </p:pic>
    </p:spTree>
    <p:extLst>
      <p:ext uri="{BB962C8B-B14F-4D97-AF65-F5344CB8AC3E}">
        <p14:creationId xmlns:p14="http://schemas.microsoft.com/office/powerpoint/2010/main" val="53934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D5B92C-4F3C-45CE-A9E4-A0E585B979DD}"/>
              </a:ext>
            </a:extLst>
          </p:cNvPr>
          <p:cNvSpPr txBox="1"/>
          <p:nvPr/>
        </p:nvSpPr>
        <p:spPr>
          <a:xfrm>
            <a:off x="788193" y="1228725"/>
            <a:ext cx="10872787" cy="5078313"/>
          </a:xfrm>
          <a:prstGeom prst="rect">
            <a:avLst/>
          </a:prstGeom>
          <a:noFill/>
        </p:spPr>
        <p:txBody>
          <a:bodyPr wrap="square" rtlCol="0">
            <a:spAutoFit/>
          </a:bodyPr>
          <a:lstStyle/>
          <a:p>
            <a:r>
              <a:rPr lang="en-US" sz="3600" u="sng" dirty="0"/>
              <a:t>DATA</a:t>
            </a:r>
            <a:r>
              <a:rPr lang="en-US" sz="3600" dirty="0"/>
              <a:t> = INFORMATION(useful/trash)</a:t>
            </a:r>
          </a:p>
          <a:p>
            <a:endParaRPr lang="en-US" sz="3600" dirty="0"/>
          </a:p>
          <a:p>
            <a:r>
              <a:rPr lang="en-US" sz="3600" u="sng" dirty="0"/>
              <a:t>SAMPLE DATA </a:t>
            </a:r>
            <a:r>
              <a:rPr lang="en-US" sz="3600" dirty="0"/>
              <a:t>--- </a:t>
            </a:r>
            <a:r>
              <a:rPr lang="en-US" sz="3600" b="0" i="0" dirty="0">
                <a:solidFill>
                  <a:srgbClr val="212529"/>
                </a:solidFill>
                <a:effectLst/>
                <a:latin typeface="-apple-system"/>
              </a:rPr>
              <a:t>It is the subset of data that is extracted from the given Population.</a:t>
            </a:r>
          </a:p>
          <a:p>
            <a:endParaRPr lang="en-US" sz="3600" dirty="0"/>
          </a:p>
          <a:p>
            <a:r>
              <a:rPr lang="en-US" sz="3600" u="sng" dirty="0"/>
              <a:t>POPULATION DATA </a:t>
            </a:r>
            <a:r>
              <a:rPr lang="en-US" sz="3600" b="0" i="0" u="sng" dirty="0">
                <a:solidFill>
                  <a:srgbClr val="212529"/>
                </a:solidFill>
                <a:effectLst/>
                <a:latin typeface="-apple-system"/>
              </a:rPr>
              <a:t> </a:t>
            </a:r>
            <a:r>
              <a:rPr lang="en-US" sz="3600" b="0" i="0" dirty="0">
                <a:solidFill>
                  <a:srgbClr val="212529"/>
                </a:solidFill>
                <a:effectLst/>
                <a:latin typeface="-apple-system"/>
              </a:rPr>
              <a:t>--- It is the set of the given sources from which the sample data has to be collected. There can be a huge number of population.</a:t>
            </a:r>
            <a:endParaRPr lang="en-US" sz="3600" dirty="0"/>
          </a:p>
          <a:p>
            <a:endParaRPr lang="en-US" sz="3600" dirty="0"/>
          </a:p>
        </p:txBody>
      </p:sp>
    </p:spTree>
    <p:extLst>
      <p:ext uri="{BB962C8B-B14F-4D97-AF65-F5344CB8AC3E}">
        <p14:creationId xmlns:p14="http://schemas.microsoft.com/office/powerpoint/2010/main" val="36260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D1324-71C6-43B3-9F3A-744E8B103AD4}"/>
              </a:ext>
            </a:extLst>
          </p:cNvPr>
          <p:cNvSpPr txBox="1"/>
          <p:nvPr/>
        </p:nvSpPr>
        <p:spPr>
          <a:xfrm>
            <a:off x="994299" y="523782"/>
            <a:ext cx="9827581" cy="1477328"/>
          </a:xfrm>
          <a:prstGeom prst="rect">
            <a:avLst/>
          </a:prstGeom>
          <a:noFill/>
        </p:spPr>
        <p:txBody>
          <a:bodyPr wrap="square" rtlCol="0">
            <a:spAutoFit/>
          </a:bodyPr>
          <a:lstStyle/>
          <a:p>
            <a:r>
              <a:rPr lang="en-IN" dirty="0"/>
              <a:t>ANOVA TEST</a:t>
            </a:r>
          </a:p>
          <a:p>
            <a:endParaRPr lang="en-IN" dirty="0"/>
          </a:p>
          <a:p>
            <a:r>
              <a:rPr lang="en-US" b="0" i="0" dirty="0">
                <a:solidFill>
                  <a:srgbClr val="595858"/>
                </a:solidFill>
                <a:effectLst/>
                <a:latin typeface="roboto"/>
              </a:rPr>
              <a:t>Analysis of variance (ANOVA) is a statistical technique that is used to check if the means of two or more groups are significantly different from each other. ANOVA checks the impact of one or more factors by comparing the </a:t>
            </a:r>
            <a:r>
              <a:rPr lang="en-US" b="1" i="0" dirty="0">
                <a:solidFill>
                  <a:srgbClr val="595858"/>
                </a:solidFill>
                <a:effectLst/>
                <a:latin typeface="roboto"/>
              </a:rPr>
              <a:t>means o</a:t>
            </a:r>
            <a:r>
              <a:rPr lang="en-US" b="0" i="0" dirty="0">
                <a:solidFill>
                  <a:srgbClr val="595858"/>
                </a:solidFill>
                <a:effectLst/>
                <a:latin typeface="roboto"/>
              </a:rPr>
              <a:t>f different samples.</a:t>
            </a:r>
            <a:endParaRPr lang="en-IN" dirty="0"/>
          </a:p>
        </p:txBody>
      </p:sp>
      <p:pic>
        <p:nvPicPr>
          <p:cNvPr id="5122" name="Picture 2" descr="Number Analytics Blog, web based statisitical software | Web based  Statistical Software | Number Analytics">
            <a:extLst>
              <a:ext uri="{FF2B5EF4-FFF2-40B4-BE49-F238E27FC236}">
                <a16:creationId xmlns:a16="http://schemas.microsoft.com/office/drawing/2014/main" id="{4BE87006-D17F-4688-A63C-D5E46A2C2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073" y="2109788"/>
            <a:ext cx="4965577" cy="429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776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018CD2-3D35-483F-A1DD-2CB449C8B219}"/>
              </a:ext>
            </a:extLst>
          </p:cNvPr>
          <p:cNvSpPr txBox="1"/>
          <p:nvPr/>
        </p:nvSpPr>
        <p:spPr>
          <a:xfrm>
            <a:off x="692458" y="612559"/>
            <a:ext cx="10963923" cy="2862322"/>
          </a:xfrm>
          <a:prstGeom prst="rect">
            <a:avLst/>
          </a:prstGeom>
          <a:noFill/>
        </p:spPr>
        <p:txBody>
          <a:bodyPr wrap="square" rtlCol="0">
            <a:spAutoFit/>
          </a:bodyPr>
          <a:lstStyle/>
          <a:p>
            <a:pPr algn="l"/>
            <a:r>
              <a:rPr lang="en-US" b="1" i="0" dirty="0">
                <a:solidFill>
                  <a:srgbClr val="595858"/>
                </a:solidFill>
                <a:effectLst/>
                <a:latin typeface="roboto"/>
              </a:rPr>
              <a:t>F-Statistic</a:t>
            </a:r>
            <a:endParaRPr lang="en-US" b="0" i="0" dirty="0">
              <a:solidFill>
                <a:srgbClr val="595858"/>
              </a:solidFill>
              <a:effectLst/>
              <a:latin typeface="roboto"/>
            </a:endParaRPr>
          </a:p>
          <a:p>
            <a:pPr algn="l"/>
            <a:r>
              <a:rPr lang="en-US" b="0" i="1" dirty="0">
                <a:solidFill>
                  <a:srgbClr val="595858"/>
                </a:solidFill>
                <a:effectLst/>
                <a:latin typeface="roboto"/>
              </a:rPr>
              <a:t>The statistic which measures if the means of different samples are significantly different or not is called the F-Ratio</a:t>
            </a:r>
            <a:r>
              <a:rPr lang="en-US" b="0" i="0" dirty="0">
                <a:solidFill>
                  <a:srgbClr val="595858"/>
                </a:solidFill>
                <a:effectLst/>
                <a:latin typeface="roboto"/>
              </a:rPr>
              <a:t>. Lower the F-Ratio, more similar are the sample means. In that case, we cannot reject the null hypothesis.</a:t>
            </a:r>
          </a:p>
          <a:p>
            <a:pPr algn="l"/>
            <a:r>
              <a:rPr lang="en-US" b="1" i="0" dirty="0">
                <a:solidFill>
                  <a:srgbClr val="595858"/>
                </a:solidFill>
                <a:effectLst/>
                <a:latin typeface="roboto"/>
              </a:rPr>
              <a:t>F = Between group variability / Within group variability</a:t>
            </a:r>
            <a:endParaRPr lang="en-US" b="0" i="0" dirty="0">
              <a:solidFill>
                <a:srgbClr val="595858"/>
              </a:solidFill>
              <a:effectLst/>
              <a:latin typeface="roboto"/>
            </a:endParaRPr>
          </a:p>
          <a:p>
            <a:br>
              <a:rPr lang="en-US" dirty="0"/>
            </a:br>
            <a:r>
              <a:rPr lang="en-US" b="0" i="0" dirty="0">
                <a:solidFill>
                  <a:srgbClr val="595858"/>
                </a:solidFill>
                <a:effectLst/>
                <a:latin typeface="roboto"/>
              </a:rPr>
              <a:t>Unlike the z and t-distributions, the F-distribution does not have any negative values because between and within-group variability are always positive due to squaring each deviation.</a:t>
            </a:r>
          </a:p>
          <a:p>
            <a:endParaRPr lang="en-US" dirty="0">
              <a:solidFill>
                <a:srgbClr val="595858"/>
              </a:solidFill>
              <a:latin typeface="roboto"/>
            </a:endParaRPr>
          </a:p>
          <a:p>
            <a:endParaRPr lang="en-IN" dirty="0"/>
          </a:p>
        </p:txBody>
      </p:sp>
    </p:spTree>
    <p:extLst>
      <p:ext uri="{BB962C8B-B14F-4D97-AF65-F5344CB8AC3E}">
        <p14:creationId xmlns:p14="http://schemas.microsoft.com/office/powerpoint/2010/main" val="3489058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3DF0B6-A732-4C7F-A0CD-C3D5412B43D3}"/>
              </a:ext>
            </a:extLst>
          </p:cNvPr>
          <p:cNvPicPr>
            <a:picLocks noChangeAspect="1"/>
          </p:cNvPicPr>
          <p:nvPr/>
        </p:nvPicPr>
        <p:blipFill>
          <a:blip r:embed="rId2"/>
          <a:stretch>
            <a:fillRect/>
          </a:stretch>
        </p:blipFill>
        <p:spPr>
          <a:xfrm>
            <a:off x="570482" y="235581"/>
            <a:ext cx="10276130" cy="4736469"/>
          </a:xfrm>
          <a:prstGeom prst="rect">
            <a:avLst/>
          </a:prstGeom>
        </p:spPr>
      </p:pic>
      <p:sp>
        <p:nvSpPr>
          <p:cNvPr id="4" name="TextBox 3">
            <a:extLst>
              <a:ext uri="{FF2B5EF4-FFF2-40B4-BE49-F238E27FC236}">
                <a16:creationId xmlns:a16="http://schemas.microsoft.com/office/drawing/2014/main" id="{C512F5A3-C63A-412E-B02B-7B1537AE7767}"/>
              </a:ext>
            </a:extLst>
          </p:cNvPr>
          <p:cNvSpPr txBox="1"/>
          <p:nvPr/>
        </p:nvSpPr>
        <p:spPr>
          <a:xfrm>
            <a:off x="923925" y="5295900"/>
            <a:ext cx="10201275" cy="369332"/>
          </a:xfrm>
          <a:prstGeom prst="rect">
            <a:avLst/>
          </a:prstGeom>
          <a:noFill/>
        </p:spPr>
        <p:txBody>
          <a:bodyPr wrap="square" rtlCol="0">
            <a:spAutoFit/>
          </a:bodyPr>
          <a:lstStyle/>
          <a:p>
            <a:r>
              <a:rPr lang="en-IN" dirty="0"/>
              <a:t>IF f statistics value is greater than f </a:t>
            </a:r>
            <a:r>
              <a:rPr lang="en-IN"/>
              <a:t>critical value, </a:t>
            </a:r>
            <a:r>
              <a:rPr lang="en-IN" dirty="0"/>
              <a:t>we reject HO.</a:t>
            </a:r>
          </a:p>
        </p:txBody>
      </p:sp>
    </p:spTree>
    <p:extLst>
      <p:ext uri="{BB962C8B-B14F-4D97-AF65-F5344CB8AC3E}">
        <p14:creationId xmlns:p14="http://schemas.microsoft.com/office/powerpoint/2010/main" val="471707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63EA6A-CA70-4AF7-B72E-0B7C147F1235}"/>
              </a:ext>
            </a:extLst>
          </p:cNvPr>
          <p:cNvSpPr txBox="1"/>
          <p:nvPr/>
        </p:nvSpPr>
        <p:spPr>
          <a:xfrm>
            <a:off x="1154097" y="594803"/>
            <a:ext cx="9871969" cy="5786199"/>
          </a:xfrm>
          <a:prstGeom prst="rect">
            <a:avLst/>
          </a:prstGeom>
          <a:noFill/>
        </p:spPr>
        <p:txBody>
          <a:bodyPr wrap="square" rtlCol="0">
            <a:spAutoFit/>
          </a:bodyPr>
          <a:lstStyle/>
          <a:p>
            <a:pPr algn="ctr"/>
            <a:r>
              <a:rPr lang="en-IN" b="1" dirty="0"/>
              <a:t>SKEWNESS AND KURTOSIS</a:t>
            </a:r>
          </a:p>
          <a:p>
            <a:pPr algn="ctr"/>
            <a:endParaRPr lang="en-IN" b="1" dirty="0"/>
          </a:p>
          <a:p>
            <a:pPr algn="ctr"/>
            <a:endParaRPr lang="en-IN" b="1" dirty="0"/>
          </a:p>
          <a:p>
            <a:pPr algn="ctr"/>
            <a:endParaRPr lang="en-IN" b="1" dirty="0"/>
          </a:p>
          <a:p>
            <a:pPr algn="l"/>
            <a:r>
              <a:rPr lang="en-US" sz="2800" b="1" i="0" dirty="0">
                <a:solidFill>
                  <a:srgbClr val="000000"/>
                </a:solidFill>
                <a:effectLst/>
                <a:latin typeface="Times New Roman" panose="02020603050405020304" pitchFamily="18" charset="0"/>
              </a:rPr>
              <a:t>Skewness</a:t>
            </a:r>
            <a:r>
              <a:rPr lang="en-US" sz="2800" b="0" i="0" dirty="0">
                <a:solidFill>
                  <a:srgbClr val="000000"/>
                </a:solidFill>
                <a:effectLst/>
                <a:latin typeface="Times New Roman" panose="02020603050405020304" pitchFamily="18" charset="0"/>
              </a:rPr>
              <a:t> is a measure of symmetry, or more precisely, the lack of symmetry. A distribution, or data set, is symmetric if it looks the same to the left and right of the center point.</a:t>
            </a:r>
          </a:p>
          <a:p>
            <a:pPr algn="l"/>
            <a:endParaRPr lang="en-US" sz="2800" b="0" i="0" dirty="0">
              <a:solidFill>
                <a:srgbClr val="000000"/>
              </a:solidFill>
              <a:effectLst/>
              <a:latin typeface="Times New Roman" panose="02020603050405020304" pitchFamily="18" charset="0"/>
            </a:endParaRPr>
          </a:p>
          <a:p>
            <a:pPr algn="l"/>
            <a:endParaRPr lang="en-US" sz="2800" b="0" i="0" dirty="0">
              <a:solidFill>
                <a:srgbClr val="000000"/>
              </a:solidFill>
              <a:effectLst/>
              <a:latin typeface="Times New Roman" panose="02020603050405020304" pitchFamily="18" charset="0"/>
            </a:endParaRPr>
          </a:p>
          <a:p>
            <a:pPr algn="l"/>
            <a:r>
              <a:rPr lang="en-US" sz="2800" b="1" i="0" dirty="0">
                <a:solidFill>
                  <a:srgbClr val="000000"/>
                </a:solidFill>
                <a:effectLst/>
                <a:latin typeface="Times New Roman" panose="02020603050405020304" pitchFamily="18" charset="0"/>
              </a:rPr>
              <a:t>Kurtosis</a:t>
            </a:r>
            <a:r>
              <a:rPr lang="en-US" sz="2800" b="0" i="0" dirty="0">
                <a:solidFill>
                  <a:srgbClr val="000000"/>
                </a:solidFill>
                <a:effectLst/>
                <a:latin typeface="Times New Roman" panose="02020603050405020304" pitchFamily="18" charset="0"/>
              </a:rPr>
              <a:t> is a measure of whether the data are heavy-tailed or light-tailed relative to a normal distribution. That is, data sets with high kurtosis tend to have heavy tails, or outliers. Data sets with low kurtosis tend to have light tails, or lack of outliers. A uniform distribution would be the extreme case</a:t>
            </a:r>
          </a:p>
          <a:p>
            <a:endParaRPr lang="en-IN" dirty="0"/>
          </a:p>
        </p:txBody>
      </p:sp>
    </p:spTree>
    <p:extLst>
      <p:ext uri="{BB962C8B-B14F-4D97-AF65-F5344CB8AC3E}">
        <p14:creationId xmlns:p14="http://schemas.microsoft.com/office/powerpoint/2010/main" val="908784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kew and Kurtosis: 2 Important Statistics terms you need to know in Data  Science | by Diva Dugar | codeburst">
            <a:extLst>
              <a:ext uri="{FF2B5EF4-FFF2-40B4-BE49-F238E27FC236}">
                <a16:creationId xmlns:a16="http://schemas.microsoft.com/office/drawing/2014/main" id="{56054342-E8A1-452A-8FAA-9811B0C50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970" y="1500327"/>
            <a:ext cx="8743281" cy="336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340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kewness and Kurtosis in statistics - Data Science Central">
            <a:extLst>
              <a:ext uri="{FF2B5EF4-FFF2-40B4-BE49-F238E27FC236}">
                <a16:creationId xmlns:a16="http://schemas.microsoft.com/office/drawing/2014/main" id="{54004A39-6720-4E44-AF71-7D8DF7C46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946" y="1208750"/>
            <a:ext cx="7785762" cy="4861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472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10ECC-0D9A-4902-AF6B-68FC56CAE7B2}"/>
              </a:ext>
            </a:extLst>
          </p:cNvPr>
          <p:cNvSpPr txBox="1"/>
          <p:nvPr/>
        </p:nvSpPr>
        <p:spPr>
          <a:xfrm>
            <a:off x="1076325" y="1543050"/>
            <a:ext cx="10372725" cy="369332"/>
          </a:xfrm>
          <a:prstGeom prst="rect">
            <a:avLst/>
          </a:prstGeom>
          <a:noFill/>
        </p:spPr>
        <p:txBody>
          <a:bodyPr wrap="square" rtlCol="0">
            <a:spAutoFit/>
          </a:bodyPr>
          <a:lstStyle/>
          <a:p>
            <a:r>
              <a:rPr lang="en-IN" dirty="0"/>
              <a:t>.</a:t>
            </a:r>
          </a:p>
        </p:txBody>
      </p:sp>
      <p:sp>
        <p:nvSpPr>
          <p:cNvPr id="3" name="TextBox 2">
            <a:extLst>
              <a:ext uri="{FF2B5EF4-FFF2-40B4-BE49-F238E27FC236}">
                <a16:creationId xmlns:a16="http://schemas.microsoft.com/office/drawing/2014/main" id="{100DB054-03CF-4950-9673-23E69C53ABDA}"/>
              </a:ext>
            </a:extLst>
          </p:cNvPr>
          <p:cNvSpPr txBox="1"/>
          <p:nvPr/>
        </p:nvSpPr>
        <p:spPr>
          <a:xfrm>
            <a:off x="2743200" y="2703261"/>
            <a:ext cx="6329779" cy="769441"/>
          </a:xfrm>
          <a:prstGeom prst="rect">
            <a:avLst/>
          </a:prstGeom>
          <a:noFill/>
        </p:spPr>
        <p:txBody>
          <a:bodyPr wrap="square" rtlCol="0">
            <a:spAutoFit/>
          </a:bodyPr>
          <a:lstStyle/>
          <a:p>
            <a:pPr algn="ctr"/>
            <a:r>
              <a:rPr lang="en-IN" sz="4400" b="1" dirty="0"/>
              <a:t>THANK YOU!</a:t>
            </a:r>
          </a:p>
        </p:txBody>
      </p:sp>
    </p:spTree>
    <p:extLst>
      <p:ext uri="{BB962C8B-B14F-4D97-AF65-F5344CB8AC3E}">
        <p14:creationId xmlns:p14="http://schemas.microsoft.com/office/powerpoint/2010/main" val="35087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C3B2ADD-A7CF-4127-A389-2CE033A5C916}"/>
                  </a:ext>
                </a:extLst>
              </p:cNvPr>
              <p:cNvSpPr txBox="1"/>
              <p:nvPr/>
            </p:nvSpPr>
            <p:spPr>
              <a:xfrm>
                <a:off x="471488" y="442912"/>
                <a:ext cx="11720512" cy="5940088"/>
              </a:xfrm>
              <a:prstGeom prst="rect">
                <a:avLst/>
              </a:prstGeom>
              <a:noFill/>
            </p:spPr>
            <p:txBody>
              <a:bodyPr wrap="square" rtlCol="0">
                <a:spAutoFit/>
              </a:bodyPr>
              <a:lstStyle/>
              <a:p>
                <a:r>
                  <a:rPr lang="en-US" sz="3600" u="sng" dirty="0"/>
                  <a:t>SAMPLE STATISTICS</a:t>
                </a:r>
              </a:p>
              <a:p>
                <a:r>
                  <a:rPr lang="en-US" sz="2800" dirty="0"/>
                  <a:t>The statistics that describes the sample data with a set of </a:t>
                </a:r>
                <a:r>
                  <a:rPr lang="en-US" sz="2800" b="1" dirty="0"/>
                  <a:t>n </a:t>
                </a:r>
                <a:r>
                  <a:rPr lang="en-US" sz="2800" dirty="0"/>
                  <a:t>observations. They are denoted by English alphabets.</a:t>
                </a:r>
              </a:p>
              <a:p>
                <a14:m>
                  <m:oMath xmlns:m="http://schemas.openxmlformats.org/officeDocument/2006/math">
                    <m:acc>
                      <m:accPr>
                        <m:chr m:val="̅"/>
                        <m:ctrlPr>
                          <a:rPr lang="en-US" sz="2400" i="1" smtClean="0">
                            <a:solidFill>
                              <a:srgbClr val="836967"/>
                            </a:solidFill>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a:t>
                </a:r>
                <a:r>
                  <a:rPr lang="en-US" sz="2800" dirty="0"/>
                  <a:t>– sample mean</a:t>
                </a:r>
              </a:p>
              <a:p>
                <a:r>
                  <a:rPr lang="en-US" sz="2800" b="1" dirty="0"/>
                  <a:t>S^2 </a:t>
                </a:r>
                <a:r>
                  <a:rPr lang="en-US" sz="2800" dirty="0"/>
                  <a:t>= sample variance</a:t>
                </a:r>
              </a:p>
              <a:p>
                <a:r>
                  <a:rPr lang="en-US" sz="2800" b="1" dirty="0"/>
                  <a:t>S </a:t>
                </a:r>
                <a:r>
                  <a:rPr lang="en-US" sz="2800" dirty="0"/>
                  <a:t>= sample standard deviation</a:t>
                </a:r>
              </a:p>
              <a:p>
                <a:endParaRPr lang="en-US" sz="2800" dirty="0"/>
              </a:p>
              <a:p>
                <a:r>
                  <a:rPr lang="en-US" sz="3600" u="sng" dirty="0"/>
                  <a:t>POPULATION STATISTICS</a:t>
                </a:r>
              </a:p>
              <a:p>
                <a:r>
                  <a:rPr lang="en-US" sz="2800" dirty="0"/>
                  <a:t>It contains </a:t>
                </a:r>
                <a:r>
                  <a:rPr lang="en-US" sz="2800" b="1" dirty="0"/>
                  <a:t>N</a:t>
                </a:r>
                <a:r>
                  <a:rPr lang="en-US" sz="2800" dirty="0"/>
                  <a:t> observation and assumed from which sample is drawn, actually population data is too large.it is denoted by Greek alphabets.</a:t>
                </a:r>
              </a:p>
              <a:p>
                <a:r>
                  <a:rPr lang="en-US" sz="2800" b="1" dirty="0"/>
                  <a:t>µ </a:t>
                </a:r>
                <a:r>
                  <a:rPr lang="en-US" sz="2800" dirty="0"/>
                  <a:t>– population mean</a:t>
                </a:r>
              </a:p>
              <a:p>
                <a14:m>
                  <m:oMath xmlns:m="http://schemas.openxmlformats.org/officeDocument/2006/math">
                    <m:r>
                      <a:rPr lang="en-US" sz="2800" b="1" i="1" smtClean="0">
                        <a:latin typeface="Cambria Math" panose="02040503050406030204" pitchFamily="18" charset="0"/>
                      </a:rPr>
                      <m:t>𝜎</m:t>
                    </m:r>
                  </m:oMath>
                </a14:m>
                <a:r>
                  <a:rPr lang="en-US" sz="2800" b="1" dirty="0"/>
                  <a:t>^2 </a:t>
                </a:r>
                <a:r>
                  <a:rPr lang="en-US" sz="2800" dirty="0"/>
                  <a:t>= population variance</a:t>
                </a:r>
              </a:p>
              <a:p>
                <a14:m>
                  <m:oMath xmlns:m="http://schemas.openxmlformats.org/officeDocument/2006/math">
                    <m:r>
                      <a:rPr lang="en-US" sz="2800" b="1" i="1" smtClean="0">
                        <a:latin typeface="Cambria Math" panose="02040503050406030204" pitchFamily="18" charset="0"/>
                      </a:rPr>
                      <m:t>𝜎</m:t>
                    </m:r>
                  </m:oMath>
                </a14:m>
                <a:r>
                  <a:rPr lang="en-US" sz="2800" b="1" dirty="0"/>
                  <a:t> </a:t>
                </a:r>
                <a:r>
                  <a:rPr lang="en-US" sz="2800" dirty="0"/>
                  <a:t>= population standard deviation</a:t>
                </a:r>
              </a:p>
            </p:txBody>
          </p:sp>
        </mc:Choice>
        <mc:Fallback xmlns="">
          <p:sp>
            <p:nvSpPr>
              <p:cNvPr id="3" name="TextBox 2">
                <a:extLst>
                  <a:ext uri="{FF2B5EF4-FFF2-40B4-BE49-F238E27FC236}">
                    <a16:creationId xmlns:a16="http://schemas.microsoft.com/office/drawing/2014/main" id="{DC3B2ADD-A7CF-4127-A389-2CE033A5C916}"/>
                  </a:ext>
                </a:extLst>
              </p:cNvPr>
              <p:cNvSpPr txBox="1">
                <a:spLocks noRot="1" noChangeAspect="1" noMove="1" noResize="1" noEditPoints="1" noAdjustHandles="1" noChangeArrowheads="1" noChangeShapeType="1" noTextEdit="1"/>
              </p:cNvSpPr>
              <p:nvPr/>
            </p:nvSpPr>
            <p:spPr>
              <a:xfrm>
                <a:off x="471488" y="442912"/>
                <a:ext cx="11720512" cy="5940088"/>
              </a:xfrm>
              <a:prstGeom prst="rect">
                <a:avLst/>
              </a:prstGeom>
              <a:blipFill>
                <a:blip r:embed="rId2"/>
                <a:stretch>
                  <a:fillRect l="-1560" t="-1643" b="-2053"/>
                </a:stretch>
              </a:blipFill>
            </p:spPr>
            <p:txBody>
              <a:bodyPr/>
              <a:lstStyle/>
              <a:p>
                <a:r>
                  <a:rPr lang="en-IN">
                    <a:noFill/>
                  </a:rPr>
                  <a:t> </a:t>
                </a:r>
              </a:p>
            </p:txBody>
          </p:sp>
        </mc:Fallback>
      </mc:AlternateContent>
    </p:spTree>
    <p:extLst>
      <p:ext uri="{BB962C8B-B14F-4D97-AF65-F5344CB8AC3E}">
        <p14:creationId xmlns:p14="http://schemas.microsoft.com/office/powerpoint/2010/main" val="12244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9FB4F0-982B-44FF-8403-EE41D9CAFEB7}"/>
              </a:ext>
            </a:extLst>
          </p:cNvPr>
          <p:cNvSpPr txBox="1"/>
          <p:nvPr/>
        </p:nvSpPr>
        <p:spPr>
          <a:xfrm>
            <a:off x="371475" y="400050"/>
            <a:ext cx="11558588" cy="5755422"/>
          </a:xfrm>
          <a:prstGeom prst="rect">
            <a:avLst/>
          </a:prstGeom>
          <a:noFill/>
        </p:spPr>
        <p:txBody>
          <a:bodyPr wrap="square" rtlCol="0">
            <a:spAutoFit/>
          </a:bodyPr>
          <a:lstStyle/>
          <a:p>
            <a:pPr algn="l"/>
            <a:r>
              <a:rPr lang="en-US" sz="4000" b="1" i="0" u="sng" dirty="0">
                <a:solidFill>
                  <a:srgbClr val="212529"/>
                </a:solidFill>
                <a:effectLst/>
                <a:latin typeface="-apple-system"/>
              </a:rPr>
              <a:t>Statistics has two types.</a:t>
            </a:r>
          </a:p>
          <a:p>
            <a:pPr algn="l"/>
            <a:endParaRPr lang="en-US" sz="4000" b="1" i="0" u="sng" dirty="0">
              <a:solidFill>
                <a:srgbClr val="212529"/>
              </a:solidFill>
              <a:effectLst/>
              <a:latin typeface="-apple-system"/>
            </a:endParaRPr>
          </a:p>
          <a:p>
            <a:pPr algn="l"/>
            <a:r>
              <a:rPr lang="en-US" sz="3200" b="1" i="0" u="none" strike="noStrike" dirty="0">
                <a:effectLst/>
                <a:latin typeface="PT Sans"/>
              </a:rPr>
              <a:t>Descriptive statistics</a:t>
            </a:r>
            <a:r>
              <a:rPr lang="en-US" sz="3200" b="1" i="0" dirty="0">
                <a:effectLst/>
                <a:latin typeface="PT Sans"/>
              </a:rPr>
              <a:t> </a:t>
            </a:r>
            <a:r>
              <a:rPr lang="en-US" sz="3200" b="0" i="0" dirty="0">
                <a:effectLst/>
                <a:latin typeface="PT Sans"/>
              </a:rPr>
              <a:t>describes data (for example, a chart or graph) and </a:t>
            </a:r>
            <a:r>
              <a:rPr lang="en-US" sz="3200" b="1" i="0" u="sng" dirty="0">
                <a:effectLst/>
                <a:latin typeface="PT Sans"/>
              </a:rPr>
              <a:t>inferential statistics</a:t>
            </a:r>
            <a:r>
              <a:rPr lang="en-US" sz="3200" b="0" i="0" u="sng" dirty="0">
                <a:effectLst/>
                <a:latin typeface="PT Sans"/>
              </a:rPr>
              <a:t> </a:t>
            </a:r>
            <a:r>
              <a:rPr lang="en-US" sz="3200" b="0" i="0" dirty="0">
                <a:effectLst/>
                <a:latin typeface="PT Sans"/>
              </a:rPr>
              <a:t>allows you to make predictions (“inferences”) from that data. With inferential statistics, you take data from </a:t>
            </a:r>
            <a:r>
              <a:rPr lang="en-US" sz="3200" b="0" i="0" u="none" strike="noStrike" dirty="0">
                <a:effectLst/>
                <a:latin typeface="PT Sans"/>
                <a:hlinkClick r:id="rId2">
                  <a:extLst>
                    <a:ext uri="{A12FA001-AC4F-418D-AE19-62706E023703}">
                      <ahyp:hlinkClr xmlns:ahyp="http://schemas.microsoft.com/office/drawing/2018/hyperlinkcolor" val="tx"/>
                    </a:ext>
                  </a:extLst>
                </a:hlinkClick>
              </a:rPr>
              <a:t>samples </a:t>
            </a:r>
            <a:r>
              <a:rPr lang="en-US" sz="3200" b="0" i="0" dirty="0">
                <a:effectLst/>
                <a:latin typeface="PT Sans"/>
              </a:rPr>
              <a:t>and generalize about a </a:t>
            </a:r>
            <a:r>
              <a:rPr lang="en-US" sz="3200" b="0" i="0" u="none" strike="noStrike" dirty="0">
                <a:effectLst/>
                <a:latin typeface="PT Sans"/>
                <a:hlinkClick r:id="rId3">
                  <a:extLst>
                    <a:ext uri="{A12FA001-AC4F-418D-AE19-62706E023703}">
                      <ahyp:hlinkClr xmlns:ahyp="http://schemas.microsoft.com/office/drawing/2018/hyperlinkcolor" val="tx"/>
                    </a:ext>
                  </a:extLst>
                </a:hlinkClick>
              </a:rPr>
              <a:t>population</a:t>
            </a:r>
            <a:r>
              <a:rPr lang="en-US" sz="3200" b="0" i="0" dirty="0">
                <a:effectLst/>
                <a:latin typeface="PT Sans"/>
              </a:rPr>
              <a:t>.</a:t>
            </a:r>
          </a:p>
          <a:p>
            <a:pPr algn="l"/>
            <a:r>
              <a:rPr lang="en-US" sz="3200" dirty="0">
                <a:latin typeface="PT Sans"/>
              </a:rPr>
              <a:t>The main goal of inferential statistics is to make a conclusion about a population based on sample data from the population.one of the most famous techniques is Hypothesis testing.</a:t>
            </a:r>
            <a:endParaRPr lang="en-US" sz="3200" b="0" i="0" dirty="0">
              <a:effectLst/>
              <a:latin typeface="-apple-system"/>
            </a:endParaRPr>
          </a:p>
        </p:txBody>
      </p:sp>
    </p:spTree>
    <p:extLst>
      <p:ext uri="{BB962C8B-B14F-4D97-AF65-F5344CB8AC3E}">
        <p14:creationId xmlns:p14="http://schemas.microsoft.com/office/powerpoint/2010/main" val="149368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0383EE-3B5D-48C6-9A08-764715CB4BFD}"/>
              </a:ext>
            </a:extLst>
          </p:cNvPr>
          <p:cNvSpPr txBox="1"/>
          <p:nvPr/>
        </p:nvSpPr>
        <p:spPr>
          <a:xfrm>
            <a:off x="1028701" y="700088"/>
            <a:ext cx="4586288" cy="5509200"/>
          </a:xfrm>
          <a:prstGeom prst="rect">
            <a:avLst/>
          </a:prstGeom>
          <a:noFill/>
        </p:spPr>
        <p:txBody>
          <a:bodyPr wrap="square" rtlCol="0">
            <a:spAutoFit/>
          </a:bodyPr>
          <a:lstStyle/>
          <a:p>
            <a:r>
              <a:rPr lang="en-US" sz="3200" b="1" dirty="0"/>
              <a:t>DATA TYPES                  </a:t>
            </a:r>
          </a:p>
          <a:p>
            <a:endParaRPr lang="en-US" sz="3200" b="1" dirty="0"/>
          </a:p>
          <a:p>
            <a:pPr marL="342900" indent="-342900">
              <a:buFont typeface="Arial" panose="020B0604020202020204" pitchFamily="34" charset="0"/>
              <a:buChar char="•"/>
            </a:pPr>
            <a:r>
              <a:rPr lang="en-US" sz="3200" b="1" dirty="0"/>
              <a:t>NOMINAL</a:t>
            </a:r>
          </a:p>
          <a:p>
            <a:pPr marL="342900" indent="-342900">
              <a:buFont typeface="Arial" panose="020B0604020202020204" pitchFamily="34" charset="0"/>
              <a:buChar char="•"/>
            </a:pPr>
            <a:r>
              <a:rPr lang="en-US" sz="3200" b="1" dirty="0"/>
              <a:t>ORDINAL</a:t>
            </a:r>
          </a:p>
          <a:p>
            <a:pPr marL="342900" indent="-342900">
              <a:buFont typeface="Arial" panose="020B0604020202020204" pitchFamily="34" charset="0"/>
              <a:buChar char="•"/>
            </a:pPr>
            <a:r>
              <a:rPr lang="en-US" sz="3200" b="1" dirty="0"/>
              <a:t>INTERVAL</a:t>
            </a:r>
          </a:p>
          <a:p>
            <a:pPr marL="342900" indent="-342900">
              <a:buFont typeface="Arial" panose="020B0604020202020204" pitchFamily="34" charset="0"/>
              <a:buChar char="•"/>
            </a:pPr>
            <a:r>
              <a:rPr lang="en-US" sz="3200" b="1" dirty="0"/>
              <a:t>RATIO</a:t>
            </a:r>
          </a:p>
          <a:p>
            <a:pPr marL="342900" indent="-342900">
              <a:buFont typeface="Arial" panose="020B0604020202020204" pitchFamily="34" charset="0"/>
              <a:buChar char="•"/>
            </a:pPr>
            <a:endParaRPr lang="en-US" sz="3200" b="1" dirty="0"/>
          </a:p>
          <a:p>
            <a:r>
              <a:rPr lang="en-US" sz="3200" b="1" dirty="0"/>
              <a:t>DATA TYPES IN GENERAL</a:t>
            </a:r>
          </a:p>
          <a:p>
            <a:endParaRPr lang="en-US" sz="3200" b="1" dirty="0"/>
          </a:p>
          <a:p>
            <a:pPr marL="457200" indent="-457200">
              <a:buFont typeface="+mj-lt"/>
              <a:buAutoNum type="alphaUcPeriod"/>
            </a:pPr>
            <a:r>
              <a:rPr lang="en-US" sz="3200" b="1" dirty="0"/>
              <a:t>CONTINUOUS</a:t>
            </a:r>
          </a:p>
          <a:p>
            <a:pPr marL="457200" indent="-457200">
              <a:buFont typeface="+mj-lt"/>
              <a:buAutoNum type="alphaUcPeriod"/>
            </a:pPr>
            <a:r>
              <a:rPr lang="en-US" sz="3200" b="1" dirty="0"/>
              <a:t>DISCRETE</a:t>
            </a:r>
            <a:endParaRPr lang="en-IN" sz="3200" b="1" dirty="0"/>
          </a:p>
        </p:txBody>
      </p:sp>
      <p:sp>
        <p:nvSpPr>
          <p:cNvPr id="5" name="TextBox 4">
            <a:extLst>
              <a:ext uri="{FF2B5EF4-FFF2-40B4-BE49-F238E27FC236}">
                <a16:creationId xmlns:a16="http://schemas.microsoft.com/office/drawing/2014/main" id="{DFFDF41C-55FD-4685-BFE7-2C17DF921B62}"/>
              </a:ext>
            </a:extLst>
          </p:cNvPr>
          <p:cNvSpPr txBox="1"/>
          <p:nvPr/>
        </p:nvSpPr>
        <p:spPr>
          <a:xfrm>
            <a:off x="7658099" y="2471738"/>
            <a:ext cx="4329113" cy="3170099"/>
          </a:xfrm>
          <a:prstGeom prst="rect">
            <a:avLst/>
          </a:prstGeom>
          <a:noFill/>
        </p:spPr>
        <p:txBody>
          <a:bodyPr wrap="square" rtlCol="0">
            <a:spAutoFit/>
          </a:bodyPr>
          <a:lstStyle/>
          <a:p>
            <a:pPr algn="ctr"/>
            <a:r>
              <a:rPr lang="en-US" sz="4000" b="1" dirty="0"/>
              <a:t>DATA :</a:t>
            </a:r>
          </a:p>
          <a:p>
            <a:pPr algn="ctr"/>
            <a:endParaRPr lang="en-US" sz="4000" b="1" dirty="0"/>
          </a:p>
          <a:p>
            <a:pPr marL="742950" indent="-742950" algn="ctr">
              <a:buFont typeface="+mj-lt"/>
              <a:buAutoNum type="arabicPeriod"/>
            </a:pPr>
            <a:r>
              <a:rPr lang="en-US" sz="4000" b="1" dirty="0"/>
              <a:t>NUMERICAL</a:t>
            </a:r>
          </a:p>
          <a:p>
            <a:pPr marL="742950" indent="-742950" algn="ctr">
              <a:buFont typeface="+mj-lt"/>
              <a:buAutoNum type="arabicPeriod"/>
            </a:pPr>
            <a:endParaRPr lang="en-US" sz="4000" b="1" dirty="0"/>
          </a:p>
          <a:p>
            <a:pPr marL="742950" indent="-742950" algn="ctr">
              <a:buFont typeface="+mj-lt"/>
              <a:buAutoNum type="arabicPeriod"/>
            </a:pPr>
            <a:r>
              <a:rPr lang="en-US" sz="4000" b="1" dirty="0"/>
              <a:t>CATEGORICAL</a:t>
            </a:r>
            <a:endParaRPr lang="en-IN" sz="4000" b="1" dirty="0"/>
          </a:p>
        </p:txBody>
      </p:sp>
    </p:spTree>
    <p:extLst>
      <p:ext uri="{BB962C8B-B14F-4D97-AF65-F5344CB8AC3E}">
        <p14:creationId xmlns:p14="http://schemas.microsoft.com/office/powerpoint/2010/main" val="142429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68342F-4B58-4B19-90EF-7731C886E96A}"/>
              </a:ext>
            </a:extLst>
          </p:cNvPr>
          <p:cNvSpPr txBox="1"/>
          <p:nvPr/>
        </p:nvSpPr>
        <p:spPr>
          <a:xfrm>
            <a:off x="600075" y="400050"/>
            <a:ext cx="11344275" cy="5509200"/>
          </a:xfrm>
          <a:prstGeom prst="rect">
            <a:avLst/>
          </a:prstGeom>
          <a:noFill/>
        </p:spPr>
        <p:txBody>
          <a:bodyPr wrap="square" rtlCol="0">
            <a:spAutoFit/>
          </a:bodyPr>
          <a:lstStyle/>
          <a:p>
            <a:pPr algn="ctr"/>
            <a:r>
              <a:rPr lang="en-US" sz="3200" b="1" dirty="0"/>
              <a:t>MEASURES OF CENTRAL TENDANCY</a:t>
            </a:r>
          </a:p>
          <a:p>
            <a:pPr algn="ctr"/>
            <a:endParaRPr lang="en-US" sz="3200" b="1" dirty="0"/>
          </a:p>
          <a:p>
            <a:r>
              <a:rPr lang="en-US" sz="3200" dirty="0">
                <a:latin typeface="arial" panose="020B0604020202020204" pitchFamily="34" charset="0"/>
              </a:rPr>
              <a:t>It i</a:t>
            </a:r>
            <a:r>
              <a:rPr lang="en-US" sz="3200" b="0" i="0" dirty="0">
                <a:effectLst/>
                <a:latin typeface="arial" panose="020B0604020202020204" pitchFamily="34" charset="0"/>
              </a:rPr>
              <a:t>s a single value that attempts to describe a set of data by identifying the central position within that set of data.</a:t>
            </a:r>
          </a:p>
          <a:p>
            <a:endParaRPr lang="en-US" sz="3200" dirty="0">
              <a:latin typeface="arial" panose="020B0604020202020204" pitchFamily="34" charset="0"/>
            </a:endParaRPr>
          </a:p>
          <a:p>
            <a:pPr algn="l"/>
            <a:r>
              <a:rPr lang="en-US" sz="3200" b="1" i="0" dirty="0">
                <a:solidFill>
                  <a:srgbClr val="212529"/>
                </a:solidFill>
                <a:effectLst/>
                <a:latin typeface="-apple-system"/>
              </a:rPr>
              <a:t>Mean</a:t>
            </a:r>
            <a:r>
              <a:rPr lang="en-US" sz="3200" b="0" i="0" dirty="0">
                <a:solidFill>
                  <a:srgbClr val="212529"/>
                </a:solidFill>
                <a:effectLst/>
                <a:latin typeface="-apple-system"/>
              </a:rPr>
              <a:t>:  Means stands for the average of the given data .</a:t>
            </a:r>
          </a:p>
          <a:p>
            <a:pPr algn="l"/>
            <a:r>
              <a:rPr lang="en-US" sz="3200" b="1" i="0" dirty="0">
                <a:solidFill>
                  <a:srgbClr val="212529"/>
                </a:solidFill>
                <a:effectLst/>
                <a:latin typeface="-apple-system"/>
              </a:rPr>
              <a:t>Median</a:t>
            </a:r>
            <a:r>
              <a:rPr lang="en-US" sz="3200" b="0" i="0" dirty="0">
                <a:solidFill>
                  <a:srgbClr val="212529"/>
                </a:solidFill>
                <a:effectLst/>
                <a:latin typeface="-apple-system"/>
              </a:rPr>
              <a:t>: Median is the middle of the given ordered data (ascending/descending).</a:t>
            </a:r>
          </a:p>
          <a:p>
            <a:pPr algn="l"/>
            <a:r>
              <a:rPr lang="en-US" sz="3200" b="1" i="0" dirty="0">
                <a:solidFill>
                  <a:srgbClr val="212529"/>
                </a:solidFill>
                <a:effectLst/>
                <a:latin typeface="-apple-system"/>
              </a:rPr>
              <a:t>Mode</a:t>
            </a:r>
            <a:r>
              <a:rPr lang="en-US" sz="3200" b="0" i="0" dirty="0">
                <a:solidFill>
                  <a:srgbClr val="212529"/>
                </a:solidFill>
                <a:effectLst/>
                <a:latin typeface="-apple-system"/>
              </a:rPr>
              <a:t>: Mode is the most repeated value in a given data . It is the only relevant for discrete data.</a:t>
            </a:r>
          </a:p>
          <a:p>
            <a:endParaRPr lang="en-IN" sz="3200" dirty="0"/>
          </a:p>
        </p:txBody>
      </p:sp>
    </p:spTree>
    <p:extLst>
      <p:ext uri="{BB962C8B-B14F-4D97-AF65-F5344CB8AC3E}">
        <p14:creationId xmlns:p14="http://schemas.microsoft.com/office/powerpoint/2010/main" val="108674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BDA91A-EEA4-4111-B3A0-E110F5EFB011}"/>
              </a:ext>
            </a:extLst>
          </p:cNvPr>
          <p:cNvSpPr txBox="1"/>
          <p:nvPr/>
        </p:nvSpPr>
        <p:spPr>
          <a:xfrm>
            <a:off x="585788" y="243512"/>
            <a:ext cx="11244262" cy="6063198"/>
          </a:xfrm>
          <a:prstGeom prst="rect">
            <a:avLst/>
          </a:prstGeom>
          <a:noFill/>
        </p:spPr>
        <p:txBody>
          <a:bodyPr wrap="square" rtlCol="0">
            <a:spAutoFit/>
          </a:bodyPr>
          <a:lstStyle/>
          <a:p>
            <a:pPr algn="ctr"/>
            <a:r>
              <a:rPr lang="en-US" sz="3600" b="1" dirty="0"/>
              <a:t>MEASURE OF VARIALBILITY</a:t>
            </a:r>
          </a:p>
          <a:p>
            <a:pPr algn="ctr"/>
            <a:endParaRPr lang="en-US" sz="3600" b="1" dirty="0"/>
          </a:p>
          <a:p>
            <a:pPr algn="ctr"/>
            <a:endParaRPr lang="en-US" sz="3600" b="1" dirty="0"/>
          </a:p>
          <a:p>
            <a:r>
              <a:rPr lang="en-US" sz="2800" b="0" i="0" dirty="0">
                <a:solidFill>
                  <a:srgbClr val="202124"/>
                </a:solidFill>
                <a:effectLst/>
                <a:latin typeface="arial" panose="020B0604020202020204" pitchFamily="34" charset="0"/>
              </a:rPr>
              <a:t>It is a summary statistic that represents the amount of dispersion in a dataset and how far data points tend to fall from the other.</a:t>
            </a:r>
          </a:p>
          <a:p>
            <a:endParaRPr lang="en-US" sz="2800" dirty="0">
              <a:solidFill>
                <a:srgbClr val="202124"/>
              </a:solidFill>
              <a:latin typeface="arial" panose="020B0604020202020204" pitchFamily="34" charset="0"/>
            </a:endParaRPr>
          </a:p>
          <a:p>
            <a:pPr marL="457200" indent="-457200">
              <a:buFont typeface="Arial" panose="020B0604020202020204" pitchFamily="34" charset="0"/>
              <a:buChar char="•"/>
            </a:pPr>
            <a:r>
              <a:rPr lang="en-US" sz="2800" b="1" dirty="0">
                <a:solidFill>
                  <a:srgbClr val="202124"/>
                </a:solidFill>
                <a:latin typeface="arial" panose="020B0604020202020204" pitchFamily="34" charset="0"/>
              </a:rPr>
              <a:t>Deviation</a:t>
            </a:r>
            <a:r>
              <a:rPr lang="en-US" sz="2800" dirty="0">
                <a:solidFill>
                  <a:srgbClr val="202124"/>
                </a:solidFill>
                <a:latin typeface="arial" panose="020B0604020202020204" pitchFamily="34" charset="0"/>
              </a:rPr>
              <a:t> =distance from the mean.</a:t>
            </a:r>
          </a:p>
          <a:p>
            <a:pPr marL="457200" indent="-457200">
              <a:buFont typeface="Arial" panose="020B0604020202020204" pitchFamily="34" charset="0"/>
              <a:buChar char="•"/>
            </a:pPr>
            <a:r>
              <a:rPr lang="en-US" sz="2800" b="1" dirty="0">
                <a:solidFill>
                  <a:srgbClr val="202124"/>
                </a:solidFill>
                <a:latin typeface="arial" panose="020B0604020202020204" pitchFamily="34" charset="0"/>
              </a:rPr>
              <a:t>Deviation score =</a:t>
            </a:r>
            <a:r>
              <a:rPr lang="en-US" sz="2800" dirty="0">
                <a:solidFill>
                  <a:srgbClr val="202124"/>
                </a:solidFill>
                <a:latin typeface="arial" panose="020B0604020202020204" pitchFamily="34" charset="0"/>
              </a:rPr>
              <a:t> observation – true mean.</a:t>
            </a:r>
          </a:p>
          <a:p>
            <a:pPr marL="457200" indent="-457200">
              <a:buFont typeface="Arial" panose="020B0604020202020204" pitchFamily="34" charset="0"/>
              <a:buChar char="•"/>
            </a:pPr>
            <a:r>
              <a:rPr lang="en-US" sz="2800" b="1" dirty="0">
                <a:solidFill>
                  <a:srgbClr val="202124"/>
                </a:solidFill>
                <a:latin typeface="arial" panose="020B0604020202020204" pitchFamily="34" charset="0"/>
              </a:rPr>
              <a:t>Variance =</a:t>
            </a:r>
            <a:r>
              <a:rPr lang="en-US" sz="2800" dirty="0">
                <a:solidFill>
                  <a:srgbClr val="202124"/>
                </a:solidFill>
                <a:latin typeface="arial" panose="020B0604020202020204" pitchFamily="34" charset="0"/>
              </a:rPr>
              <a:t> average of squared deviation scores.</a:t>
            </a:r>
            <a:r>
              <a:rPr lang="en-US" sz="2800" b="0" i="0" dirty="0">
                <a:solidFill>
                  <a:srgbClr val="212529"/>
                </a:solidFill>
                <a:effectLst/>
                <a:latin typeface="-apple-system"/>
              </a:rPr>
              <a:t> Variance measures how spread out a set of the given data is relative to the mean.</a:t>
            </a:r>
            <a:endParaRPr lang="en-US" sz="2800" dirty="0">
              <a:solidFill>
                <a:srgbClr val="202124"/>
              </a:solidFill>
              <a:latin typeface="arial" panose="020B0604020202020204" pitchFamily="34" charset="0"/>
            </a:endParaRPr>
          </a:p>
          <a:p>
            <a:pPr marL="457200" indent="-457200">
              <a:buFont typeface="Arial" panose="020B0604020202020204" pitchFamily="34" charset="0"/>
              <a:buChar char="•"/>
            </a:pPr>
            <a:r>
              <a:rPr lang="en-IN" sz="2800" b="1" dirty="0"/>
              <a:t>Standard deviation =</a:t>
            </a:r>
            <a:r>
              <a:rPr lang="en-IN" sz="2800" dirty="0"/>
              <a:t> square root of variance.</a:t>
            </a:r>
            <a:r>
              <a:rPr lang="en-US" sz="2800" b="0" i="0" dirty="0">
                <a:solidFill>
                  <a:srgbClr val="212529"/>
                </a:solidFill>
                <a:effectLst/>
                <a:latin typeface="-apple-system"/>
              </a:rPr>
              <a:t> It is also a measurement of how spread-out numbers are in the given data set</a:t>
            </a:r>
            <a:endParaRPr lang="en-IN" sz="2800" dirty="0"/>
          </a:p>
          <a:p>
            <a:pPr marL="457200" indent="-457200">
              <a:buFont typeface="Arial" panose="020B0604020202020204" pitchFamily="34" charset="0"/>
              <a:buChar char="•"/>
            </a:pPr>
            <a:r>
              <a:rPr lang="en-IN" sz="2800" b="1" dirty="0"/>
              <a:t>Range</a:t>
            </a:r>
            <a:r>
              <a:rPr lang="en-IN" sz="2800" dirty="0"/>
              <a:t> = difference between maximum and minimum value in data set.</a:t>
            </a:r>
          </a:p>
        </p:txBody>
      </p:sp>
    </p:spTree>
    <p:extLst>
      <p:ext uri="{BB962C8B-B14F-4D97-AF65-F5344CB8AC3E}">
        <p14:creationId xmlns:p14="http://schemas.microsoft.com/office/powerpoint/2010/main" val="333917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ECCAA0-9825-4036-B2B4-1EF9F9C2FDD6}"/>
              </a:ext>
            </a:extLst>
          </p:cNvPr>
          <p:cNvPicPr>
            <a:picLocks noChangeAspect="1"/>
          </p:cNvPicPr>
          <p:nvPr/>
        </p:nvPicPr>
        <p:blipFill>
          <a:blip r:embed="rId2"/>
          <a:stretch>
            <a:fillRect/>
          </a:stretch>
        </p:blipFill>
        <p:spPr>
          <a:xfrm>
            <a:off x="6600825" y="3557587"/>
            <a:ext cx="5762625" cy="2971800"/>
          </a:xfrm>
          <a:prstGeom prst="rect">
            <a:avLst/>
          </a:prstGeom>
        </p:spPr>
      </p:pic>
      <p:pic>
        <p:nvPicPr>
          <p:cNvPr id="6" name="Picture 5">
            <a:extLst>
              <a:ext uri="{FF2B5EF4-FFF2-40B4-BE49-F238E27FC236}">
                <a16:creationId xmlns:a16="http://schemas.microsoft.com/office/drawing/2014/main" id="{29DDA76A-8C4B-40F8-920A-4D8D3BFCACCE}"/>
              </a:ext>
            </a:extLst>
          </p:cNvPr>
          <p:cNvPicPr>
            <a:picLocks noChangeAspect="1"/>
          </p:cNvPicPr>
          <p:nvPr/>
        </p:nvPicPr>
        <p:blipFill>
          <a:blip r:embed="rId3"/>
          <a:stretch>
            <a:fillRect/>
          </a:stretch>
        </p:blipFill>
        <p:spPr>
          <a:xfrm>
            <a:off x="985838" y="790576"/>
            <a:ext cx="5318682" cy="2509838"/>
          </a:xfrm>
          <a:prstGeom prst="rect">
            <a:avLst/>
          </a:prstGeom>
        </p:spPr>
      </p:pic>
      <p:pic>
        <p:nvPicPr>
          <p:cNvPr id="8" name="Picture 7">
            <a:extLst>
              <a:ext uri="{FF2B5EF4-FFF2-40B4-BE49-F238E27FC236}">
                <a16:creationId xmlns:a16="http://schemas.microsoft.com/office/drawing/2014/main" id="{E9C338E8-5012-4A2A-969D-3E7DB35A2030}"/>
              </a:ext>
            </a:extLst>
          </p:cNvPr>
          <p:cNvPicPr>
            <a:picLocks noChangeAspect="1"/>
          </p:cNvPicPr>
          <p:nvPr/>
        </p:nvPicPr>
        <p:blipFill>
          <a:blip r:embed="rId4"/>
          <a:stretch>
            <a:fillRect/>
          </a:stretch>
        </p:blipFill>
        <p:spPr>
          <a:xfrm>
            <a:off x="1070522" y="3724274"/>
            <a:ext cx="5149313" cy="2638425"/>
          </a:xfrm>
          <a:prstGeom prst="rect">
            <a:avLst/>
          </a:prstGeom>
        </p:spPr>
      </p:pic>
      <p:pic>
        <p:nvPicPr>
          <p:cNvPr id="2054" name="Picture 6" descr="What is population variance? + Example">
            <a:extLst>
              <a:ext uri="{FF2B5EF4-FFF2-40B4-BE49-F238E27FC236}">
                <a16:creationId xmlns:a16="http://schemas.microsoft.com/office/drawing/2014/main" id="{37B1BF45-2C25-4309-B8A2-F4EF93A366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3252" y="1212030"/>
            <a:ext cx="4137770" cy="166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570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1918</Words>
  <Application>Microsoft Office PowerPoint</Application>
  <PresentationFormat>Widescreen</PresentationFormat>
  <Paragraphs>156</Paragraphs>
  <Slides>36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-apple-system</vt:lpstr>
      <vt:lpstr>Arial</vt:lpstr>
      <vt:lpstr>Arial</vt:lpstr>
      <vt:lpstr>Calibri</vt:lpstr>
      <vt:lpstr>Calibri Light</vt:lpstr>
      <vt:lpstr>Cambria Math</vt:lpstr>
      <vt:lpstr>inherit</vt:lpstr>
      <vt:lpstr>Open Sans</vt:lpstr>
      <vt:lpstr>PT Sans</vt:lpstr>
      <vt:lpstr>roboto</vt:lpstr>
      <vt:lpstr>Symbol</vt:lpstr>
      <vt:lpstr>Times New Roman</vt:lpstr>
      <vt:lpstr>Verdana</vt:lpstr>
      <vt:lpstr>Office Theme</vt:lpstr>
      <vt:lpstr>Basic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madhubalini viswanathan</dc:creator>
  <cp:lastModifiedBy>madhubalini viswanathan</cp:lastModifiedBy>
  <cp:revision>51</cp:revision>
  <dcterms:created xsi:type="dcterms:W3CDTF">2021-04-10T05:10:27Z</dcterms:created>
  <dcterms:modified xsi:type="dcterms:W3CDTF">2021-04-18T02:50:12Z</dcterms:modified>
</cp:coreProperties>
</file>