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Lora"/>
      <p:regular r:id="rId31"/>
      <p:bold r:id="rId32"/>
      <p:italic r:id="rId33"/>
      <p:boldItalic r:id="rId34"/>
    </p:embeddedFont>
    <p:embeddedFont>
      <p:font typeface="Pacifico"/>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ra-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Lora-italic.fntdata"/><Relationship Id="rId10" Type="http://schemas.openxmlformats.org/officeDocument/2006/relationships/slide" Target="slides/slide5.xml"/><Relationship Id="rId32" Type="http://schemas.openxmlformats.org/officeDocument/2006/relationships/font" Target="fonts/Lora-bold.fntdata"/><Relationship Id="rId13" Type="http://schemas.openxmlformats.org/officeDocument/2006/relationships/slide" Target="slides/slide8.xml"/><Relationship Id="rId35" Type="http://schemas.openxmlformats.org/officeDocument/2006/relationships/font" Target="fonts/Pacifico-regular.fntdata"/><Relationship Id="rId12" Type="http://schemas.openxmlformats.org/officeDocument/2006/relationships/slide" Target="slides/slide7.xml"/><Relationship Id="rId34" Type="http://schemas.openxmlformats.org/officeDocument/2006/relationships/font" Target="fonts/Lora-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eebdb096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eebdb096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eebdb096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eebdb096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eebdb096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eebdb096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eebdb096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eebdb096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f1d0cc6d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f1d0cc6d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eebdb096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eebdb096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eebdb096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eebdb096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eebdb096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eebdb096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eebdb096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eebdb096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eebdb096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eebdb096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eebdb096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eebdb096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f1d0cc6d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f1d0cc6d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f1d0cc6d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f1d0cc6d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eebdb096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eebdb096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eebdb096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eebdb096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eebdb096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eebdb096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eebdb096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eebdb096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eebdb096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eebdb096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eebdb096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eebdb096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eebdb096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eebdb096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E6B8A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4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3.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2897068" cy="5143500"/>
          </a:xfrm>
          <a:prstGeom prst="rect">
            <a:avLst/>
          </a:prstGeom>
          <a:noFill/>
          <a:ln>
            <a:noFill/>
          </a:ln>
        </p:spPr>
      </p:pic>
      <p:sp>
        <p:nvSpPr>
          <p:cNvPr id="55" name="Google Shape;55;p13"/>
          <p:cNvSpPr txBox="1"/>
          <p:nvPr/>
        </p:nvSpPr>
        <p:spPr>
          <a:xfrm>
            <a:off x="4391375" y="1953075"/>
            <a:ext cx="5240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t>RECOMMENDATION SYSTEM</a:t>
            </a:r>
            <a:endParaRPr b="1" sz="2500"/>
          </a:p>
        </p:txBody>
      </p:sp>
      <p:cxnSp>
        <p:nvCxnSpPr>
          <p:cNvPr id="56" name="Google Shape;56;p13"/>
          <p:cNvCxnSpPr/>
          <p:nvPr/>
        </p:nvCxnSpPr>
        <p:spPr>
          <a:xfrm flipH="1" rot="10800000">
            <a:off x="2897075" y="2522475"/>
            <a:ext cx="6247500" cy="12000"/>
          </a:xfrm>
          <a:prstGeom prst="straightConnector1">
            <a:avLst/>
          </a:prstGeom>
          <a:noFill/>
          <a:ln cap="flat" cmpd="sng" w="19050">
            <a:solidFill>
              <a:srgbClr val="000000"/>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2"/>
          <p:cNvPicPr preferRelativeResize="0"/>
          <p:nvPr/>
        </p:nvPicPr>
        <p:blipFill>
          <a:blip r:embed="rId3">
            <a:alphaModFix/>
          </a:blip>
          <a:stretch>
            <a:fillRect/>
          </a:stretch>
        </p:blipFill>
        <p:spPr>
          <a:xfrm>
            <a:off x="152400" y="152400"/>
            <a:ext cx="4785774" cy="2698000"/>
          </a:xfrm>
          <a:prstGeom prst="rect">
            <a:avLst/>
          </a:prstGeom>
          <a:noFill/>
          <a:ln>
            <a:noFill/>
          </a:ln>
        </p:spPr>
      </p:pic>
      <p:pic>
        <p:nvPicPr>
          <p:cNvPr id="102" name="Google Shape;102;p22"/>
          <p:cNvPicPr preferRelativeResize="0"/>
          <p:nvPr/>
        </p:nvPicPr>
        <p:blipFill rotWithShape="1">
          <a:blip r:embed="rId4">
            <a:alphaModFix/>
          </a:blip>
          <a:srcRect b="0" l="14610" r="0" t="0"/>
          <a:stretch/>
        </p:blipFill>
        <p:spPr>
          <a:xfrm>
            <a:off x="4938175" y="1936025"/>
            <a:ext cx="4205824" cy="23641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3"/>
          <p:cNvSpPr txBox="1"/>
          <p:nvPr/>
        </p:nvSpPr>
        <p:spPr>
          <a:xfrm>
            <a:off x="1248250" y="1383600"/>
            <a:ext cx="64569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Comic Sans MS"/>
                <a:ea typeface="Comic Sans MS"/>
                <a:cs typeface="Comic Sans MS"/>
                <a:sym typeface="Comic Sans MS"/>
              </a:rPr>
              <a:t>WHY WE CARE ABOUT RECOMMENDATION</a:t>
            </a:r>
            <a:r>
              <a:rPr b="1" lang="en" sz="1900">
                <a:latin typeface="Comic Sans MS"/>
                <a:ea typeface="Comic Sans MS"/>
                <a:cs typeface="Comic Sans MS"/>
                <a:sym typeface="Comic Sans MS"/>
              </a:rPr>
              <a:t> </a:t>
            </a:r>
            <a:r>
              <a:rPr b="1" lang="en" sz="1900">
                <a:latin typeface="Comic Sans MS"/>
                <a:ea typeface="Comic Sans MS"/>
                <a:cs typeface="Comic Sans MS"/>
                <a:sym typeface="Comic Sans MS"/>
              </a:rPr>
              <a:t>SYSTEM?</a:t>
            </a:r>
            <a:endParaRPr b="1" sz="1900">
              <a:latin typeface="Comic Sans MS"/>
              <a:ea typeface="Comic Sans MS"/>
              <a:cs typeface="Comic Sans MS"/>
              <a:sym typeface="Comic Sans MS"/>
            </a:endParaRPr>
          </a:p>
        </p:txBody>
      </p:sp>
      <p:sp>
        <p:nvSpPr>
          <p:cNvPr id="108" name="Google Shape;108;p23"/>
          <p:cNvSpPr txBox="1"/>
          <p:nvPr/>
        </p:nvSpPr>
        <p:spPr>
          <a:xfrm>
            <a:off x="1163050" y="2356175"/>
            <a:ext cx="66273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Online business platforms like, Netflix,Amazon,Flipkart.. </a:t>
            </a:r>
            <a:r>
              <a:rPr lang="en" sz="1900"/>
              <a:t>d</a:t>
            </a:r>
            <a:r>
              <a:rPr lang="en" sz="1900"/>
              <a:t>rive significant engagement with customers and revenue.</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It is considered the robust method for business in the era of internet.</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4"/>
          <p:cNvPicPr preferRelativeResize="0"/>
          <p:nvPr/>
        </p:nvPicPr>
        <p:blipFill>
          <a:blip r:embed="rId3">
            <a:alphaModFix/>
          </a:blip>
          <a:stretch>
            <a:fillRect/>
          </a:stretch>
        </p:blipFill>
        <p:spPr>
          <a:xfrm>
            <a:off x="3395123" y="1162225"/>
            <a:ext cx="5568400" cy="3810824"/>
          </a:xfrm>
          <a:prstGeom prst="rect">
            <a:avLst/>
          </a:prstGeom>
          <a:noFill/>
          <a:ln>
            <a:noFill/>
          </a:ln>
        </p:spPr>
      </p:pic>
      <p:sp>
        <p:nvSpPr>
          <p:cNvPr id="114" name="Google Shape;114;p24"/>
          <p:cNvSpPr txBox="1"/>
          <p:nvPr/>
        </p:nvSpPr>
        <p:spPr>
          <a:xfrm>
            <a:off x="170450" y="150400"/>
            <a:ext cx="8893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WHAT THIS SYSTEM DOES?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Recommendation system basically studies user activities and suggest new things/products similar to user </a:t>
            </a:r>
            <a:r>
              <a:rPr lang="en"/>
              <a:t>taste which is not previously seen.</a:t>
            </a:r>
            <a:endParaRPr/>
          </a:p>
          <a:p>
            <a:pPr indent="0" lvl="0" marL="0" rtl="0" algn="l">
              <a:spcBef>
                <a:spcPts val="0"/>
              </a:spcBef>
              <a:spcAft>
                <a:spcPts val="0"/>
              </a:spcAft>
              <a:buNone/>
            </a:pPr>
            <a:r>
              <a:t/>
            </a:r>
            <a:endParaRPr/>
          </a:p>
        </p:txBody>
      </p:sp>
      <p:sp>
        <p:nvSpPr>
          <p:cNvPr id="115" name="Google Shape;115;p24"/>
          <p:cNvSpPr txBox="1"/>
          <p:nvPr/>
        </p:nvSpPr>
        <p:spPr>
          <a:xfrm>
            <a:off x="411075" y="1834825"/>
            <a:ext cx="2536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 online company could make about 30-35% profit through recommendation.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5"/>
          <p:cNvPicPr preferRelativeResize="0"/>
          <p:nvPr/>
        </p:nvPicPr>
        <p:blipFill rotWithShape="1">
          <a:blip r:embed="rId3">
            <a:alphaModFix/>
          </a:blip>
          <a:srcRect b="0" l="9804" r="8355" t="0"/>
          <a:stretch/>
        </p:blipFill>
        <p:spPr>
          <a:xfrm>
            <a:off x="1834825" y="332875"/>
            <a:ext cx="5674875" cy="4391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6"/>
          <p:cNvSpPr txBox="1"/>
          <p:nvPr/>
        </p:nvSpPr>
        <p:spPr>
          <a:xfrm>
            <a:off x="192875" y="182175"/>
            <a:ext cx="8669100" cy="4894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800">
                <a:latin typeface="Georgia"/>
                <a:ea typeface="Georgia"/>
                <a:cs typeface="Georgia"/>
                <a:sym typeface="Georgia"/>
              </a:rPr>
              <a:t>Content-based</a:t>
            </a:r>
            <a:r>
              <a:rPr lang="en" sz="1800">
                <a:latin typeface="Georgia"/>
                <a:ea typeface="Georgia"/>
                <a:cs typeface="Georgia"/>
                <a:sym typeface="Georgia"/>
              </a:rPr>
              <a:t> approach requires a good amount of information of items’ own features, rather than using users’ interactions and feedbacks. For example, it can be movie attributes such as genre, year, director, actor etc., or textual content of articles that can extracted by applying Natural Language Processing.</a:t>
            </a:r>
            <a:endParaRPr sz="1800">
              <a:latin typeface="Georgia"/>
              <a:ea typeface="Georgia"/>
              <a:cs typeface="Georgia"/>
              <a:sym typeface="Georgia"/>
            </a:endParaRPr>
          </a:p>
          <a:p>
            <a:pPr indent="0" lvl="0" marL="0" rtl="0" algn="just">
              <a:spcBef>
                <a:spcPts val="0"/>
              </a:spcBef>
              <a:spcAft>
                <a:spcPts val="0"/>
              </a:spcAft>
              <a:buNone/>
            </a:pPr>
            <a:r>
              <a:t/>
            </a:r>
            <a:endParaRPr sz="1800">
              <a:latin typeface="Georgia"/>
              <a:ea typeface="Georgia"/>
              <a:cs typeface="Georgia"/>
              <a:sym typeface="Georgia"/>
            </a:endParaRPr>
          </a:p>
          <a:p>
            <a:pPr indent="0" lvl="0" marL="0" rtl="0" algn="just">
              <a:spcBef>
                <a:spcPts val="0"/>
              </a:spcBef>
              <a:spcAft>
                <a:spcPts val="0"/>
              </a:spcAft>
              <a:buNone/>
            </a:pPr>
            <a:r>
              <a:rPr lang="en" sz="1800">
                <a:latin typeface="Georgia"/>
                <a:ea typeface="Georgia"/>
                <a:cs typeface="Georgia"/>
                <a:sym typeface="Georgia"/>
              </a:rPr>
              <a:t> </a:t>
            </a:r>
            <a:r>
              <a:rPr b="1" lang="en" sz="1800">
                <a:latin typeface="Georgia"/>
                <a:ea typeface="Georgia"/>
                <a:cs typeface="Georgia"/>
                <a:sym typeface="Georgia"/>
              </a:rPr>
              <a:t>Collaborative Filtering</a:t>
            </a:r>
            <a:r>
              <a:rPr lang="en" sz="1800">
                <a:latin typeface="Georgia"/>
                <a:ea typeface="Georgia"/>
                <a:cs typeface="Georgia"/>
                <a:sym typeface="Georgia"/>
              </a:rPr>
              <a:t>, on the other hand, doesn’t need anything else except users’ historical preference on a set of items. Because it’s based on historical data, the core assumption here is that the users who have agreed in the past tend to also agree in the future. In terms of user preference, it usually expressed by two categories. </a:t>
            </a:r>
            <a:endParaRPr sz="1800">
              <a:latin typeface="Georgia"/>
              <a:ea typeface="Georgia"/>
              <a:cs typeface="Georgia"/>
              <a:sym typeface="Georgia"/>
            </a:endParaRPr>
          </a:p>
          <a:p>
            <a:pPr indent="0" lvl="0" marL="0" rtl="0" algn="just">
              <a:spcBef>
                <a:spcPts val="0"/>
              </a:spcBef>
              <a:spcAft>
                <a:spcPts val="0"/>
              </a:spcAft>
              <a:buNone/>
            </a:pPr>
            <a:r>
              <a:rPr b="1" lang="en" sz="1800">
                <a:latin typeface="Georgia"/>
                <a:ea typeface="Georgia"/>
                <a:cs typeface="Georgia"/>
                <a:sym typeface="Georgia"/>
              </a:rPr>
              <a:t>Explicit Rating</a:t>
            </a:r>
            <a:r>
              <a:rPr lang="en" sz="1800">
                <a:latin typeface="Georgia"/>
                <a:ea typeface="Georgia"/>
                <a:cs typeface="Georgia"/>
                <a:sym typeface="Georgia"/>
              </a:rPr>
              <a:t>, is a rate given by a user to an item on a sliding scale, like 5 stars for Titanic. This is the most direct feedback from users to show how much they like an item. </a:t>
            </a:r>
            <a:endParaRPr sz="1800">
              <a:latin typeface="Georgia"/>
              <a:ea typeface="Georgia"/>
              <a:cs typeface="Georgia"/>
              <a:sym typeface="Georgia"/>
            </a:endParaRPr>
          </a:p>
          <a:p>
            <a:pPr indent="0" lvl="0" marL="0" rtl="0" algn="just">
              <a:spcBef>
                <a:spcPts val="0"/>
              </a:spcBef>
              <a:spcAft>
                <a:spcPts val="0"/>
              </a:spcAft>
              <a:buNone/>
            </a:pPr>
            <a:r>
              <a:rPr b="1" lang="en" sz="1800">
                <a:latin typeface="Georgia"/>
                <a:ea typeface="Georgia"/>
                <a:cs typeface="Georgia"/>
                <a:sym typeface="Georgia"/>
              </a:rPr>
              <a:t>Implicit Rating</a:t>
            </a:r>
            <a:r>
              <a:rPr lang="en" sz="1800">
                <a:latin typeface="Georgia"/>
                <a:ea typeface="Georgia"/>
                <a:cs typeface="Georgia"/>
                <a:sym typeface="Georgia"/>
              </a:rPr>
              <a:t>, suggests users preference indirectly, such as page views, clicks, purchase records, whether or not listen to a music track, and so on. In this article, I will take a close look at collaborative filtering that is a traditional and powerful tool for recommender systems.</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7"/>
          <p:cNvSpPr txBox="1"/>
          <p:nvPr/>
        </p:nvSpPr>
        <p:spPr>
          <a:xfrm>
            <a:off x="525875" y="0"/>
            <a:ext cx="7620000" cy="3421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2000"/>
              <a:t>Collaborative filtering</a:t>
            </a:r>
            <a:endParaRPr b="1" sz="20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 sz="1300"/>
              <a:t>This method finds a group of users who have similar taste and activity of preference, and using this group to recommend products.</a:t>
            </a:r>
            <a:r>
              <a:rPr b="1" lang="en" sz="1200">
                <a:latin typeface="Lora"/>
                <a:ea typeface="Lora"/>
                <a:cs typeface="Lora"/>
                <a:sym typeface="Lora"/>
              </a:rPr>
              <a:t> Uses user behavior (interactions) in addition to item attributes.</a:t>
            </a:r>
            <a:endParaRPr b="1" sz="1300"/>
          </a:p>
          <a:p>
            <a:pPr indent="0" lvl="0" marL="0" rtl="0" algn="l">
              <a:lnSpc>
                <a:spcPct val="100000"/>
              </a:lnSpc>
              <a:spcBef>
                <a:spcPts val="0"/>
              </a:spcBef>
              <a:spcAft>
                <a:spcPts val="0"/>
              </a:spcAft>
              <a:buNone/>
            </a:pPr>
            <a:r>
              <a:t/>
            </a:r>
            <a:endParaRPr sz="1300"/>
          </a:p>
          <a:p>
            <a:pPr indent="-311150" lvl="0" marL="457200" marR="673100" rtl="0" algn="l">
              <a:lnSpc>
                <a:spcPct val="100000"/>
              </a:lnSpc>
              <a:spcBef>
                <a:spcPts val="0"/>
              </a:spcBef>
              <a:spcAft>
                <a:spcPts val="0"/>
              </a:spcAft>
              <a:buSzPts val="1300"/>
              <a:buFont typeface="Lora"/>
              <a:buChar char="●"/>
            </a:pPr>
            <a:r>
              <a:rPr b="1" lang="en" sz="1300">
                <a:latin typeface="Lora"/>
                <a:ea typeface="Lora"/>
                <a:cs typeface="Lora"/>
                <a:sym typeface="Lora"/>
              </a:rPr>
              <a:t>User-based,</a:t>
            </a:r>
            <a:r>
              <a:rPr lang="en" sz="1300">
                <a:latin typeface="Lora"/>
                <a:ea typeface="Lora"/>
                <a:cs typeface="Lora"/>
                <a:sym typeface="Lora"/>
              </a:rPr>
              <a:t> which measures the similarity between target users and other users.</a:t>
            </a:r>
            <a:endParaRPr sz="1300">
              <a:latin typeface="Lora"/>
              <a:ea typeface="Lora"/>
              <a:cs typeface="Lora"/>
              <a:sym typeface="Lora"/>
            </a:endParaRPr>
          </a:p>
          <a:p>
            <a:pPr indent="-311150" lvl="0" marL="457200" marR="673100" rtl="0" algn="l">
              <a:lnSpc>
                <a:spcPct val="100000"/>
              </a:lnSpc>
              <a:spcBef>
                <a:spcPts val="0"/>
              </a:spcBef>
              <a:spcAft>
                <a:spcPts val="0"/>
              </a:spcAft>
              <a:buSzPts val="1300"/>
              <a:buFont typeface="Lora"/>
              <a:buChar char="●"/>
            </a:pPr>
            <a:r>
              <a:rPr b="1" lang="en" sz="1300">
                <a:latin typeface="Lora"/>
                <a:ea typeface="Lora"/>
                <a:cs typeface="Lora"/>
                <a:sym typeface="Lora"/>
              </a:rPr>
              <a:t>Item-based,</a:t>
            </a:r>
            <a:r>
              <a:rPr lang="en" sz="1300">
                <a:latin typeface="Lora"/>
                <a:ea typeface="Lora"/>
                <a:cs typeface="Lora"/>
                <a:sym typeface="Lora"/>
              </a:rPr>
              <a:t> which measures the similarity between the items that target users rate or interact with and other items</a:t>
            </a:r>
            <a:r>
              <a:rPr lang="en" sz="1300">
                <a:latin typeface="Lora"/>
                <a:ea typeface="Lora"/>
                <a:cs typeface="Lora"/>
                <a:sym typeface="Lora"/>
              </a:rPr>
              <a:t>.</a:t>
            </a:r>
            <a:endParaRPr sz="1700"/>
          </a:p>
          <a:p>
            <a:pPr indent="0" lvl="0" marL="0" rtl="0" algn="l">
              <a:lnSpc>
                <a:spcPct val="115000"/>
              </a:lnSpc>
              <a:spcBef>
                <a:spcPts val="3400"/>
              </a:spcBef>
              <a:spcAft>
                <a:spcPts val="0"/>
              </a:spcAft>
              <a:buNone/>
            </a:pPr>
            <a:r>
              <a:rPr b="1" lang="en" sz="2000"/>
              <a:t>Content based system</a:t>
            </a:r>
            <a:endParaRPr b="1" sz="2000"/>
          </a:p>
          <a:p>
            <a:pPr indent="0" lvl="0" marL="0" rtl="0" algn="l">
              <a:lnSpc>
                <a:spcPct val="115000"/>
              </a:lnSpc>
              <a:spcBef>
                <a:spcPts val="0"/>
              </a:spcBef>
              <a:spcAft>
                <a:spcPts val="0"/>
              </a:spcAft>
              <a:buNone/>
            </a:pPr>
            <a:r>
              <a:rPr lang="en" sz="1300"/>
              <a:t>This method recommend recommend </a:t>
            </a:r>
            <a:r>
              <a:rPr b="1" lang="en" sz="1300"/>
              <a:t>items</a:t>
            </a:r>
            <a:r>
              <a:rPr lang="en" sz="1300"/>
              <a:t> similar to those the user have liked in past data(history).</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en" sz="2000"/>
              <a:t>Hybrid Model</a:t>
            </a:r>
            <a:endParaRPr b="1" sz="2000"/>
          </a:p>
        </p:txBody>
      </p:sp>
      <p:pic>
        <p:nvPicPr>
          <p:cNvPr id="131" name="Google Shape;131;p27"/>
          <p:cNvPicPr preferRelativeResize="0"/>
          <p:nvPr/>
        </p:nvPicPr>
        <p:blipFill rotWithShape="1">
          <a:blip r:embed="rId3">
            <a:alphaModFix/>
          </a:blip>
          <a:srcRect b="34112" l="15972" r="17502" t="32943"/>
          <a:stretch/>
        </p:blipFill>
        <p:spPr>
          <a:xfrm>
            <a:off x="5443550" y="3204275"/>
            <a:ext cx="3621901" cy="1684426"/>
          </a:xfrm>
          <a:prstGeom prst="rect">
            <a:avLst/>
          </a:prstGeom>
          <a:noFill/>
          <a:ln>
            <a:noFill/>
          </a:ln>
        </p:spPr>
      </p:pic>
      <p:sp>
        <p:nvSpPr>
          <p:cNvPr id="132" name="Google Shape;132;p27"/>
          <p:cNvSpPr txBox="1"/>
          <p:nvPr/>
        </p:nvSpPr>
        <p:spPr>
          <a:xfrm>
            <a:off x="835825" y="3493300"/>
            <a:ext cx="2164500" cy="123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3" name="Google Shape;133;p27"/>
          <p:cNvSpPr txBox="1"/>
          <p:nvPr/>
        </p:nvSpPr>
        <p:spPr>
          <a:xfrm>
            <a:off x="589350" y="3471875"/>
            <a:ext cx="4629300" cy="1639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50">
                <a:solidFill>
                  <a:schemeClr val="dk1"/>
                </a:solidFill>
              </a:rPr>
              <a:t>Recent research has demonstrated that a hybrid approach, combining collaborative filtering and content-based filtering could be more effective than pure approaches in some cases. These methods can also be used to overcome some of the common problems in recommender systems such as cold start and the sparsity problem.</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txBox="1"/>
          <p:nvPr/>
        </p:nvSpPr>
        <p:spPr>
          <a:xfrm>
            <a:off x="610800" y="117875"/>
            <a:ext cx="8293800" cy="474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273239"/>
                </a:solidFill>
              </a:rPr>
              <a:t>Collaborative Filtering</a:t>
            </a:r>
            <a:endParaRPr sz="2400">
              <a:solidFill>
                <a:srgbClr val="273239"/>
              </a:solidFill>
            </a:endParaRPr>
          </a:p>
          <a:p>
            <a:pPr indent="0" lvl="0" marL="0" rtl="0" algn="l">
              <a:spcBef>
                <a:spcPts val="0"/>
              </a:spcBef>
              <a:spcAft>
                <a:spcPts val="0"/>
              </a:spcAft>
              <a:buNone/>
            </a:pPr>
            <a:r>
              <a:rPr lang="en" sz="1700">
                <a:solidFill>
                  <a:srgbClr val="40424E"/>
                </a:solidFill>
              </a:rPr>
              <a:t>In Collaborative Filtering, we tend to find similar users and recommend what similar users like. In this type of recommendation system, we don’t use the features of the item to recommend it, rather we classify the users into the clusters of similar types, and recommend each user according to the preference of its cluster.</a:t>
            </a:r>
            <a:endParaRPr sz="1700">
              <a:solidFill>
                <a:srgbClr val="40424E"/>
              </a:solidFill>
            </a:endParaRPr>
          </a:p>
          <a:p>
            <a:pPr indent="0" lvl="0" marL="0" rtl="0" algn="l">
              <a:spcBef>
                <a:spcPts val="0"/>
              </a:spcBef>
              <a:spcAft>
                <a:spcPts val="0"/>
              </a:spcAft>
              <a:buNone/>
            </a:pPr>
            <a:r>
              <a:t/>
            </a:r>
            <a:endParaRPr sz="1700">
              <a:solidFill>
                <a:srgbClr val="40424E"/>
              </a:solidFill>
            </a:endParaRPr>
          </a:p>
          <a:p>
            <a:pPr indent="0" lvl="0" marL="0" rtl="0" algn="l">
              <a:spcBef>
                <a:spcPts val="0"/>
              </a:spcBef>
              <a:spcAft>
                <a:spcPts val="0"/>
              </a:spcAft>
              <a:buNone/>
            </a:pPr>
            <a:r>
              <a:rPr b="1" lang="en" sz="1700">
                <a:solidFill>
                  <a:srgbClr val="40424E"/>
                </a:solidFill>
              </a:rPr>
              <a:t>Measuring Similarity:</a:t>
            </a:r>
            <a:endParaRPr b="1" sz="1700">
              <a:solidFill>
                <a:srgbClr val="40424E"/>
              </a:solidFill>
            </a:endParaRPr>
          </a:p>
          <a:p>
            <a:pPr indent="0" lvl="0" marL="0" rtl="0" algn="l">
              <a:spcBef>
                <a:spcPts val="0"/>
              </a:spcBef>
              <a:spcAft>
                <a:spcPts val="0"/>
              </a:spcAft>
              <a:buNone/>
            </a:pPr>
            <a:r>
              <a:t/>
            </a:r>
            <a:endParaRPr b="1" sz="1700">
              <a:solidFill>
                <a:srgbClr val="40424E"/>
              </a:solidFill>
            </a:endParaRPr>
          </a:p>
          <a:p>
            <a:pPr indent="-336550" lvl="0" marL="457200" rtl="0" algn="l">
              <a:spcBef>
                <a:spcPts val="0"/>
              </a:spcBef>
              <a:spcAft>
                <a:spcPts val="0"/>
              </a:spcAft>
              <a:buClr>
                <a:srgbClr val="40424E"/>
              </a:buClr>
              <a:buSzPts val="1700"/>
              <a:buAutoNum type="arabicPeriod"/>
            </a:pPr>
            <a:r>
              <a:rPr b="1" lang="en" sz="1700">
                <a:solidFill>
                  <a:srgbClr val="40424E"/>
                </a:solidFill>
              </a:rPr>
              <a:t>Cosine based similarity.</a:t>
            </a:r>
            <a:endParaRPr b="1" sz="1700">
              <a:solidFill>
                <a:srgbClr val="40424E"/>
              </a:solidFill>
            </a:endParaRPr>
          </a:p>
          <a:p>
            <a:pPr indent="-336550" lvl="0" marL="457200" rtl="0" algn="l">
              <a:spcBef>
                <a:spcPts val="0"/>
              </a:spcBef>
              <a:spcAft>
                <a:spcPts val="0"/>
              </a:spcAft>
              <a:buClr>
                <a:srgbClr val="40424E"/>
              </a:buClr>
              <a:buSzPts val="1700"/>
              <a:buAutoNum type="arabicPeriod"/>
            </a:pPr>
            <a:r>
              <a:rPr b="1" lang="en" sz="1700">
                <a:solidFill>
                  <a:srgbClr val="40424E"/>
                </a:solidFill>
              </a:rPr>
              <a:t>Correlation based similarity.</a:t>
            </a:r>
            <a:endParaRPr b="1" sz="1700">
              <a:solidFill>
                <a:srgbClr val="40424E"/>
              </a:solidFill>
            </a:endParaRPr>
          </a:p>
          <a:p>
            <a:pPr indent="-336550" lvl="0" marL="457200" rtl="0" algn="l">
              <a:spcBef>
                <a:spcPts val="0"/>
              </a:spcBef>
              <a:spcAft>
                <a:spcPts val="0"/>
              </a:spcAft>
              <a:buClr>
                <a:srgbClr val="40424E"/>
              </a:buClr>
              <a:buSzPts val="1700"/>
              <a:buAutoNum type="arabicPeriod"/>
            </a:pPr>
            <a:r>
              <a:rPr b="1" lang="en" sz="1700">
                <a:solidFill>
                  <a:srgbClr val="40424E"/>
                </a:solidFill>
              </a:rPr>
              <a:t>Euclidean distance.</a:t>
            </a:r>
            <a:endParaRPr b="1" sz="1700">
              <a:solidFill>
                <a:srgbClr val="40424E"/>
              </a:solidFill>
            </a:endParaRPr>
          </a:p>
          <a:p>
            <a:pPr indent="0" lvl="0" marL="0" rtl="0" algn="l">
              <a:spcBef>
                <a:spcPts val="0"/>
              </a:spcBef>
              <a:spcAft>
                <a:spcPts val="0"/>
              </a:spcAft>
              <a:buNone/>
            </a:pPr>
            <a:r>
              <a:t/>
            </a:r>
            <a:endParaRPr b="1" sz="1700">
              <a:solidFill>
                <a:srgbClr val="40424E"/>
              </a:solidFill>
            </a:endParaRPr>
          </a:p>
          <a:p>
            <a:pPr indent="0" lvl="0" marL="0" rtl="0" algn="l">
              <a:spcBef>
                <a:spcPts val="0"/>
              </a:spcBef>
              <a:spcAft>
                <a:spcPts val="0"/>
              </a:spcAft>
              <a:buNone/>
            </a:pPr>
            <a:r>
              <a:rPr b="1" lang="en" sz="1700">
                <a:solidFill>
                  <a:srgbClr val="40424E"/>
                </a:solidFill>
              </a:rPr>
              <a:t>Normalising vector:</a:t>
            </a:r>
            <a:endParaRPr b="1" sz="1700">
              <a:solidFill>
                <a:srgbClr val="40424E"/>
              </a:solidFill>
            </a:endParaRPr>
          </a:p>
          <a:p>
            <a:pPr indent="0" lvl="0" marL="0" rtl="0" algn="l">
              <a:spcBef>
                <a:spcPts val="0"/>
              </a:spcBef>
              <a:spcAft>
                <a:spcPts val="0"/>
              </a:spcAft>
              <a:buNone/>
            </a:pPr>
            <a:r>
              <a:rPr lang="en" sz="1700">
                <a:solidFill>
                  <a:srgbClr val="40424E"/>
                </a:solidFill>
              </a:rPr>
              <a:t>Multiply</a:t>
            </a:r>
            <a:r>
              <a:rPr lang="en" sz="1700">
                <a:solidFill>
                  <a:srgbClr val="40424E"/>
                </a:solidFill>
              </a:rPr>
              <a:t> the vector component by inverse frequency.</a:t>
            </a:r>
            <a:endParaRPr sz="1700">
              <a:solidFill>
                <a:srgbClr val="40424E"/>
              </a:solidFill>
            </a:endParaRPr>
          </a:p>
          <a:p>
            <a:pPr indent="0" lvl="0" marL="0" rtl="0" algn="l">
              <a:spcBef>
                <a:spcPts val="0"/>
              </a:spcBef>
              <a:spcAft>
                <a:spcPts val="0"/>
              </a:spcAft>
              <a:buNone/>
            </a:pPr>
            <a:r>
              <a:rPr lang="en" sz="1700">
                <a:solidFill>
                  <a:srgbClr val="40424E"/>
                </a:solidFill>
              </a:rPr>
              <a:t>Inverse frequency is the inverse of </a:t>
            </a:r>
            <a:r>
              <a:rPr lang="en" sz="1700">
                <a:solidFill>
                  <a:srgbClr val="40424E"/>
                </a:solidFill>
              </a:rPr>
              <a:t>total</a:t>
            </a:r>
            <a:r>
              <a:rPr lang="en" sz="1700">
                <a:solidFill>
                  <a:srgbClr val="40424E"/>
                </a:solidFill>
              </a:rPr>
              <a:t> number of </a:t>
            </a:r>
            <a:r>
              <a:rPr lang="en" sz="1700">
                <a:solidFill>
                  <a:srgbClr val="40424E"/>
                </a:solidFill>
              </a:rPr>
              <a:t>users</a:t>
            </a:r>
            <a:r>
              <a:rPr lang="en" sz="1700">
                <a:solidFill>
                  <a:srgbClr val="40424E"/>
                </a:solidFill>
              </a:rPr>
              <a:t> rated.</a:t>
            </a:r>
            <a:endParaRPr sz="1700">
              <a:solidFill>
                <a:srgbClr val="40424E"/>
              </a:solidFill>
            </a:endParaRPr>
          </a:p>
          <a:p>
            <a:pPr indent="0" lvl="0" marL="0" rtl="0" algn="l">
              <a:spcBef>
                <a:spcPts val="0"/>
              </a:spcBef>
              <a:spcAft>
                <a:spcPts val="0"/>
              </a:spcAft>
              <a:buNone/>
            </a:pPr>
            <a:r>
              <a:t/>
            </a:r>
            <a:endParaRPr b="1" sz="1700">
              <a:solidFill>
                <a:srgbClr val="40424E"/>
              </a:solidFill>
            </a:endParaRPr>
          </a:p>
          <a:p>
            <a:pPr indent="0" lvl="0" marL="0" rtl="0" algn="l">
              <a:spcBef>
                <a:spcPts val="0"/>
              </a:spcBef>
              <a:spcAft>
                <a:spcPts val="0"/>
              </a:spcAft>
              <a:buNone/>
            </a:pPr>
            <a:r>
              <a:t/>
            </a:r>
            <a:endParaRPr sz="1700">
              <a:solidFill>
                <a:srgbClr val="40424E"/>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nvSpPr>
        <p:spPr>
          <a:xfrm>
            <a:off x="600075" y="407200"/>
            <a:ext cx="8133300" cy="263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COSINE BASED SIMILARITY</a:t>
            </a:r>
            <a:endParaRPr b="1" sz="1700"/>
          </a:p>
          <a:p>
            <a:pPr indent="0" lvl="0" marL="0" rtl="0" algn="l">
              <a:spcBef>
                <a:spcPts val="0"/>
              </a:spcBef>
              <a:spcAft>
                <a:spcPts val="0"/>
              </a:spcAft>
              <a:buNone/>
            </a:pPr>
            <a:r>
              <a:t/>
            </a:r>
            <a:endParaRPr/>
          </a:p>
          <a:p>
            <a:pPr indent="0" lvl="0" marL="0" rtl="0" algn="just">
              <a:lnSpc>
                <a:spcPct val="100000"/>
              </a:lnSpc>
              <a:spcBef>
                <a:spcPts val="0"/>
              </a:spcBef>
              <a:spcAft>
                <a:spcPts val="0"/>
              </a:spcAft>
              <a:buNone/>
            </a:pPr>
            <a:r>
              <a:rPr lang="en" sz="1500">
                <a:solidFill>
                  <a:srgbClr val="1A1A1C"/>
                </a:solidFill>
              </a:rPr>
              <a:t>A commonly used approach to match similar documents is based on counting the maximum number of common words between the documents.</a:t>
            </a:r>
            <a:endParaRPr sz="1500">
              <a:solidFill>
                <a:srgbClr val="1A1A1C"/>
              </a:solidFill>
            </a:endParaRPr>
          </a:p>
          <a:p>
            <a:pPr indent="0" lvl="0" marL="0" rtl="0" algn="just">
              <a:lnSpc>
                <a:spcPct val="100000"/>
              </a:lnSpc>
              <a:spcBef>
                <a:spcPts val="2300"/>
              </a:spcBef>
              <a:spcAft>
                <a:spcPts val="0"/>
              </a:spcAft>
              <a:buClr>
                <a:schemeClr val="dk1"/>
              </a:buClr>
              <a:buSzPts val="1100"/>
              <a:buFont typeface="Arial"/>
              <a:buNone/>
            </a:pPr>
            <a:r>
              <a:rPr lang="en" sz="1500">
                <a:solidFill>
                  <a:srgbClr val="1A1A1C"/>
                </a:solidFill>
              </a:rPr>
              <a:t>But this approach has an inherent flaw. That is, as the size of the document increases, the number of common words tend to increase even if the documents talk about different topics.</a:t>
            </a:r>
            <a:endParaRPr sz="1500">
              <a:solidFill>
                <a:srgbClr val="1A1A1C"/>
              </a:solidFill>
            </a:endParaRPr>
          </a:p>
          <a:p>
            <a:pPr indent="0" lvl="0" marL="0" rtl="0" algn="just">
              <a:lnSpc>
                <a:spcPct val="100000"/>
              </a:lnSpc>
              <a:spcBef>
                <a:spcPts val="2300"/>
              </a:spcBef>
              <a:spcAft>
                <a:spcPts val="2300"/>
              </a:spcAft>
              <a:buNone/>
            </a:pPr>
            <a:r>
              <a:rPr lang="en" sz="1500">
                <a:solidFill>
                  <a:srgbClr val="1A1A1C"/>
                </a:solidFill>
              </a:rPr>
              <a:t>The cosine similarity helps overcome this fundamental flaw in the ‘count-the-common-words’ or Euclidean distance approach.</a:t>
            </a:r>
            <a:endParaRPr/>
          </a:p>
        </p:txBody>
      </p:sp>
      <p:pic>
        <p:nvPicPr>
          <p:cNvPr id="144" name="Google Shape;144;p29"/>
          <p:cNvPicPr preferRelativeResize="0"/>
          <p:nvPr/>
        </p:nvPicPr>
        <p:blipFill>
          <a:blip r:embed="rId3">
            <a:alphaModFix/>
          </a:blip>
          <a:stretch>
            <a:fillRect/>
          </a:stretch>
        </p:blipFill>
        <p:spPr>
          <a:xfrm>
            <a:off x="2466975" y="3411225"/>
            <a:ext cx="3228975" cy="857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0"/>
          <p:cNvSpPr txBox="1"/>
          <p:nvPr/>
        </p:nvSpPr>
        <p:spPr>
          <a:xfrm>
            <a:off x="717950" y="460775"/>
            <a:ext cx="7854600" cy="121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PEARSON CORRELATION </a:t>
            </a:r>
            <a:endParaRPr b="1" sz="1700"/>
          </a:p>
          <a:p>
            <a:pPr indent="0" lvl="0" marL="0" rtl="0" algn="l">
              <a:spcBef>
                <a:spcPts val="0"/>
              </a:spcBef>
              <a:spcAft>
                <a:spcPts val="0"/>
              </a:spcAft>
              <a:buNone/>
            </a:pPr>
            <a:r>
              <a:t/>
            </a:r>
            <a:endParaRPr b="1" sz="1700"/>
          </a:p>
          <a:p>
            <a:pPr indent="0" lvl="0" marL="0" rtl="0" algn="l">
              <a:spcBef>
                <a:spcPts val="0"/>
              </a:spcBef>
              <a:spcAft>
                <a:spcPts val="0"/>
              </a:spcAft>
              <a:buNone/>
            </a:pPr>
            <a:r>
              <a:rPr lang="en" sz="1650">
                <a:latin typeface="Roboto"/>
                <a:ea typeface="Roboto"/>
                <a:cs typeface="Roboto"/>
                <a:sym typeface="Roboto"/>
              </a:rPr>
              <a:t>It tells us how much two items are correlated. Higher the correlation, more will be the similarity. Pearson’s correlation can be calculated using the following formula:</a:t>
            </a:r>
            <a:endParaRPr sz="2000"/>
          </a:p>
        </p:txBody>
      </p:sp>
      <p:pic>
        <p:nvPicPr>
          <p:cNvPr id="150" name="Google Shape;150;p30"/>
          <p:cNvPicPr preferRelativeResize="0"/>
          <p:nvPr/>
        </p:nvPicPr>
        <p:blipFill>
          <a:blip r:embed="rId3">
            <a:alphaModFix/>
          </a:blip>
          <a:stretch>
            <a:fillRect/>
          </a:stretch>
        </p:blipFill>
        <p:spPr>
          <a:xfrm>
            <a:off x="2078820" y="1676675"/>
            <a:ext cx="4292200" cy="3186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nvSpPr>
        <p:spPr>
          <a:xfrm>
            <a:off x="717950" y="385775"/>
            <a:ext cx="7725900" cy="181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EUCLIDEAN DISTANCE</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lang="en" sz="1750">
                <a:latin typeface="Roboto"/>
                <a:ea typeface="Roboto"/>
                <a:cs typeface="Roboto"/>
                <a:sym typeface="Roboto"/>
              </a:rPr>
              <a:t>Similar items will lie in close proximity to each other if plotted in n-dimensional space. So, we can calculate the distance between items and based on that distance, recommend items to the user. The formula for the euclidean distance is given by:</a:t>
            </a:r>
            <a:endParaRPr sz="1750">
              <a:solidFill>
                <a:srgbClr val="595858"/>
              </a:solidFill>
              <a:latin typeface="Roboto"/>
              <a:ea typeface="Roboto"/>
              <a:cs typeface="Roboto"/>
              <a:sym typeface="Roboto"/>
            </a:endParaRPr>
          </a:p>
        </p:txBody>
      </p:sp>
      <p:pic>
        <p:nvPicPr>
          <p:cNvPr id="156" name="Google Shape;156;p31"/>
          <p:cNvPicPr preferRelativeResize="0"/>
          <p:nvPr/>
        </p:nvPicPr>
        <p:blipFill>
          <a:blip r:embed="rId3">
            <a:alphaModFix/>
          </a:blip>
          <a:stretch>
            <a:fillRect/>
          </a:stretch>
        </p:blipFill>
        <p:spPr>
          <a:xfrm>
            <a:off x="1896650" y="2201975"/>
            <a:ext cx="5057774" cy="2636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613375" y="152400"/>
            <a:ext cx="6882930" cy="483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61"/>
                                        </p:tgtEl>
                                      </p:cBhvr>
                                    </p:animEffect>
                                    <p:set>
                                      <p:cBhvr>
                                        <p:cTn dur="1" fill="hold">
                                          <p:stCondLst>
                                            <p:cond delay="1000"/>
                                          </p:stCondLst>
                                        </p:cTn>
                                        <p:tgtEl>
                                          <p:spTgt spid="6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2"/>
          <p:cNvSpPr txBox="1"/>
          <p:nvPr/>
        </p:nvSpPr>
        <p:spPr>
          <a:xfrm>
            <a:off x="803675" y="460775"/>
            <a:ext cx="7629600" cy="42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2" name="Google Shape;162;p32"/>
          <p:cNvSpPr txBox="1"/>
          <p:nvPr/>
        </p:nvSpPr>
        <p:spPr>
          <a:xfrm>
            <a:off x="348275" y="160750"/>
            <a:ext cx="8540400" cy="3286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500">
                <a:solidFill>
                  <a:srgbClr val="48485E"/>
                </a:solidFill>
                <a:latin typeface="Roboto"/>
                <a:ea typeface="Roboto"/>
                <a:cs typeface="Roboto"/>
                <a:sym typeface="Roboto"/>
              </a:rPr>
              <a:t>Below is a simplified process for doing this.</a:t>
            </a:r>
            <a:endParaRPr sz="1500">
              <a:solidFill>
                <a:srgbClr val="48485E"/>
              </a:solidFill>
              <a:latin typeface="Roboto"/>
              <a:ea typeface="Roboto"/>
              <a:cs typeface="Roboto"/>
              <a:sym typeface="Roboto"/>
            </a:endParaRPr>
          </a:p>
          <a:p>
            <a:pPr indent="-323850" lvl="0" marL="457200" rtl="0" algn="l">
              <a:lnSpc>
                <a:spcPct val="100000"/>
              </a:lnSpc>
              <a:spcBef>
                <a:spcPts val="1500"/>
              </a:spcBef>
              <a:spcAft>
                <a:spcPts val="0"/>
              </a:spcAft>
              <a:buClr>
                <a:srgbClr val="48485E"/>
              </a:buClr>
              <a:buSzPts val="1500"/>
              <a:buFont typeface="Roboto"/>
              <a:buAutoNum type="arabicPeriod"/>
            </a:pPr>
            <a:r>
              <a:rPr lang="en" sz="1500">
                <a:solidFill>
                  <a:srgbClr val="48485E"/>
                </a:solidFill>
                <a:latin typeface="Roboto"/>
                <a:ea typeface="Roboto"/>
                <a:cs typeface="Roboto"/>
                <a:sym typeface="Roboto"/>
              </a:rPr>
              <a:t>Begin by cleaning the data. </a:t>
            </a:r>
            <a:endParaRPr sz="1500">
              <a:solidFill>
                <a:srgbClr val="48485E"/>
              </a:solidFill>
              <a:latin typeface="Roboto"/>
              <a:ea typeface="Roboto"/>
              <a:cs typeface="Roboto"/>
              <a:sym typeface="Roboto"/>
            </a:endParaRPr>
          </a:p>
          <a:p>
            <a:pPr indent="-323850" lvl="0" marL="457200" rtl="0" algn="l">
              <a:lnSpc>
                <a:spcPct val="100000"/>
              </a:lnSpc>
              <a:spcBef>
                <a:spcPts val="0"/>
              </a:spcBef>
              <a:spcAft>
                <a:spcPts val="0"/>
              </a:spcAft>
              <a:buClr>
                <a:srgbClr val="48485E"/>
              </a:buClr>
              <a:buSzPts val="1500"/>
              <a:buFont typeface="Roboto"/>
              <a:buAutoNum type="arabicPeriod"/>
            </a:pPr>
            <a:r>
              <a:rPr lang="en" sz="1500">
                <a:solidFill>
                  <a:srgbClr val="48485E"/>
                </a:solidFill>
                <a:latin typeface="Roboto"/>
                <a:ea typeface="Roboto"/>
                <a:cs typeface="Roboto"/>
                <a:sym typeface="Roboto"/>
              </a:rPr>
              <a:t>Merge datasets</a:t>
            </a:r>
            <a:endParaRPr sz="1500">
              <a:solidFill>
                <a:srgbClr val="48485E"/>
              </a:solidFill>
              <a:latin typeface="Roboto"/>
              <a:ea typeface="Roboto"/>
              <a:cs typeface="Roboto"/>
              <a:sym typeface="Roboto"/>
            </a:endParaRPr>
          </a:p>
          <a:p>
            <a:pPr indent="-323850" lvl="1" marL="914400" rtl="0" algn="l">
              <a:lnSpc>
                <a:spcPct val="100000"/>
              </a:lnSpc>
              <a:spcBef>
                <a:spcPts val="0"/>
              </a:spcBef>
              <a:spcAft>
                <a:spcPts val="0"/>
              </a:spcAft>
              <a:buClr>
                <a:srgbClr val="48485E"/>
              </a:buClr>
              <a:buSzPts val="1500"/>
              <a:buFont typeface="Roboto"/>
              <a:buChar char="○"/>
            </a:pPr>
            <a:r>
              <a:rPr lang="en" sz="1500">
                <a:solidFill>
                  <a:srgbClr val="48485E"/>
                </a:solidFill>
                <a:latin typeface="Roboto"/>
                <a:ea typeface="Roboto"/>
                <a:cs typeface="Roboto"/>
                <a:sym typeface="Roboto"/>
              </a:rPr>
              <a:t>In this case, we have two data,combine the two datasets for metadata. </a:t>
            </a:r>
            <a:endParaRPr sz="1500">
              <a:solidFill>
                <a:srgbClr val="48485E"/>
              </a:solidFill>
              <a:latin typeface="Roboto"/>
              <a:ea typeface="Roboto"/>
              <a:cs typeface="Roboto"/>
              <a:sym typeface="Roboto"/>
            </a:endParaRPr>
          </a:p>
          <a:p>
            <a:pPr indent="-323850" lvl="0" marL="457200" rtl="0" algn="l">
              <a:lnSpc>
                <a:spcPct val="100000"/>
              </a:lnSpc>
              <a:spcBef>
                <a:spcPts val="0"/>
              </a:spcBef>
              <a:spcAft>
                <a:spcPts val="0"/>
              </a:spcAft>
              <a:buClr>
                <a:srgbClr val="48485E"/>
              </a:buClr>
              <a:buSzPts val="1500"/>
              <a:buFont typeface="Roboto"/>
              <a:buAutoNum type="arabicPeriod"/>
            </a:pPr>
            <a:r>
              <a:rPr lang="en" sz="1500">
                <a:solidFill>
                  <a:srgbClr val="48485E"/>
                </a:solidFill>
                <a:latin typeface="Roboto"/>
                <a:ea typeface="Roboto"/>
                <a:cs typeface="Roboto"/>
                <a:sym typeface="Roboto"/>
              </a:rPr>
              <a:t>Create vectors</a:t>
            </a:r>
            <a:endParaRPr sz="1500">
              <a:solidFill>
                <a:srgbClr val="48485E"/>
              </a:solidFill>
              <a:latin typeface="Roboto"/>
              <a:ea typeface="Roboto"/>
              <a:cs typeface="Roboto"/>
              <a:sym typeface="Roboto"/>
            </a:endParaRPr>
          </a:p>
          <a:p>
            <a:pPr indent="-323850" lvl="1" marL="914400" rtl="0" algn="l">
              <a:lnSpc>
                <a:spcPct val="100000"/>
              </a:lnSpc>
              <a:spcBef>
                <a:spcPts val="0"/>
              </a:spcBef>
              <a:spcAft>
                <a:spcPts val="0"/>
              </a:spcAft>
              <a:buClr>
                <a:srgbClr val="48485E"/>
              </a:buClr>
              <a:buSzPts val="1500"/>
              <a:buFont typeface="Roboto"/>
              <a:buChar char="○"/>
            </a:pPr>
            <a:r>
              <a:rPr lang="en" sz="1500">
                <a:solidFill>
                  <a:srgbClr val="48485E"/>
                </a:solidFill>
                <a:latin typeface="Roboto"/>
                <a:ea typeface="Roboto"/>
                <a:cs typeface="Roboto"/>
                <a:sym typeface="Roboto"/>
              </a:rPr>
              <a:t>Create vectors using</a:t>
            </a:r>
            <a:r>
              <a:rPr b="1" lang="en" sz="1500">
                <a:solidFill>
                  <a:srgbClr val="48485E"/>
                </a:solidFill>
                <a:latin typeface="Roboto"/>
                <a:ea typeface="Roboto"/>
                <a:cs typeface="Roboto"/>
                <a:sym typeface="Roboto"/>
              </a:rPr>
              <a:t> TF-IDF.</a:t>
            </a:r>
            <a:r>
              <a:rPr lang="en" sz="1500">
                <a:solidFill>
                  <a:srgbClr val="48485E"/>
                </a:solidFill>
                <a:latin typeface="Roboto"/>
                <a:ea typeface="Roboto"/>
                <a:cs typeface="Roboto"/>
                <a:sym typeface="Roboto"/>
              </a:rPr>
              <a:t> </a:t>
            </a:r>
            <a:r>
              <a:rPr b="1" lang="en" sz="1500">
                <a:solidFill>
                  <a:srgbClr val="48485E"/>
                </a:solidFill>
                <a:latin typeface="Roboto"/>
                <a:ea typeface="Roboto"/>
                <a:cs typeface="Roboto"/>
                <a:sym typeface="Roboto"/>
              </a:rPr>
              <a:t>Term frequency-inverse document frequency (TF-IDF)</a:t>
            </a:r>
            <a:r>
              <a:rPr lang="en" sz="1500">
                <a:solidFill>
                  <a:srgbClr val="48485E"/>
                </a:solidFill>
                <a:latin typeface="Roboto"/>
                <a:ea typeface="Roboto"/>
                <a:cs typeface="Roboto"/>
                <a:sym typeface="Roboto"/>
              </a:rPr>
              <a:t> is a technique that gives more importance to rare words and less importance to stop words such as prepositions etc. This helps improve recommendation accuracy.</a:t>
            </a:r>
            <a:endParaRPr sz="1500">
              <a:solidFill>
                <a:srgbClr val="48485E"/>
              </a:solidFill>
              <a:latin typeface="Roboto"/>
              <a:ea typeface="Roboto"/>
              <a:cs typeface="Roboto"/>
              <a:sym typeface="Roboto"/>
            </a:endParaRPr>
          </a:p>
          <a:p>
            <a:pPr indent="-323850" lvl="0" marL="457200" rtl="0" algn="l">
              <a:lnSpc>
                <a:spcPct val="100000"/>
              </a:lnSpc>
              <a:spcBef>
                <a:spcPts val="0"/>
              </a:spcBef>
              <a:spcAft>
                <a:spcPts val="0"/>
              </a:spcAft>
              <a:buClr>
                <a:srgbClr val="48485E"/>
              </a:buClr>
              <a:buSzPts val="1500"/>
              <a:buFont typeface="Roboto"/>
              <a:buAutoNum type="arabicPeriod"/>
            </a:pPr>
            <a:r>
              <a:rPr lang="en" sz="1500">
                <a:solidFill>
                  <a:srgbClr val="48485E"/>
                </a:solidFill>
                <a:latin typeface="Roboto"/>
                <a:ea typeface="Roboto"/>
                <a:cs typeface="Roboto"/>
                <a:sym typeface="Roboto"/>
              </a:rPr>
              <a:t>Calculate similarity with TF-IDF matrix to TF-T=IDE matrix.</a:t>
            </a:r>
            <a:endParaRPr sz="1500">
              <a:solidFill>
                <a:srgbClr val="48485E"/>
              </a:solidFill>
              <a:latin typeface="Roboto"/>
              <a:ea typeface="Roboto"/>
              <a:cs typeface="Roboto"/>
              <a:sym typeface="Roboto"/>
            </a:endParaRPr>
          </a:p>
          <a:p>
            <a:pPr indent="-323850" lvl="0" marL="457200" rtl="0" algn="l">
              <a:lnSpc>
                <a:spcPct val="100000"/>
              </a:lnSpc>
              <a:spcBef>
                <a:spcPts val="0"/>
              </a:spcBef>
              <a:spcAft>
                <a:spcPts val="0"/>
              </a:spcAft>
              <a:buClr>
                <a:srgbClr val="48485E"/>
              </a:buClr>
              <a:buSzPts val="1500"/>
              <a:buFont typeface="Roboto"/>
              <a:buAutoNum type="arabicPeriod"/>
            </a:pPr>
            <a:r>
              <a:rPr lang="en" sz="1500">
                <a:solidFill>
                  <a:srgbClr val="48485E"/>
                </a:solidFill>
                <a:latin typeface="Roboto"/>
                <a:ea typeface="Roboto"/>
                <a:cs typeface="Roboto"/>
                <a:sym typeface="Roboto"/>
              </a:rPr>
              <a:t>Now build a function that classifies or ranks the item based on the similarity score.</a:t>
            </a:r>
            <a:endParaRPr sz="1500">
              <a:solidFill>
                <a:srgbClr val="48485E"/>
              </a:solidFill>
              <a:latin typeface="Roboto"/>
              <a:ea typeface="Roboto"/>
              <a:cs typeface="Roboto"/>
              <a:sym typeface="Roboto"/>
            </a:endParaRPr>
          </a:p>
          <a:p>
            <a:pPr indent="-323850" lvl="0" marL="457200" rtl="0" algn="l">
              <a:lnSpc>
                <a:spcPct val="100000"/>
              </a:lnSpc>
              <a:spcBef>
                <a:spcPts val="0"/>
              </a:spcBef>
              <a:spcAft>
                <a:spcPts val="0"/>
              </a:spcAft>
              <a:buClr>
                <a:srgbClr val="48485E"/>
              </a:buClr>
              <a:buSzPts val="1500"/>
              <a:buFont typeface="Roboto"/>
              <a:buAutoNum type="arabicPeriod"/>
            </a:pPr>
            <a:r>
              <a:rPr lang="en" sz="1500">
                <a:solidFill>
                  <a:srgbClr val="48485E"/>
                </a:solidFill>
                <a:latin typeface="Roboto"/>
                <a:ea typeface="Roboto"/>
                <a:cs typeface="Roboto"/>
                <a:sym typeface="Roboto"/>
              </a:rPr>
              <a:t>The function is the input that gives the required recommendation.</a:t>
            </a:r>
            <a:endParaRPr sz="1500">
              <a:solidFill>
                <a:srgbClr val="48485E"/>
              </a:solidFill>
              <a:latin typeface="Roboto"/>
              <a:ea typeface="Roboto"/>
              <a:cs typeface="Roboto"/>
              <a:sym typeface="Roboto"/>
            </a:endParaRPr>
          </a:p>
          <a:p>
            <a:pPr indent="0" lvl="0" marL="0" rtl="0" algn="l">
              <a:spcBef>
                <a:spcPts val="1200"/>
              </a:spcBef>
              <a:spcAft>
                <a:spcPts val="0"/>
              </a:spcAft>
              <a:buNone/>
            </a:pPr>
            <a:r>
              <a:t/>
            </a:r>
            <a:endParaRPr/>
          </a:p>
        </p:txBody>
      </p:sp>
      <p:sp>
        <p:nvSpPr>
          <p:cNvPr id="163" name="Google Shape;163;p32"/>
          <p:cNvSpPr txBox="1"/>
          <p:nvPr/>
        </p:nvSpPr>
        <p:spPr>
          <a:xfrm>
            <a:off x="910825" y="3589725"/>
            <a:ext cx="699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All the functions and </a:t>
            </a:r>
            <a:r>
              <a:rPr lang="en"/>
              <a:t>formulae</a:t>
            </a:r>
            <a:r>
              <a:rPr lang="en"/>
              <a:t> mentioned here can be done with python with simple line of code, so no need to worry about memorising the formulae.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nvSpPr>
        <p:spPr>
          <a:xfrm>
            <a:off x="2246700" y="1829450"/>
            <a:ext cx="46506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800">
                <a:latin typeface="Pacifico"/>
                <a:ea typeface="Pacifico"/>
                <a:cs typeface="Pacifico"/>
                <a:sym typeface="Pacifico"/>
              </a:rPr>
              <a:t>Thank you!</a:t>
            </a:r>
            <a:endParaRPr sz="6800">
              <a:latin typeface="Pacifico"/>
              <a:ea typeface="Pacifico"/>
              <a:cs typeface="Pacifico"/>
              <a:sym typeface="Pacific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953050" y="152400"/>
            <a:ext cx="6558767" cy="48386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224275" y="357725"/>
            <a:ext cx="8839198" cy="408106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7"/>
          <p:cNvPicPr preferRelativeResize="0"/>
          <p:nvPr/>
        </p:nvPicPr>
        <p:blipFill>
          <a:blip r:embed="rId3">
            <a:alphaModFix/>
          </a:blip>
          <a:stretch>
            <a:fillRect/>
          </a:stretch>
        </p:blipFill>
        <p:spPr>
          <a:xfrm>
            <a:off x="152400" y="152400"/>
            <a:ext cx="8839199" cy="4785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8"/>
          <p:cNvPicPr preferRelativeResize="0"/>
          <p:nvPr/>
        </p:nvPicPr>
        <p:blipFill>
          <a:blip r:embed="rId3">
            <a:alphaModFix/>
          </a:blip>
          <a:stretch>
            <a:fillRect/>
          </a:stretch>
        </p:blipFill>
        <p:spPr>
          <a:xfrm>
            <a:off x="152400" y="152400"/>
            <a:ext cx="8839199" cy="37929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9"/>
          <p:cNvPicPr preferRelativeResize="0"/>
          <p:nvPr/>
        </p:nvPicPr>
        <p:blipFill>
          <a:blip r:embed="rId3">
            <a:alphaModFix/>
          </a:blip>
          <a:stretch>
            <a:fillRect/>
          </a:stretch>
        </p:blipFill>
        <p:spPr>
          <a:xfrm>
            <a:off x="152400" y="152400"/>
            <a:ext cx="8839200" cy="42198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20"/>
          <p:cNvPicPr preferRelativeResize="0"/>
          <p:nvPr/>
        </p:nvPicPr>
        <p:blipFill>
          <a:blip r:embed="rId3">
            <a:alphaModFix/>
          </a:blip>
          <a:stretch>
            <a:fillRect/>
          </a:stretch>
        </p:blipFill>
        <p:spPr>
          <a:xfrm>
            <a:off x="443175" y="152400"/>
            <a:ext cx="8129706"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1"/>
          <p:cNvPicPr preferRelativeResize="0"/>
          <p:nvPr/>
        </p:nvPicPr>
        <p:blipFill>
          <a:blip r:embed="rId3">
            <a:alphaModFix/>
          </a:blip>
          <a:stretch>
            <a:fillRect/>
          </a:stretch>
        </p:blipFill>
        <p:spPr>
          <a:xfrm>
            <a:off x="1298876" y="113950"/>
            <a:ext cx="6546250" cy="4915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