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4"/>
  </p:sldMasterIdLst>
  <p:notesMasterIdLst>
    <p:notesMasterId r:id="rId29"/>
  </p:notesMasterIdLst>
  <p:sldIdLst>
    <p:sldId id="294" r:id="rId5"/>
    <p:sldId id="277" r:id="rId6"/>
    <p:sldId id="263" r:id="rId7"/>
    <p:sldId id="274" r:id="rId8"/>
    <p:sldId id="270" r:id="rId9"/>
    <p:sldId id="278" r:id="rId10"/>
    <p:sldId id="280" r:id="rId11"/>
    <p:sldId id="283" r:id="rId12"/>
    <p:sldId id="284" r:id="rId13"/>
    <p:sldId id="289" r:id="rId14"/>
    <p:sldId id="290" r:id="rId15"/>
    <p:sldId id="295" r:id="rId16"/>
    <p:sldId id="292" r:id="rId17"/>
    <p:sldId id="302" r:id="rId18"/>
    <p:sldId id="304" r:id="rId19"/>
    <p:sldId id="293" r:id="rId20"/>
    <p:sldId id="306" r:id="rId21"/>
    <p:sldId id="307" r:id="rId22"/>
    <p:sldId id="301" r:id="rId23"/>
    <p:sldId id="299" r:id="rId24"/>
    <p:sldId id="298" r:id="rId25"/>
    <p:sldId id="286" r:id="rId26"/>
    <p:sldId id="267"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D8CE8E-5154-4658-A9A0-6BDFB50E1E62}" v="183" dt="2021-03-12T16:15:56.3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51"/>
    <p:restoredTop sz="94757"/>
  </p:normalViewPr>
  <p:slideViewPr>
    <p:cSldViewPr snapToGrid="0">
      <p:cViewPr varScale="1">
        <p:scale>
          <a:sx n="107" d="100"/>
          <a:sy n="107" d="100"/>
        </p:scale>
        <p:origin x="3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nezes, Ryner Paul" userId="S::rmenezes8@dxc.com::a1933061-354d-4eff-9b39-ba0be363fd4d" providerId="AD" clId="Web-{CAD8CE8E-5154-4658-A9A0-6BDFB50E1E62}"/>
    <pc:docChg chg="modSld">
      <pc:chgData name="Menezes, Ryner Paul" userId="S::rmenezes8@dxc.com::a1933061-354d-4eff-9b39-ba0be363fd4d" providerId="AD" clId="Web-{CAD8CE8E-5154-4658-A9A0-6BDFB50E1E62}" dt="2021-03-12T16:15:55.636" v="90" actId="20577"/>
      <pc:docMkLst>
        <pc:docMk/>
      </pc:docMkLst>
      <pc:sldChg chg="modSp">
        <pc:chgData name="Menezes, Ryner Paul" userId="S::rmenezes8@dxc.com::a1933061-354d-4eff-9b39-ba0be363fd4d" providerId="AD" clId="Web-{CAD8CE8E-5154-4658-A9A0-6BDFB50E1E62}" dt="2021-03-12T16:15:55.636" v="90" actId="20577"/>
        <pc:sldMkLst>
          <pc:docMk/>
          <pc:sldMk cId="2107329335" sldId="277"/>
        </pc:sldMkLst>
        <pc:spChg chg="mod">
          <ac:chgData name="Menezes, Ryner Paul" userId="S::rmenezes8@dxc.com::a1933061-354d-4eff-9b39-ba0be363fd4d" providerId="AD" clId="Web-{CAD8CE8E-5154-4658-A9A0-6BDFB50E1E62}" dt="2021-03-12T16:15:55.636" v="90" actId="20577"/>
          <ac:spMkLst>
            <pc:docMk/>
            <pc:sldMk cId="2107329335" sldId="277"/>
            <ac:spMk id="5" creationId="{2BE49016-4BAE-034A-A647-5CC605E51E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44AC7E-C05D-4F46-8335-F78E6C95933E}"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E87FB313-F511-479C-9C08-52038545D9C2}">
      <dgm:prSet phldrT="[Text]" custT="1"/>
      <dgm:spPr/>
      <dgm:t>
        <a:bodyPr/>
        <a:lstStyle/>
        <a:p>
          <a:pPr algn="ctr"/>
          <a:r>
            <a:rPr lang="en-US" sz="1400"/>
            <a:t>Business Problem</a:t>
          </a:r>
        </a:p>
      </dgm:t>
    </dgm:pt>
    <dgm:pt modelId="{13A46402-C758-44A9-8F95-1F0BD5189776}" type="parTrans" cxnId="{A36AECF8-8899-4397-AE3E-5D3B0E483B8E}">
      <dgm:prSet/>
      <dgm:spPr/>
      <dgm:t>
        <a:bodyPr/>
        <a:lstStyle/>
        <a:p>
          <a:endParaRPr lang="en-US"/>
        </a:p>
      </dgm:t>
    </dgm:pt>
    <dgm:pt modelId="{B2B1D068-14E4-4371-A560-2C792F68F146}" type="sibTrans" cxnId="{A36AECF8-8899-4397-AE3E-5D3B0E483B8E}">
      <dgm:prSet/>
      <dgm:spPr>
        <a:solidFill>
          <a:schemeClr val="accent3"/>
        </a:solidFill>
      </dgm:spPr>
      <dgm:t>
        <a:bodyPr/>
        <a:lstStyle/>
        <a:p>
          <a:endParaRPr lang="en-US"/>
        </a:p>
      </dgm:t>
    </dgm:pt>
    <dgm:pt modelId="{FD492A1C-3C71-4D95-9D7B-CF9F749BAF6F}">
      <dgm:prSet phldrT="[Text]" custT="1"/>
      <dgm:spPr/>
      <dgm:t>
        <a:bodyPr/>
        <a:lstStyle/>
        <a:p>
          <a:pPr>
            <a:buNone/>
          </a:pPr>
          <a:r>
            <a:rPr lang="en-US" sz="1000"/>
            <a:t>To identify the cancer in early stages, we apply data modeling techniques to clinical data obtained using a novel blood test called </a:t>
          </a:r>
          <a:r>
            <a:rPr lang="en-US" sz="1000" err="1"/>
            <a:t>CancerSEEK</a:t>
          </a:r>
          <a:r>
            <a:rPr lang="en-US" sz="1000"/>
            <a:t> with relevant features. </a:t>
          </a:r>
        </a:p>
      </dgm:t>
    </dgm:pt>
    <dgm:pt modelId="{3BE3C1F4-0490-445D-9DDD-E097D7A93E2E}" type="parTrans" cxnId="{62A9259A-977D-449A-91E7-D7321B5D43BC}">
      <dgm:prSet/>
      <dgm:spPr/>
      <dgm:t>
        <a:bodyPr/>
        <a:lstStyle/>
        <a:p>
          <a:endParaRPr lang="en-US"/>
        </a:p>
      </dgm:t>
    </dgm:pt>
    <dgm:pt modelId="{6E2C51AB-D901-4E69-A294-2FEDE6CCF569}" type="sibTrans" cxnId="{62A9259A-977D-449A-91E7-D7321B5D43BC}">
      <dgm:prSet/>
      <dgm:spPr/>
      <dgm:t>
        <a:bodyPr/>
        <a:lstStyle/>
        <a:p>
          <a:endParaRPr lang="en-US"/>
        </a:p>
      </dgm:t>
    </dgm:pt>
    <dgm:pt modelId="{C9134712-6DD4-4D81-8FA3-64993A04E24E}">
      <dgm:prSet phldrT="[Text]" custT="1"/>
      <dgm:spPr/>
      <dgm:t>
        <a:bodyPr/>
        <a:lstStyle/>
        <a:p>
          <a:pPr algn="ctr"/>
          <a:r>
            <a:rPr lang="en-US" sz="1400"/>
            <a:t>Data Acquisition</a:t>
          </a:r>
        </a:p>
      </dgm:t>
    </dgm:pt>
    <dgm:pt modelId="{CB0FB6F9-60C5-4BD7-879C-0728DC781286}" type="parTrans" cxnId="{DE5D8B43-D38C-40E6-BDAA-FF5CA20BA175}">
      <dgm:prSet/>
      <dgm:spPr/>
      <dgm:t>
        <a:bodyPr/>
        <a:lstStyle/>
        <a:p>
          <a:endParaRPr lang="en-US"/>
        </a:p>
      </dgm:t>
    </dgm:pt>
    <dgm:pt modelId="{718F509F-4FFD-4C1E-BBC9-F5E49A5DDF5D}" type="sibTrans" cxnId="{DE5D8B43-D38C-40E6-BDAA-FF5CA20BA175}">
      <dgm:prSet/>
      <dgm:spPr>
        <a:solidFill>
          <a:schemeClr val="accent3"/>
        </a:solidFill>
      </dgm:spPr>
      <dgm:t>
        <a:bodyPr/>
        <a:lstStyle/>
        <a:p>
          <a:endParaRPr lang="en-US"/>
        </a:p>
      </dgm:t>
    </dgm:pt>
    <dgm:pt modelId="{FEBC5CCF-4A24-4CE5-9A58-788DB90C4576}">
      <dgm:prSet phldrT="[Text]" custT="1"/>
      <dgm:spPr/>
      <dgm:t>
        <a:bodyPr/>
        <a:lstStyle/>
        <a:p>
          <a:pPr>
            <a:buNone/>
          </a:pPr>
          <a:r>
            <a:rPr lang="en-US" sz="1000"/>
            <a:t>The critical tables for our analysis are </a:t>
          </a:r>
        </a:p>
      </dgm:t>
    </dgm:pt>
    <dgm:pt modelId="{1B99D0D8-E7D8-436E-8BCE-61929149CB3A}" type="parTrans" cxnId="{EC33C34D-D06E-4AF8-A10B-AC47AE4FB288}">
      <dgm:prSet/>
      <dgm:spPr/>
      <dgm:t>
        <a:bodyPr/>
        <a:lstStyle/>
        <a:p>
          <a:endParaRPr lang="en-US"/>
        </a:p>
      </dgm:t>
    </dgm:pt>
    <dgm:pt modelId="{CEA9F07D-F835-4393-A492-8B4D5FB346C5}" type="sibTrans" cxnId="{EC33C34D-D06E-4AF8-A10B-AC47AE4FB288}">
      <dgm:prSet/>
      <dgm:spPr/>
      <dgm:t>
        <a:bodyPr/>
        <a:lstStyle/>
        <a:p>
          <a:endParaRPr lang="en-US"/>
        </a:p>
      </dgm:t>
    </dgm:pt>
    <dgm:pt modelId="{7CCE77F6-2C69-4973-A165-B42B42885056}">
      <dgm:prSet phldrT="[Text]" custT="1"/>
      <dgm:spPr/>
      <dgm:t>
        <a:bodyPr/>
        <a:lstStyle/>
        <a:p>
          <a:pPr algn="ctr"/>
          <a:r>
            <a:rPr lang="en-US" sz="1200"/>
            <a:t>Data Preprocessing</a:t>
          </a:r>
        </a:p>
      </dgm:t>
    </dgm:pt>
    <dgm:pt modelId="{D97CA6F2-57AC-4182-A41C-1D655F55FE34}" type="parTrans" cxnId="{FE3ABDFA-B1EE-43CA-9C9A-F4279DF904E7}">
      <dgm:prSet/>
      <dgm:spPr/>
      <dgm:t>
        <a:bodyPr/>
        <a:lstStyle/>
        <a:p>
          <a:endParaRPr lang="en-US"/>
        </a:p>
      </dgm:t>
    </dgm:pt>
    <dgm:pt modelId="{4E487B76-4C30-4306-8D88-6C3E1341F30D}" type="sibTrans" cxnId="{FE3ABDFA-B1EE-43CA-9C9A-F4279DF904E7}">
      <dgm:prSet/>
      <dgm:spPr>
        <a:solidFill>
          <a:schemeClr val="accent3"/>
        </a:solidFill>
      </dgm:spPr>
      <dgm:t>
        <a:bodyPr/>
        <a:lstStyle/>
        <a:p>
          <a:endParaRPr lang="en-US"/>
        </a:p>
      </dgm:t>
    </dgm:pt>
    <dgm:pt modelId="{077BDA8C-E78E-4ABE-BC63-685CC3C3D19C}">
      <dgm:prSet phldrT="[Text]" custT="1"/>
      <dgm:spPr/>
      <dgm:t>
        <a:bodyPr/>
        <a:lstStyle/>
        <a:p>
          <a:r>
            <a:rPr lang="en-US" sz="1000"/>
            <a:t>Removal of  strings from numerical values in the table containing protein biomarkers </a:t>
          </a:r>
        </a:p>
      </dgm:t>
    </dgm:pt>
    <dgm:pt modelId="{176A6C6E-0886-4DA1-9140-3C54EFD74198}" type="parTrans" cxnId="{5AEEBE0B-8D95-4D9E-AACF-A886D1D894C7}">
      <dgm:prSet/>
      <dgm:spPr/>
      <dgm:t>
        <a:bodyPr/>
        <a:lstStyle/>
        <a:p>
          <a:endParaRPr lang="en-US"/>
        </a:p>
      </dgm:t>
    </dgm:pt>
    <dgm:pt modelId="{2808422B-F285-4768-AAE1-15FF9BF4FE0C}" type="sibTrans" cxnId="{5AEEBE0B-8D95-4D9E-AACF-A886D1D894C7}">
      <dgm:prSet/>
      <dgm:spPr/>
      <dgm:t>
        <a:bodyPr/>
        <a:lstStyle/>
        <a:p>
          <a:endParaRPr lang="en-US"/>
        </a:p>
      </dgm:t>
    </dgm:pt>
    <dgm:pt modelId="{3A254DFC-DE2E-454D-969D-57A7BA1ABF82}">
      <dgm:prSet custT="1"/>
      <dgm:spPr/>
      <dgm:t>
        <a:bodyPr/>
        <a:lstStyle/>
        <a:p>
          <a:pPr algn="ctr"/>
          <a:r>
            <a:rPr lang="en-US" sz="1200"/>
            <a:t>EDA</a:t>
          </a:r>
        </a:p>
      </dgm:t>
    </dgm:pt>
    <dgm:pt modelId="{E2A4D716-48D5-4EFF-AE54-6B50A1F01902}" type="parTrans" cxnId="{15C3493C-9470-4B5E-A4E5-D955835435B7}">
      <dgm:prSet/>
      <dgm:spPr/>
      <dgm:t>
        <a:bodyPr/>
        <a:lstStyle/>
        <a:p>
          <a:endParaRPr lang="en-US"/>
        </a:p>
      </dgm:t>
    </dgm:pt>
    <dgm:pt modelId="{F1578C7A-D437-404B-A7F1-06D92FD77BA2}" type="sibTrans" cxnId="{15C3493C-9470-4B5E-A4E5-D955835435B7}">
      <dgm:prSet/>
      <dgm:spPr>
        <a:solidFill>
          <a:schemeClr val="accent3"/>
        </a:solidFill>
      </dgm:spPr>
      <dgm:t>
        <a:bodyPr/>
        <a:lstStyle/>
        <a:p>
          <a:endParaRPr lang="en-US"/>
        </a:p>
      </dgm:t>
    </dgm:pt>
    <dgm:pt modelId="{34A6B4DA-6962-4F29-A210-503A09C00F74}">
      <dgm:prSet custT="1"/>
      <dgm:spPr/>
      <dgm:t>
        <a:bodyPr/>
        <a:lstStyle/>
        <a:p>
          <a:pPr algn="ctr"/>
          <a:r>
            <a:rPr lang="en-US" sz="1200" dirty="0"/>
            <a:t>Modelling and Tuning</a:t>
          </a:r>
        </a:p>
      </dgm:t>
    </dgm:pt>
    <dgm:pt modelId="{E8E8191D-F2B4-45DD-8692-98FC30B2F8EC}" type="parTrans" cxnId="{BAC0F69D-6C48-478C-AD09-780FE187D375}">
      <dgm:prSet/>
      <dgm:spPr/>
      <dgm:t>
        <a:bodyPr/>
        <a:lstStyle/>
        <a:p>
          <a:endParaRPr lang="en-US"/>
        </a:p>
      </dgm:t>
    </dgm:pt>
    <dgm:pt modelId="{6DE91380-A54C-4F89-8365-1BC057899D7D}" type="sibTrans" cxnId="{BAC0F69D-6C48-478C-AD09-780FE187D375}">
      <dgm:prSet/>
      <dgm:spPr>
        <a:solidFill>
          <a:schemeClr val="accent3"/>
        </a:solidFill>
      </dgm:spPr>
      <dgm:t>
        <a:bodyPr/>
        <a:lstStyle/>
        <a:p>
          <a:endParaRPr lang="en-US"/>
        </a:p>
      </dgm:t>
    </dgm:pt>
    <dgm:pt modelId="{DA22E8DA-279D-41A2-A7F9-5411D51616D6}">
      <dgm:prSet custT="1"/>
      <dgm:spPr/>
      <dgm:t>
        <a:bodyPr/>
        <a:lstStyle/>
        <a:p>
          <a:pPr algn="ctr"/>
          <a:r>
            <a:rPr lang="en-US" sz="1200" dirty="0"/>
            <a:t>Model evaluation metrics </a:t>
          </a:r>
        </a:p>
      </dgm:t>
    </dgm:pt>
    <dgm:pt modelId="{863122D7-BE25-487D-B9AF-43ED4C3CB219}" type="parTrans" cxnId="{2C126CBF-0CA1-4FDD-8D91-889E96D1ACCB}">
      <dgm:prSet/>
      <dgm:spPr/>
      <dgm:t>
        <a:bodyPr/>
        <a:lstStyle/>
        <a:p>
          <a:endParaRPr lang="en-US"/>
        </a:p>
      </dgm:t>
    </dgm:pt>
    <dgm:pt modelId="{45529B1C-00D0-4222-868C-221E955EB811}" type="sibTrans" cxnId="{2C126CBF-0CA1-4FDD-8D91-889E96D1ACCB}">
      <dgm:prSet/>
      <dgm:spPr/>
      <dgm:t>
        <a:bodyPr/>
        <a:lstStyle/>
        <a:p>
          <a:endParaRPr lang="en-US"/>
        </a:p>
      </dgm:t>
    </dgm:pt>
    <dgm:pt modelId="{619770D3-4739-4ED6-932D-80F1AACA7214}">
      <dgm:prSet custT="1"/>
      <dgm:spPr/>
      <dgm:t>
        <a:bodyPr/>
        <a:lstStyle/>
        <a:p>
          <a:r>
            <a:rPr lang="en-US" sz="1000"/>
            <a:t>Mutations identified in plasma</a:t>
          </a:r>
        </a:p>
      </dgm:t>
    </dgm:pt>
    <dgm:pt modelId="{EABEA578-A787-4BD4-BA76-7EF6BCD2FF4E}" type="parTrans" cxnId="{B9E646F8-CED5-4AAB-91BE-069E54B108FC}">
      <dgm:prSet/>
      <dgm:spPr/>
      <dgm:t>
        <a:bodyPr/>
        <a:lstStyle/>
        <a:p>
          <a:endParaRPr lang="en-US"/>
        </a:p>
      </dgm:t>
    </dgm:pt>
    <dgm:pt modelId="{87BAA20E-FFEC-4230-9B8B-5F0BD4F206B6}" type="sibTrans" cxnId="{B9E646F8-CED5-4AAB-91BE-069E54B108FC}">
      <dgm:prSet/>
      <dgm:spPr/>
      <dgm:t>
        <a:bodyPr/>
        <a:lstStyle/>
        <a:p>
          <a:endParaRPr lang="en-US"/>
        </a:p>
      </dgm:t>
    </dgm:pt>
    <dgm:pt modelId="{20DD6EF4-1950-487F-A48B-E8BB4D83CFA7}">
      <dgm:prSet custT="1"/>
      <dgm:spPr/>
      <dgm:t>
        <a:bodyPr/>
        <a:lstStyle/>
        <a:p>
          <a:r>
            <a:rPr lang="en-US" sz="1000"/>
            <a:t>Mutations identified in primary tumor</a:t>
          </a:r>
        </a:p>
      </dgm:t>
    </dgm:pt>
    <dgm:pt modelId="{947961BF-B052-48E4-B469-BA32A7C011CC}" type="parTrans" cxnId="{929286AF-47D3-465E-A559-2A401FE9E8D8}">
      <dgm:prSet/>
      <dgm:spPr/>
      <dgm:t>
        <a:bodyPr/>
        <a:lstStyle/>
        <a:p>
          <a:endParaRPr lang="en-US"/>
        </a:p>
      </dgm:t>
    </dgm:pt>
    <dgm:pt modelId="{EC4186D9-6BE2-44BE-AAC7-6B2F171D308E}" type="sibTrans" cxnId="{929286AF-47D3-465E-A559-2A401FE9E8D8}">
      <dgm:prSet/>
      <dgm:spPr/>
      <dgm:t>
        <a:bodyPr/>
        <a:lstStyle/>
        <a:p>
          <a:endParaRPr lang="en-US"/>
        </a:p>
      </dgm:t>
    </dgm:pt>
    <dgm:pt modelId="{217BC9FD-4F5A-4D3C-824A-E2D01AE60845}">
      <dgm:prSet custT="1"/>
      <dgm:spPr/>
      <dgm:t>
        <a:bodyPr/>
        <a:lstStyle/>
        <a:p>
          <a:pPr>
            <a:buFont typeface="Arial" panose="020B0604020202020204" pitchFamily="34" charset="0"/>
            <a:buChar char="•"/>
          </a:pPr>
          <a:r>
            <a:rPr lang="en-US" sz="1000"/>
            <a:t>Protein Biomarkers Measured</a:t>
          </a:r>
        </a:p>
      </dgm:t>
    </dgm:pt>
    <dgm:pt modelId="{0CFB68FB-19C3-48EA-970A-52134A8DABC4}" type="sibTrans" cxnId="{BADAD825-D4FB-4412-9163-7E903B8B37A1}">
      <dgm:prSet/>
      <dgm:spPr/>
      <dgm:t>
        <a:bodyPr/>
        <a:lstStyle/>
        <a:p>
          <a:endParaRPr lang="en-US"/>
        </a:p>
      </dgm:t>
    </dgm:pt>
    <dgm:pt modelId="{21DF9325-2727-42D6-BB05-F3DF0D27E8DC}" type="parTrans" cxnId="{BADAD825-D4FB-4412-9163-7E903B8B37A1}">
      <dgm:prSet/>
      <dgm:spPr/>
      <dgm:t>
        <a:bodyPr/>
        <a:lstStyle/>
        <a:p>
          <a:endParaRPr lang="en-US"/>
        </a:p>
      </dgm:t>
    </dgm:pt>
    <dgm:pt modelId="{82BDE38C-9576-48B6-B09D-EB4C1E8DA01D}">
      <dgm:prSet custT="1"/>
      <dgm:spPr/>
      <dgm:t>
        <a:bodyPr/>
        <a:lstStyle/>
        <a:p>
          <a:r>
            <a:rPr lang="en-US" sz="1000"/>
            <a:t>Data transformation to maintain a uniform unit of measurement</a:t>
          </a:r>
        </a:p>
      </dgm:t>
    </dgm:pt>
    <dgm:pt modelId="{CA129F22-5505-4AD9-9231-52FE5FB0C225}" type="parTrans" cxnId="{1A63DDD9-CF4F-4E1C-A8D3-0BEC4A789600}">
      <dgm:prSet/>
      <dgm:spPr/>
      <dgm:t>
        <a:bodyPr/>
        <a:lstStyle/>
        <a:p>
          <a:endParaRPr lang="en-US"/>
        </a:p>
      </dgm:t>
    </dgm:pt>
    <dgm:pt modelId="{9329D888-7B9B-4D30-9638-7A28DFB4FCA7}" type="sibTrans" cxnId="{1A63DDD9-CF4F-4E1C-A8D3-0BEC4A789600}">
      <dgm:prSet/>
      <dgm:spPr/>
      <dgm:t>
        <a:bodyPr/>
        <a:lstStyle/>
        <a:p>
          <a:endParaRPr lang="en-US"/>
        </a:p>
      </dgm:t>
    </dgm:pt>
    <dgm:pt modelId="{3B723109-58EC-48D4-87AF-29328BCC70B6}">
      <dgm:prSet custT="1"/>
      <dgm:spPr/>
      <dgm:t>
        <a:bodyPr/>
        <a:lstStyle/>
        <a:p>
          <a:r>
            <a:rPr lang="en-US" sz="1000" dirty="0"/>
            <a:t>Extract insights to compare concentration of protein biomarkers</a:t>
          </a:r>
        </a:p>
      </dgm:t>
    </dgm:pt>
    <dgm:pt modelId="{5C8AA2FE-00D8-492B-8F69-83F1687B2E3C}" type="parTrans" cxnId="{D5AEDD31-7482-42EA-8F0A-398DCC3CB6AE}">
      <dgm:prSet/>
      <dgm:spPr/>
      <dgm:t>
        <a:bodyPr/>
        <a:lstStyle/>
        <a:p>
          <a:endParaRPr lang="en-US"/>
        </a:p>
      </dgm:t>
    </dgm:pt>
    <dgm:pt modelId="{F0790AAE-107B-48D0-81D2-DFCACECAEE5F}" type="sibTrans" cxnId="{D5AEDD31-7482-42EA-8F0A-398DCC3CB6AE}">
      <dgm:prSet/>
      <dgm:spPr/>
      <dgm:t>
        <a:bodyPr/>
        <a:lstStyle/>
        <a:p>
          <a:endParaRPr lang="en-US"/>
        </a:p>
      </dgm:t>
    </dgm:pt>
    <dgm:pt modelId="{BD36BE1B-EDF1-4681-ADB1-606C1C2CF598}">
      <dgm:prSet custT="1"/>
      <dgm:spPr/>
      <dgm:t>
        <a:bodyPr/>
        <a:lstStyle/>
        <a:p>
          <a:r>
            <a:rPr lang="en-US" sz="1000"/>
            <a:t>Draw comparisons and identify key protein biomarkers and their concentration</a:t>
          </a:r>
        </a:p>
      </dgm:t>
    </dgm:pt>
    <dgm:pt modelId="{E54A2AC3-77DC-40E0-98FA-A80A78ABF8DB}" type="parTrans" cxnId="{9BE4A2B5-3227-4CA6-87E4-19EB43B1D1D2}">
      <dgm:prSet/>
      <dgm:spPr/>
      <dgm:t>
        <a:bodyPr/>
        <a:lstStyle/>
        <a:p>
          <a:endParaRPr lang="en-US"/>
        </a:p>
      </dgm:t>
    </dgm:pt>
    <dgm:pt modelId="{2CFF50EE-C9F0-4221-932D-85FCC2C784AA}" type="sibTrans" cxnId="{9BE4A2B5-3227-4CA6-87E4-19EB43B1D1D2}">
      <dgm:prSet/>
      <dgm:spPr/>
      <dgm:t>
        <a:bodyPr/>
        <a:lstStyle/>
        <a:p>
          <a:endParaRPr lang="en-US"/>
        </a:p>
      </dgm:t>
    </dgm:pt>
    <dgm:pt modelId="{17FDFA72-6206-4CF5-8ABE-FF113072331E}">
      <dgm:prSet custT="1"/>
      <dgm:spPr/>
      <dgm:t>
        <a:bodyPr/>
        <a:lstStyle/>
        <a:p>
          <a:r>
            <a:rPr lang="en-US" sz="1000"/>
            <a:t>Extract key features from the above analysis</a:t>
          </a:r>
        </a:p>
      </dgm:t>
    </dgm:pt>
    <dgm:pt modelId="{2595862D-677E-4235-8339-B80E47EBF3DF}" type="parTrans" cxnId="{60152092-F025-4C34-A45A-CCDB7D7C1AAC}">
      <dgm:prSet/>
      <dgm:spPr/>
      <dgm:t>
        <a:bodyPr/>
        <a:lstStyle/>
        <a:p>
          <a:endParaRPr lang="en-US"/>
        </a:p>
      </dgm:t>
    </dgm:pt>
    <dgm:pt modelId="{82558290-150C-4771-BFBA-9970804F1118}" type="sibTrans" cxnId="{60152092-F025-4C34-A45A-CCDB7D7C1AAC}">
      <dgm:prSet/>
      <dgm:spPr/>
      <dgm:t>
        <a:bodyPr/>
        <a:lstStyle/>
        <a:p>
          <a:endParaRPr lang="en-US"/>
        </a:p>
      </dgm:t>
    </dgm:pt>
    <dgm:pt modelId="{24D6563F-1557-4678-9644-424898CB9935}">
      <dgm:prSet custT="1"/>
      <dgm:spPr/>
      <dgm:t>
        <a:bodyPr/>
        <a:lstStyle/>
        <a:p>
          <a:r>
            <a:rPr lang="en-US" sz="1000" dirty="0"/>
            <a:t>Prediction models to be considered are binary classification and multi-classification</a:t>
          </a:r>
        </a:p>
      </dgm:t>
    </dgm:pt>
    <dgm:pt modelId="{B6465D96-151E-42DC-BAFE-049AD329CE21}" type="parTrans" cxnId="{F7D3DDD4-682F-4630-80A7-76B34EB5992E}">
      <dgm:prSet/>
      <dgm:spPr/>
      <dgm:t>
        <a:bodyPr/>
        <a:lstStyle/>
        <a:p>
          <a:endParaRPr lang="en-US"/>
        </a:p>
      </dgm:t>
    </dgm:pt>
    <dgm:pt modelId="{82FF87D0-82E1-4A57-9741-54B9E7882BDD}" type="sibTrans" cxnId="{F7D3DDD4-682F-4630-80A7-76B34EB5992E}">
      <dgm:prSet/>
      <dgm:spPr/>
      <dgm:t>
        <a:bodyPr/>
        <a:lstStyle/>
        <a:p>
          <a:endParaRPr lang="en-US"/>
        </a:p>
      </dgm:t>
    </dgm:pt>
    <dgm:pt modelId="{78483F6C-402E-4399-9481-611DD2F35986}">
      <dgm:prSet custT="1"/>
      <dgm:spPr/>
      <dgm:t>
        <a:bodyPr/>
        <a:lstStyle/>
        <a:p>
          <a:r>
            <a:rPr lang="en-US" sz="1000" dirty="0"/>
            <a:t>Specificity</a:t>
          </a:r>
        </a:p>
      </dgm:t>
    </dgm:pt>
    <dgm:pt modelId="{D81C1BBE-CC14-47D7-A561-233CA5CAFCD7}" type="parTrans" cxnId="{5A81DB82-F55D-4050-9987-5AB0821D8A6A}">
      <dgm:prSet/>
      <dgm:spPr/>
      <dgm:t>
        <a:bodyPr/>
        <a:lstStyle/>
        <a:p>
          <a:endParaRPr lang="en-US"/>
        </a:p>
      </dgm:t>
    </dgm:pt>
    <dgm:pt modelId="{C14A418E-8C08-4075-AEA1-04D684B8EF67}" type="sibTrans" cxnId="{5A81DB82-F55D-4050-9987-5AB0821D8A6A}">
      <dgm:prSet/>
      <dgm:spPr/>
      <dgm:t>
        <a:bodyPr/>
        <a:lstStyle/>
        <a:p>
          <a:endParaRPr lang="en-US"/>
        </a:p>
      </dgm:t>
    </dgm:pt>
    <dgm:pt modelId="{C2BBC87A-4F6C-B04B-A696-76E34EE90F88}">
      <dgm:prSet custT="1"/>
      <dgm:spPr/>
      <dgm:t>
        <a:bodyPr/>
        <a:lstStyle/>
        <a:p>
          <a:r>
            <a:rPr lang="en-US" sz="1000" dirty="0"/>
            <a:t>Machine Learning Algorithm - Random Forest</a:t>
          </a:r>
        </a:p>
      </dgm:t>
    </dgm:pt>
    <dgm:pt modelId="{F3840B49-9C71-FF43-9A7B-8707F3884437}" type="parTrans" cxnId="{E51923C9-466A-D147-9179-F105D912A794}">
      <dgm:prSet/>
      <dgm:spPr/>
      <dgm:t>
        <a:bodyPr/>
        <a:lstStyle/>
        <a:p>
          <a:endParaRPr lang="en-US"/>
        </a:p>
      </dgm:t>
    </dgm:pt>
    <dgm:pt modelId="{0BB0080A-38FD-5641-98E6-3D306970E37C}" type="sibTrans" cxnId="{E51923C9-466A-D147-9179-F105D912A794}">
      <dgm:prSet/>
      <dgm:spPr/>
      <dgm:t>
        <a:bodyPr/>
        <a:lstStyle/>
        <a:p>
          <a:endParaRPr lang="en-US"/>
        </a:p>
      </dgm:t>
    </dgm:pt>
    <dgm:pt modelId="{0754ED7B-CE70-2846-89E2-9D0D1017AD7B}">
      <dgm:prSet custT="1"/>
      <dgm:spPr/>
      <dgm:t>
        <a:bodyPr/>
        <a:lstStyle/>
        <a:p>
          <a:r>
            <a:rPr lang="en-US" sz="1000" dirty="0"/>
            <a:t>Deep Learning Algorithm – feed forward neural network.</a:t>
          </a:r>
        </a:p>
      </dgm:t>
    </dgm:pt>
    <dgm:pt modelId="{6EFB1A52-DEB4-3847-AA4F-92D397A99AF1}" type="parTrans" cxnId="{6CC6659A-BB55-4C4B-899F-2C43A9C024F9}">
      <dgm:prSet/>
      <dgm:spPr/>
      <dgm:t>
        <a:bodyPr/>
        <a:lstStyle/>
        <a:p>
          <a:endParaRPr lang="en-US"/>
        </a:p>
      </dgm:t>
    </dgm:pt>
    <dgm:pt modelId="{A06767B1-3557-CB4E-8DE6-9D1C863505F9}" type="sibTrans" cxnId="{6CC6659A-BB55-4C4B-899F-2C43A9C024F9}">
      <dgm:prSet/>
      <dgm:spPr/>
      <dgm:t>
        <a:bodyPr/>
        <a:lstStyle/>
        <a:p>
          <a:endParaRPr lang="en-US"/>
        </a:p>
      </dgm:t>
    </dgm:pt>
    <dgm:pt modelId="{DA330B89-AAE3-AC48-AB94-5E91AC069398}">
      <dgm:prSet custT="1"/>
      <dgm:spPr/>
      <dgm:t>
        <a:bodyPr/>
        <a:lstStyle/>
        <a:p>
          <a:r>
            <a:rPr lang="en-US" sz="1000" dirty="0"/>
            <a:t>Accuracy</a:t>
          </a:r>
        </a:p>
      </dgm:t>
    </dgm:pt>
    <dgm:pt modelId="{38B4BAE0-38BB-C047-8FE1-E91EDCD836E2}" type="parTrans" cxnId="{CD81761F-D4C4-3945-800B-7801DB3447F3}">
      <dgm:prSet/>
      <dgm:spPr/>
      <dgm:t>
        <a:bodyPr/>
        <a:lstStyle/>
        <a:p>
          <a:endParaRPr lang="en-US"/>
        </a:p>
      </dgm:t>
    </dgm:pt>
    <dgm:pt modelId="{0C03A2ED-B77F-EE47-8251-3646A6730731}" type="sibTrans" cxnId="{CD81761F-D4C4-3945-800B-7801DB3447F3}">
      <dgm:prSet/>
      <dgm:spPr/>
      <dgm:t>
        <a:bodyPr/>
        <a:lstStyle/>
        <a:p>
          <a:endParaRPr lang="en-US"/>
        </a:p>
      </dgm:t>
    </dgm:pt>
    <dgm:pt modelId="{C8AE7CE0-F625-D147-9E0E-24E6CACF6808}">
      <dgm:prSet custT="1" custLinFactNeighborX="699" custLinFactNeighborY="14101"/>
      <dgm:spPr/>
      <dgm:t>
        <a:bodyPr/>
        <a:lstStyle/>
        <a:p>
          <a:r>
            <a:rPr lang="en-US" sz="1000" dirty="0"/>
            <a:t>Sensitivity</a:t>
          </a:r>
        </a:p>
      </dgm:t>
    </dgm:pt>
    <dgm:pt modelId="{ADFFAD00-860B-D948-8CA1-C62FFE834B84}" type="parTrans" cxnId="{215B5204-51D1-AC46-BABA-6866D13D66B1}">
      <dgm:prSet/>
      <dgm:spPr/>
      <dgm:t>
        <a:bodyPr/>
        <a:lstStyle/>
        <a:p>
          <a:endParaRPr lang="en-US"/>
        </a:p>
      </dgm:t>
    </dgm:pt>
    <dgm:pt modelId="{808CCE5A-A5B7-D148-A879-71228B2CC678}" type="sibTrans" cxnId="{215B5204-51D1-AC46-BABA-6866D13D66B1}">
      <dgm:prSet/>
      <dgm:spPr/>
      <dgm:t>
        <a:bodyPr/>
        <a:lstStyle/>
        <a:p>
          <a:endParaRPr lang="en-US"/>
        </a:p>
      </dgm:t>
    </dgm:pt>
    <dgm:pt modelId="{1147779A-2798-8E44-8C20-518EDF26B2DB}">
      <dgm:prSet custT="1" custLinFactNeighborX="699" custLinFactNeighborY="14101"/>
      <dgm:spPr/>
      <dgm:t>
        <a:bodyPr/>
        <a:lstStyle/>
        <a:p>
          <a:r>
            <a:rPr lang="en-US" sz="1000" dirty="0"/>
            <a:t>Recall</a:t>
          </a:r>
        </a:p>
      </dgm:t>
    </dgm:pt>
    <dgm:pt modelId="{62A5029C-9A35-C545-B677-FAE6F680756D}" type="parTrans" cxnId="{A5E69C04-72FC-454E-AF45-2A38F4D22FAD}">
      <dgm:prSet/>
      <dgm:spPr/>
      <dgm:t>
        <a:bodyPr/>
        <a:lstStyle/>
        <a:p>
          <a:endParaRPr lang="en-US"/>
        </a:p>
      </dgm:t>
    </dgm:pt>
    <dgm:pt modelId="{D2C9E211-1EB5-214F-9793-137737C8F780}" type="sibTrans" cxnId="{A5E69C04-72FC-454E-AF45-2A38F4D22FAD}">
      <dgm:prSet/>
      <dgm:spPr/>
      <dgm:t>
        <a:bodyPr/>
        <a:lstStyle/>
        <a:p>
          <a:endParaRPr lang="en-US"/>
        </a:p>
      </dgm:t>
    </dgm:pt>
    <dgm:pt modelId="{8017210D-993E-DD48-84A0-2F52B88B6D3E}">
      <dgm:prSet custT="1" custLinFactNeighborX="699" custLinFactNeighborY="14101"/>
      <dgm:spPr/>
      <dgm:t>
        <a:bodyPr/>
        <a:lstStyle/>
        <a:p>
          <a:r>
            <a:rPr lang="en-US" sz="1000" dirty="0"/>
            <a:t>Precision</a:t>
          </a:r>
        </a:p>
      </dgm:t>
    </dgm:pt>
    <dgm:pt modelId="{DEAE2C14-41A0-BD48-BF22-C7871F3FD3CF}" type="parTrans" cxnId="{FDC5115E-AE36-6F42-817C-CD3443479D1A}">
      <dgm:prSet/>
      <dgm:spPr/>
      <dgm:t>
        <a:bodyPr/>
        <a:lstStyle/>
        <a:p>
          <a:endParaRPr lang="en-US"/>
        </a:p>
      </dgm:t>
    </dgm:pt>
    <dgm:pt modelId="{90E6AA70-9F92-E34B-BD09-A82254C5C42A}" type="sibTrans" cxnId="{FDC5115E-AE36-6F42-817C-CD3443479D1A}">
      <dgm:prSet/>
      <dgm:spPr/>
      <dgm:t>
        <a:bodyPr/>
        <a:lstStyle/>
        <a:p>
          <a:endParaRPr lang="en-US"/>
        </a:p>
      </dgm:t>
    </dgm:pt>
    <dgm:pt modelId="{726457FC-4870-F04E-B20F-07FE23F8E51F}">
      <dgm:prSet custT="1" custLinFactNeighborX="699" custLinFactNeighborY="14101"/>
      <dgm:spPr/>
      <dgm:t>
        <a:bodyPr/>
        <a:lstStyle/>
        <a:p>
          <a:r>
            <a:rPr lang="en-US" sz="1000" dirty="0"/>
            <a:t>AUC</a:t>
          </a:r>
        </a:p>
      </dgm:t>
    </dgm:pt>
    <dgm:pt modelId="{B9DA75C1-1044-4448-B3D1-1E37353B4C0D}" type="parTrans" cxnId="{01E7FBC7-DA39-C343-BE12-6935CD0D1B3F}">
      <dgm:prSet/>
      <dgm:spPr/>
      <dgm:t>
        <a:bodyPr/>
        <a:lstStyle/>
        <a:p>
          <a:endParaRPr lang="en-US"/>
        </a:p>
      </dgm:t>
    </dgm:pt>
    <dgm:pt modelId="{187BBC78-ED7C-D944-A8BB-C12B975FC7F9}" type="sibTrans" cxnId="{01E7FBC7-DA39-C343-BE12-6935CD0D1B3F}">
      <dgm:prSet/>
      <dgm:spPr/>
      <dgm:t>
        <a:bodyPr/>
        <a:lstStyle/>
        <a:p>
          <a:endParaRPr lang="en-US"/>
        </a:p>
      </dgm:t>
    </dgm:pt>
    <dgm:pt modelId="{B2578938-1A11-4CF9-8174-A8B6D402E83B}" type="pres">
      <dgm:prSet presAssocID="{9744AC7E-C05D-4F46-8335-F78E6C95933E}" presName="linearFlow" presStyleCnt="0">
        <dgm:presLayoutVars>
          <dgm:dir/>
          <dgm:animLvl val="lvl"/>
          <dgm:resizeHandles val="exact"/>
        </dgm:presLayoutVars>
      </dgm:prSet>
      <dgm:spPr/>
    </dgm:pt>
    <dgm:pt modelId="{70A09BCA-D340-43AE-A765-179145FAD7A6}" type="pres">
      <dgm:prSet presAssocID="{E87FB313-F511-479C-9C08-52038545D9C2}" presName="composite" presStyleCnt="0"/>
      <dgm:spPr/>
    </dgm:pt>
    <dgm:pt modelId="{56679384-1234-472E-A109-1FE577032898}" type="pres">
      <dgm:prSet presAssocID="{E87FB313-F511-479C-9C08-52038545D9C2}" presName="parTx" presStyleLbl="node1" presStyleIdx="0" presStyleCnt="6">
        <dgm:presLayoutVars>
          <dgm:chMax val="0"/>
          <dgm:chPref val="0"/>
          <dgm:bulletEnabled val="1"/>
        </dgm:presLayoutVars>
      </dgm:prSet>
      <dgm:spPr/>
    </dgm:pt>
    <dgm:pt modelId="{83697063-F8A9-465E-9C42-015C50B1E6BA}" type="pres">
      <dgm:prSet presAssocID="{E87FB313-F511-479C-9C08-52038545D9C2}" presName="parSh" presStyleLbl="node1" presStyleIdx="0" presStyleCnt="6" custScaleY="214079"/>
      <dgm:spPr/>
    </dgm:pt>
    <dgm:pt modelId="{51B32B36-BB2A-4BCC-9B3B-42F05A984A20}" type="pres">
      <dgm:prSet presAssocID="{E87FB313-F511-479C-9C08-52038545D9C2}" presName="desTx" presStyleLbl="fgAcc1" presStyleIdx="0" presStyleCnt="6" custLinFactNeighborY="13076">
        <dgm:presLayoutVars>
          <dgm:bulletEnabled val="1"/>
        </dgm:presLayoutVars>
      </dgm:prSet>
      <dgm:spPr/>
    </dgm:pt>
    <dgm:pt modelId="{7E57B6DF-899E-477F-B434-2E3B98687587}" type="pres">
      <dgm:prSet presAssocID="{B2B1D068-14E4-4371-A560-2C792F68F146}" presName="sibTrans" presStyleLbl="sibTrans2D1" presStyleIdx="0" presStyleCnt="5" custLinFactY="6096" custLinFactNeighborX="0" custLinFactNeighborY="100000"/>
      <dgm:spPr/>
    </dgm:pt>
    <dgm:pt modelId="{6FF1EC95-C7E9-4A4C-AFC6-E049B979CDBD}" type="pres">
      <dgm:prSet presAssocID="{B2B1D068-14E4-4371-A560-2C792F68F146}" presName="connTx" presStyleLbl="sibTrans2D1" presStyleIdx="0" presStyleCnt="5"/>
      <dgm:spPr/>
    </dgm:pt>
    <dgm:pt modelId="{01599CE9-92E9-4996-A355-06DDB2009BE3}" type="pres">
      <dgm:prSet presAssocID="{C9134712-6DD4-4D81-8FA3-64993A04E24E}" presName="composite" presStyleCnt="0"/>
      <dgm:spPr/>
    </dgm:pt>
    <dgm:pt modelId="{BA405C27-8A9A-43F7-9B2E-2D68502E2A58}" type="pres">
      <dgm:prSet presAssocID="{C9134712-6DD4-4D81-8FA3-64993A04E24E}" presName="parTx" presStyleLbl="node1" presStyleIdx="0" presStyleCnt="6">
        <dgm:presLayoutVars>
          <dgm:chMax val="0"/>
          <dgm:chPref val="0"/>
          <dgm:bulletEnabled val="1"/>
        </dgm:presLayoutVars>
      </dgm:prSet>
      <dgm:spPr/>
    </dgm:pt>
    <dgm:pt modelId="{EBB82613-C164-4D5B-9909-FDAC00ADC727}" type="pres">
      <dgm:prSet presAssocID="{C9134712-6DD4-4D81-8FA3-64993A04E24E}" presName="parSh" presStyleLbl="node1" presStyleIdx="1" presStyleCnt="6" custScaleX="106428" custScaleY="210482"/>
      <dgm:spPr/>
    </dgm:pt>
    <dgm:pt modelId="{327AD467-FE87-4396-9931-CC4EFEFD3F90}" type="pres">
      <dgm:prSet presAssocID="{C9134712-6DD4-4D81-8FA3-64993A04E24E}" presName="desTx" presStyleLbl="fgAcc1" presStyleIdx="1" presStyleCnt="6" custLinFactNeighborX="2472" custLinFactNeighborY="14471">
        <dgm:presLayoutVars>
          <dgm:bulletEnabled val="1"/>
        </dgm:presLayoutVars>
      </dgm:prSet>
      <dgm:spPr/>
    </dgm:pt>
    <dgm:pt modelId="{3E3A2A5F-28C0-4CA5-8C2D-1B7FB7EF50C1}" type="pres">
      <dgm:prSet presAssocID="{718F509F-4FFD-4C1E-BBC9-F5E49A5DDF5D}" presName="sibTrans" presStyleLbl="sibTrans2D1" presStyleIdx="1" presStyleCnt="5" custLinFactNeighborY="95647"/>
      <dgm:spPr/>
    </dgm:pt>
    <dgm:pt modelId="{213CA95E-7C83-467F-A618-CB8894BCB386}" type="pres">
      <dgm:prSet presAssocID="{718F509F-4FFD-4C1E-BBC9-F5E49A5DDF5D}" presName="connTx" presStyleLbl="sibTrans2D1" presStyleIdx="1" presStyleCnt="5"/>
      <dgm:spPr/>
    </dgm:pt>
    <dgm:pt modelId="{C2D8282F-942F-441B-A0B1-2EF126705D18}" type="pres">
      <dgm:prSet presAssocID="{7CCE77F6-2C69-4973-A165-B42B42885056}" presName="composite" presStyleCnt="0"/>
      <dgm:spPr/>
    </dgm:pt>
    <dgm:pt modelId="{0464B8E1-27A9-404E-B5EE-015FFDD838D1}" type="pres">
      <dgm:prSet presAssocID="{7CCE77F6-2C69-4973-A165-B42B42885056}" presName="parTx" presStyleLbl="node1" presStyleIdx="1" presStyleCnt="6">
        <dgm:presLayoutVars>
          <dgm:chMax val="0"/>
          <dgm:chPref val="0"/>
          <dgm:bulletEnabled val="1"/>
        </dgm:presLayoutVars>
      </dgm:prSet>
      <dgm:spPr/>
    </dgm:pt>
    <dgm:pt modelId="{13561245-AC0C-4134-9680-544FEA9BFDEA}" type="pres">
      <dgm:prSet presAssocID="{7CCE77F6-2C69-4973-A165-B42B42885056}" presName="parSh" presStyleLbl="node1" presStyleIdx="2" presStyleCnt="6" custScaleX="118099" custScaleY="210374" custLinFactNeighborX="-2437" custLinFactNeighborY="14245"/>
      <dgm:spPr/>
    </dgm:pt>
    <dgm:pt modelId="{384DF475-6F3F-4C47-96D6-C639B7B2CB8F}" type="pres">
      <dgm:prSet presAssocID="{7CCE77F6-2C69-4973-A165-B42B42885056}" presName="desTx" presStyleLbl="fgAcc1" presStyleIdx="2" presStyleCnt="6" custLinFactNeighborX="-10151" custLinFactNeighborY="13237">
        <dgm:presLayoutVars>
          <dgm:bulletEnabled val="1"/>
        </dgm:presLayoutVars>
      </dgm:prSet>
      <dgm:spPr/>
    </dgm:pt>
    <dgm:pt modelId="{9F9BC44F-422C-441F-AA90-DA1EBE60B01A}" type="pres">
      <dgm:prSet presAssocID="{4E487B76-4C30-4306-8D88-6C3E1341F30D}" presName="sibTrans" presStyleLbl="sibTrans2D1" presStyleIdx="2" presStyleCnt="5" custLinFactNeighborX="7155" custLinFactNeighborY="90023"/>
      <dgm:spPr/>
    </dgm:pt>
    <dgm:pt modelId="{0C13CAD4-107D-4935-BB31-10D3719C9D19}" type="pres">
      <dgm:prSet presAssocID="{4E487B76-4C30-4306-8D88-6C3E1341F30D}" presName="connTx" presStyleLbl="sibTrans2D1" presStyleIdx="2" presStyleCnt="5"/>
      <dgm:spPr/>
    </dgm:pt>
    <dgm:pt modelId="{B4981964-783F-4926-871B-00F9E56E4AFE}" type="pres">
      <dgm:prSet presAssocID="{3A254DFC-DE2E-454D-969D-57A7BA1ABF82}" presName="composite" presStyleCnt="0"/>
      <dgm:spPr/>
    </dgm:pt>
    <dgm:pt modelId="{B66C963D-94A1-44A7-9C16-8BB6BA3267C0}" type="pres">
      <dgm:prSet presAssocID="{3A254DFC-DE2E-454D-969D-57A7BA1ABF82}" presName="parTx" presStyleLbl="node1" presStyleIdx="2" presStyleCnt="6">
        <dgm:presLayoutVars>
          <dgm:chMax val="0"/>
          <dgm:chPref val="0"/>
          <dgm:bulletEnabled val="1"/>
        </dgm:presLayoutVars>
      </dgm:prSet>
      <dgm:spPr/>
    </dgm:pt>
    <dgm:pt modelId="{2A9E74DB-1FAB-4DEC-9E99-473BA3DEB6ED}" type="pres">
      <dgm:prSet presAssocID="{3A254DFC-DE2E-454D-969D-57A7BA1ABF82}" presName="parSh" presStyleLbl="node1" presStyleIdx="3" presStyleCnt="6" custScaleX="98932" custScaleY="213001" custLinFactNeighborX="-3719" custLinFactNeighborY="10955"/>
      <dgm:spPr/>
    </dgm:pt>
    <dgm:pt modelId="{8DB7C639-4C4A-4D2C-ABCF-0ED955C08473}" type="pres">
      <dgm:prSet presAssocID="{3A254DFC-DE2E-454D-969D-57A7BA1ABF82}" presName="desTx" presStyleLbl="fgAcc1" presStyleIdx="3" presStyleCnt="6" custLinFactNeighborX="-1236" custLinFactNeighborY="13069">
        <dgm:presLayoutVars>
          <dgm:bulletEnabled val="1"/>
        </dgm:presLayoutVars>
      </dgm:prSet>
      <dgm:spPr/>
    </dgm:pt>
    <dgm:pt modelId="{CE7BC922-EF73-45B1-BC77-B687CEC963F3}" type="pres">
      <dgm:prSet presAssocID="{F1578C7A-D437-404B-A7F1-06D92FD77BA2}" presName="sibTrans" presStyleLbl="sibTrans2D1" presStyleIdx="3" presStyleCnt="5" custLinFactNeighborX="-7246" custLinFactNeighborY="98748"/>
      <dgm:spPr/>
    </dgm:pt>
    <dgm:pt modelId="{7E939F01-BFAE-49A2-B4B9-E0339F3B3EFD}" type="pres">
      <dgm:prSet presAssocID="{F1578C7A-D437-404B-A7F1-06D92FD77BA2}" presName="connTx" presStyleLbl="sibTrans2D1" presStyleIdx="3" presStyleCnt="5"/>
      <dgm:spPr/>
    </dgm:pt>
    <dgm:pt modelId="{2FC49782-6864-4A8F-840B-216FE932EA57}" type="pres">
      <dgm:prSet presAssocID="{34A6B4DA-6962-4F29-A210-503A09C00F74}" presName="composite" presStyleCnt="0"/>
      <dgm:spPr/>
    </dgm:pt>
    <dgm:pt modelId="{82517ED2-F85E-4072-8FBA-A970AF9AB7F6}" type="pres">
      <dgm:prSet presAssocID="{34A6B4DA-6962-4F29-A210-503A09C00F74}" presName="parTx" presStyleLbl="node1" presStyleIdx="3" presStyleCnt="6">
        <dgm:presLayoutVars>
          <dgm:chMax val="0"/>
          <dgm:chPref val="0"/>
          <dgm:bulletEnabled val="1"/>
        </dgm:presLayoutVars>
      </dgm:prSet>
      <dgm:spPr/>
    </dgm:pt>
    <dgm:pt modelId="{DF815576-13A3-41B0-8A53-5A2127A19141}" type="pres">
      <dgm:prSet presAssocID="{34A6B4DA-6962-4F29-A210-503A09C00F74}" presName="parSh" presStyleLbl="node1" presStyleIdx="4" presStyleCnt="6" custScaleY="210276"/>
      <dgm:spPr/>
    </dgm:pt>
    <dgm:pt modelId="{D65AB7E2-FE26-4436-959D-692B383EE439}" type="pres">
      <dgm:prSet presAssocID="{34A6B4DA-6962-4F29-A210-503A09C00F74}" presName="desTx" presStyleLbl="fgAcc1" presStyleIdx="4" presStyleCnt="6" custLinFactNeighborX="-1236" custLinFactNeighborY="14069">
        <dgm:presLayoutVars>
          <dgm:bulletEnabled val="1"/>
        </dgm:presLayoutVars>
      </dgm:prSet>
      <dgm:spPr/>
    </dgm:pt>
    <dgm:pt modelId="{405392B0-529D-44D2-B1E6-C3C22AADBB95}" type="pres">
      <dgm:prSet presAssocID="{6DE91380-A54C-4F89-8365-1BC057899D7D}" presName="sibTrans" presStyleLbl="sibTrans2D1" presStyleIdx="4" presStyleCnt="5" custLinFactY="4012" custLinFactNeighborX="7692" custLinFactNeighborY="100000"/>
      <dgm:spPr/>
    </dgm:pt>
    <dgm:pt modelId="{83A609B0-1709-4B8C-8232-1E853EBE409E}" type="pres">
      <dgm:prSet presAssocID="{6DE91380-A54C-4F89-8365-1BC057899D7D}" presName="connTx" presStyleLbl="sibTrans2D1" presStyleIdx="4" presStyleCnt="5"/>
      <dgm:spPr/>
    </dgm:pt>
    <dgm:pt modelId="{2C81B9A6-79C2-49C7-A411-EE8EE2B7542E}" type="pres">
      <dgm:prSet presAssocID="{DA22E8DA-279D-41A2-A7F9-5411D51616D6}" presName="composite" presStyleCnt="0"/>
      <dgm:spPr/>
    </dgm:pt>
    <dgm:pt modelId="{9FDDCA6F-5B47-46F1-9828-C3B8D26DA51D}" type="pres">
      <dgm:prSet presAssocID="{DA22E8DA-279D-41A2-A7F9-5411D51616D6}" presName="parTx" presStyleLbl="node1" presStyleIdx="4" presStyleCnt="6">
        <dgm:presLayoutVars>
          <dgm:chMax val="0"/>
          <dgm:chPref val="0"/>
          <dgm:bulletEnabled val="1"/>
        </dgm:presLayoutVars>
      </dgm:prSet>
      <dgm:spPr/>
    </dgm:pt>
    <dgm:pt modelId="{D2019288-04B1-4DD7-9D60-E81E2D66B0D4}" type="pres">
      <dgm:prSet presAssocID="{DA22E8DA-279D-41A2-A7F9-5411D51616D6}" presName="parSh" presStyleLbl="node1" presStyleIdx="5" presStyleCnt="6" custScaleY="199115"/>
      <dgm:spPr/>
    </dgm:pt>
    <dgm:pt modelId="{9C7DA304-9ECF-4D9B-94A5-2921CCDF8F4B}" type="pres">
      <dgm:prSet presAssocID="{DA22E8DA-279D-41A2-A7F9-5411D51616D6}" presName="desTx" presStyleLbl="fgAcc1" presStyleIdx="5" presStyleCnt="6" custLinFactNeighborX="699" custLinFactNeighborY="14101">
        <dgm:presLayoutVars>
          <dgm:bulletEnabled val="1"/>
        </dgm:presLayoutVars>
      </dgm:prSet>
      <dgm:spPr/>
    </dgm:pt>
  </dgm:ptLst>
  <dgm:cxnLst>
    <dgm:cxn modelId="{02F9F900-1488-4BB0-8342-0BD064E356E5}" type="presOf" srcId="{17FDFA72-6206-4CF5-8ABE-FF113072331E}" destId="{8DB7C639-4C4A-4D2C-ABCF-0ED955C08473}" srcOrd="0" destOrd="2" presId="urn:microsoft.com/office/officeart/2005/8/layout/process3"/>
    <dgm:cxn modelId="{215B5204-51D1-AC46-BABA-6866D13D66B1}" srcId="{DA22E8DA-279D-41A2-A7F9-5411D51616D6}" destId="{C8AE7CE0-F625-D147-9E0E-24E6CACF6808}" srcOrd="1" destOrd="0" parTransId="{ADFFAD00-860B-D948-8CA1-C62FFE834B84}" sibTransId="{808CCE5A-A5B7-D148-A879-71228B2CC678}"/>
    <dgm:cxn modelId="{A5E69C04-72FC-454E-AF45-2A38F4D22FAD}" srcId="{DA22E8DA-279D-41A2-A7F9-5411D51616D6}" destId="{1147779A-2798-8E44-8C20-518EDF26B2DB}" srcOrd="3" destOrd="0" parTransId="{62A5029C-9A35-C545-B677-FAE6F680756D}" sibTransId="{D2C9E211-1EB5-214F-9793-137737C8F780}"/>
    <dgm:cxn modelId="{08FDA306-3325-4833-99DE-6AF76520A924}" type="presOf" srcId="{3A254DFC-DE2E-454D-969D-57A7BA1ABF82}" destId="{2A9E74DB-1FAB-4DEC-9E99-473BA3DEB6ED}" srcOrd="1" destOrd="0" presId="urn:microsoft.com/office/officeart/2005/8/layout/process3"/>
    <dgm:cxn modelId="{5AEEBE0B-8D95-4D9E-AACF-A886D1D894C7}" srcId="{7CCE77F6-2C69-4973-A165-B42B42885056}" destId="{077BDA8C-E78E-4ABE-BC63-685CC3C3D19C}" srcOrd="0" destOrd="0" parTransId="{176A6C6E-0886-4DA1-9140-3C54EFD74198}" sibTransId="{2808422B-F285-4768-AAE1-15FF9BF4FE0C}"/>
    <dgm:cxn modelId="{8F11340D-FF52-48E8-85CD-A3FBCD71C678}" type="presOf" srcId="{DA22E8DA-279D-41A2-A7F9-5411D51616D6}" destId="{9FDDCA6F-5B47-46F1-9828-C3B8D26DA51D}" srcOrd="0" destOrd="0" presId="urn:microsoft.com/office/officeart/2005/8/layout/process3"/>
    <dgm:cxn modelId="{48B3E011-9DDB-4F96-8F31-5261715EFD59}" type="presOf" srcId="{3A254DFC-DE2E-454D-969D-57A7BA1ABF82}" destId="{B66C963D-94A1-44A7-9C16-8BB6BA3267C0}" srcOrd="0" destOrd="0" presId="urn:microsoft.com/office/officeart/2005/8/layout/process3"/>
    <dgm:cxn modelId="{903ADC16-897F-4BBE-B7B2-760AF685A2F5}" type="presOf" srcId="{6DE91380-A54C-4F89-8365-1BC057899D7D}" destId="{405392B0-529D-44D2-B1E6-C3C22AADBB95}" srcOrd="0" destOrd="0" presId="urn:microsoft.com/office/officeart/2005/8/layout/process3"/>
    <dgm:cxn modelId="{CD81761F-D4C4-3945-800B-7801DB3447F3}" srcId="{DA22E8DA-279D-41A2-A7F9-5411D51616D6}" destId="{DA330B89-AAE3-AC48-AB94-5E91AC069398}" srcOrd="2" destOrd="0" parTransId="{38B4BAE0-38BB-C047-8FE1-E91EDCD836E2}" sibTransId="{0C03A2ED-B77F-EE47-8251-3646A6730731}"/>
    <dgm:cxn modelId="{BADAD825-D4FB-4412-9163-7E903B8B37A1}" srcId="{FEBC5CCF-4A24-4CE5-9A58-788DB90C4576}" destId="{217BC9FD-4F5A-4D3C-824A-E2D01AE60845}" srcOrd="0" destOrd="0" parTransId="{21DF9325-2727-42D6-BB05-F3DF0D27E8DC}" sibTransId="{0CFB68FB-19C3-48EA-970A-52134A8DABC4}"/>
    <dgm:cxn modelId="{0F627126-0712-4718-809A-7621364626C7}" type="presOf" srcId="{9744AC7E-C05D-4F46-8335-F78E6C95933E}" destId="{B2578938-1A11-4CF9-8174-A8B6D402E83B}" srcOrd="0" destOrd="0" presId="urn:microsoft.com/office/officeart/2005/8/layout/process3"/>
    <dgm:cxn modelId="{06C81B28-75A3-4669-84DB-EE5DFA361B5B}" type="presOf" srcId="{34A6B4DA-6962-4F29-A210-503A09C00F74}" destId="{82517ED2-F85E-4072-8FBA-A970AF9AB7F6}" srcOrd="0" destOrd="0" presId="urn:microsoft.com/office/officeart/2005/8/layout/process3"/>
    <dgm:cxn modelId="{649A022E-EC03-DE44-B079-B26F9D3939D1}" type="presOf" srcId="{DA330B89-AAE3-AC48-AB94-5E91AC069398}" destId="{9C7DA304-9ECF-4D9B-94A5-2921CCDF8F4B}" srcOrd="0" destOrd="2" presId="urn:microsoft.com/office/officeart/2005/8/layout/process3"/>
    <dgm:cxn modelId="{D5AEDD31-7482-42EA-8F0A-398DCC3CB6AE}" srcId="{3A254DFC-DE2E-454D-969D-57A7BA1ABF82}" destId="{3B723109-58EC-48D4-87AF-29328BCC70B6}" srcOrd="0" destOrd="0" parTransId="{5C8AA2FE-00D8-492B-8F69-83F1687B2E3C}" sibTransId="{F0790AAE-107B-48D0-81D2-DFCACECAEE5F}"/>
    <dgm:cxn modelId="{BA3FFB39-1DF6-4855-AE95-B0CE4F64CFF5}" type="presOf" srcId="{7CCE77F6-2C69-4973-A165-B42B42885056}" destId="{0464B8E1-27A9-404E-B5EE-015FFDD838D1}" srcOrd="0" destOrd="0" presId="urn:microsoft.com/office/officeart/2005/8/layout/process3"/>
    <dgm:cxn modelId="{73A6503A-16D8-43AC-B4A0-B71CA0F83310}" type="presOf" srcId="{718F509F-4FFD-4C1E-BBC9-F5E49A5DDF5D}" destId="{213CA95E-7C83-467F-A618-CB8894BCB386}" srcOrd="1" destOrd="0" presId="urn:microsoft.com/office/officeart/2005/8/layout/process3"/>
    <dgm:cxn modelId="{0A0B223C-72E1-4629-BD32-E78A378E5872}" type="presOf" srcId="{C9134712-6DD4-4D81-8FA3-64993A04E24E}" destId="{BA405C27-8A9A-43F7-9B2E-2D68502E2A58}" srcOrd="0" destOrd="0" presId="urn:microsoft.com/office/officeart/2005/8/layout/process3"/>
    <dgm:cxn modelId="{15C3493C-9470-4B5E-A4E5-D955835435B7}" srcId="{9744AC7E-C05D-4F46-8335-F78E6C95933E}" destId="{3A254DFC-DE2E-454D-969D-57A7BA1ABF82}" srcOrd="3" destOrd="0" parTransId="{E2A4D716-48D5-4EFF-AE54-6B50A1F01902}" sibTransId="{F1578C7A-D437-404B-A7F1-06D92FD77BA2}"/>
    <dgm:cxn modelId="{FDC5115E-AE36-6F42-817C-CD3443479D1A}" srcId="{DA22E8DA-279D-41A2-A7F9-5411D51616D6}" destId="{8017210D-993E-DD48-84A0-2F52B88B6D3E}" srcOrd="4" destOrd="0" parTransId="{DEAE2C14-41A0-BD48-BF22-C7871F3FD3CF}" sibTransId="{90E6AA70-9F92-E34B-BD09-A82254C5C42A}"/>
    <dgm:cxn modelId="{DE5D8B43-D38C-40E6-BDAA-FF5CA20BA175}" srcId="{9744AC7E-C05D-4F46-8335-F78E6C95933E}" destId="{C9134712-6DD4-4D81-8FA3-64993A04E24E}" srcOrd="1" destOrd="0" parTransId="{CB0FB6F9-60C5-4BD7-879C-0728DC781286}" sibTransId="{718F509F-4FFD-4C1E-BBC9-F5E49A5DDF5D}"/>
    <dgm:cxn modelId="{0AF9BC48-E50F-4ED9-B12B-B126DC524213}" type="presOf" srcId="{3B723109-58EC-48D4-87AF-29328BCC70B6}" destId="{8DB7C639-4C4A-4D2C-ABCF-0ED955C08473}" srcOrd="0" destOrd="0" presId="urn:microsoft.com/office/officeart/2005/8/layout/process3"/>
    <dgm:cxn modelId="{F42BCA6C-660C-4FFF-AEFA-77B0A4F92F58}" type="presOf" srcId="{78483F6C-402E-4399-9481-611DD2F35986}" destId="{9C7DA304-9ECF-4D9B-94A5-2921CCDF8F4B}" srcOrd="0" destOrd="0" presId="urn:microsoft.com/office/officeart/2005/8/layout/process3"/>
    <dgm:cxn modelId="{EC33C34D-D06E-4AF8-A10B-AC47AE4FB288}" srcId="{C9134712-6DD4-4D81-8FA3-64993A04E24E}" destId="{FEBC5CCF-4A24-4CE5-9A58-788DB90C4576}" srcOrd="0" destOrd="0" parTransId="{1B99D0D8-E7D8-436E-8BCE-61929149CB3A}" sibTransId="{CEA9F07D-F835-4393-A492-8B4D5FB346C5}"/>
    <dgm:cxn modelId="{5E689E6E-0A9F-4E3B-A2DD-912AEBB85F8F}" type="presOf" srcId="{E87FB313-F511-479C-9C08-52038545D9C2}" destId="{83697063-F8A9-465E-9C42-015C50B1E6BA}" srcOrd="1" destOrd="0" presId="urn:microsoft.com/office/officeart/2005/8/layout/process3"/>
    <dgm:cxn modelId="{33FD6850-A7EB-43AA-AAB2-44E2A312AE12}" type="presOf" srcId="{F1578C7A-D437-404B-A7F1-06D92FD77BA2}" destId="{CE7BC922-EF73-45B1-BC77-B687CEC963F3}" srcOrd="0" destOrd="0" presId="urn:microsoft.com/office/officeart/2005/8/layout/process3"/>
    <dgm:cxn modelId="{62547E72-DF41-BC4D-A98F-963B6D5B14E1}" type="presOf" srcId="{726457FC-4870-F04E-B20F-07FE23F8E51F}" destId="{9C7DA304-9ECF-4D9B-94A5-2921CCDF8F4B}" srcOrd="0" destOrd="5" presId="urn:microsoft.com/office/officeart/2005/8/layout/process3"/>
    <dgm:cxn modelId="{14C4BA52-0452-4614-A251-198B9AC3658A}" type="presOf" srcId="{BD36BE1B-EDF1-4681-ADB1-606C1C2CF598}" destId="{8DB7C639-4C4A-4D2C-ABCF-0ED955C08473}" srcOrd="0" destOrd="1" presId="urn:microsoft.com/office/officeart/2005/8/layout/process3"/>
    <dgm:cxn modelId="{47E16875-89D6-BE44-83E4-4C5F9E1AD46B}" type="presOf" srcId="{8017210D-993E-DD48-84A0-2F52B88B6D3E}" destId="{9C7DA304-9ECF-4D9B-94A5-2921CCDF8F4B}" srcOrd="0" destOrd="4" presId="urn:microsoft.com/office/officeart/2005/8/layout/process3"/>
    <dgm:cxn modelId="{91597877-2B32-9547-B040-13400BADA8B5}" type="presOf" srcId="{1147779A-2798-8E44-8C20-518EDF26B2DB}" destId="{9C7DA304-9ECF-4D9B-94A5-2921CCDF8F4B}" srcOrd="0" destOrd="3" presId="urn:microsoft.com/office/officeart/2005/8/layout/process3"/>
    <dgm:cxn modelId="{B6B6B97D-9950-4DD7-91F8-83E0630061FC}" type="presOf" srcId="{B2B1D068-14E4-4371-A560-2C792F68F146}" destId="{6FF1EC95-C7E9-4A4C-AFC6-E049B979CDBD}" srcOrd="1" destOrd="0" presId="urn:microsoft.com/office/officeart/2005/8/layout/process3"/>
    <dgm:cxn modelId="{5A81DB82-F55D-4050-9987-5AB0821D8A6A}" srcId="{DA22E8DA-279D-41A2-A7F9-5411D51616D6}" destId="{78483F6C-402E-4399-9481-611DD2F35986}" srcOrd="0" destOrd="0" parTransId="{D81C1BBE-CC14-47D7-A561-233CA5CAFCD7}" sibTransId="{C14A418E-8C08-4075-AEA1-04D684B8EF67}"/>
    <dgm:cxn modelId="{C700BA86-8D8F-467D-B194-010BDDE4A026}" type="presOf" srcId="{FD492A1C-3C71-4D95-9D7B-CF9F749BAF6F}" destId="{51B32B36-BB2A-4BCC-9B3B-42F05A984A20}" srcOrd="0" destOrd="0" presId="urn:microsoft.com/office/officeart/2005/8/layout/process3"/>
    <dgm:cxn modelId="{95C4C78B-5598-43C4-8E95-C47F56AA6705}" type="presOf" srcId="{4E487B76-4C30-4306-8D88-6C3E1341F30D}" destId="{9F9BC44F-422C-441F-AA90-DA1EBE60B01A}" srcOrd="0" destOrd="0" presId="urn:microsoft.com/office/officeart/2005/8/layout/process3"/>
    <dgm:cxn modelId="{6E75188C-D0BE-4444-94E8-9440E34D3E4C}" type="presOf" srcId="{4E487B76-4C30-4306-8D88-6C3E1341F30D}" destId="{0C13CAD4-107D-4935-BB31-10D3719C9D19}" srcOrd="1" destOrd="0" presId="urn:microsoft.com/office/officeart/2005/8/layout/process3"/>
    <dgm:cxn modelId="{8576838C-C430-8545-A666-AD852A51316A}" type="presOf" srcId="{C2BBC87A-4F6C-B04B-A696-76E34EE90F88}" destId="{D65AB7E2-FE26-4436-959D-692B383EE439}" srcOrd="0" destOrd="1" presId="urn:microsoft.com/office/officeart/2005/8/layout/process3"/>
    <dgm:cxn modelId="{C08C7990-619F-4786-AB09-C019C7642532}" type="presOf" srcId="{077BDA8C-E78E-4ABE-BC63-685CC3C3D19C}" destId="{384DF475-6F3F-4C47-96D6-C639B7B2CB8F}" srcOrd="0" destOrd="0" presId="urn:microsoft.com/office/officeart/2005/8/layout/process3"/>
    <dgm:cxn modelId="{7AFB5990-25FC-594E-842D-EA9E2E4B9A2B}" type="presOf" srcId="{0754ED7B-CE70-2846-89E2-9D0D1017AD7B}" destId="{D65AB7E2-FE26-4436-959D-692B383EE439}" srcOrd="0" destOrd="2" presId="urn:microsoft.com/office/officeart/2005/8/layout/process3"/>
    <dgm:cxn modelId="{60152092-F025-4C34-A45A-CCDB7D7C1AAC}" srcId="{3A254DFC-DE2E-454D-969D-57A7BA1ABF82}" destId="{17FDFA72-6206-4CF5-8ABE-FF113072331E}" srcOrd="2" destOrd="0" parTransId="{2595862D-677E-4235-8339-B80E47EBF3DF}" sibTransId="{82558290-150C-4771-BFBA-9970804F1118}"/>
    <dgm:cxn modelId="{20E27B94-5E7A-44A6-8522-8A7CF637BCB9}" type="presOf" srcId="{82BDE38C-9576-48B6-B09D-EB4C1E8DA01D}" destId="{384DF475-6F3F-4C47-96D6-C639B7B2CB8F}" srcOrd="0" destOrd="1" presId="urn:microsoft.com/office/officeart/2005/8/layout/process3"/>
    <dgm:cxn modelId="{FD919996-541A-48A6-BA06-93503C579131}" type="presOf" srcId="{7CCE77F6-2C69-4973-A165-B42B42885056}" destId="{13561245-AC0C-4134-9680-544FEA9BFDEA}" srcOrd="1" destOrd="0" presId="urn:microsoft.com/office/officeart/2005/8/layout/process3"/>
    <dgm:cxn modelId="{62A9259A-977D-449A-91E7-D7321B5D43BC}" srcId="{E87FB313-F511-479C-9C08-52038545D9C2}" destId="{FD492A1C-3C71-4D95-9D7B-CF9F749BAF6F}" srcOrd="0" destOrd="0" parTransId="{3BE3C1F4-0490-445D-9DDD-E097D7A93E2E}" sibTransId="{6E2C51AB-D901-4E69-A294-2FEDE6CCF569}"/>
    <dgm:cxn modelId="{6CC6659A-BB55-4C4B-899F-2C43A9C024F9}" srcId="{34A6B4DA-6962-4F29-A210-503A09C00F74}" destId="{0754ED7B-CE70-2846-89E2-9D0D1017AD7B}" srcOrd="2" destOrd="0" parTransId="{6EFB1A52-DEB4-3847-AA4F-92D397A99AF1}" sibTransId="{A06767B1-3557-CB4E-8DE6-9D1C863505F9}"/>
    <dgm:cxn modelId="{20BF3D9D-E08B-4AC7-80CC-D5BC9BC02834}" type="presOf" srcId="{217BC9FD-4F5A-4D3C-824A-E2D01AE60845}" destId="{327AD467-FE87-4396-9931-CC4EFEFD3F90}" srcOrd="0" destOrd="1" presId="urn:microsoft.com/office/officeart/2005/8/layout/process3"/>
    <dgm:cxn modelId="{BAC0F69D-6C48-478C-AD09-780FE187D375}" srcId="{9744AC7E-C05D-4F46-8335-F78E6C95933E}" destId="{34A6B4DA-6962-4F29-A210-503A09C00F74}" srcOrd="4" destOrd="0" parTransId="{E8E8191D-F2B4-45DD-8692-98FC30B2F8EC}" sibTransId="{6DE91380-A54C-4F89-8365-1BC057899D7D}"/>
    <dgm:cxn modelId="{5C70B29E-D954-479E-8681-1A62267A81F0}" type="presOf" srcId="{20DD6EF4-1950-487F-A48B-E8BB4D83CFA7}" destId="{327AD467-FE87-4396-9931-CC4EFEFD3F90}" srcOrd="0" destOrd="3" presId="urn:microsoft.com/office/officeart/2005/8/layout/process3"/>
    <dgm:cxn modelId="{ECD909A1-8FE7-4E46-963E-3160CA9B9C6A}" type="presOf" srcId="{619770D3-4739-4ED6-932D-80F1AACA7214}" destId="{327AD467-FE87-4396-9931-CC4EFEFD3F90}" srcOrd="0" destOrd="2" presId="urn:microsoft.com/office/officeart/2005/8/layout/process3"/>
    <dgm:cxn modelId="{806F64A1-9CBA-4C56-8755-0DEA7C646B6F}" type="presOf" srcId="{C9134712-6DD4-4D81-8FA3-64993A04E24E}" destId="{EBB82613-C164-4D5B-9909-FDAC00ADC727}" srcOrd="1" destOrd="0" presId="urn:microsoft.com/office/officeart/2005/8/layout/process3"/>
    <dgm:cxn modelId="{B8D0ADA1-BCCA-4E41-BCB9-37F715024C7B}" type="presOf" srcId="{FEBC5CCF-4A24-4CE5-9A58-788DB90C4576}" destId="{327AD467-FE87-4396-9931-CC4EFEFD3F90}" srcOrd="0" destOrd="0" presId="urn:microsoft.com/office/officeart/2005/8/layout/process3"/>
    <dgm:cxn modelId="{4E14ADA9-9F58-409C-9014-1DC6D57B51AD}" type="presOf" srcId="{DA22E8DA-279D-41A2-A7F9-5411D51616D6}" destId="{D2019288-04B1-4DD7-9D60-E81E2D66B0D4}" srcOrd="1" destOrd="0" presId="urn:microsoft.com/office/officeart/2005/8/layout/process3"/>
    <dgm:cxn modelId="{8D7DD9AC-3698-4EDB-9A89-2121014141A7}" type="presOf" srcId="{24D6563F-1557-4678-9644-424898CB9935}" destId="{D65AB7E2-FE26-4436-959D-692B383EE439}" srcOrd="0" destOrd="0" presId="urn:microsoft.com/office/officeart/2005/8/layout/process3"/>
    <dgm:cxn modelId="{C62468AD-8E6B-564E-A5C5-C67E64E00B48}" type="presOf" srcId="{C8AE7CE0-F625-D147-9E0E-24E6CACF6808}" destId="{9C7DA304-9ECF-4D9B-94A5-2921CCDF8F4B}" srcOrd="0" destOrd="1" presId="urn:microsoft.com/office/officeart/2005/8/layout/process3"/>
    <dgm:cxn modelId="{929286AF-47D3-465E-A559-2A401FE9E8D8}" srcId="{FEBC5CCF-4A24-4CE5-9A58-788DB90C4576}" destId="{20DD6EF4-1950-487F-A48B-E8BB4D83CFA7}" srcOrd="2" destOrd="0" parTransId="{947961BF-B052-48E4-B469-BA32A7C011CC}" sibTransId="{EC4186D9-6BE2-44BE-AAC7-6B2F171D308E}"/>
    <dgm:cxn modelId="{9BE4A2B5-3227-4CA6-87E4-19EB43B1D1D2}" srcId="{3A254DFC-DE2E-454D-969D-57A7BA1ABF82}" destId="{BD36BE1B-EDF1-4681-ADB1-606C1C2CF598}" srcOrd="1" destOrd="0" parTransId="{E54A2AC3-77DC-40E0-98FA-A80A78ABF8DB}" sibTransId="{2CFF50EE-C9F0-4221-932D-85FCC2C784AA}"/>
    <dgm:cxn modelId="{2C126CBF-0CA1-4FDD-8D91-889E96D1ACCB}" srcId="{9744AC7E-C05D-4F46-8335-F78E6C95933E}" destId="{DA22E8DA-279D-41A2-A7F9-5411D51616D6}" srcOrd="5" destOrd="0" parTransId="{863122D7-BE25-487D-B9AF-43ED4C3CB219}" sibTransId="{45529B1C-00D0-4222-868C-221E955EB811}"/>
    <dgm:cxn modelId="{446625C5-591E-4C15-B009-5F1D5CCFBF9C}" type="presOf" srcId="{E87FB313-F511-479C-9C08-52038545D9C2}" destId="{56679384-1234-472E-A109-1FE577032898}" srcOrd="0" destOrd="0" presId="urn:microsoft.com/office/officeart/2005/8/layout/process3"/>
    <dgm:cxn modelId="{01E7FBC7-DA39-C343-BE12-6935CD0D1B3F}" srcId="{DA22E8DA-279D-41A2-A7F9-5411D51616D6}" destId="{726457FC-4870-F04E-B20F-07FE23F8E51F}" srcOrd="5" destOrd="0" parTransId="{B9DA75C1-1044-4448-B3D1-1E37353B4C0D}" sibTransId="{187BBC78-ED7C-D944-A8BB-C12B975FC7F9}"/>
    <dgm:cxn modelId="{E51923C9-466A-D147-9179-F105D912A794}" srcId="{34A6B4DA-6962-4F29-A210-503A09C00F74}" destId="{C2BBC87A-4F6C-B04B-A696-76E34EE90F88}" srcOrd="1" destOrd="0" parTransId="{F3840B49-9C71-FF43-9A7B-8707F3884437}" sibTransId="{0BB0080A-38FD-5641-98E6-3D306970E37C}"/>
    <dgm:cxn modelId="{B03320D3-F687-45AB-B59E-9D9B8C60C54C}" type="presOf" srcId="{34A6B4DA-6962-4F29-A210-503A09C00F74}" destId="{DF815576-13A3-41B0-8A53-5A2127A19141}" srcOrd="1" destOrd="0" presId="urn:microsoft.com/office/officeart/2005/8/layout/process3"/>
    <dgm:cxn modelId="{F7D3DDD4-682F-4630-80A7-76B34EB5992E}" srcId="{34A6B4DA-6962-4F29-A210-503A09C00F74}" destId="{24D6563F-1557-4678-9644-424898CB9935}" srcOrd="0" destOrd="0" parTransId="{B6465D96-151E-42DC-BAFE-049AD329CE21}" sibTransId="{82FF87D0-82E1-4A57-9741-54B9E7882BDD}"/>
    <dgm:cxn modelId="{1A63DDD9-CF4F-4E1C-A8D3-0BEC4A789600}" srcId="{7CCE77F6-2C69-4973-A165-B42B42885056}" destId="{82BDE38C-9576-48B6-B09D-EB4C1E8DA01D}" srcOrd="1" destOrd="0" parTransId="{CA129F22-5505-4AD9-9231-52FE5FB0C225}" sibTransId="{9329D888-7B9B-4D30-9638-7A28DFB4FCA7}"/>
    <dgm:cxn modelId="{A78576DF-5CDB-49BA-B0FE-C486AA957781}" type="presOf" srcId="{718F509F-4FFD-4C1E-BBC9-F5E49A5DDF5D}" destId="{3E3A2A5F-28C0-4CA5-8C2D-1B7FB7EF50C1}" srcOrd="0" destOrd="0" presId="urn:microsoft.com/office/officeart/2005/8/layout/process3"/>
    <dgm:cxn modelId="{020F58F1-2EEE-4AFD-BFDC-AC8978C8319A}" type="presOf" srcId="{F1578C7A-D437-404B-A7F1-06D92FD77BA2}" destId="{7E939F01-BFAE-49A2-B4B9-E0339F3B3EFD}" srcOrd="1" destOrd="0" presId="urn:microsoft.com/office/officeart/2005/8/layout/process3"/>
    <dgm:cxn modelId="{CD37D5F1-AD80-479E-B05A-ABBD93FF24C8}" type="presOf" srcId="{6DE91380-A54C-4F89-8365-1BC057899D7D}" destId="{83A609B0-1709-4B8C-8232-1E853EBE409E}" srcOrd="1" destOrd="0" presId="urn:microsoft.com/office/officeart/2005/8/layout/process3"/>
    <dgm:cxn modelId="{B9E646F8-CED5-4AAB-91BE-069E54B108FC}" srcId="{FEBC5CCF-4A24-4CE5-9A58-788DB90C4576}" destId="{619770D3-4739-4ED6-932D-80F1AACA7214}" srcOrd="1" destOrd="0" parTransId="{EABEA578-A787-4BD4-BA76-7EF6BCD2FF4E}" sibTransId="{87BAA20E-FFEC-4230-9B8B-5F0BD4F206B6}"/>
    <dgm:cxn modelId="{A36AECF8-8899-4397-AE3E-5D3B0E483B8E}" srcId="{9744AC7E-C05D-4F46-8335-F78E6C95933E}" destId="{E87FB313-F511-479C-9C08-52038545D9C2}" srcOrd="0" destOrd="0" parTransId="{13A46402-C758-44A9-8F95-1F0BD5189776}" sibTransId="{B2B1D068-14E4-4371-A560-2C792F68F146}"/>
    <dgm:cxn modelId="{FE3ABDFA-B1EE-43CA-9C9A-F4279DF904E7}" srcId="{9744AC7E-C05D-4F46-8335-F78E6C95933E}" destId="{7CCE77F6-2C69-4973-A165-B42B42885056}" srcOrd="2" destOrd="0" parTransId="{D97CA6F2-57AC-4182-A41C-1D655F55FE34}" sibTransId="{4E487B76-4C30-4306-8D88-6C3E1341F30D}"/>
    <dgm:cxn modelId="{C636E3FD-CB90-4B2B-A776-7B65517E8C94}" type="presOf" srcId="{B2B1D068-14E4-4371-A560-2C792F68F146}" destId="{7E57B6DF-899E-477F-B434-2E3B98687587}" srcOrd="0" destOrd="0" presId="urn:microsoft.com/office/officeart/2005/8/layout/process3"/>
    <dgm:cxn modelId="{C5C35E8F-B852-4316-ACD0-1E29A81EA118}" type="presParOf" srcId="{B2578938-1A11-4CF9-8174-A8B6D402E83B}" destId="{70A09BCA-D340-43AE-A765-179145FAD7A6}" srcOrd="0" destOrd="0" presId="urn:microsoft.com/office/officeart/2005/8/layout/process3"/>
    <dgm:cxn modelId="{ACEEE6F9-0C37-487C-BB8F-5A7E46BA2E74}" type="presParOf" srcId="{70A09BCA-D340-43AE-A765-179145FAD7A6}" destId="{56679384-1234-472E-A109-1FE577032898}" srcOrd="0" destOrd="0" presId="urn:microsoft.com/office/officeart/2005/8/layout/process3"/>
    <dgm:cxn modelId="{BFAE31BB-EFF0-4EDB-AA26-9F808D464E10}" type="presParOf" srcId="{70A09BCA-D340-43AE-A765-179145FAD7A6}" destId="{83697063-F8A9-465E-9C42-015C50B1E6BA}" srcOrd="1" destOrd="0" presId="urn:microsoft.com/office/officeart/2005/8/layout/process3"/>
    <dgm:cxn modelId="{B3D4B176-D35C-4A60-BC08-8580370575B1}" type="presParOf" srcId="{70A09BCA-D340-43AE-A765-179145FAD7A6}" destId="{51B32B36-BB2A-4BCC-9B3B-42F05A984A20}" srcOrd="2" destOrd="0" presId="urn:microsoft.com/office/officeart/2005/8/layout/process3"/>
    <dgm:cxn modelId="{D2C4FC48-C49E-40CD-93FE-37C1A1DFBA69}" type="presParOf" srcId="{B2578938-1A11-4CF9-8174-A8B6D402E83B}" destId="{7E57B6DF-899E-477F-B434-2E3B98687587}" srcOrd="1" destOrd="0" presId="urn:microsoft.com/office/officeart/2005/8/layout/process3"/>
    <dgm:cxn modelId="{2F6908BD-22AD-46DE-AC04-74C17675EB86}" type="presParOf" srcId="{7E57B6DF-899E-477F-B434-2E3B98687587}" destId="{6FF1EC95-C7E9-4A4C-AFC6-E049B979CDBD}" srcOrd="0" destOrd="0" presId="urn:microsoft.com/office/officeart/2005/8/layout/process3"/>
    <dgm:cxn modelId="{7A115641-ED9A-4913-979B-AE4E89FD73DC}" type="presParOf" srcId="{B2578938-1A11-4CF9-8174-A8B6D402E83B}" destId="{01599CE9-92E9-4996-A355-06DDB2009BE3}" srcOrd="2" destOrd="0" presId="urn:microsoft.com/office/officeart/2005/8/layout/process3"/>
    <dgm:cxn modelId="{FF644990-6E9B-4C39-B430-1613DDEBF769}" type="presParOf" srcId="{01599CE9-92E9-4996-A355-06DDB2009BE3}" destId="{BA405C27-8A9A-43F7-9B2E-2D68502E2A58}" srcOrd="0" destOrd="0" presId="urn:microsoft.com/office/officeart/2005/8/layout/process3"/>
    <dgm:cxn modelId="{55D48CE2-55B2-4FB4-B8BC-FD30025C21CF}" type="presParOf" srcId="{01599CE9-92E9-4996-A355-06DDB2009BE3}" destId="{EBB82613-C164-4D5B-9909-FDAC00ADC727}" srcOrd="1" destOrd="0" presId="urn:microsoft.com/office/officeart/2005/8/layout/process3"/>
    <dgm:cxn modelId="{5F92FB87-C4A6-420B-B9DA-7E3D509DDF34}" type="presParOf" srcId="{01599CE9-92E9-4996-A355-06DDB2009BE3}" destId="{327AD467-FE87-4396-9931-CC4EFEFD3F90}" srcOrd="2" destOrd="0" presId="urn:microsoft.com/office/officeart/2005/8/layout/process3"/>
    <dgm:cxn modelId="{2C7C90C8-A016-4A9D-BDC9-840D6722AEAF}" type="presParOf" srcId="{B2578938-1A11-4CF9-8174-A8B6D402E83B}" destId="{3E3A2A5F-28C0-4CA5-8C2D-1B7FB7EF50C1}" srcOrd="3" destOrd="0" presId="urn:microsoft.com/office/officeart/2005/8/layout/process3"/>
    <dgm:cxn modelId="{D5CD2AF0-990A-4A24-97B4-EC6A7045FB17}" type="presParOf" srcId="{3E3A2A5F-28C0-4CA5-8C2D-1B7FB7EF50C1}" destId="{213CA95E-7C83-467F-A618-CB8894BCB386}" srcOrd="0" destOrd="0" presId="urn:microsoft.com/office/officeart/2005/8/layout/process3"/>
    <dgm:cxn modelId="{774A47B0-B2F0-45F4-AAF3-1E6AED1C4852}" type="presParOf" srcId="{B2578938-1A11-4CF9-8174-A8B6D402E83B}" destId="{C2D8282F-942F-441B-A0B1-2EF126705D18}" srcOrd="4" destOrd="0" presId="urn:microsoft.com/office/officeart/2005/8/layout/process3"/>
    <dgm:cxn modelId="{96FE2570-AA2E-4A51-9617-2DC78041EDAF}" type="presParOf" srcId="{C2D8282F-942F-441B-A0B1-2EF126705D18}" destId="{0464B8E1-27A9-404E-B5EE-015FFDD838D1}" srcOrd="0" destOrd="0" presId="urn:microsoft.com/office/officeart/2005/8/layout/process3"/>
    <dgm:cxn modelId="{3D9B8BE9-EE98-435B-AB19-2C3BB3ABFD0D}" type="presParOf" srcId="{C2D8282F-942F-441B-A0B1-2EF126705D18}" destId="{13561245-AC0C-4134-9680-544FEA9BFDEA}" srcOrd="1" destOrd="0" presId="urn:microsoft.com/office/officeart/2005/8/layout/process3"/>
    <dgm:cxn modelId="{F535F29E-9D74-45C2-A222-47594B0CF740}" type="presParOf" srcId="{C2D8282F-942F-441B-A0B1-2EF126705D18}" destId="{384DF475-6F3F-4C47-96D6-C639B7B2CB8F}" srcOrd="2" destOrd="0" presId="urn:microsoft.com/office/officeart/2005/8/layout/process3"/>
    <dgm:cxn modelId="{414A12A2-6DF8-4DAC-ACC8-583EF49325F1}" type="presParOf" srcId="{B2578938-1A11-4CF9-8174-A8B6D402E83B}" destId="{9F9BC44F-422C-441F-AA90-DA1EBE60B01A}" srcOrd="5" destOrd="0" presId="urn:microsoft.com/office/officeart/2005/8/layout/process3"/>
    <dgm:cxn modelId="{CC15E0E8-95B8-41BB-AEFA-D968390E9E85}" type="presParOf" srcId="{9F9BC44F-422C-441F-AA90-DA1EBE60B01A}" destId="{0C13CAD4-107D-4935-BB31-10D3719C9D19}" srcOrd="0" destOrd="0" presId="urn:microsoft.com/office/officeart/2005/8/layout/process3"/>
    <dgm:cxn modelId="{7EC54BC3-D903-42C8-B133-83A4E5A36677}" type="presParOf" srcId="{B2578938-1A11-4CF9-8174-A8B6D402E83B}" destId="{B4981964-783F-4926-871B-00F9E56E4AFE}" srcOrd="6" destOrd="0" presId="urn:microsoft.com/office/officeart/2005/8/layout/process3"/>
    <dgm:cxn modelId="{A3FD707B-5ECF-4D23-B5D3-45038734AFDC}" type="presParOf" srcId="{B4981964-783F-4926-871B-00F9E56E4AFE}" destId="{B66C963D-94A1-44A7-9C16-8BB6BA3267C0}" srcOrd="0" destOrd="0" presId="urn:microsoft.com/office/officeart/2005/8/layout/process3"/>
    <dgm:cxn modelId="{8F5C54AC-FA10-4B64-86BA-3BB3B974E74B}" type="presParOf" srcId="{B4981964-783F-4926-871B-00F9E56E4AFE}" destId="{2A9E74DB-1FAB-4DEC-9E99-473BA3DEB6ED}" srcOrd="1" destOrd="0" presId="urn:microsoft.com/office/officeart/2005/8/layout/process3"/>
    <dgm:cxn modelId="{5D6DB3A3-D5BC-4C8F-93E4-8BBFF34CE6C7}" type="presParOf" srcId="{B4981964-783F-4926-871B-00F9E56E4AFE}" destId="{8DB7C639-4C4A-4D2C-ABCF-0ED955C08473}" srcOrd="2" destOrd="0" presId="urn:microsoft.com/office/officeart/2005/8/layout/process3"/>
    <dgm:cxn modelId="{0F27CFEE-F7CD-4CBF-98D7-EE3E85522E62}" type="presParOf" srcId="{B2578938-1A11-4CF9-8174-A8B6D402E83B}" destId="{CE7BC922-EF73-45B1-BC77-B687CEC963F3}" srcOrd="7" destOrd="0" presId="urn:microsoft.com/office/officeart/2005/8/layout/process3"/>
    <dgm:cxn modelId="{2A162296-EB34-44D4-8757-CABF86B71762}" type="presParOf" srcId="{CE7BC922-EF73-45B1-BC77-B687CEC963F3}" destId="{7E939F01-BFAE-49A2-B4B9-E0339F3B3EFD}" srcOrd="0" destOrd="0" presId="urn:microsoft.com/office/officeart/2005/8/layout/process3"/>
    <dgm:cxn modelId="{E8EBBD8C-8CE3-4FA1-BC91-A52BA2CE163D}" type="presParOf" srcId="{B2578938-1A11-4CF9-8174-A8B6D402E83B}" destId="{2FC49782-6864-4A8F-840B-216FE932EA57}" srcOrd="8" destOrd="0" presId="urn:microsoft.com/office/officeart/2005/8/layout/process3"/>
    <dgm:cxn modelId="{F125C58B-414B-41BC-A5F9-B9815E6711F4}" type="presParOf" srcId="{2FC49782-6864-4A8F-840B-216FE932EA57}" destId="{82517ED2-F85E-4072-8FBA-A970AF9AB7F6}" srcOrd="0" destOrd="0" presId="urn:microsoft.com/office/officeart/2005/8/layout/process3"/>
    <dgm:cxn modelId="{8D470345-E924-475F-B97D-C05451440316}" type="presParOf" srcId="{2FC49782-6864-4A8F-840B-216FE932EA57}" destId="{DF815576-13A3-41B0-8A53-5A2127A19141}" srcOrd="1" destOrd="0" presId="urn:microsoft.com/office/officeart/2005/8/layout/process3"/>
    <dgm:cxn modelId="{3B2199B2-7FD6-4263-9DF7-01120A5C92E3}" type="presParOf" srcId="{2FC49782-6864-4A8F-840B-216FE932EA57}" destId="{D65AB7E2-FE26-4436-959D-692B383EE439}" srcOrd="2" destOrd="0" presId="urn:microsoft.com/office/officeart/2005/8/layout/process3"/>
    <dgm:cxn modelId="{0BAD5913-0EDB-4413-AB76-ECBC840EC9DB}" type="presParOf" srcId="{B2578938-1A11-4CF9-8174-A8B6D402E83B}" destId="{405392B0-529D-44D2-B1E6-C3C22AADBB95}" srcOrd="9" destOrd="0" presId="urn:microsoft.com/office/officeart/2005/8/layout/process3"/>
    <dgm:cxn modelId="{FE055C66-276C-4697-99D7-2B3E8DE2FD55}" type="presParOf" srcId="{405392B0-529D-44D2-B1E6-C3C22AADBB95}" destId="{83A609B0-1709-4B8C-8232-1E853EBE409E}" srcOrd="0" destOrd="0" presId="urn:microsoft.com/office/officeart/2005/8/layout/process3"/>
    <dgm:cxn modelId="{71B9450B-7C05-4C3B-8ACC-50FDA4798AB1}" type="presParOf" srcId="{B2578938-1A11-4CF9-8174-A8B6D402E83B}" destId="{2C81B9A6-79C2-49C7-A411-EE8EE2B7542E}" srcOrd="10" destOrd="0" presId="urn:microsoft.com/office/officeart/2005/8/layout/process3"/>
    <dgm:cxn modelId="{75BA5FCA-50BD-409B-8273-92AF3F037A7B}" type="presParOf" srcId="{2C81B9A6-79C2-49C7-A411-EE8EE2B7542E}" destId="{9FDDCA6F-5B47-46F1-9828-C3B8D26DA51D}" srcOrd="0" destOrd="0" presId="urn:microsoft.com/office/officeart/2005/8/layout/process3"/>
    <dgm:cxn modelId="{242583A0-CEF6-4A15-99F8-A2ADCBE6D815}" type="presParOf" srcId="{2C81B9A6-79C2-49C7-A411-EE8EE2B7542E}" destId="{D2019288-04B1-4DD7-9D60-E81E2D66B0D4}" srcOrd="1" destOrd="0" presId="urn:microsoft.com/office/officeart/2005/8/layout/process3"/>
    <dgm:cxn modelId="{264E4B80-FCFA-4062-BC77-7CA54D445C6F}" type="presParOf" srcId="{2C81B9A6-79C2-49C7-A411-EE8EE2B7542E}" destId="{9C7DA304-9ECF-4D9B-94A5-2921CCDF8F4B}"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697063-F8A9-465E-9C42-015C50B1E6BA}">
      <dsp:nvSpPr>
        <dsp:cNvPr id="0" name=""/>
        <dsp:cNvSpPr/>
      </dsp:nvSpPr>
      <dsp:spPr>
        <a:xfrm>
          <a:off x="10963" y="1131292"/>
          <a:ext cx="1138118" cy="989924"/>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ctr" defTabSz="622300">
            <a:lnSpc>
              <a:spcPct val="90000"/>
            </a:lnSpc>
            <a:spcBef>
              <a:spcPct val="0"/>
            </a:spcBef>
            <a:spcAft>
              <a:spcPct val="35000"/>
            </a:spcAft>
            <a:buNone/>
          </a:pPr>
          <a:r>
            <a:rPr lang="en-US" sz="1400" kern="1200"/>
            <a:t>Business Problem</a:t>
          </a:r>
        </a:p>
      </dsp:txBody>
      <dsp:txXfrm>
        <a:off x="10963" y="1131292"/>
        <a:ext cx="1138118" cy="192005"/>
      </dsp:txXfrm>
    </dsp:sp>
    <dsp:sp modelId="{51B32B36-BB2A-4BCC-9B3B-42F05A984A20}">
      <dsp:nvSpPr>
        <dsp:cNvPr id="0" name=""/>
        <dsp:cNvSpPr/>
      </dsp:nvSpPr>
      <dsp:spPr>
        <a:xfrm>
          <a:off x="244072" y="1749542"/>
          <a:ext cx="1138118" cy="2390625"/>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None/>
          </a:pPr>
          <a:r>
            <a:rPr lang="en-US" sz="1000" kern="1200"/>
            <a:t>To identify the cancer in early stages, we apply data modeling techniques to clinical data obtained using a novel blood test called </a:t>
          </a:r>
          <a:r>
            <a:rPr lang="en-US" sz="1000" kern="1200" err="1"/>
            <a:t>CancerSEEK</a:t>
          </a:r>
          <a:r>
            <a:rPr lang="en-US" sz="1000" kern="1200"/>
            <a:t> with relevant features. </a:t>
          </a:r>
        </a:p>
      </dsp:txBody>
      <dsp:txXfrm>
        <a:off x="277406" y="1782876"/>
        <a:ext cx="1071450" cy="2323957"/>
      </dsp:txXfrm>
    </dsp:sp>
    <dsp:sp modelId="{7E57B6DF-899E-477F-B434-2E3B98687587}">
      <dsp:nvSpPr>
        <dsp:cNvPr id="0" name=""/>
        <dsp:cNvSpPr/>
      </dsp:nvSpPr>
      <dsp:spPr>
        <a:xfrm rot="5724">
          <a:off x="1321616" y="1387787"/>
          <a:ext cx="365773" cy="283358"/>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321616" y="1444388"/>
        <a:ext cx="280766" cy="170014"/>
      </dsp:txXfrm>
    </dsp:sp>
    <dsp:sp modelId="{EBB82613-C164-4D5B-9909-FDAC00ADC727}">
      <dsp:nvSpPr>
        <dsp:cNvPr id="0" name=""/>
        <dsp:cNvSpPr/>
      </dsp:nvSpPr>
      <dsp:spPr>
        <a:xfrm>
          <a:off x="1839220" y="1137596"/>
          <a:ext cx="1211276" cy="95693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ctr" defTabSz="622300">
            <a:lnSpc>
              <a:spcPct val="90000"/>
            </a:lnSpc>
            <a:spcBef>
              <a:spcPct val="0"/>
            </a:spcBef>
            <a:spcAft>
              <a:spcPct val="35000"/>
            </a:spcAft>
            <a:buNone/>
          </a:pPr>
          <a:r>
            <a:rPr lang="en-US" sz="1400" kern="1200"/>
            <a:t>Data Acquisition</a:t>
          </a:r>
        </a:p>
      </dsp:txBody>
      <dsp:txXfrm>
        <a:off x="1839220" y="1137596"/>
        <a:ext cx="1211276" cy="185607"/>
      </dsp:txXfrm>
    </dsp:sp>
    <dsp:sp modelId="{327AD467-FE87-4396-9931-CC4EFEFD3F90}">
      <dsp:nvSpPr>
        <dsp:cNvPr id="0" name=""/>
        <dsp:cNvSpPr/>
      </dsp:nvSpPr>
      <dsp:spPr>
        <a:xfrm>
          <a:off x="2137042" y="1776587"/>
          <a:ext cx="1138118" cy="2390625"/>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None/>
          </a:pPr>
          <a:r>
            <a:rPr lang="en-US" sz="1000" kern="1200"/>
            <a:t>The critical tables for our analysis are </a:t>
          </a:r>
        </a:p>
        <a:p>
          <a:pPr marL="114300" lvl="2" indent="-57150" algn="l" defTabSz="444500">
            <a:lnSpc>
              <a:spcPct val="90000"/>
            </a:lnSpc>
            <a:spcBef>
              <a:spcPct val="0"/>
            </a:spcBef>
            <a:spcAft>
              <a:spcPct val="15000"/>
            </a:spcAft>
            <a:buFont typeface="Arial" panose="020B0604020202020204" pitchFamily="34" charset="0"/>
            <a:buChar char="•"/>
          </a:pPr>
          <a:r>
            <a:rPr lang="en-US" sz="1000" kern="1200"/>
            <a:t>Protein Biomarkers Measured</a:t>
          </a:r>
        </a:p>
        <a:p>
          <a:pPr marL="114300" lvl="2" indent="-57150" algn="l" defTabSz="444500">
            <a:lnSpc>
              <a:spcPct val="90000"/>
            </a:lnSpc>
            <a:spcBef>
              <a:spcPct val="0"/>
            </a:spcBef>
            <a:spcAft>
              <a:spcPct val="15000"/>
            </a:spcAft>
            <a:buChar char="•"/>
          </a:pPr>
          <a:r>
            <a:rPr lang="en-US" sz="1000" kern="1200"/>
            <a:t>Mutations identified in plasma</a:t>
          </a:r>
        </a:p>
        <a:p>
          <a:pPr marL="114300" lvl="2" indent="-57150" algn="l" defTabSz="444500">
            <a:lnSpc>
              <a:spcPct val="90000"/>
            </a:lnSpc>
            <a:spcBef>
              <a:spcPct val="0"/>
            </a:spcBef>
            <a:spcAft>
              <a:spcPct val="15000"/>
            </a:spcAft>
            <a:buChar char="•"/>
          </a:pPr>
          <a:r>
            <a:rPr lang="en-US" sz="1000" kern="1200"/>
            <a:t>Mutations identified in primary tumor</a:t>
          </a:r>
        </a:p>
      </dsp:txBody>
      <dsp:txXfrm>
        <a:off x="2170376" y="1809921"/>
        <a:ext cx="1071450" cy="2323957"/>
      </dsp:txXfrm>
    </dsp:sp>
    <dsp:sp modelId="{3E3A2A5F-28C0-4CA5-8C2D-1B7FB7EF50C1}">
      <dsp:nvSpPr>
        <dsp:cNvPr id="0" name=""/>
        <dsp:cNvSpPr/>
      </dsp:nvSpPr>
      <dsp:spPr>
        <a:xfrm rot="117024">
          <a:off x="3206857" y="1391344"/>
          <a:ext cx="331878" cy="283358"/>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206882" y="1446569"/>
        <a:ext cx="246871" cy="170014"/>
      </dsp:txXfrm>
    </dsp:sp>
    <dsp:sp modelId="{13561245-AC0C-4134-9680-544FEA9BFDEA}">
      <dsp:nvSpPr>
        <dsp:cNvPr id="0" name=""/>
        <dsp:cNvSpPr/>
      </dsp:nvSpPr>
      <dsp:spPr>
        <a:xfrm>
          <a:off x="3676320" y="1202514"/>
          <a:ext cx="1344106" cy="955955"/>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ctr" defTabSz="533400">
            <a:lnSpc>
              <a:spcPct val="90000"/>
            </a:lnSpc>
            <a:spcBef>
              <a:spcPct val="0"/>
            </a:spcBef>
            <a:spcAft>
              <a:spcPct val="35000"/>
            </a:spcAft>
            <a:buNone/>
          </a:pPr>
          <a:r>
            <a:rPr lang="en-US" sz="1200" kern="1200"/>
            <a:t>Data Preprocessing</a:t>
          </a:r>
        </a:p>
      </dsp:txBody>
      <dsp:txXfrm>
        <a:off x="3676320" y="1202514"/>
        <a:ext cx="1344106" cy="185416"/>
      </dsp:txXfrm>
    </dsp:sp>
    <dsp:sp modelId="{384DF475-6F3F-4C47-96D6-C639B7B2CB8F}">
      <dsp:nvSpPr>
        <dsp:cNvPr id="0" name=""/>
        <dsp:cNvSpPr/>
      </dsp:nvSpPr>
      <dsp:spPr>
        <a:xfrm>
          <a:off x="3924629" y="1746900"/>
          <a:ext cx="1138118" cy="2390625"/>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Removal of  strings from numerical values in the table containing protein biomarkers </a:t>
          </a:r>
        </a:p>
        <a:p>
          <a:pPr marL="57150" lvl="1" indent="-57150" algn="l" defTabSz="444500">
            <a:lnSpc>
              <a:spcPct val="90000"/>
            </a:lnSpc>
            <a:spcBef>
              <a:spcPct val="0"/>
            </a:spcBef>
            <a:spcAft>
              <a:spcPct val="15000"/>
            </a:spcAft>
            <a:buChar char="•"/>
          </a:pPr>
          <a:r>
            <a:rPr lang="en-US" sz="1000" kern="1200"/>
            <a:t>Data transformation to maintain a uniform unit of measurement</a:t>
          </a:r>
        </a:p>
      </dsp:txBody>
      <dsp:txXfrm>
        <a:off x="3957963" y="1780234"/>
        <a:ext cx="1071450" cy="2323957"/>
      </dsp:txXfrm>
    </dsp:sp>
    <dsp:sp modelId="{9F9BC44F-422C-441F-AA90-DA1EBE60B01A}">
      <dsp:nvSpPr>
        <dsp:cNvPr id="0" name=""/>
        <dsp:cNvSpPr/>
      </dsp:nvSpPr>
      <dsp:spPr>
        <a:xfrm rot="21568360">
          <a:off x="5185402" y="1399729"/>
          <a:ext cx="303705" cy="283358"/>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185404" y="1456792"/>
        <a:ext cx="218698" cy="170014"/>
      </dsp:txXfrm>
    </dsp:sp>
    <dsp:sp modelId="{2A9E74DB-1FAB-4DEC-9E99-473BA3DEB6ED}">
      <dsp:nvSpPr>
        <dsp:cNvPr id="0" name=""/>
        <dsp:cNvSpPr/>
      </dsp:nvSpPr>
      <dsp:spPr>
        <a:xfrm>
          <a:off x="5593433" y="1183598"/>
          <a:ext cx="1113938" cy="979979"/>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ctr" defTabSz="533400">
            <a:lnSpc>
              <a:spcPct val="90000"/>
            </a:lnSpc>
            <a:spcBef>
              <a:spcPct val="0"/>
            </a:spcBef>
            <a:spcAft>
              <a:spcPct val="35000"/>
            </a:spcAft>
            <a:buNone/>
          </a:pPr>
          <a:r>
            <a:rPr lang="en-US" sz="1200" kern="1200"/>
            <a:t>EDA</a:t>
          </a:r>
        </a:p>
      </dsp:txBody>
      <dsp:txXfrm>
        <a:off x="5593433" y="1183598"/>
        <a:ext cx="1113938" cy="190076"/>
      </dsp:txXfrm>
    </dsp:sp>
    <dsp:sp modelId="{8DB7C639-4C4A-4D2C-ABCF-0ED955C08473}">
      <dsp:nvSpPr>
        <dsp:cNvPr id="0" name=""/>
        <dsp:cNvSpPr/>
      </dsp:nvSpPr>
      <dsp:spPr>
        <a:xfrm>
          <a:off x="5848336" y="1747471"/>
          <a:ext cx="1138118" cy="2390625"/>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Extract insights to compare concentration of protein biomarkers</a:t>
          </a:r>
        </a:p>
        <a:p>
          <a:pPr marL="57150" lvl="1" indent="-57150" algn="l" defTabSz="444500">
            <a:lnSpc>
              <a:spcPct val="90000"/>
            </a:lnSpc>
            <a:spcBef>
              <a:spcPct val="0"/>
            </a:spcBef>
            <a:spcAft>
              <a:spcPct val="15000"/>
            </a:spcAft>
            <a:buChar char="•"/>
          </a:pPr>
          <a:r>
            <a:rPr lang="en-US" sz="1000" kern="1200"/>
            <a:t>Draw comparisons and identify key protein biomarkers and their concentration</a:t>
          </a:r>
        </a:p>
        <a:p>
          <a:pPr marL="57150" lvl="1" indent="-57150" algn="l" defTabSz="444500">
            <a:lnSpc>
              <a:spcPct val="90000"/>
            </a:lnSpc>
            <a:spcBef>
              <a:spcPct val="0"/>
            </a:spcBef>
            <a:spcAft>
              <a:spcPct val="15000"/>
            </a:spcAft>
            <a:buChar char="•"/>
          </a:pPr>
          <a:r>
            <a:rPr lang="en-US" sz="1000" kern="1200"/>
            <a:t>Extract key features from the above analysis</a:t>
          </a:r>
        </a:p>
      </dsp:txBody>
      <dsp:txXfrm>
        <a:off x="5881670" y="1780805"/>
        <a:ext cx="1071450" cy="2323957"/>
      </dsp:txXfrm>
    </dsp:sp>
    <dsp:sp modelId="{CE7BC922-EF73-45B1-BC77-B687CEC963F3}">
      <dsp:nvSpPr>
        <dsp:cNvPr id="0" name=""/>
        <dsp:cNvSpPr/>
      </dsp:nvSpPr>
      <dsp:spPr>
        <a:xfrm rot="21511958">
          <a:off x="6866032" y="1392604"/>
          <a:ext cx="397726" cy="283358"/>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866046" y="1450364"/>
        <a:ext cx="312719" cy="170014"/>
      </dsp:txXfrm>
    </dsp:sp>
    <dsp:sp modelId="{DF815576-13A3-41B0-8A53-5A2127A19141}">
      <dsp:nvSpPr>
        <dsp:cNvPr id="0" name=""/>
        <dsp:cNvSpPr/>
      </dsp:nvSpPr>
      <dsp:spPr>
        <a:xfrm>
          <a:off x="7457552" y="1137953"/>
          <a:ext cx="1138118" cy="955065"/>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ctr" defTabSz="533400">
            <a:lnSpc>
              <a:spcPct val="90000"/>
            </a:lnSpc>
            <a:spcBef>
              <a:spcPct val="0"/>
            </a:spcBef>
            <a:spcAft>
              <a:spcPct val="35000"/>
            </a:spcAft>
            <a:buNone/>
          </a:pPr>
          <a:r>
            <a:rPr lang="en-US" sz="1200" kern="1200" dirty="0"/>
            <a:t>Modelling and Tuning</a:t>
          </a:r>
        </a:p>
      </dsp:txBody>
      <dsp:txXfrm>
        <a:off x="7457552" y="1137953"/>
        <a:ext cx="1138118" cy="185243"/>
      </dsp:txXfrm>
    </dsp:sp>
    <dsp:sp modelId="{D65AB7E2-FE26-4436-959D-692B383EE439}">
      <dsp:nvSpPr>
        <dsp:cNvPr id="0" name=""/>
        <dsp:cNvSpPr/>
      </dsp:nvSpPr>
      <dsp:spPr>
        <a:xfrm>
          <a:off x="7676593" y="1766620"/>
          <a:ext cx="1138118" cy="2390625"/>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Prediction models to be considered are binary classification and multi-classification</a:t>
          </a:r>
        </a:p>
        <a:p>
          <a:pPr marL="57150" lvl="1" indent="-57150" algn="l" defTabSz="444500">
            <a:lnSpc>
              <a:spcPct val="90000"/>
            </a:lnSpc>
            <a:spcBef>
              <a:spcPct val="0"/>
            </a:spcBef>
            <a:spcAft>
              <a:spcPct val="15000"/>
            </a:spcAft>
            <a:buChar char="•"/>
          </a:pPr>
          <a:r>
            <a:rPr lang="en-US" sz="1000" kern="1200" dirty="0"/>
            <a:t>Machine Learning Algorithm - Random Forest</a:t>
          </a:r>
        </a:p>
        <a:p>
          <a:pPr marL="57150" lvl="1" indent="-57150" algn="l" defTabSz="444500">
            <a:lnSpc>
              <a:spcPct val="90000"/>
            </a:lnSpc>
            <a:spcBef>
              <a:spcPct val="0"/>
            </a:spcBef>
            <a:spcAft>
              <a:spcPct val="15000"/>
            </a:spcAft>
            <a:buChar char="•"/>
          </a:pPr>
          <a:r>
            <a:rPr lang="en-US" sz="1000" kern="1200" dirty="0"/>
            <a:t>Deep Learning Algorithm – feed forward neural network.</a:t>
          </a:r>
        </a:p>
      </dsp:txBody>
      <dsp:txXfrm>
        <a:off x="7709927" y="1799954"/>
        <a:ext cx="1071450" cy="2323957"/>
      </dsp:txXfrm>
    </dsp:sp>
    <dsp:sp modelId="{405392B0-529D-44D2-B1E6-C3C22AADBB95}">
      <dsp:nvSpPr>
        <dsp:cNvPr id="0" name=""/>
        <dsp:cNvSpPr/>
      </dsp:nvSpPr>
      <dsp:spPr>
        <a:xfrm rot="17065">
          <a:off x="8796338" y="1388212"/>
          <a:ext cx="365777" cy="283358"/>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796339" y="1444673"/>
        <a:ext cx="280770" cy="170014"/>
      </dsp:txXfrm>
    </dsp:sp>
    <dsp:sp modelId="{D2019288-04B1-4DD7-9D60-E81E2D66B0D4}">
      <dsp:nvSpPr>
        <dsp:cNvPr id="0" name=""/>
        <dsp:cNvSpPr/>
      </dsp:nvSpPr>
      <dsp:spPr>
        <a:xfrm>
          <a:off x="9285809" y="1156600"/>
          <a:ext cx="1138118" cy="85637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ctr" defTabSz="533400">
            <a:lnSpc>
              <a:spcPct val="90000"/>
            </a:lnSpc>
            <a:spcBef>
              <a:spcPct val="0"/>
            </a:spcBef>
            <a:spcAft>
              <a:spcPct val="35000"/>
            </a:spcAft>
            <a:buNone/>
          </a:pPr>
          <a:r>
            <a:rPr lang="en-US" sz="1200" kern="1200" dirty="0"/>
            <a:t>Model evaluation metrics </a:t>
          </a:r>
        </a:p>
      </dsp:txBody>
      <dsp:txXfrm>
        <a:off x="9285809" y="1156600"/>
        <a:ext cx="1138118" cy="166101"/>
      </dsp:txXfrm>
    </dsp:sp>
    <dsp:sp modelId="{9C7DA304-9ECF-4D9B-94A5-2921CCDF8F4B}">
      <dsp:nvSpPr>
        <dsp:cNvPr id="0" name=""/>
        <dsp:cNvSpPr/>
      </dsp:nvSpPr>
      <dsp:spPr>
        <a:xfrm>
          <a:off x="9526873" y="1748738"/>
          <a:ext cx="1138118" cy="2390625"/>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Specificity</a:t>
          </a:r>
        </a:p>
        <a:p>
          <a:pPr marL="57150" lvl="1" indent="-57150" algn="l" defTabSz="444500">
            <a:lnSpc>
              <a:spcPct val="90000"/>
            </a:lnSpc>
            <a:spcBef>
              <a:spcPct val="0"/>
            </a:spcBef>
            <a:spcAft>
              <a:spcPct val="15000"/>
            </a:spcAft>
            <a:buChar char="•"/>
          </a:pPr>
          <a:r>
            <a:rPr lang="en-US" sz="1000" kern="1200" dirty="0"/>
            <a:t>Sensitivity</a:t>
          </a:r>
        </a:p>
        <a:p>
          <a:pPr marL="57150" lvl="1" indent="-57150" algn="l" defTabSz="444500">
            <a:lnSpc>
              <a:spcPct val="90000"/>
            </a:lnSpc>
            <a:spcBef>
              <a:spcPct val="0"/>
            </a:spcBef>
            <a:spcAft>
              <a:spcPct val="15000"/>
            </a:spcAft>
            <a:buChar char="•"/>
          </a:pPr>
          <a:r>
            <a:rPr lang="en-US" sz="1000" kern="1200" dirty="0"/>
            <a:t>Accuracy</a:t>
          </a:r>
        </a:p>
        <a:p>
          <a:pPr marL="57150" lvl="1" indent="-57150" algn="l" defTabSz="444500">
            <a:lnSpc>
              <a:spcPct val="90000"/>
            </a:lnSpc>
            <a:spcBef>
              <a:spcPct val="0"/>
            </a:spcBef>
            <a:spcAft>
              <a:spcPct val="15000"/>
            </a:spcAft>
            <a:buChar char="•"/>
          </a:pPr>
          <a:r>
            <a:rPr lang="en-US" sz="1000" kern="1200" dirty="0"/>
            <a:t>Recall</a:t>
          </a:r>
        </a:p>
        <a:p>
          <a:pPr marL="57150" lvl="1" indent="-57150" algn="l" defTabSz="444500">
            <a:lnSpc>
              <a:spcPct val="90000"/>
            </a:lnSpc>
            <a:spcBef>
              <a:spcPct val="0"/>
            </a:spcBef>
            <a:spcAft>
              <a:spcPct val="15000"/>
            </a:spcAft>
            <a:buChar char="•"/>
          </a:pPr>
          <a:r>
            <a:rPr lang="en-US" sz="1000" kern="1200" dirty="0"/>
            <a:t>Precision</a:t>
          </a:r>
        </a:p>
        <a:p>
          <a:pPr marL="57150" lvl="1" indent="-57150" algn="l" defTabSz="444500">
            <a:lnSpc>
              <a:spcPct val="90000"/>
            </a:lnSpc>
            <a:spcBef>
              <a:spcPct val="0"/>
            </a:spcBef>
            <a:spcAft>
              <a:spcPct val="15000"/>
            </a:spcAft>
            <a:buChar char="•"/>
          </a:pPr>
          <a:r>
            <a:rPr lang="en-US" sz="1000" kern="1200" dirty="0"/>
            <a:t>AUC</a:t>
          </a:r>
        </a:p>
      </dsp:txBody>
      <dsp:txXfrm>
        <a:off x="9560207" y="1782072"/>
        <a:ext cx="1071450" cy="2323957"/>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01FC6A-123F-5140-A55E-0277F6115042}" type="datetimeFigureOut">
              <a:rPr lang="en-US" smtClean="0"/>
              <a:t>3/12/2021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D1345B-D642-324F-B2BE-E788F3370DB6}" type="slidenum">
              <a:rPr lang="en-US" smtClean="0"/>
              <a:t>‹#›</a:t>
            </a:fld>
            <a:endParaRPr lang="en-US"/>
          </a:p>
        </p:txBody>
      </p:sp>
    </p:spTree>
    <p:extLst>
      <p:ext uri="{BB962C8B-B14F-4D97-AF65-F5344CB8AC3E}">
        <p14:creationId xmlns:p14="http://schemas.microsoft.com/office/powerpoint/2010/main" val="2076974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D1345B-D642-324F-B2BE-E788F3370DB6}" type="slidenum">
              <a:rPr lang="en-US" smtClean="0"/>
              <a:t>22</a:t>
            </a:fld>
            <a:endParaRPr lang="en-US"/>
          </a:p>
        </p:txBody>
      </p:sp>
    </p:spTree>
    <p:extLst>
      <p:ext uri="{BB962C8B-B14F-4D97-AF65-F5344CB8AC3E}">
        <p14:creationId xmlns:p14="http://schemas.microsoft.com/office/powerpoint/2010/main" val="3276345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3/12/2021</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57350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66530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3/12/2021</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7991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3/12/2021</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33074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3/12/2021</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7881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87967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28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4255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79191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3/12/2021</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522280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3/12/2021</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62018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3/12/2021</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0369772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6CD3-0EED-AA4A-A1DD-F028FBB5A4FA}"/>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b="0" kern="1200" cap="all" dirty="0">
                <a:solidFill>
                  <a:schemeClr val="tx1">
                    <a:lumMod val="75000"/>
                    <a:lumOff val="25000"/>
                  </a:schemeClr>
                </a:solidFill>
                <a:latin typeface="+mj-lt"/>
                <a:ea typeface="+mj-ea"/>
                <a:cs typeface="+mj-cs"/>
              </a:rPr>
              <a:t>Early Cancer Detection using Predictive Analytics </a:t>
            </a:r>
          </a:p>
        </p:txBody>
      </p:sp>
      <p:sp>
        <p:nvSpPr>
          <p:cNvPr id="135" name="Rectangle 134">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7" name="Rectangle 136">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138">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140">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CAB081A5-3548-1243-A853-E1E47A1CE7BA}"/>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9816" r="-2" b="9794"/>
          <a:stretch/>
        </p:blipFill>
        <p:spPr bwMode="auto">
          <a:xfrm>
            <a:off x="611392" y="2347105"/>
            <a:ext cx="5074920" cy="37124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F3830DB-E3B4-944F-A816-130108CBB34D}"/>
              </a:ext>
            </a:extLst>
          </p:cNvPr>
          <p:cNvSpPr txBox="1"/>
          <p:nvPr/>
        </p:nvSpPr>
        <p:spPr>
          <a:xfrm>
            <a:off x="6340830" y="2340864"/>
            <a:ext cx="5269977" cy="3634486"/>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pPr>
            <a:r>
              <a:rPr lang="en-US" dirty="0">
                <a:solidFill>
                  <a:schemeClr val="tx1">
                    <a:lumMod val="75000"/>
                    <a:lumOff val="25000"/>
                  </a:schemeClr>
                </a:solidFill>
              </a:rPr>
              <a:t>Group  11</a:t>
            </a:r>
          </a:p>
          <a:p>
            <a:pPr defTabSz="457200">
              <a:spcBef>
                <a:spcPct val="20000"/>
              </a:spcBef>
              <a:spcAft>
                <a:spcPts val="600"/>
              </a:spcAft>
              <a:buClr>
                <a:schemeClr val="accent1"/>
              </a:buClr>
              <a:buSzPct val="92000"/>
            </a:pPr>
            <a:endParaRPr lang="en-US" dirty="0">
              <a:solidFill>
                <a:schemeClr val="tx1">
                  <a:lumMod val="75000"/>
                  <a:lumOff val="25000"/>
                </a:schemeClr>
              </a:solidFill>
            </a:endParaRPr>
          </a:p>
          <a:p>
            <a:pPr lvl="0" defTabSz="457200">
              <a:spcBef>
                <a:spcPct val="20000"/>
              </a:spcBef>
              <a:spcAft>
                <a:spcPts val="600"/>
              </a:spcAft>
              <a:buClr>
                <a:schemeClr val="accent1"/>
              </a:buClr>
              <a:buSzPct val="92000"/>
              <a:defRPr/>
            </a:pPr>
            <a:r>
              <a:rPr lang="en-US" dirty="0" err="1">
                <a:solidFill>
                  <a:schemeClr val="tx1">
                    <a:lumMod val="75000"/>
                    <a:lumOff val="25000"/>
                  </a:schemeClr>
                </a:solidFill>
              </a:rPr>
              <a:t>Astha</a:t>
            </a:r>
            <a:r>
              <a:rPr lang="en-US" dirty="0">
                <a:solidFill>
                  <a:schemeClr val="tx1">
                    <a:lumMod val="75000"/>
                    <a:lumOff val="25000"/>
                  </a:schemeClr>
                </a:solidFill>
              </a:rPr>
              <a:t> Jain</a:t>
            </a:r>
          </a:p>
          <a:p>
            <a:pPr lvl="0" defTabSz="457200">
              <a:spcBef>
                <a:spcPct val="20000"/>
              </a:spcBef>
              <a:spcAft>
                <a:spcPts val="600"/>
              </a:spcAft>
              <a:buClr>
                <a:schemeClr val="accent1"/>
              </a:buClr>
              <a:buSzPct val="92000"/>
              <a:defRPr/>
            </a:pPr>
            <a:r>
              <a:rPr lang="en-US" dirty="0" err="1">
                <a:solidFill>
                  <a:schemeClr val="tx1">
                    <a:lumMod val="75000"/>
                    <a:lumOff val="25000"/>
                  </a:schemeClr>
                </a:solidFill>
              </a:rPr>
              <a:t>Divya</a:t>
            </a:r>
            <a:r>
              <a:rPr lang="en-US" dirty="0">
                <a:solidFill>
                  <a:schemeClr val="tx1">
                    <a:lumMod val="75000"/>
                    <a:lumOff val="25000"/>
                  </a:schemeClr>
                </a:solidFill>
              </a:rPr>
              <a:t> L</a:t>
            </a:r>
          </a:p>
          <a:p>
            <a:pPr lvl="0" defTabSz="457200">
              <a:spcBef>
                <a:spcPct val="20000"/>
              </a:spcBef>
              <a:spcAft>
                <a:spcPts val="600"/>
              </a:spcAft>
              <a:buClr>
                <a:schemeClr val="accent1"/>
              </a:buClr>
              <a:buSzPct val="92000"/>
              <a:defRPr/>
            </a:pPr>
            <a:r>
              <a:rPr lang="en-US" dirty="0">
                <a:solidFill>
                  <a:schemeClr val="tx1">
                    <a:lumMod val="75000"/>
                    <a:lumOff val="25000"/>
                  </a:schemeClr>
                </a:solidFill>
              </a:rPr>
              <a:t>Madhu </a:t>
            </a:r>
            <a:r>
              <a:rPr lang="en-US" dirty="0" err="1">
                <a:solidFill>
                  <a:schemeClr val="tx1">
                    <a:lumMod val="75000"/>
                    <a:lumOff val="25000"/>
                  </a:schemeClr>
                </a:solidFill>
              </a:rPr>
              <a:t>Bandru</a:t>
            </a:r>
            <a:endParaRPr lang="en-US" dirty="0">
              <a:solidFill>
                <a:schemeClr val="tx1">
                  <a:lumMod val="75000"/>
                  <a:lumOff val="25000"/>
                </a:schemeClr>
              </a:solidFill>
            </a:endParaRPr>
          </a:p>
          <a:p>
            <a:pPr lvl="0" defTabSz="457200">
              <a:spcBef>
                <a:spcPct val="20000"/>
              </a:spcBef>
              <a:spcAft>
                <a:spcPts val="600"/>
              </a:spcAft>
              <a:buClr>
                <a:schemeClr val="accent1"/>
              </a:buClr>
              <a:buSzPct val="92000"/>
              <a:defRPr/>
            </a:pPr>
            <a:r>
              <a:rPr lang="en-US" dirty="0" err="1">
                <a:solidFill>
                  <a:schemeClr val="tx1">
                    <a:lumMod val="75000"/>
                    <a:lumOff val="25000"/>
                  </a:schemeClr>
                </a:solidFill>
              </a:rPr>
              <a:t>Ryner</a:t>
            </a:r>
            <a:r>
              <a:rPr lang="en-US" dirty="0">
                <a:solidFill>
                  <a:schemeClr val="tx1">
                    <a:lumMod val="75000"/>
                    <a:lumOff val="25000"/>
                  </a:schemeClr>
                </a:solidFill>
              </a:rPr>
              <a:t> Menezes</a:t>
            </a:r>
          </a:p>
          <a:p>
            <a:pPr lvl="0" defTabSz="457200">
              <a:spcBef>
                <a:spcPct val="20000"/>
              </a:spcBef>
              <a:spcAft>
                <a:spcPts val="600"/>
              </a:spcAft>
              <a:buClr>
                <a:schemeClr val="accent1"/>
              </a:buClr>
              <a:buSzPct val="92000"/>
              <a:defRPr/>
            </a:pPr>
            <a:r>
              <a:rPr lang="en-US" dirty="0" err="1">
                <a:solidFill>
                  <a:schemeClr val="tx1">
                    <a:lumMod val="75000"/>
                    <a:lumOff val="25000"/>
                  </a:schemeClr>
                </a:solidFill>
              </a:rPr>
              <a:t>Sudharshan</a:t>
            </a:r>
            <a:r>
              <a:rPr lang="en-US" dirty="0">
                <a:solidFill>
                  <a:schemeClr val="tx1">
                    <a:lumMod val="75000"/>
                    <a:lumOff val="25000"/>
                  </a:schemeClr>
                </a:solidFill>
              </a:rPr>
              <a:t> Rao B</a:t>
            </a:r>
          </a:p>
          <a:p>
            <a:pPr defTabSz="457200">
              <a:spcBef>
                <a:spcPct val="20000"/>
              </a:spcBef>
              <a:spcAft>
                <a:spcPts val="600"/>
              </a:spcAft>
              <a:buClr>
                <a:schemeClr val="accent1"/>
              </a:buClr>
              <a:buSzPct val="92000"/>
            </a:pPr>
            <a:endParaRPr lang="en-US" dirty="0">
              <a:solidFill>
                <a:schemeClr val="tx1">
                  <a:lumMod val="75000"/>
                  <a:lumOff val="25000"/>
                </a:schemeClr>
              </a:solidFill>
            </a:endParaRPr>
          </a:p>
          <a:p>
            <a:pPr defTabSz="457200">
              <a:spcBef>
                <a:spcPct val="20000"/>
              </a:spcBef>
              <a:spcAft>
                <a:spcPts val="600"/>
              </a:spcAft>
              <a:buClr>
                <a:schemeClr val="accent1"/>
              </a:buClr>
              <a:buSzPct val="92000"/>
            </a:pPr>
            <a:endParaRPr lang="en-US" dirty="0">
              <a:solidFill>
                <a:schemeClr val="tx1">
                  <a:lumMod val="75000"/>
                  <a:lumOff val="25000"/>
                </a:schemeClr>
              </a:solidFill>
            </a:endParaRPr>
          </a:p>
        </p:txBody>
      </p:sp>
    </p:spTree>
    <p:extLst>
      <p:ext uri="{BB962C8B-B14F-4D97-AF65-F5344CB8AC3E}">
        <p14:creationId xmlns:p14="http://schemas.microsoft.com/office/powerpoint/2010/main" val="1388501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B4981-0C85-FB40-88A7-6DAF65F8C324}"/>
              </a:ext>
            </a:extLst>
          </p:cNvPr>
          <p:cNvSpPr>
            <a:spLocks noGrp="1"/>
          </p:cNvSpPr>
          <p:nvPr>
            <p:ph type="title"/>
          </p:nvPr>
        </p:nvSpPr>
        <p:spPr>
          <a:xfrm>
            <a:off x="581192" y="449908"/>
            <a:ext cx="11029616" cy="1188720"/>
          </a:xfrm>
        </p:spPr>
        <p:txBody>
          <a:bodyPr>
            <a:normAutofit fontScale="90000"/>
          </a:bodyPr>
          <a:lstStyle/>
          <a:p>
            <a:br>
              <a:rPr lang="en-US" dirty="0"/>
            </a:br>
            <a:r>
              <a:rPr lang="en-US" dirty="0"/>
              <a:t>Model Descriptions</a:t>
            </a:r>
            <a:br>
              <a:rPr lang="en-US" dirty="0"/>
            </a:br>
            <a:endParaRPr lang="en-US" dirty="0"/>
          </a:p>
        </p:txBody>
      </p:sp>
      <p:sp>
        <p:nvSpPr>
          <p:cNvPr id="3" name="Content Placeholder 2">
            <a:extLst>
              <a:ext uri="{FF2B5EF4-FFF2-40B4-BE49-F238E27FC236}">
                <a16:creationId xmlns:a16="http://schemas.microsoft.com/office/drawing/2014/main" id="{56D10902-E305-2046-814D-D4D8FBBFB643}"/>
              </a:ext>
            </a:extLst>
          </p:cNvPr>
          <p:cNvSpPr>
            <a:spLocks noGrp="1"/>
          </p:cNvSpPr>
          <p:nvPr>
            <p:ph idx="1"/>
          </p:nvPr>
        </p:nvSpPr>
        <p:spPr>
          <a:xfrm>
            <a:off x="833441" y="2372395"/>
            <a:ext cx="11029615" cy="3634486"/>
          </a:xfrm>
        </p:spPr>
        <p:txBody>
          <a:bodyPr>
            <a:normAutofit fontScale="77500" lnSpcReduction="20000"/>
          </a:bodyPr>
          <a:lstStyle/>
          <a:p>
            <a:r>
              <a:rPr lang="en-US" dirty="0"/>
              <a:t>To build cancer detection models , we consider it as a supervised learning task from the machine learning perspective. Therefore, we have selected a range of multiclass supervised learning algorithms: </a:t>
            </a:r>
          </a:p>
          <a:p>
            <a:pPr marL="0" indent="0">
              <a:buNone/>
            </a:pPr>
            <a:r>
              <a:rPr lang="en-US" dirty="0"/>
              <a:t>                                                         1.  Machine Learning Algorithm - Random Forest</a:t>
            </a:r>
          </a:p>
          <a:p>
            <a:pPr marL="0" indent="0">
              <a:buNone/>
            </a:pPr>
            <a:r>
              <a:rPr lang="en-US" dirty="0"/>
              <a:t>                                                         2. Deep Learning Algorithm – feed forward neural network</a:t>
            </a:r>
          </a:p>
          <a:p>
            <a:endParaRPr lang="en-US" dirty="0"/>
          </a:p>
          <a:p>
            <a:r>
              <a:rPr lang="en-US" dirty="0"/>
              <a:t>Original shape of dataset: (1817, 54)</a:t>
            </a:r>
          </a:p>
          <a:p>
            <a:r>
              <a:rPr lang="en-US" dirty="0"/>
              <a:t>After removing Target feature and other features with no or less correlation shape of the dataset : (1817, 41)</a:t>
            </a:r>
          </a:p>
          <a:p>
            <a:r>
              <a:rPr lang="en-US" dirty="0"/>
              <a:t>For Binary we have considered 9 major features and target feature indicating presence of cancer or not. (shape – 1817 rows, 9 columns)</a:t>
            </a:r>
          </a:p>
          <a:p>
            <a:r>
              <a:rPr lang="en-US" dirty="0"/>
              <a:t>For Multiclass we have considered 41 features which includes all protein biomarkers (39) along with “Gender” and “omega score”. We have dropped all rows of ‘normal’ or healthy individuals. (1005 rows , 41 columns)</a:t>
            </a:r>
          </a:p>
          <a:p>
            <a:r>
              <a:rPr lang="en-US" dirty="0"/>
              <a:t>We have used the method ‘Mutual Information’ which calculates the information gain each feature adds in predicting the target variable. Higher the value, more important the feature for the target prediction. </a:t>
            </a:r>
          </a:p>
          <a:p>
            <a:r>
              <a:rPr lang="en-US" dirty="0"/>
              <a:t>75% Train data, 25% Test data is allocated for both the classifications</a:t>
            </a:r>
            <a:r>
              <a:rPr lang="en-US" b="1" dirty="0"/>
              <a:t>.</a:t>
            </a:r>
            <a:r>
              <a:rPr lang="en-US" dirty="0"/>
              <a:t> We do not use stratified sampling here since for some type of cancers the data points are less in number and hence, we let the sampling be random. </a:t>
            </a:r>
          </a:p>
          <a:p>
            <a:endParaRPr lang="en-US" dirty="0"/>
          </a:p>
          <a:p>
            <a:pPr lvl="1"/>
            <a:endParaRPr lang="en-US" dirty="0"/>
          </a:p>
          <a:p>
            <a:endParaRPr lang="en-US" dirty="0"/>
          </a:p>
        </p:txBody>
      </p:sp>
    </p:spTree>
    <p:extLst>
      <p:ext uri="{BB962C8B-B14F-4D97-AF65-F5344CB8AC3E}">
        <p14:creationId xmlns:p14="http://schemas.microsoft.com/office/powerpoint/2010/main" val="588954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8B819-8F67-7B4C-80CE-5955F3C1679D}"/>
              </a:ext>
            </a:extLst>
          </p:cNvPr>
          <p:cNvSpPr>
            <a:spLocks noGrp="1"/>
          </p:cNvSpPr>
          <p:nvPr>
            <p:ph type="title"/>
          </p:nvPr>
        </p:nvSpPr>
        <p:spPr>
          <a:xfrm>
            <a:off x="581192" y="702156"/>
            <a:ext cx="7225075" cy="1326267"/>
          </a:xfrm>
        </p:spPr>
        <p:txBody>
          <a:bodyPr vert="horz" lIns="91440" tIns="45720" rIns="91440" bIns="45720" rtlCol="0" anchor="b">
            <a:normAutofit/>
          </a:bodyPr>
          <a:lstStyle/>
          <a:p>
            <a:r>
              <a:rPr lang="en-US" b="0" kern="1200" cap="all">
                <a:solidFill>
                  <a:schemeClr val="tx1">
                    <a:lumMod val="75000"/>
                    <a:lumOff val="25000"/>
                  </a:schemeClr>
                </a:solidFill>
                <a:latin typeface="Times New Roman" panose="02020603050405020304" pitchFamily="18" charset="0"/>
                <a:cs typeface="Times New Roman" panose="02020603050405020304" pitchFamily="18" charset="0"/>
              </a:rPr>
              <a:t>Why Non-linear classification?</a:t>
            </a:r>
            <a:endParaRPr lang="en-US" b="0" kern="1200" cap="all"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1C31E8B-3FD9-AD41-87BC-BE47E39E7987}"/>
              </a:ext>
            </a:extLst>
          </p:cNvPr>
          <p:cNvSpPr txBox="1"/>
          <p:nvPr/>
        </p:nvSpPr>
        <p:spPr>
          <a:xfrm>
            <a:off x="581192" y="2180496"/>
            <a:ext cx="7225075" cy="3678303"/>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a:solidFill>
                  <a:schemeClr val="tx1">
                    <a:lumMod val="75000"/>
                    <a:lumOff val="25000"/>
                  </a:schemeClr>
                </a:solidFill>
              </a:rPr>
              <a:t>With reference to the scatter plot, the data appears to be non-linear</a:t>
            </a:r>
          </a:p>
          <a:p>
            <a:pPr defTabSz="457200">
              <a:spcBef>
                <a:spcPct val="20000"/>
              </a:spcBef>
              <a:spcAft>
                <a:spcPts val="600"/>
              </a:spcAft>
              <a:buClr>
                <a:schemeClr val="accent1"/>
              </a:buClr>
              <a:buSzPct val="92000"/>
              <a:buFont typeface="Wingdings 2" panose="05020102010507070707" pitchFamily="18" charset="2"/>
              <a:buChar char=""/>
            </a:pPr>
            <a:r>
              <a:rPr lang="en-US">
                <a:solidFill>
                  <a:schemeClr val="tx1">
                    <a:lumMod val="75000"/>
                    <a:lumOff val="25000"/>
                  </a:schemeClr>
                </a:solidFill>
              </a:rPr>
              <a:t>Linear models such as Logistic regression cannot be used for this type of data</a:t>
            </a:r>
          </a:p>
          <a:p>
            <a:pPr defTabSz="457200">
              <a:spcBef>
                <a:spcPct val="20000"/>
              </a:spcBef>
              <a:spcAft>
                <a:spcPts val="600"/>
              </a:spcAft>
              <a:buClr>
                <a:schemeClr val="accent1"/>
              </a:buClr>
              <a:buSzPct val="92000"/>
              <a:buFont typeface="Wingdings 2" panose="05020102010507070707" pitchFamily="18" charset="2"/>
              <a:buChar char=""/>
            </a:pPr>
            <a:r>
              <a:rPr lang="en-US">
                <a:solidFill>
                  <a:schemeClr val="tx1">
                    <a:lumMod val="75000"/>
                    <a:lumOff val="25000"/>
                  </a:schemeClr>
                </a:solidFill>
              </a:rPr>
              <a:t>Hence, we have chosen a tree-based model – random forest to start out with our analysis. Since random forest generalizes better than decision tree and works well with non-linear data </a:t>
            </a:r>
          </a:p>
          <a:p>
            <a:pPr defTabSz="457200">
              <a:spcBef>
                <a:spcPct val="20000"/>
              </a:spcBef>
              <a:spcAft>
                <a:spcPts val="600"/>
              </a:spcAft>
              <a:buClr>
                <a:schemeClr val="accent1"/>
              </a:buClr>
              <a:buSzPct val="92000"/>
              <a:buFont typeface="Wingdings 2" panose="05020102010507070707" pitchFamily="18" charset="2"/>
              <a:buChar char=""/>
            </a:pPr>
            <a:r>
              <a:rPr lang="en-US">
                <a:solidFill>
                  <a:schemeClr val="tx1">
                    <a:lumMod val="75000"/>
                    <a:lumOff val="25000"/>
                  </a:schemeClr>
                </a:solidFill>
              </a:rPr>
              <a:t>For deep learning, since the problem here is a very typical supervised learning task with well-crafted input features. Therefore, we have adopted the deep feedforward neural networks for both binary classification and Multiclass classification problem.</a:t>
            </a:r>
          </a:p>
          <a:p>
            <a:pPr defTabSz="457200">
              <a:spcBef>
                <a:spcPct val="20000"/>
              </a:spcBef>
              <a:spcAft>
                <a:spcPts val="600"/>
              </a:spcAft>
              <a:buClr>
                <a:schemeClr val="accent1"/>
              </a:buClr>
              <a:buSzPct val="92000"/>
              <a:buFont typeface="Wingdings 2" panose="05020102010507070707" pitchFamily="18" charset="2"/>
              <a:buChar char=""/>
            </a:pPr>
            <a:endParaRPr lang="en-US" dirty="0">
              <a:solidFill>
                <a:schemeClr val="tx1">
                  <a:lumMod val="75000"/>
                  <a:lumOff val="25000"/>
                </a:schemeClr>
              </a:solidFill>
            </a:endParaRPr>
          </a:p>
        </p:txBody>
      </p:sp>
      <p:pic>
        <p:nvPicPr>
          <p:cNvPr id="17" name="Picture 16">
            <a:extLst>
              <a:ext uri="{FF2B5EF4-FFF2-40B4-BE49-F238E27FC236}">
                <a16:creationId xmlns:a16="http://schemas.microsoft.com/office/drawing/2014/main" id="{99C0BB8A-A820-2D49-B194-F237C47A16BD}"/>
              </a:ext>
            </a:extLst>
          </p:cNvPr>
          <p:cNvPicPr/>
          <p:nvPr/>
        </p:nvPicPr>
        <p:blipFill>
          <a:blip r:embed="rId3">
            <a:extLst>
              <a:ext uri="{28A0092B-C50C-407E-A947-70E740481C1C}">
                <a14:useLocalDpi xmlns:a14="http://schemas.microsoft.com/office/drawing/2010/main" val="0"/>
              </a:ext>
            </a:extLst>
          </a:blip>
          <a:stretch>
            <a:fillRect/>
          </a:stretch>
        </p:blipFill>
        <p:spPr>
          <a:xfrm>
            <a:off x="8051799" y="782506"/>
            <a:ext cx="3699935" cy="2341504"/>
          </a:xfrm>
          <a:prstGeom prst="rect">
            <a:avLst/>
          </a:prstGeom>
        </p:spPr>
      </p:pic>
      <p:pic>
        <p:nvPicPr>
          <p:cNvPr id="5" name="Content Placeholder 4">
            <a:extLst>
              <a:ext uri="{FF2B5EF4-FFF2-40B4-BE49-F238E27FC236}">
                <a16:creationId xmlns:a16="http://schemas.microsoft.com/office/drawing/2014/main" id="{67930320-AD22-9F40-9905-57B6D128C4CC}"/>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8051799" y="3726624"/>
            <a:ext cx="3699935" cy="2347174"/>
          </a:xfrm>
          <a:prstGeom prst="rect">
            <a:avLst/>
          </a:prstGeom>
        </p:spPr>
      </p:pic>
    </p:spTree>
    <p:extLst>
      <p:ext uri="{BB962C8B-B14F-4D97-AF65-F5344CB8AC3E}">
        <p14:creationId xmlns:p14="http://schemas.microsoft.com/office/powerpoint/2010/main" val="589760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C5CD-3601-9D4D-BA64-FDE7F2EE3664}"/>
              </a:ext>
            </a:extLst>
          </p:cNvPr>
          <p:cNvSpPr>
            <a:spLocks noGrp="1"/>
          </p:cNvSpPr>
          <p:nvPr>
            <p:ph type="title"/>
          </p:nvPr>
        </p:nvSpPr>
        <p:spPr/>
        <p:txBody>
          <a:bodyPr/>
          <a:lstStyle/>
          <a:p>
            <a:r>
              <a:rPr lang="en-US" dirty="0"/>
              <a:t>BINARY CLASSIFICATION – base line model</a:t>
            </a:r>
          </a:p>
        </p:txBody>
      </p:sp>
      <p:sp>
        <p:nvSpPr>
          <p:cNvPr id="3" name="Content Placeholder 2">
            <a:extLst>
              <a:ext uri="{FF2B5EF4-FFF2-40B4-BE49-F238E27FC236}">
                <a16:creationId xmlns:a16="http://schemas.microsoft.com/office/drawing/2014/main" id="{4BC935B2-F42F-4B43-A584-D34351FAB199}"/>
              </a:ext>
            </a:extLst>
          </p:cNvPr>
          <p:cNvSpPr>
            <a:spLocks noGrp="1"/>
          </p:cNvSpPr>
          <p:nvPr>
            <p:ph sz="half" idx="1"/>
          </p:nvPr>
        </p:nvSpPr>
        <p:spPr>
          <a:xfrm>
            <a:off x="581193" y="2228003"/>
            <a:ext cx="4905207" cy="2677629"/>
          </a:xfrm>
        </p:spPr>
        <p:txBody>
          <a:bodyPr>
            <a:normAutofit fontScale="70000" lnSpcReduction="20000"/>
          </a:bodyPr>
          <a:lstStyle/>
          <a:p>
            <a:pPr marL="0" indent="0">
              <a:buNone/>
            </a:pPr>
            <a:endParaRPr lang="en-US" b="1" dirty="0"/>
          </a:p>
          <a:p>
            <a:pPr marL="0" indent="0">
              <a:buNone/>
            </a:pPr>
            <a:r>
              <a:rPr lang="en-US" sz="2000" b="1" dirty="0"/>
              <a:t>Binary Classifier - Random Forest: </a:t>
            </a:r>
            <a:endParaRPr lang="en-US" sz="2000" dirty="0"/>
          </a:p>
          <a:p>
            <a:pPr marL="0" indent="0">
              <a:buNone/>
            </a:pPr>
            <a:r>
              <a:rPr lang="en-US" b="1" dirty="0"/>
              <a:t> </a:t>
            </a:r>
          </a:p>
          <a:p>
            <a:r>
              <a:rPr lang="en-US" sz="2000" dirty="0"/>
              <a:t>Shape of Train data: (1362, 9), (1362,1)</a:t>
            </a:r>
          </a:p>
          <a:p>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a:latin typeface="Times New Roman" panose="02020603050405020304" pitchFamily="18" charset="0"/>
                <a:ea typeface="Calibri" panose="020F0502020204030204" pitchFamily="34" charset="0"/>
                <a:cs typeface="Times New Roman" panose="02020603050405020304" pitchFamily="18" charset="0"/>
              </a:rPr>
              <a:t>n_estimators</a:t>
            </a:r>
            <a:r>
              <a:rPr lang="en-US" sz="2000" dirty="0">
                <a:latin typeface="Times New Roman" panose="02020603050405020304" pitchFamily="18" charset="0"/>
                <a:ea typeface="Calibri" panose="020F0502020204030204" pitchFamily="34" charset="0"/>
                <a:cs typeface="Times New Roman" panose="02020603050405020304" pitchFamily="18" charset="0"/>
              </a:rPr>
              <a:t> = 100 and </a:t>
            </a:r>
            <a:r>
              <a:rPr lang="en-US" sz="2000" b="1" dirty="0">
                <a:latin typeface="Times New Roman" panose="02020603050405020304" pitchFamily="18" charset="0"/>
                <a:ea typeface="Calibri" panose="020F0502020204030204" pitchFamily="34" charset="0"/>
                <a:cs typeface="Times New Roman" panose="02020603050405020304" pitchFamily="18" charset="0"/>
              </a:rPr>
              <a:t>n_jobs</a:t>
            </a:r>
            <a:r>
              <a:rPr lang="en-US" sz="2000" dirty="0">
                <a:latin typeface="Times New Roman" panose="02020603050405020304" pitchFamily="18" charset="0"/>
                <a:ea typeface="Calibri" panose="020F0502020204030204" pitchFamily="34" charset="0"/>
                <a:cs typeface="Times New Roman" panose="02020603050405020304" pitchFamily="18" charset="0"/>
              </a:rPr>
              <a:t> = -1</a:t>
            </a:r>
            <a:endParaRPr lang="en-US" sz="2000" dirty="0"/>
          </a:p>
          <a:p>
            <a:r>
              <a:rPr lang="en-US" sz="2000" dirty="0"/>
              <a:t>Output: An array of classes (‘positive’, ‘negative’) for 455 instances.</a:t>
            </a:r>
          </a:p>
          <a:p>
            <a:pPr marL="0" indent="0">
              <a:buNone/>
            </a:pPr>
            <a:r>
              <a:rPr lang="en-US" dirty="0"/>
              <a:t> </a:t>
            </a:r>
          </a:p>
          <a:p>
            <a:pPr marL="0" indent="0">
              <a:buNone/>
            </a:pPr>
            <a:r>
              <a:rPr lang="en-US" b="1" dirty="0"/>
              <a:t> </a:t>
            </a:r>
            <a:endParaRPr lang="en-US" dirty="0"/>
          </a:p>
          <a:p>
            <a:pPr marL="0" indent="0">
              <a:buNone/>
            </a:pPr>
            <a:r>
              <a:rPr lang="en-US" b="1" dirty="0"/>
              <a:t> </a:t>
            </a:r>
            <a:endParaRPr lang="en-US" dirty="0"/>
          </a:p>
        </p:txBody>
      </p:sp>
      <p:sp>
        <p:nvSpPr>
          <p:cNvPr id="4" name="Content Placeholder 3">
            <a:extLst>
              <a:ext uri="{FF2B5EF4-FFF2-40B4-BE49-F238E27FC236}">
                <a16:creationId xmlns:a16="http://schemas.microsoft.com/office/drawing/2014/main" id="{F2A892EC-EEB7-3B4F-9E55-F983AAD47CEC}"/>
              </a:ext>
            </a:extLst>
          </p:cNvPr>
          <p:cNvSpPr>
            <a:spLocks noGrp="1"/>
          </p:cNvSpPr>
          <p:nvPr>
            <p:ph sz="half" idx="2"/>
          </p:nvPr>
        </p:nvSpPr>
        <p:spPr>
          <a:xfrm>
            <a:off x="6301945" y="2022415"/>
            <a:ext cx="5194767" cy="3633048"/>
          </a:xfrm>
        </p:spPr>
        <p:txBody>
          <a:bodyPr>
            <a:noAutofit/>
          </a:bodyPr>
          <a:lstStyle/>
          <a:p>
            <a:pPr marL="0" indent="0">
              <a:buNone/>
            </a:pPr>
            <a:endParaRPr lang="en-US" sz="1700" b="1" dirty="0"/>
          </a:p>
          <a:p>
            <a:pPr marL="0" indent="0">
              <a:buNone/>
            </a:pPr>
            <a:r>
              <a:rPr lang="en-US" b="1" dirty="0"/>
              <a:t>Binary Classifier – Deep Learning  : </a:t>
            </a:r>
          </a:p>
          <a:p>
            <a:r>
              <a:rPr lang="en-US" dirty="0"/>
              <a:t>Input layer - 9 input features </a:t>
            </a:r>
          </a:p>
          <a:p>
            <a:r>
              <a:rPr lang="en-US" dirty="0"/>
              <a:t>One hidden layers : </a:t>
            </a:r>
          </a:p>
          <a:p>
            <a:pPr marL="0" indent="0">
              <a:buNone/>
            </a:pPr>
            <a:r>
              <a:rPr lang="en-US" dirty="0"/>
              <a:t>            - Activation function RELU </a:t>
            </a:r>
          </a:p>
          <a:p>
            <a:pPr marL="0" indent="0">
              <a:buNone/>
            </a:pPr>
            <a:r>
              <a:rPr lang="en-US" dirty="0"/>
              <a:t>            - </a:t>
            </a:r>
            <a:r>
              <a:rPr lang="en-US" dirty="0" err="1"/>
              <a:t>kernel_initializer</a:t>
            </a:r>
            <a:r>
              <a:rPr lang="en-US" dirty="0"/>
              <a:t>='</a:t>
            </a:r>
            <a:r>
              <a:rPr lang="en-US" dirty="0" err="1"/>
              <a:t>random_normal</a:t>
            </a:r>
            <a:r>
              <a:rPr lang="en-US" dirty="0"/>
              <a:t>'</a:t>
            </a:r>
          </a:p>
          <a:p>
            <a:r>
              <a:rPr lang="en-US" dirty="0"/>
              <a:t>output layer - sigmoid neuron (Threshold: 0.5)</a:t>
            </a:r>
          </a:p>
          <a:p>
            <a:r>
              <a:rPr lang="en-US" dirty="0"/>
              <a:t> Parameters   </a:t>
            </a:r>
          </a:p>
          <a:p>
            <a:pPr marL="0" indent="0">
              <a:buNone/>
            </a:pPr>
            <a:r>
              <a:rPr lang="en-US" dirty="0"/>
              <a:t>        - optimizer ='</a:t>
            </a:r>
            <a:r>
              <a:rPr lang="en-US" dirty="0" err="1"/>
              <a:t>adam</a:t>
            </a:r>
            <a:r>
              <a:rPr lang="en-US" dirty="0"/>
              <a:t>',loss='</a:t>
            </a:r>
            <a:r>
              <a:rPr lang="en-US" dirty="0" err="1"/>
              <a:t>binary_crossentropy</a:t>
            </a:r>
            <a:r>
              <a:rPr lang="en-US" dirty="0"/>
              <a:t>'  </a:t>
            </a:r>
          </a:p>
          <a:p>
            <a:pPr marL="0" indent="0">
              <a:buNone/>
            </a:pPr>
            <a:endParaRPr lang="en-US" dirty="0"/>
          </a:p>
        </p:txBody>
      </p:sp>
    </p:spTree>
    <p:extLst>
      <p:ext uri="{BB962C8B-B14F-4D97-AF65-F5344CB8AC3E}">
        <p14:creationId xmlns:p14="http://schemas.microsoft.com/office/powerpoint/2010/main" val="798970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33E7D-8761-0A47-97A2-2F445C7B3CD1}"/>
              </a:ext>
            </a:extLst>
          </p:cNvPr>
          <p:cNvSpPr>
            <a:spLocks noGrp="1"/>
          </p:cNvSpPr>
          <p:nvPr>
            <p:ph type="title"/>
          </p:nvPr>
        </p:nvSpPr>
        <p:spPr>
          <a:xfrm>
            <a:off x="581192" y="702156"/>
            <a:ext cx="11029616" cy="1188720"/>
          </a:xfrm>
        </p:spPr>
        <p:txBody>
          <a:bodyPr>
            <a:normAutofit/>
          </a:bodyPr>
          <a:lstStyle/>
          <a:p>
            <a:r>
              <a:rPr lang="en-US" dirty="0"/>
              <a:t>Binary classification model – evaluation Metrics</a:t>
            </a:r>
          </a:p>
        </p:txBody>
      </p:sp>
      <p:graphicFrame>
        <p:nvGraphicFramePr>
          <p:cNvPr id="4" name="Content Placeholder 3">
            <a:extLst>
              <a:ext uri="{FF2B5EF4-FFF2-40B4-BE49-F238E27FC236}">
                <a16:creationId xmlns:a16="http://schemas.microsoft.com/office/drawing/2014/main" id="{2A0B9662-2D78-CD4B-B483-D9DD9160A367}"/>
              </a:ext>
            </a:extLst>
          </p:cNvPr>
          <p:cNvGraphicFramePr>
            <a:graphicFrameLocks noGrp="1"/>
          </p:cNvGraphicFramePr>
          <p:nvPr>
            <p:ph idx="1"/>
            <p:extLst>
              <p:ext uri="{D42A27DB-BD31-4B8C-83A1-F6EECF244321}">
                <p14:modId xmlns:p14="http://schemas.microsoft.com/office/powerpoint/2010/main" val="2757142166"/>
              </p:ext>
            </p:extLst>
          </p:nvPr>
        </p:nvGraphicFramePr>
        <p:xfrm>
          <a:off x="1128557" y="2137619"/>
          <a:ext cx="9934886" cy="2946846"/>
        </p:xfrm>
        <a:graphic>
          <a:graphicData uri="http://schemas.openxmlformats.org/drawingml/2006/table">
            <a:tbl>
              <a:tblPr firstRow="1" firstCol="1" bandRow="1">
                <a:noFill/>
                <a:tableStyleId>{5C22544A-7EE6-4342-B048-85BDC9FD1C3A}</a:tableStyleId>
              </a:tblPr>
              <a:tblGrid>
                <a:gridCol w="3327080">
                  <a:extLst>
                    <a:ext uri="{9D8B030D-6E8A-4147-A177-3AD203B41FA5}">
                      <a16:colId xmlns:a16="http://schemas.microsoft.com/office/drawing/2014/main" val="660073628"/>
                    </a:ext>
                  </a:extLst>
                </a:gridCol>
                <a:gridCol w="3303903">
                  <a:extLst>
                    <a:ext uri="{9D8B030D-6E8A-4147-A177-3AD203B41FA5}">
                      <a16:colId xmlns:a16="http://schemas.microsoft.com/office/drawing/2014/main" val="1874906960"/>
                    </a:ext>
                  </a:extLst>
                </a:gridCol>
                <a:gridCol w="3303903">
                  <a:extLst>
                    <a:ext uri="{9D8B030D-6E8A-4147-A177-3AD203B41FA5}">
                      <a16:colId xmlns:a16="http://schemas.microsoft.com/office/drawing/2014/main" val="1121083678"/>
                    </a:ext>
                  </a:extLst>
                </a:gridCol>
              </a:tblGrid>
              <a:tr h="977153">
                <a:tc>
                  <a:txBody>
                    <a:bodyPr/>
                    <a:lstStyle/>
                    <a:p>
                      <a:pPr marL="0" marR="0">
                        <a:spcBef>
                          <a:spcPts val="0"/>
                        </a:spcBef>
                        <a:spcAft>
                          <a:spcPts val="0"/>
                        </a:spcAft>
                      </a:pPr>
                      <a:r>
                        <a:rPr lang="en-US" sz="2400" b="1" dirty="0">
                          <a:solidFill>
                            <a:schemeClr val="tx1">
                              <a:lumMod val="75000"/>
                              <a:lumOff val="25000"/>
                            </a:schemeClr>
                          </a:solidFill>
                          <a:effectLst/>
                        </a:rPr>
                        <a:t> </a:t>
                      </a:r>
                      <a:endParaRPr lang="en-US" sz="240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494" marR="317620" marT="211747" marB="211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2400" b="1">
                          <a:solidFill>
                            <a:schemeClr val="tx1">
                              <a:lumMod val="75000"/>
                              <a:lumOff val="25000"/>
                            </a:schemeClr>
                          </a:solidFill>
                          <a:effectLst/>
                        </a:rPr>
                        <a:t>Sensitivity</a:t>
                      </a:r>
                      <a:endParaRPr lang="en-US" sz="24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494" marR="317620" marT="211747" marB="211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2400" b="1">
                          <a:solidFill>
                            <a:schemeClr val="tx1">
                              <a:lumMod val="75000"/>
                              <a:lumOff val="25000"/>
                            </a:schemeClr>
                          </a:solidFill>
                          <a:effectLst/>
                        </a:rPr>
                        <a:t>Specificity</a:t>
                      </a:r>
                      <a:endParaRPr lang="en-US" sz="24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494" marR="317620" marT="211747" marB="211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3260436"/>
                  </a:ext>
                </a:extLst>
              </a:tr>
              <a:tr h="826358">
                <a:tc>
                  <a:txBody>
                    <a:bodyPr/>
                    <a:lstStyle/>
                    <a:p>
                      <a:pPr marL="0" marR="0">
                        <a:spcBef>
                          <a:spcPts val="0"/>
                        </a:spcBef>
                        <a:spcAft>
                          <a:spcPts val="0"/>
                        </a:spcAft>
                      </a:pPr>
                      <a:r>
                        <a:rPr lang="en-US" sz="2400" b="1">
                          <a:solidFill>
                            <a:schemeClr val="tx1">
                              <a:lumMod val="75000"/>
                              <a:lumOff val="25000"/>
                            </a:schemeClr>
                          </a:solidFill>
                          <a:effectLst/>
                        </a:rPr>
                        <a:t>Deep Learning</a:t>
                      </a:r>
                      <a:endParaRPr lang="en-US" sz="240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494" marR="317620" marT="211747" marB="211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2400">
                          <a:solidFill>
                            <a:schemeClr val="tx1">
                              <a:lumMod val="75000"/>
                              <a:lumOff val="25000"/>
                            </a:schemeClr>
                          </a:solidFill>
                          <a:effectLst/>
                        </a:rPr>
                        <a:t>0.8972</a:t>
                      </a:r>
                      <a:endParaRPr lang="en-US" sz="24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494" marR="317620" marT="211747" marB="211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2400" dirty="0">
                          <a:solidFill>
                            <a:schemeClr val="tx1">
                              <a:lumMod val="75000"/>
                              <a:lumOff val="25000"/>
                            </a:schemeClr>
                          </a:solidFill>
                          <a:effectLst/>
                        </a:rPr>
                        <a:t>0.8425</a:t>
                      </a:r>
                      <a:endParaRPr lang="en-US" sz="24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494" marR="317620" marT="211747" marB="211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1966337"/>
                  </a:ext>
                </a:extLst>
              </a:tr>
              <a:tr h="1143335">
                <a:tc>
                  <a:txBody>
                    <a:bodyPr/>
                    <a:lstStyle/>
                    <a:p>
                      <a:pPr marL="0" marR="0">
                        <a:spcBef>
                          <a:spcPts val="0"/>
                        </a:spcBef>
                        <a:spcAft>
                          <a:spcPts val="0"/>
                        </a:spcAft>
                      </a:pPr>
                      <a:r>
                        <a:rPr lang="en-US" sz="2400" b="1" dirty="0">
                          <a:solidFill>
                            <a:schemeClr val="tx1">
                              <a:lumMod val="75000"/>
                              <a:lumOff val="25000"/>
                            </a:schemeClr>
                          </a:solidFill>
                          <a:effectLst/>
                        </a:rPr>
                        <a:t>Random forest</a:t>
                      </a:r>
                      <a:endParaRPr lang="en-US" sz="240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494" marR="317620" marT="211747" marB="211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a:solidFill>
                            <a:schemeClr val="tx1">
                              <a:lumMod val="75000"/>
                              <a:lumOff val="25000"/>
                            </a:schemeClr>
                          </a:solidFill>
                          <a:effectLst/>
                        </a:rPr>
                        <a:t>0.9146</a:t>
                      </a:r>
                      <a:endParaRPr lang="en-US" sz="2400" dirty="0">
                        <a:solidFill>
                          <a:schemeClr val="tx1">
                            <a:lumMod val="75000"/>
                            <a:lumOff val="25000"/>
                          </a:schemeClr>
                        </a:solidFill>
                      </a:endParaRPr>
                    </a:p>
                  </a:txBody>
                  <a:tcPr marL="423494" marR="317620" marT="211747" marB="211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kern="1200" dirty="0">
                          <a:solidFill>
                            <a:schemeClr val="tx1">
                              <a:lumMod val="75000"/>
                              <a:lumOff val="25000"/>
                            </a:schemeClr>
                          </a:solidFill>
                          <a:effectLst/>
                          <a:latin typeface="+mn-lt"/>
                          <a:ea typeface="+mn-ea"/>
                          <a:cs typeface="+mn-cs"/>
                        </a:rPr>
                        <a:t>0.8947 </a:t>
                      </a:r>
                    </a:p>
                  </a:txBody>
                  <a:tcPr marL="423494" marR="317620" marT="211747" marB="211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2749323"/>
                  </a:ext>
                </a:extLst>
              </a:tr>
            </a:tbl>
          </a:graphicData>
        </a:graphic>
      </p:graphicFrame>
    </p:spTree>
    <p:extLst>
      <p:ext uri="{BB962C8B-B14F-4D97-AF65-F5344CB8AC3E}">
        <p14:creationId xmlns:p14="http://schemas.microsoft.com/office/powerpoint/2010/main" val="1828980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8E75-5C61-A24B-BEAB-396300880046}"/>
              </a:ext>
            </a:extLst>
          </p:cNvPr>
          <p:cNvSpPr>
            <a:spLocks noGrp="1"/>
          </p:cNvSpPr>
          <p:nvPr>
            <p:ph type="title"/>
          </p:nvPr>
        </p:nvSpPr>
        <p:spPr/>
        <p:txBody>
          <a:bodyPr/>
          <a:lstStyle/>
          <a:p>
            <a:r>
              <a:rPr lang="en-US" dirty="0"/>
              <a:t>Feature selection</a:t>
            </a:r>
          </a:p>
        </p:txBody>
      </p:sp>
      <p:sp>
        <p:nvSpPr>
          <p:cNvPr id="5" name="TextBox 4">
            <a:extLst>
              <a:ext uri="{FF2B5EF4-FFF2-40B4-BE49-F238E27FC236}">
                <a16:creationId xmlns:a16="http://schemas.microsoft.com/office/drawing/2014/main" id="{92458FB0-B44F-E144-A18F-70D953128E45}"/>
              </a:ext>
            </a:extLst>
          </p:cNvPr>
          <p:cNvSpPr txBox="1"/>
          <p:nvPr/>
        </p:nvSpPr>
        <p:spPr>
          <a:xfrm>
            <a:off x="1204687" y="2017486"/>
            <a:ext cx="5722720" cy="369332"/>
          </a:xfrm>
          <a:prstGeom prst="rect">
            <a:avLst/>
          </a:prstGeom>
          <a:noFill/>
        </p:spPr>
        <p:txBody>
          <a:bodyPr wrap="none" rtlCol="0">
            <a:spAutoFit/>
          </a:bodyPr>
          <a:lstStyle/>
          <a:p>
            <a:pPr marL="285750" indent="-285750">
              <a:buFont typeface="Wingdings" pitchFamily="2" charset="2"/>
              <a:buChar char="§"/>
            </a:pPr>
            <a:r>
              <a:rPr lang="en-US" dirty="0"/>
              <a:t>We used SFS to extract the best features with accuracy </a:t>
            </a:r>
          </a:p>
        </p:txBody>
      </p:sp>
      <p:sp>
        <p:nvSpPr>
          <p:cNvPr id="6" name="TextBox 5">
            <a:extLst>
              <a:ext uri="{FF2B5EF4-FFF2-40B4-BE49-F238E27FC236}">
                <a16:creationId xmlns:a16="http://schemas.microsoft.com/office/drawing/2014/main" id="{AF88394C-F572-8F4E-8D7A-213070FBE0D7}"/>
              </a:ext>
            </a:extLst>
          </p:cNvPr>
          <p:cNvSpPr txBox="1"/>
          <p:nvPr/>
        </p:nvSpPr>
        <p:spPr>
          <a:xfrm>
            <a:off x="1204687" y="2501648"/>
            <a:ext cx="2819554" cy="369332"/>
          </a:xfrm>
          <a:prstGeom prst="rect">
            <a:avLst/>
          </a:prstGeom>
          <a:noFill/>
        </p:spPr>
        <p:txBody>
          <a:bodyPr wrap="none" rtlCol="0">
            <a:spAutoFit/>
          </a:bodyPr>
          <a:lstStyle/>
          <a:p>
            <a:pPr marL="285750" indent="-285750">
              <a:buFont typeface="Wingdings" pitchFamily="2" charset="2"/>
              <a:buChar char="§"/>
            </a:pPr>
            <a:r>
              <a:rPr lang="en-US" dirty="0"/>
              <a:t>List of features extracted</a:t>
            </a:r>
          </a:p>
        </p:txBody>
      </p:sp>
      <p:graphicFrame>
        <p:nvGraphicFramePr>
          <p:cNvPr id="7" name="Table 6">
            <a:extLst>
              <a:ext uri="{FF2B5EF4-FFF2-40B4-BE49-F238E27FC236}">
                <a16:creationId xmlns:a16="http://schemas.microsoft.com/office/drawing/2014/main" id="{F58CB7BA-7C0A-574E-BB69-64941BC5E6F4}"/>
              </a:ext>
            </a:extLst>
          </p:cNvPr>
          <p:cNvGraphicFramePr>
            <a:graphicFrameLocks noGrp="1"/>
          </p:cNvGraphicFramePr>
          <p:nvPr>
            <p:extLst>
              <p:ext uri="{D42A27DB-BD31-4B8C-83A1-F6EECF244321}">
                <p14:modId xmlns:p14="http://schemas.microsoft.com/office/powerpoint/2010/main" val="3656613653"/>
              </p:ext>
            </p:extLst>
          </p:nvPr>
        </p:nvGraphicFramePr>
        <p:xfrm>
          <a:off x="1595956" y="2985810"/>
          <a:ext cx="2789464" cy="3423807"/>
        </p:xfrm>
        <a:graphic>
          <a:graphicData uri="http://schemas.openxmlformats.org/drawingml/2006/table">
            <a:tbl>
              <a:tblPr>
                <a:tableStyleId>{073A0DAA-6AF3-43AB-8588-CEC1D06C72B9}</a:tableStyleId>
              </a:tblPr>
              <a:tblGrid>
                <a:gridCol w="2789464">
                  <a:extLst>
                    <a:ext uri="{9D8B030D-6E8A-4147-A177-3AD203B41FA5}">
                      <a16:colId xmlns:a16="http://schemas.microsoft.com/office/drawing/2014/main" val="917041857"/>
                    </a:ext>
                  </a:extLst>
                </a:gridCol>
              </a:tblGrid>
              <a:tr h="380423">
                <a:tc>
                  <a:txBody>
                    <a:bodyPr/>
                    <a:lstStyle/>
                    <a:p>
                      <a:pPr algn="l" fontAlgn="b"/>
                      <a:r>
                        <a:rPr lang="en-US" sz="1800" u="none" strike="noStrike">
                          <a:effectLst/>
                        </a:rPr>
                        <a:t>AFP(pg/ml)</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8247074"/>
                  </a:ext>
                </a:extLst>
              </a:tr>
              <a:tr h="380423">
                <a:tc>
                  <a:txBody>
                    <a:bodyPr/>
                    <a:lstStyle/>
                    <a:p>
                      <a:pPr algn="l" fontAlgn="b"/>
                      <a:r>
                        <a:rPr lang="en-US" sz="1800" u="none" strike="noStrike">
                          <a:effectLst/>
                        </a:rPr>
                        <a:t>DKK1(ng/ml)</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293061"/>
                  </a:ext>
                </a:extLst>
              </a:tr>
              <a:tr h="380423">
                <a:tc>
                  <a:txBody>
                    <a:bodyPr/>
                    <a:lstStyle/>
                    <a:p>
                      <a:pPr algn="l" fontAlgn="b"/>
                      <a:r>
                        <a:rPr lang="en-US" sz="1800" u="none" strike="noStrike">
                          <a:effectLst/>
                        </a:rPr>
                        <a:t>G-CSF(pg/ml)</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402680"/>
                  </a:ext>
                </a:extLst>
              </a:tr>
              <a:tr h="380423">
                <a:tc>
                  <a:txBody>
                    <a:bodyPr/>
                    <a:lstStyle/>
                    <a:p>
                      <a:pPr algn="l" fontAlgn="b"/>
                      <a:r>
                        <a:rPr lang="en-US" sz="1800" u="none" strike="noStrike">
                          <a:effectLst/>
                        </a:rPr>
                        <a:t>GDF15(ng/ml)</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9203492"/>
                  </a:ext>
                </a:extLst>
              </a:tr>
              <a:tr h="380423">
                <a:tc>
                  <a:txBody>
                    <a:bodyPr/>
                    <a:lstStyle/>
                    <a:p>
                      <a:pPr algn="l" fontAlgn="b"/>
                      <a:r>
                        <a:rPr lang="en-US" sz="1800" u="none" strike="noStrike">
                          <a:effectLst/>
                        </a:rPr>
                        <a:t>HE4(pg/ml)</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0554163"/>
                  </a:ext>
                </a:extLst>
              </a:tr>
              <a:tr h="380423">
                <a:tc>
                  <a:txBody>
                    <a:bodyPr/>
                    <a:lstStyle/>
                    <a:p>
                      <a:pPr algn="l" fontAlgn="b"/>
                      <a:r>
                        <a:rPr lang="en-US" sz="1800" u="none" strike="noStrike">
                          <a:effectLst/>
                        </a:rPr>
                        <a:t>Mesothelin(ng/ml)</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144580"/>
                  </a:ext>
                </a:extLst>
              </a:tr>
              <a:tr h="380423">
                <a:tc>
                  <a:txBody>
                    <a:bodyPr/>
                    <a:lstStyle/>
                    <a:p>
                      <a:pPr algn="l" fontAlgn="b"/>
                      <a:r>
                        <a:rPr lang="en-US" sz="1800" u="none" strike="noStrike">
                          <a:effectLst/>
                        </a:rPr>
                        <a:t>OPG(ng/ml)</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9101976"/>
                  </a:ext>
                </a:extLst>
              </a:tr>
              <a:tr h="380423">
                <a:tc>
                  <a:txBody>
                    <a:bodyPr/>
                    <a:lstStyle/>
                    <a:p>
                      <a:pPr algn="l" fontAlgn="b"/>
                      <a:r>
                        <a:rPr lang="en-US" sz="1800" u="none" strike="noStrike">
                          <a:effectLst/>
                        </a:rPr>
                        <a:t>sFas(pg/ml)</a:t>
                      </a:r>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251122"/>
                  </a:ext>
                </a:extLst>
              </a:tr>
              <a:tr h="380423">
                <a:tc>
                  <a:txBody>
                    <a:bodyPr/>
                    <a:lstStyle/>
                    <a:p>
                      <a:pPr algn="l" fontAlgn="b"/>
                      <a:r>
                        <a:rPr lang="en-US" sz="1800" u="none" strike="noStrike" dirty="0" err="1">
                          <a:effectLst/>
                        </a:rPr>
                        <a:t>TGFa</a:t>
                      </a:r>
                      <a:r>
                        <a:rPr lang="en-US" sz="1800" u="none" strike="noStrike" dirty="0">
                          <a:effectLst/>
                        </a:rPr>
                        <a:t>(</a:t>
                      </a:r>
                      <a:r>
                        <a:rPr lang="en-US" sz="1800" u="none" strike="noStrike" dirty="0" err="1">
                          <a:effectLst/>
                        </a:rPr>
                        <a:t>pg</a:t>
                      </a:r>
                      <a:r>
                        <a:rPr lang="en-US" sz="1800" u="none" strike="noStrike" dirty="0">
                          <a:effectLst/>
                        </a:rPr>
                        <a:t>/ml)</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3333825"/>
                  </a:ext>
                </a:extLst>
              </a:tr>
            </a:tbl>
          </a:graphicData>
        </a:graphic>
      </p:graphicFrame>
    </p:spTree>
    <p:extLst>
      <p:ext uri="{BB962C8B-B14F-4D97-AF65-F5344CB8AC3E}">
        <p14:creationId xmlns:p14="http://schemas.microsoft.com/office/powerpoint/2010/main" val="2269734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33E7D-8761-0A47-97A2-2F445C7B3CD1}"/>
              </a:ext>
            </a:extLst>
          </p:cNvPr>
          <p:cNvSpPr>
            <a:spLocks noGrp="1"/>
          </p:cNvSpPr>
          <p:nvPr>
            <p:ph type="title"/>
          </p:nvPr>
        </p:nvSpPr>
        <p:spPr>
          <a:xfrm>
            <a:off x="581192" y="702156"/>
            <a:ext cx="11029616" cy="1188720"/>
          </a:xfrm>
        </p:spPr>
        <p:txBody>
          <a:bodyPr>
            <a:normAutofit/>
          </a:bodyPr>
          <a:lstStyle/>
          <a:p>
            <a:r>
              <a:rPr lang="en-US" dirty="0"/>
              <a:t>Binary classification model – evaluation Metrics</a:t>
            </a:r>
          </a:p>
        </p:txBody>
      </p:sp>
      <p:graphicFrame>
        <p:nvGraphicFramePr>
          <p:cNvPr id="4" name="Content Placeholder 3">
            <a:extLst>
              <a:ext uri="{FF2B5EF4-FFF2-40B4-BE49-F238E27FC236}">
                <a16:creationId xmlns:a16="http://schemas.microsoft.com/office/drawing/2014/main" id="{2A0B9662-2D78-CD4B-B483-D9DD9160A367}"/>
              </a:ext>
            </a:extLst>
          </p:cNvPr>
          <p:cNvGraphicFramePr>
            <a:graphicFrameLocks noGrp="1"/>
          </p:cNvGraphicFramePr>
          <p:nvPr>
            <p:ph idx="1"/>
            <p:extLst>
              <p:ext uri="{D42A27DB-BD31-4B8C-83A1-F6EECF244321}">
                <p14:modId xmlns:p14="http://schemas.microsoft.com/office/powerpoint/2010/main" val="1944315881"/>
              </p:ext>
            </p:extLst>
          </p:nvPr>
        </p:nvGraphicFramePr>
        <p:xfrm>
          <a:off x="1045430" y="1890876"/>
          <a:ext cx="9934886" cy="4492574"/>
        </p:xfrm>
        <a:graphic>
          <a:graphicData uri="http://schemas.openxmlformats.org/drawingml/2006/table">
            <a:tbl>
              <a:tblPr firstRow="1" firstCol="1" bandRow="1">
                <a:noFill/>
                <a:tableStyleId>{5C22544A-7EE6-4342-B048-85BDC9FD1C3A}</a:tableStyleId>
              </a:tblPr>
              <a:tblGrid>
                <a:gridCol w="3327080">
                  <a:extLst>
                    <a:ext uri="{9D8B030D-6E8A-4147-A177-3AD203B41FA5}">
                      <a16:colId xmlns:a16="http://schemas.microsoft.com/office/drawing/2014/main" val="660073628"/>
                    </a:ext>
                  </a:extLst>
                </a:gridCol>
                <a:gridCol w="3303903">
                  <a:extLst>
                    <a:ext uri="{9D8B030D-6E8A-4147-A177-3AD203B41FA5}">
                      <a16:colId xmlns:a16="http://schemas.microsoft.com/office/drawing/2014/main" val="1874906960"/>
                    </a:ext>
                  </a:extLst>
                </a:gridCol>
                <a:gridCol w="3303903">
                  <a:extLst>
                    <a:ext uri="{9D8B030D-6E8A-4147-A177-3AD203B41FA5}">
                      <a16:colId xmlns:a16="http://schemas.microsoft.com/office/drawing/2014/main" val="1121083678"/>
                    </a:ext>
                  </a:extLst>
                </a:gridCol>
              </a:tblGrid>
              <a:tr h="977153">
                <a:tc>
                  <a:txBody>
                    <a:bodyPr/>
                    <a:lstStyle/>
                    <a:p>
                      <a:pPr marL="0" marR="0">
                        <a:spcBef>
                          <a:spcPts val="0"/>
                        </a:spcBef>
                        <a:spcAft>
                          <a:spcPts val="0"/>
                        </a:spcAft>
                      </a:pPr>
                      <a:r>
                        <a:rPr lang="en-US" sz="2400" b="1" dirty="0">
                          <a:solidFill>
                            <a:schemeClr val="tx1">
                              <a:lumMod val="75000"/>
                              <a:lumOff val="25000"/>
                            </a:schemeClr>
                          </a:solidFill>
                          <a:effectLst/>
                        </a:rPr>
                        <a:t> </a:t>
                      </a:r>
                      <a:endParaRPr lang="en-US" sz="240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494" marR="317620" marT="211747" marB="211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2400" b="1">
                          <a:solidFill>
                            <a:schemeClr val="tx1">
                              <a:lumMod val="75000"/>
                              <a:lumOff val="25000"/>
                            </a:schemeClr>
                          </a:solidFill>
                          <a:effectLst/>
                        </a:rPr>
                        <a:t>Sensitivity</a:t>
                      </a:r>
                      <a:endParaRPr lang="en-US" sz="24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494" marR="317620" marT="211747" marB="211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2400" b="1" dirty="0">
                          <a:solidFill>
                            <a:schemeClr val="tx1">
                              <a:lumMod val="75000"/>
                              <a:lumOff val="25000"/>
                            </a:schemeClr>
                          </a:solidFill>
                          <a:effectLst/>
                        </a:rPr>
                        <a:t>Specificity</a:t>
                      </a:r>
                      <a:endParaRPr lang="en-US" sz="240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494" marR="317620" marT="211747" marB="211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3260436"/>
                  </a:ext>
                </a:extLst>
              </a:tr>
              <a:tr h="826358">
                <a:tc>
                  <a:txBody>
                    <a:bodyPr/>
                    <a:lstStyle/>
                    <a:p>
                      <a:pPr marL="0" marR="0">
                        <a:spcBef>
                          <a:spcPts val="0"/>
                        </a:spcBef>
                        <a:spcAft>
                          <a:spcPts val="0"/>
                        </a:spcAft>
                      </a:pPr>
                      <a:r>
                        <a:rPr lang="en-US" sz="2400" b="1" dirty="0">
                          <a:solidFill>
                            <a:schemeClr val="tx1">
                              <a:lumMod val="75000"/>
                              <a:lumOff val="25000"/>
                            </a:schemeClr>
                          </a:solidFill>
                          <a:effectLst/>
                        </a:rPr>
                        <a:t>Deep Learning</a:t>
                      </a:r>
                      <a:endParaRPr lang="en-US" sz="240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494" marR="317620" marT="211747" marB="211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2400">
                          <a:solidFill>
                            <a:schemeClr val="tx1">
                              <a:lumMod val="75000"/>
                              <a:lumOff val="25000"/>
                            </a:schemeClr>
                          </a:solidFill>
                          <a:effectLst/>
                        </a:rPr>
                        <a:t>0.8972</a:t>
                      </a:r>
                      <a:endParaRPr lang="en-US" sz="24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494" marR="317620" marT="211747" marB="211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2400" dirty="0">
                          <a:solidFill>
                            <a:schemeClr val="tx1">
                              <a:lumMod val="75000"/>
                              <a:lumOff val="25000"/>
                            </a:schemeClr>
                          </a:solidFill>
                          <a:effectLst/>
                        </a:rPr>
                        <a:t>0.8425</a:t>
                      </a:r>
                      <a:endParaRPr lang="en-US" sz="24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494" marR="317620" marT="211747" marB="211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1966337"/>
                  </a:ext>
                </a:extLst>
              </a:tr>
              <a:tr h="1143335">
                <a:tc>
                  <a:txBody>
                    <a:bodyPr/>
                    <a:lstStyle/>
                    <a:p>
                      <a:pPr marL="0" marR="0">
                        <a:spcBef>
                          <a:spcPts val="0"/>
                        </a:spcBef>
                        <a:spcAft>
                          <a:spcPts val="0"/>
                        </a:spcAft>
                      </a:pPr>
                      <a:r>
                        <a:rPr lang="en-US" sz="2400" b="1" dirty="0">
                          <a:solidFill>
                            <a:schemeClr val="tx1">
                              <a:lumMod val="75000"/>
                              <a:lumOff val="25000"/>
                            </a:schemeClr>
                          </a:solidFill>
                          <a:effectLst/>
                        </a:rPr>
                        <a:t>Random forest (initial features)</a:t>
                      </a:r>
                      <a:endParaRPr lang="en-US" sz="240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494" marR="317620" marT="211747" marB="211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a:solidFill>
                            <a:schemeClr val="tx1">
                              <a:lumMod val="75000"/>
                              <a:lumOff val="25000"/>
                            </a:schemeClr>
                          </a:solidFill>
                          <a:effectLst/>
                        </a:rPr>
                        <a:t>0.9146</a:t>
                      </a:r>
                      <a:endParaRPr lang="en-US" sz="2400" dirty="0">
                        <a:solidFill>
                          <a:schemeClr val="tx1">
                            <a:lumMod val="75000"/>
                            <a:lumOff val="25000"/>
                          </a:schemeClr>
                        </a:solidFill>
                      </a:endParaRPr>
                    </a:p>
                  </a:txBody>
                  <a:tcPr marL="423494" marR="317620" marT="211747" marB="211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kern="1200" dirty="0">
                          <a:solidFill>
                            <a:schemeClr val="tx1">
                              <a:lumMod val="75000"/>
                              <a:lumOff val="25000"/>
                            </a:schemeClr>
                          </a:solidFill>
                          <a:effectLst/>
                          <a:latin typeface="+mn-lt"/>
                          <a:ea typeface="+mn-ea"/>
                          <a:cs typeface="+mn-cs"/>
                        </a:rPr>
                        <a:t>0.8947 </a:t>
                      </a:r>
                    </a:p>
                  </a:txBody>
                  <a:tcPr marL="423494" marR="317620" marT="211747" marB="211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2749323"/>
                  </a:ext>
                </a:extLst>
              </a:tr>
              <a:tr h="153404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dirty="0">
                          <a:solidFill>
                            <a:schemeClr val="tx1">
                              <a:lumMod val="75000"/>
                              <a:lumOff val="25000"/>
                            </a:schemeClr>
                          </a:solidFill>
                          <a:effectLst/>
                        </a:rPr>
                        <a:t>Random forest (SFS features)</a:t>
                      </a:r>
                      <a:endParaRPr lang="en-US" sz="240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240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23494" marR="317620" marT="211747" marB="211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a:solidFill>
                            <a:schemeClr val="tx1">
                              <a:lumMod val="75000"/>
                              <a:lumOff val="25000"/>
                            </a:schemeClr>
                          </a:solidFill>
                        </a:rPr>
                        <a:t>0.9756</a:t>
                      </a:r>
                      <a:endParaRPr lang="en-US" sz="2400" dirty="0">
                        <a:solidFill>
                          <a:schemeClr val="tx1">
                            <a:lumMod val="75000"/>
                            <a:lumOff val="25000"/>
                          </a:schemeClr>
                        </a:solidFill>
                      </a:endParaRPr>
                    </a:p>
                  </a:txBody>
                  <a:tcPr marL="423494" marR="317620" marT="211747" marB="211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kern="1200" dirty="0">
                          <a:solidFill>
                            <a:schemeClr val="tx1">
                              <a:lumMod val="75000"/>
                              <a:lumOff val="25000"/>
                            </a:schemeClr>
                          </a:solidFill>
                          <a:effectLst/>
                          <a:latin typeface="+mn-lt"/>
                          <a:ea typeface="+mn-ea"/>
                          <a:cs typeface="+mn-cs"/>
                        </a:rPr>
                        <a:t>0.9473</a:t>
                      </a:r>
                    </a:p>
                  </a:txBody>
                  <a:tcPr marL="423494" marR="317620" marT="211747" marB="211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050130"/>
                  </a:ext>
                </a:extLst>
              </a:tr>
            </a:tbl>
          </a:graphicData>
        </a:graphic>
      </p:graphicFrame>
    </p:spTree>
    <p:extLst>
      <p:ext uri="{BB962C8B-B14F-4D97-AF65-F5344CB8AC3E}">
        <p14:creationId xmlns:p14="http://schemas.microsoft.com/office/powerpoint/2010/main" val="4070074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7" name="Rectangle 136">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138">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140">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43" name="Rectangle 142">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A2C511-196F-A242-81A1-50A0E82ECB86}"/>
              </a:ext>
            </a:extLst>
          </p:cNvPr>
          <p:cNvSpPr>
            <a:spLocks noGrp="1"/>
          </p:cNvSpPr>
          <p:nvPr>
            <p:ph type="title"/>
          </p:nvPr>
        </p:nvSpPr>
        <p:spPr>
          <a:xfrm>
            <a:off x="581191" y="723901"/>
            <a:ext cx="10993549" cy="1428750"/>
          </a:xfrm>
        </p:spPr>
        <p:txBody>
          <a:bodyPr vert="horz" lIns="91440" tIns="45720" rIns="91440" bIns="45720" rtlCol="0" anchor="b">
            <a:normAutofit/>
          </a:bodyPr>
          <a:lstStyle/>
          <a:p>
            <a:r>
              <a:rPr lang="en-US" sz="3600" dirty="0"/>
              <a:t>Confusion matrix for binary CLASSIFICATION</a:t>
            </a:r>
          </a:p>
        </p:txBody>
      </p:sp>
      <p:sp>
        <p:nvSpPr>
          <p:cNvPr id="145" name="Rectangle 144">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7" name="Rectangle 146">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9" name="Rectangle 148">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098" name="Picture 2">
            <a:extLst>
              <a:ext uri="{FF2B5EF4-FFF2-40B4-BE49-F238E27FC236}">
                <a16:creationId xmlns:a16="http://schemas.microsoft.com/office/drawing/2014/main" id="{2AA13558-9094-4842-9955-9F9A1C9CFD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1" r="2" b="2108"/>
          <a:stretch/>
        </p:blipFill>
        <p:spPr bwMode="auto">
          <a:xfrm>
            <a:off x="581191" y="2531363"/>
            <a:ext cx="4924880" cy="360273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D69813A-03E4-424C-86B4-B6F0A58143F2}"/>
              </a:ext>
            </a:extLst>
          </p:cNvPr>
          <p:cNvSpPr txBox="1"/>
          <p:nvPr/>
        </p:nvSpPr>
        <p:spPr>
          <a:xfrm>
            <a:off x="2217924" y="6319168"/>
            <a:ext cx="1809663" cy="369332"/>
          </a:xfrm>
          <a:prstGeom prst="rect">
            <a:avLst/>
          </a:prstGeom>
          <a:noFill/>
        </p:spPr>
        <p:txBody>
          <a:bodyPr wrap="none" rtlCol="0">
            <a:spAutoFit/>
          </a:bodyPr>
          <a:lstStyle/>
          <a:p>
            <a:r>
              <a:rPr lang="en-US" dirty="0"/>
              <a:t>Base line features</a:t>
            </a:r>
          </a:p>
        </p:txBody>
      </p:sp>
      <p:sp>
        <p:nvSpPr>
          <p:cNvPr id="4" name="TextBox 3">
            <a:extLst>
              <a:ext uri="{FF2B5EF4-FFF2-40B4-BE49-F238E27FC236}">
                <a16:creationId xmlns:a16="http://schemas.microsoft.com/office/drawing/2014/main" id="{37195EDE-327D-9545-A16E-B4B6F96A1AB4}"/>
              </a:ext>
            </a:extLst>
          </p:cNvPr>
          <p:cNvSpPr txBox="1"/>
          <p:nvPr/>
        </p:nvSpPr>
        <p:spPr>
          <a:xfrm>
            <a:off x="7945150" y="6319168"/>
            <a:ext cx="2272930" cy="369332"/>
          </a:xfrm>
          <a:prstGeom prst="rect">
            <a:avLst/>
          </a:prstGeom>
          <a:noFill/>
        </p:spPr>
        <p:txBody>
          <a:bodyPr wrap="none" rtlCol="0">
            <a:spAutoFit/>
          </a:bodyPr>
          <a:lstStyle/>
          <a:p>
            <a:r>
              <a:rPr lang="en-US" dirty="0"/>
              <a:t>SFS extracted features</a:t>
            </a:r>
          </a:p>
        </p:txBody>
      </p:sp>
      <p:pic>
        <p:nvPicPr>
          <p:cNvPr id="2050" name="Picture 2">
            <a:extLst>
              <a:ext uri="{FF2B5EF4-FFF2-40B4-BE49-F238E27FC236}">
                <a16:creationId xmlns:a16="http://schemas.microsoft.com/office/drawing/2014/main" id="{F4BFF8C4-2ED9-2640-B889-CAECD968F7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8033" y="2447475"/>
            <a:ext cx="4924879" cy="3686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909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C5CD-3601-9D4D-BA64-FDE7F2EE3664}"/>
              </a:ext>
            </a:extLst>
          </p:cNvPr>
          <p:cNvSpPr>
            <a:spLocks noGrp="1"/>
          </p:cNvSpPr>
          <p:nvPr>
            <p:ph type="title"/>
          </p:nvPr>
        </p:nvSpPr>
        <p:spPr/>
        <p:txBody>
          <a:bodyPr/>
          <a:lstStyle/>
          <a:p>
            <a:r>
              <a:rPr lang="en-US" dirty="0"/>
              <a:t>MULTICLASS – base line model</a:t>
            </a:r>
          </a:p>
        </p:txBody>
      </p:sp>
      <p:sp>
        <p:nvSpPr>
          <p:cNvPr id="4" name="Content Placeholder 3">
            <a:extLst>
              <a:ext uri="{FF2B5EF4-FFF2-40B4-BE49-F238E27FC236}">
                <a16:creationId xmlns:a16="http://schemas.microsoft.com/office/drawing/2014/main" id="{F2A892EC-EEB7-3B4F-9E55-F983AAD47CEC}"/>
              </a:ext>
            </a:extLst>
          </p:cNvPr>
          <p:cNvSpPr>
            <a:spLocks noGrp="1"/>
          </p:cNvSpPr>
          <p:nvPr>
            <p:ph sz="half" idx="2"/>
          </p:nvPr>
        </p:nvSpPr>
        <p:spPr>
          <a:xfrm>
            <a:off x="402795" y="1725933"/>
            <a:ext cx="5194767" cy="3633048"/>
          </a:xfrm>
        </p:spPr>
        <p:txBody>
          <a:bodyPr>
            <a:noAutofit/>
          </a:bodyPr>
          <a:lstStyle/>
          <a:p>
            <a:pPr marL="0" indent="0">
              <a:buNone/>
            </a:pPr>
            <a:endParaRPr lang="en-US" sz="1700" b="1" dirty="0"/>
          </a:p>
          <a:p>
            <a:pPr marL="0" indent="0">
              <a:buNone/>
            </a:pPr>
            <a:r>
              <a:rPr lang="en-US" sz="1700" b="1" dirty="0"/>
              <a:t>Multi Classifier - Random Forest: </a:t>
            </a:r>
            <a:r>
              <a:rPr lang="en-US" b="1" dirty="0"/>
              <a:t> </a:t>
            </a:r>
            <a:endParaRPr lang="en-US" dirty="0"/>
          </a:p>
          <a:p>
            <a:r>
              <a:rPr lang="en-US" sz="1700" dirty="0"/>
              <a:t>Shape of Train data: (753, 41), (753, 1)</a:t>
            </a:r>
          </a:p>
          <a:p>
            <a:r>
              <a:rPr lang="en-US" dirty="0"/>
              <a:t> </a:t>
            </a:r>
            <a:r>
              <a:rPr lang="en-US" sz="1700" dirty="0"/>
              <a:t>Applied over sampling technique</a:t>
            </a:r>
          </a:p>
          <a:p>
            <a:r>
              <a:rPr lang="en-US" sz="1700" dirty="0"/>
              <a:t>RandomOverSampler(</a:t>
            </a:r>
            <a:r>
              <a:rPr lang="en-US" sz="1700" dirty="0" err="1"/>
              <a:t>random_state</a:t>
            </a:r>
            <a:r>
              <a:rPr lang="en-US" sz="1700" dirty="0"/>
              <a:t>=42)</a:t>
            </a:r>
          </a:p>
          <a:p>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a:latin typeface="Times New Roman" panose="02020603050405020304" pitchFamily="18" charset="0"/>
                <a:ea typeface="Calibri" panose="020F0502020204030204" pitchFamily="34" charset="0"/>
                <a:cs typeface="Times New Roman" panose="02020603050405020304" pitchFamily="18" charset="0"/>
              </a:rPr>
              <a:t>n_estimators</a:t>
            </a:r>
            <a:r>
              <a:rPr lang="en-US" sz="1600" dirty="0">
                <a:latin typeface="Times New Roman" panose="02020603050405020304" pitchFamily="18" charset="0"/>
                <a:ea typeface="Calibri" panose="020F0502020204030204" pitchFamily="34" charset="0"/>
                <a:cs typeface="Times New Roman" panose="02020603050405020304" pitchFamily="18" charset="0"/>
              </a:rPr>
              <a:t> = 100 and </a:t>
            </a:r>
            <a:r>
              <a:rPr lang="en-US" sz="1600" b="1" dirty="0">
                <a:latin typeface="Times New Roman" panose="02020603050405020304" pitchFamily="18" charset="0"/>
                <a:ea typeface="Calibri" panose="020F0502020204030204" pitchFamily="34" charset="0"/>
                <a:cs typeface="Times New Roman" panose="02020603050405020304" pitchFamily="18" charset="0"/>
              </a:rPr>
              <a:t>n_jobs</a:t>
            </a:r>
            <a:r>
              <a:rPr lang="en-US" sz="1600" dirty="0">
                <a:latin typeface="Times New Roman" panose="02020603050405020304" pitchFamily="18" charset="0"/>
                <a:ea typeface="Calibri" panose="020F0502020204030204" pitchFamily="34" charset="0"/>
                <a:cs typeface="Times New Roman" panose="02020603050405020304" pitchFamily="18" charset="0"/>
              </a:rPr>
              <a:t> = -1</a:t>
            </a:r>
            <a:endParaRPr lang="en-US" sz="1700" dirty="0"/>
          </a:p>
          <a:p>
            <a:r>
              <a:rPr lang="en-US" sz="1700" dirty="0"/>
              <a:t>Output: An array of classes (‘ovary’, ‘liver’, ‘esophagus’, ‘pancreas’, ‘stomach’, ‘colorectal’, ‘lung’, and ‘breast’)</a:t>
            </a:r>
          </a:p>
          <a:p>
            <a:pPr marL="0" indent="0">
              <a:buNone/>
            </a:pPr>
            <a:endParaRPr lang="en-US" dirty="0"/>
          </a:p>
        </p:txBody>
      </p:sp>
      <p:sp>
        <p:nvSpPr>
          <p:cNvPr id="8" name="Content Placeholder 3">
            <a:extLst>
              <a:ext uri="{FF2B5EF4-FFF2-40B4-BE49-F238E27FC236}">
                <a16:creationId xmlns:a16="http://schemas.microsoft.com/office/drawing/2014/main" id="{B70DED5C-2ECA-D548-A30B-D6D4C5AC2DCF}"/>
              </a:ext>
            </a:extLst>
          </p:cNvPr>
          <p:cNvSpPr txBox="1">
            <a:spLocks/>
          </p:cNvSpPr>
          <p:nvPr/>
        </p:nvSpPr>
        <p:spPr>
          <a:xfrm>
            <a:off x="5890750" y="1837466"/>
            <a:ext cx="5194767" cy="3760819"/>
          </a:xfrm>
          <a:prstGeom prst="rect">
            <a:avLst/>
          </a:prstGeom>
        </p:spPr>
        <p:txBody>
          <a:bodyPr vert="horz" lIns="91440" tIns="45720" rIns="91440" bIns="45720" rtlCol="0" anchor="ctr">
            <a:no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1700" b="1" dirty="0"/>
              <a:t>Multi Classifier – Deep Learning : </a:t>
            </a:r>
            <a:r>
              <a:rPr lang="en-US" b="1" dirty="0"/>
              <a:t> </a:t>
            </a:r>
            <a:endParaRPr lang="en-US" dirty="0"/>
          </a:p>
          <a:p>
            <a:r>
              <a:rPr lang="en-US" sz="1700" dirty="0"/>
              <a:t>Input layer - 41 features </a:t>
            </a:r>
          </a:p>
          <a:p>
            <a:r>
              <a:rPr lang="en-US" sz="1700" dirty="0"/>
              <a:t>Three hidden layers:</a:t>
            </a:r>
          </a:p>
          <a:p>
            <a:pPr marL="0" indent="0">
              <a:buFont typeface="Wingdings 2" panose="05020102010507070707" pitchFamily="18" charset="2"/>
              <a:buNone/>
            </a:pPr>
            <a:r>
              <a:rPr lang="en-US" sz="1700" dirty="0"/>
              <a:t>                     - Activation function RELU</a:t>
            </a:r>
          </a:p>
          <a:p>
            <a:r>
              <a:rPr lang="en-US" sz="1700" dirty="0"/>
              <a:t>Output layer - </a:t>
            </a:r>
            <a:r>
              <a:rPr lang="en-US" sz="1700" dirty="0" err="1"/>
              <a:t>softmax</a:t>
            </a:r>
            <a:r>
              <a:rPr lang="en-US" sz="1700" dirty="0"/>
              <a:t> activation function</a:t>
            </a:r>
          </a:p>
          <a:p>
            <a:r>
              <a:rPr lang="en-US" sz="1700" dirty="0"/>
              <a:t>Parameters</a:t>
            </a:r>
          </a:p>
          <a:p>
            <a:pPr marL="0" indent="0">
              <a:buFont typeface="Wingdings 2" panose="05020102010507070707" pitchFamily="18" charset="2"/>
              <a:buNone/>
            </a:pPr>
            <a:r>
              <a:rPr lang="en-US" sz="1700" dirty="0"/>
              <a:t>   - loss = '</a:t>
            </a:r>
            <a:r>
              <a:rPr lang="en-US" sz="1700" dirty="0" err="1"/>
              <a:t>categorical_crossentropy</a:t>
            </a:r>
            <a:r>
              <a:rPr lang="en-US" sz="1700" dirty="0"/>
              <a:t>' , optimizer = '</a:t>
            </a:r>
            <a:r>
              <a:rPr lang="en-US" sz="1700" dirty="0" err="1"/>
              <a:t>adam</a:t>
            </a:r>
            <a:r>
              <a:rPr lang="en-US" sz="1700" dirty="0"/>
              <a:t>'</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2332176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C5CD-3601-9D4D-BA64-FDE7F2EE3664}"/>
              </a:ext>
            </a:extLst>
          </p:cNvPr>
          <p:cNvSpPr>
            <a:spLocks noGrp="1"/>
          </p:cNvSpPr>
          <p:nvPr>
            <p:ph type="title"/>
          </p:nvPr>
        </p:nvSpPr>
        <p:spPr/>
        <p:txBody>
          <a:bodyPr/>
          <a:lstStyle/>
          <a:p>
            <a:r>
              <a:rPr lang="en-US" dirty="0"/>
              <a:t>Multi-classification : Evaluation Metrics</a:t>
            </a:r>
          </a:p>
        </p:txBody>
      </p:sp>
      <p:pic>
        <p:nvPicPr>
          <p:cNvPr id="7" name="Picture 4">
            <a:extLst>
              <a:ext uri="{FF2B5EF4-FFF2-40B4-BE49-F238E27FC236}">
                <a16:creationId xmlns:a16="http://schemas.microsoft.com/office/drawing/2014/main" id="{5F6B47FC-8837-0941-8A1D-63FCED424E2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9477" y="2699779"/>
            <a:ext cx="3585448" cy="31031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6F42E919-C181-E846-8920-02D4BC2BD5E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56657" y="2699779"/>
            <a:ext cx="3585448" cy="310314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50949CB-CDDD-7E40-906B-355519465019}"/>
              </a:ext>
            </a:extLst>
          </p:cNvPr>
          <p:cNvSpPr txBox="1"/>
          <p:nvPr/>
        </p:nvSpPr>
        <p:spPr>
          <a:xfrm>
            <a:off x="8263467" y="2112135"/>
            <a:ext cx="3353378" cy="4278429"/>
          </a:xfrm>
          <a:prstGeom prst="rect">
            <a:avLst/>
          </a:prstGeom>
        </p:spPr>
        <p:txBody>
          <a:bodyPr vert="horz" lIns="91440" tIns="45720" rIns="91440" bIns="45720" rtlCol="0" anchor="ctr">
            <a:normAutofit/>
          </a:bodyPr>
          <a:lstStyle/>
          <a:p>
            <a:pPr marL="285750" indent="-285750"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We have used sensitivity and specificity as our primary metrics to calculate the efficiency of the model. </a:t>
            </a:r>
          </a:p>
          <a:p>
            <a:pPr marL="285750" indent="-285750"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For cancer prediction both true positives and true negatives need to be predicted accurately and for the multi classification problem of localizing cancer, it is important to predict the right type of cancer. </a:t>
            </a:r>
          </a:p>
        </p:txBody>
      </p:sp>
    </p:spTree>
    <p:extLst>
      <p:ext uri="{BB962C8B-B14F-4D97-AF65-F5344CB8AC3E}">
        <p14:creationId xmlns:p14="http://schemas.microsoft.com/office/powerpoint/2010/main" val="1134727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C5CD-3601-9D4D-BA64-FDE7F2EE3664}"/>
              </a:ext>
            </a:extLst>
          </p:cNvPr>
          <p:cNvSpPr>
            <a:spLocks noGrp="1"/>
          </p:cNvSpPr>
          <p:nvPr>
            <p:ph type="title"/>
          </p:nvPr>
        </p:nvSpPr>
        <p:spPr/>
        <p:txBody>
          <a:bodyPr/>
          <a:lstStyle/>
          <a:p>
            <a:r>
              <a:rPr lang="en-US" dirty="0"/>
              <a:t>Random forest – hyper parameter tuning</a:t>
            </a:r>
          </a:p>
        </p:txBody>
      </p:sp>
      <p:sp>
        <p:nvSpPr>
          <p:cNvPr id="9" name="TextBox 8">
            <a:extLst>
              <a:ext uri="{FF2B5EF4-FFF2-40B4-BE49-F238E27FC236}">
                <a16:creationId xmlns:a16="http://schemas.microsoft.com/office/drawing/2014/main" id="{D115CF6E-7EF4-764F-908F-6A78C103D89E}"/>
              </a:ext>
            </a:extLst>
          </p:cNvPr>
          <p:cNvSpPr txBox="1"/>
          <p:nvPr/>
        </p:nvSpPr>
        <p:spPr>
          <a:xfrm>
            <a:off x="1001486" y="1951922"/>
            <a:ext cx="2571538" cy="369332"/>
          </a:xfrm>
          <a:prstGeom prst="rect">
            <a:avLst/>
          </a:prstGeom>
          <a:noFill/>
        </p:spPr>
        <p:txBody>
          <a:bodyPr wrap="none" rtlCol="0">
            <a:spAutoFit/>
          </a:bodyPr>
          <a:lstStyle/>
          <a:p>
            <a:r>
              <a:rPr lang="en-US" dirty="0" err="1"/>
              <a:t>GridSeachCV</a:t>
            </a:r>
            <a:r>
              <a:rPr lang="en-US" dirty="0"/>
              <a:t> parameters</a:t>
            </a:r>
          </a:p>
        </p:txBody>
      </p:sp>
      <p:sp>
        <p:nvSpPr>
          <p:cNvPr id="10" name="TextBox 9">
            <a:extLst>
              <a:ext uri="{FF2B5EF4-FFF2-40B4-BE49-F238E27FC236}">
                <a16:creationId xmlns:a16="http://schemas.microsoft.com/office/drawing/2014/main" id="{2459902D-E8B7-C041-9793-6450E2F19408}"/>
              </a:ext>
            </a:extLst>
          </p:cNvPr>
          <p:cNvSpPr txBox="1"/>
          <p:nvPr/>
        </p:nvSpPr>
        <p:spPr>
          <a:xfrm>
            <a:off x="1353643" y="2430521"/>
            <a:ext cx="4356001" cy="1754326"/>
          </a:xfrm>
          <a:prstGeom prst="rect">
            <a:avLst/>
          </a:prstGeom>
          <a:noFill/>
        </p:spPr>
        <p:txBody>
          <a:bodyPr wrap="none" rtlCol="0">
            <a:spAutoFit/>
          </a:bodyPr>
          <a:lstStyle/>
          <a:p>
            <a:r>
              <a:rPr lang="en-US" dirty="0" err="1"/>
              <a:t>Grid_params</a:t>
            </a:r>
            <a:r>
              <a:rPr lang="en-US" dirty="0"/>
              <a:t> = {</a:t>
            </a:r>
            <a:br>
              <a:rPr lang="en-US" dirty="0"/>
            </a:br>
            <a:r>
              <a:rPr lang="en-US" dirty="0"/>
              <a:t>'</a:t>
            </a:r>
            <a:r>
              <a:rPr lang="en-US" dirty="0" err="1"/>
              <a:t>max_depth</a:t>
            </a:r>
            <a:r>
              <a:rPr lang="en-US" dirty="0"/>
              <a:t>': [10, 15, 16, 17, 18, 19, 20,25,30],</a:t>
            </a:r>
            <a:br>
              <a:rPr lang="en-US" dirty="0"/>
            </a:br>
            <a:r>
              <a:rPr lang="en-US" dirty="0"/>
              <a:t>'</a:t>
            </a:r>
            <a:r>
              <a:rPr lang="en-US" dirty="0" err="1"/>
              <a:t>min_samples_split</a:t>
            </a:r>
            <a:r>
              <a:rPr lang="en-US" dirty="0"/>
              <a:t>': [2, 3, 4, 5, 6],</a:t>
            </a:r>
            <a:br>
              <a:rPr lang="en-US" dirty="0"/>
            </a:br>
            <a:r>
              <a:rPr lang="en-US" dirty="0"/>
              <a:t>'</a:t>
            </a:r>
            <a:r>
              <a:rPr lang="en-US" dirty="0" err="1"/>
              <a:t>n_estimators</a:t>
            </a:r>
            <a:r>
              <a:rPr lang="en-US" dirty="0"/>
              <a:t>': [100, 150, 200, 250, 300]</a:t>
            </a:r>
            <a:br>
              <a:rPr lang="en-US" dirty="0"/>
            </a:br>
            <a:r>
              <a:rPr lang="en-US" dirty="0"/>
              <a:t>}</a:t>
            </a:r>
          </a:p>
          <a:p>
            <a:endParaRPr lang="en-US" dirty="0"/>
          </a:p>
        </p:txBody>
      </p:sp>
      <p:sp>
        <p:nvSpPr>
          <p:cNvPr id="12" name="TextBox 11">
            <a:extLst>
              <a:ext uri="{FF2B5EF4-FFF2-40B4-BE49-F238E27FC236}">
                <a16:creationId xmlns:a16="http://schemas.microsoft.com/office/drawing/2014/main" id="{39911162-59FC-384A-A081-936F69D8096D}"/>
              </a:ext>
            </a:extLst>
          </p:cNvPr>
          <p:cNvSpPr txBox="1"/>
          <p:nvPr/>
        </p:nvSpPr>
        <p:spPr>
          <a:xfrm>
            <a:off x="1001486" y="4294114"/>
            <a:ext cx="2941831" cy="369332"/>
          </a:xfrm>
          <a:prstGeom prst="rect">
            <a:avLst/>
          </a:prstGeom>
          <a:noFill/>
        </p:spPr>
        <p:txBody>
          <a:bodyPr wrap="none" rtlCol="0">
            <a:spAutoFit/>
          </a:bodyPr>
          <a:lstStyle/>
          <a:p>
            <a:r>
              <a:rPr lang="en-US" dirty="0"/>
              <a:t>Optimal parameter extracted</a:t>
            </a:r>
          </a:p>
        </p:txBody>
      </p:sp>
      <p:sp>
        <p:nvSpPr>
          <p:cNvPr id="13" name="TextBox 12">
            <a:extLst>
              <a:ext uri="{FF2B5EF4-FFF2-40B4-BE49-F238E27FC236}">
                <a16:creationId xmlns:a16="http://schemas.microsoft.com/office/drawing/2014/main" id="{1911426D-D403-474C-B7B0-E1A181CF8D97}"/>
              </a:ext>
            </a:extLst>
          </p:cNvPr>
          <p:cNvSpPr txBox="1"/>
          <p:nvPr/>
        </p:nvSpPr>
        <p:spPr>
          <a:xfrm>
            <a:off x="1376589" y="4663446"/>
            <a:ext cx="2196435" cy="923330"/>
          </a:xfrm>
          <a:prstGeom prst="rect">
            <a:avLst/>
          </a:prstGeom>
          <a:noFill/>
        </p:spPr>
        <p:txBody>
          <a:bodyPr wrap="none" rtlCol="0">
            <a:spAutoFit/>
          </a:bodyPr>
          <a:lstStyle/>
          <a:p>
            <a:r>
              <a:rPr lang="en-US" dirty="0" err="1"/>
              <a:t>max_depth</a:t>
            </a:r>
            <a:r>
              <a:rPr lang="en-US" dirty="0"/>
              <a:t>=18 </a:t>
            </a:r>
          </a:p>
          <a:p>
            <a:r>
              <a:rPr lang="en-US" dirty="0" err="1"/>
              <a:t>min_samples_split</a:t>
            </a:r>
            <a:r>
              <a:rPr lang="en-US" dirty="0"/>
              <a:t>=4,</a:t>
            </a:r>
          </a:p>
          <a:p>
            <a:r>
              <a:rPr lang="en-US" dirty="0" err="1"/>
              <a:t>n_estimators</a:t>
            </a:r>
            <a:r>
              <a:rPr lang="en-US" dirty="0"/>
              <a:t>=250</a:t>
            </a:r>
          </a:p>
        </p:txBody>
      </p:sp>
    </p:spTree>
    <p:extLst>
      <p:ext uri="{BB962C8B-B14F-4D97-AF65-F5344CB8AC3E}">
        <p14:creationId xmlns:p14="http://schemas.microsoft.com/office/powerpoint/2010/main" val="3057190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32" name="Rectangle 131">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4" name="Rectangle 133">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6" name="Rectangle 135">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38" name="Rectangle 137">
            <a:extLst>
              <a:ext uri="{FF2B5EF4-FFF2-40B4-BE49-F238E27FC236}">
                <a16:creationId xmlns:a16="http://schemas.microsoft.com/office/drawing/2014/main" id="{18FFF8BA-E008-4068-851C-2CED296AC5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13139-230C-2F44-9CA2-F208773C1F2B}"/>
              </a:ext>
            </a:extLst>
          </p:cNvPr>
          <p:cNvSpPr>
            <a:spLocks noGrp="1"/>
          </p:cNvSpPr>
          <p:nvPr>
            <p:ph type="ctrTitle"/>
          </p:nvPr>
        </p:nvSpPr>
        <p:spPr>
          <a:xfrm>
            <a:off x="581193" y="702156"/>
            <a:ext cx="4076153" cy="5156642"/>
          </a:xfrm>
        </p:spPr>
        <p:txBody>
          <a:bodyPr vert="horz" lIns="91440" tIns="45720" rIns="91440" bIns="45720" rtlCol="0" anchor="ctr">
            <a:normAutofit/>
          </a:bodyPr>
          <a:lstStyle/>
          <a:p>
            <a:r>
              <a:rPr lang="en-US" sz="2800" b="0" kern="1200" cap="all" dirty="0">
                <a:solidFill>
                  <a:schemeClr val="tx2"/>
                </a:solidFill>
                <a:latin typeface="+mj-lt"/>
                <a:ea typeface="+mj-ea"/>
                <a:cs typeface="+mj-cs"/>
              </a:rPr>
              <a:t>Agenda</a:t>
            </a:r>
          </a:p>
        </p:txBody>
      </p:sp>
      <p:sp>
        <p:nvSpPr>
          <p:cNvPr id="140" name="Rectangle 139">
            <a:extLst>
              <a:ext uri="{FF2B5EF4-FFF2-40B4-BE49-F238E27FC236}">
                <a16:creationId xmlns:a16="http://schemas.microsoft.com/office/drawing/2014/main" id="{832B0DA7-13B0-4805-B9BD-9BFACCB23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199"/>
            <a:ext cx="4210812" cy="949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141">
            <a:extLst>
              <a:ext uri="{FF2B5EF4-FFF2-40B4-BE49-F238E27FC236}">
                <a16:creationId xmlns:a16="http://schemas.microsoft.com/office/drawing/2014/main" id="{D5D17921-1EF4-488E-A9AA-AC6B7F3CE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6743" y="457201"/>
            <a:ext cx="6834067" cy="94996"/>
          </a:xfrm>
          <a:prstGeom prst="rect">
            <a:avLst/>
          </a:prstGeom>
          <a:solidFill>
            <a:srgbClr val="3C474C"/>
          </a:solidFill>
          <a:ln>
            <a:noFill/>
          </a:ln>
          <a:effectLst/>
        </p:spPr>
        <p:style>
          <a:lnRef idx="1">
            <a:schemeClr val="accent1"/>
          </a:lnRef>
          <a:fillRef idx="3">
            <a:schemeClr val="accent1"/>
          </a:fillRef>
          <a:effectRef idx="2">
            <a:schemeClr val="accent1"/>
          </a:effectRef>
          <a:fontRef idx="minor">
            <a:schemeClr val="lt1"/>
          </a:fontRef>
        </p:style>
      </p:sp>
      <p:sp>
        <p:nvSpPr>
          <p:cNvPr id="5" name="Subtitle 4">
            <a:extLst>
              <a:ext uri="{FF2B5EF4-FFF2-40B4-BE49-F238E27FC236}">
                <a16:creationId xmlns:a16="http://schemas.microsoft.com/office/drawing/2014/main" id="{2BE49016-4BAE-034A-A647-5CC605E51E79}"/>
              </a:ext>
            </a:extLst>
          </p:cNvPr>
          <p:cNvSpPr>
            <a:spLocks noGrp="1"/>
          </p:cNvSpPr>
          <p:nvPr>
            <p:ph type="subTitle" idx="1"/>
          </p:nvPr>
        </p:nvSpPr>
        <p:spPr>
          <a:xfrm>
            <a:off x="4727897" y="2187079"/>
            <a:ext cx="6484091" cy="5156643"/>
          </a:xfrm>
        </p:spPr>
        <p:txBody>
          <a:bodyPr vert="horz" lIns="91440" tIns="45720" rIns="91440" bIns="45720" rtlCol="0" anchor="ctr">
            <a:normAutofit/>
          </a:bodyPr>
          <a:lstStyle/>
          <a:p>
            <a:pPr marL="342900" indent="-228600">
              <a:lnSpc>
                <a:spcPct val="90000"/>
              </a:lnSpc>
              <a:buFont typeface="Wingdings 2" panose="05020102010507070707" pitchFamily="18" charset="2"/>
              <a:buChar char=""/>
            </a:pPr>
            <a:r>
              <a:rPr lang="en-US" dirty="0">
                <a:solidFill>
                  <a:schemeClr val="tx1">
                    <a:lumMod val="75000"/>
                    <a:lumOff val="25000"/>
                  </a:schemeClr>
                </a:solidFill>
              </a:rPr>
              <a:t>Objective</a:t>
            </a:r>
          </a:p>
          <a:p>
            <a:pPr marL="342900" indent="-228600">
              <a:lnSpc>
                <a:spcPct val="90000"/>
              </a:lnSpc>
              <a:buFont typeface="Wingdings 2" panose="05020102010507070707" pitchFamily="18" charset="2"/>
              <a:buChar char=""/>
            </a:pPr>
            <a:r>
              <a:rPr lang="en-US" dirty="0">
                <a:solidFill>
                  <a:schemeClr val="tx1">
                    <a:lumMod val="75000"/>
                    <a:lumOff val="25000"/>
                  </a:schemeClr>
                </a:solidFill>
              </a:rPr>
              <a:t>Project Life cycle</a:t>
            </a:r>
          </a:p>
          <a:p>
            <a:pPr marL="342900" indent="-228600">
              <a:lnSpc>
                <a:spcPct val="90000"/>
              </a:lnSpc>
              <a:buFont typeface="Wingdings 2" panose="05020102010507070707" pitchFamily="18" charset="2"/>
              <a:buChar char=""/>
            </a:pPr>
            <a:r>
              <a:rPr lang="en-US" dirty="0">
                <a:solidFill>
                  <a:schemeClr val="tx1">
                    <a:lumMod val="75000"/>
                    <a:lumOff val="25000"/>
                  </a:schemeClr>
                </a:solidFill>
              </a:rPr>
              <a:t>Predictive modelling METHODOLOGY</a:t>
            </a:r>
          </a:p>
          <a:p>
            <a:pPr marL="342900" indent="-228600">
              <a:lnSpc>
                <a:spcPct val="90000"/>
              </a:lnSpc>
              <a:buFont typeface="Wingdings 2" panose="05020102010507070707" pitchFamily="18" charset="2"/>
              <a:buChar char=""/>
            </a:pPr>
            <a:r>
              <a:rPr lang="en-US" dirty="0">
                <a:solidFill>
                  <a:schemeClr val="tx1">
                    <a:lumMod val="75000"/>
                    <a:lumOff val="25000"/>
                  </a:schemeClr>
                </a:solidFill>
              </a:rPr>
              <a:t>Why NON-LINEAR MODELS?</a:t>
            </a:r>
          </a:p>
          <a:p>
            <a:pPr marL="342900" indent="-228600">
              <a:lnSpc>
                <a:spcPct val="90000"/>
              </a:lnSpc>
              <a:buFont typeface="Wingdings 2" panose="05020102010507070707" pitchFamily="18" charset="2"/>
              <a:buChar char=""/>
            </a:pPr>
            <a:r>
              <a:rPr lang="en-US" dirty="0">
                <a:solidFill>
                  <a:schemeClr val="tx1">
                    <a:lumMod val="75000"/>
                    <a:lumOff val="25000"/>
                  </a:schemeClr>
                </a:solidFill>
              </a:rPr>
              <a:t>Model parameters and TRAINING </a:t>
            </a:r>
          </a:p>
          <a:p>
            <a:pPr marL="342900" indent="-228600">
              <a:lnSpc>
                <a:spcPct val="90000"/>
              </a:lnSpc>
              <a:buFont typeface="Wingdings 2" panose="05020102010507070707" pitchFamily="18" charset="2"/>
              <a:buChar char=""/>
            </a:pPr>
            <a:r>
              <a:rPr lang="en-US" dirty="0">
                <a:solidFill>
                  <a:schemeClr val="tx1">
                    <a:lumMod val="75000"/>
                    <a:lumOff val="25000"/>
                  </a:schemeClr>
                </a:solidFill>
              </a:rPr>
              <a:t>Performance Evaluation AND COMPARISON</a:t>
            </a:r>
          </a:p>
          <a:p>
            <a:pPr marL="342900" indent="-228600">
              <a:lnSpc>
                <a:spcPct val="90000"/>
              </a:lnSpc>
              <a:buFont typeface="Wingdings 2" panose="05020102010507070707" pitchFamily="18" charset="2"/>
              <a:buChar char=""/>
            </a:pPr>
            <a:r>
              <a:rPr lang="en-US" dirty="0">
                <a:solidFill>
                  <a:schemeClr val="tx1">
                    <a:lumMod val="75000"/>
                    <a:lumOff val="25000"/>
                  </a:schemeClr>
                </a:solidFill>
              </a:rPr>
              <a:t>Improving MODEL PERFORMANCE</a:t>
            </a:r>
          </a:p>
          <a:p>
            <a:pPr marL="342900" indent="-228600">
              <a:lnSpc>
                <a:spcPct val="90000"/>
              </a:lnSpc>
              <a:buFont typeface="Wingdings 2" panose="05020102010507070707" pitchFamily="18" charset="2"/>
              <a:buChar char=""/>
            </a:pPr>
            <a:r>
              <a:rPr lang="en-US" dirty="0">
                <a:solidFill>
                  <a:schemeClr val="tx1">
                    <a:lumMod val="75000"/>
                    <a:lumOff val="25000"/>
                  </a:schemeClr>
                </a:solidFill>
              </a:rPr>
              <a:t>Challenges and Limitations</a:t>
            </a:r>
          </a:p>
          <a:p>
            <a:pPr marL="114300">
              <a:lnSpc>
                <a:spcPct val="90000"/>
              </a:lnSpc>
              <a:buFont typeface="Wingdings 2" panose="05020102010507070707" pitchFamily="18" charset="2"/>
              <a:buChar char=""/>
            </a:pPr>
            <a:endParaRPr lang="en-US" dirty="0">
              <a:solidFill>
                <a:schemeClr val="tx1">
                  <a:lumMod val="75000"/>
                  <a:lumOff val="25000"/>
                </a:schemeClr>
              </a:solidFill>
            </a:endParaRPr>
          </a:p>
          <a:p>
            <a:pPr marL="342900" indent="-228600">
              <a:lnSpc>
                <a:spcPct val="90000"/>
              </a:lnSpc>
              <a:buFont typeface="Wingdings 2" panose="05020102010507070707" pitchFamily="18" charset="2"/>
              <a:buChar char=""/>
            </a:pPr>
            <a:endParaRPr lang="en-US" dirty="0">
              <a:solidFill>
                <a:schemeClr val="tx1">
                  <a:lumMod val="75000"/>
                  <a:lumOff val="25000"/>
                </a:schemeClr>
              </a:solidFill>
            </a:endParaRPr>
          </a:p>
          <a:p>
            <a:pPr marL="342900" indent="-228600">
              <a:lnSpc>
                <a:spcPct val="90000"/>
              </a:lnSpc>
              <a:buFont typeface="Wingdings 2" panose="05020102010507070707" pitchFamily="18" charset="2"/>
              <a:buChar char=""/>
            </a:pPr>
            <a:endParaRPr lang="en-US" dirty="0">
              <a:solidFill>
                <a:schemeClr val="tx1">
                  <a:lumMod val="75000"/>
                  <a:lumOff val="25000"/>
                </a:schemeClr>
              </a:solidFill>
            </a:endParaRPr>
          </a:p>
          <a:p>
            <a:pPr marL="342900" indent="-228600">
              <a:lnSpc>
                <a:spcPct val="90000"/>
              </a:lnSpc>
              <a:buFont typeface="Wingdings 2" panose="05020102010507070707" pitchFamily="18" charset="2"/>
              <a:buChar char=""/>
            </a:pPr>
            <a:endParaRPr lang="en-US" dirty="0">
              <a:solidFill>
                <a:schemeClr val="tx1">
                  <a:lumMod val="75000"/>
                  <a:lumOff val="25000"/>
                </a:schemeClr>
              </a:solidFill>
            </a:endParaRPr>
          </a:p>
          <a:p>
            <a:pPr marL="342900" indent="-228600">
              <a:lnSpc>
                <a:spcPct val="90000"/>
              </a:lnSpc>
              <a:buFont typeface="Wingdings 2" panose="05020102010507070707" pitchFamily="18"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2107329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7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77" name="Rectangle 76">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F97237-6329-094D-9256-8ECB860C1DD7}"/>
              </a:ext>
            </a:extLst>
          </p:cNvPr>
          <p:cNvSpPr>
            <a:spLocks noGrp="1"/>
          </p:cNvSpPr>
          <p:nvPr>
            <p:ph type="title"/>
          </p:nvPr>
        </p:nvSpPr>
        <p:spPr>
          <a:xfrm>
            <a:off x="599226" y="-199474"/>
            <a:ext cx="10993549" cy="1428750"/>
          </a:xfrm>
        </p:spPr>
        <p:txBody>
          <a:bodyPr vert="horz" lIns="91440" tIns="45720" rIns="91440" bIns="45720" rtlCol="0" anchor="b">
            <a:normAutofit/>
          </a:bodyPr>
          <a:lstStyle/>
          <a:p>
            <a:pPr algn="ctr"/>
            <a:r>
              <a:rPr lang="en-US" sz="3600" dirty="0"/>
              <a:t>Comparison of model performance</a:t>
            </a:r>
          </a:p>
        </p:txBody>
      </p:sp>
      <p:sp>
        <p:nvSpPr>
          <p:cNvPr id="79" name="Rectangle 78">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B6DE2183-8F38-F040-BD3F-A74778AE113B}"/>
              </a:ext>
            </a:extLst>
          </p:cNvPr>
          <p:cNvSpPr txBox="1"/>
          <p:nvPr/>
        </p:nvSpPr>
        <p:spPr>
          <a:xfrm>
            <a:off x="4940643" y="1367048"/>
            <a:ext cx="2310713" cy="523220"/>
          </a:xfrm>
          <a:prstGeom prst="rect">
            <a:avLst/>
          </a:prstGeom>
          <a:noFill/>
        </p:spPr>
        <p:txBody>
          <a:bodyPr wrap="square" rtlCol="0">
            <a:spAutoFit/>
          </a:bodyPr>
          <a:lstStyle/>
          <a:p>
            <a:r>
              <a:rPr lang="en-US" sz="2800" dirty="0"/>
              <a:t>SENSITIVITY</a:t>
            </a:r>
          </a:p>
        </p:txBody>
      </p:sp>
      <p:pic>
        <p:nvPicPr>
          <p:cNvPr id="4" name="Picture 3" descr="Chart, bar chart&#10;&#10;Description automatically generated">
            <a:extLst>
              <a:ext uri="{FF2B5EF4-FFF2-40B4-BE49-F238E27FC236}">
                <a16:creationId xmlns:a16="http://schemas.microsoft.com/office/drawing/2014/main" id="{08BBAE15-341A-B34D-A5B9-97219B6814CA}"/>
              </a:ext>
            </a:extLst>
          </p:cNvPr>
          <p:cNvPicPr>
            <a:picLocks noChangeAspect="1"/>
          </p:cNvPicPr>
          <p:nvPr/>
        </p:nvPicPr>
        <p:blipFill>
          <a:blip r:embed="rId3"/>
          <a:stretch>
            <a:fillRect/>
          </a:stretch>
        </p:blipFill>
        <p:spPr>
          <a:xfrm>
            <a:off x="2253373" y="2028040"/>
            <a:ext cx="7640434" cy="4600936"/>
          </a:xfrm>
          <a:prstGeom prst="rect">
            <a:avLst/>
          </a:prstGeom>
        </p:spPr>
      </p:pic>
    </p:spTree>
    <p:extLst>
      <p:ext uri="{BB962C8B-B14F-4D97-AF65-F5344CB8AC3E}">
        <p14:creationId xmlns:p14="http://schemas.microsoft.com/office/powerpoint/2010/main" val="3484365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7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77" name="Rectangle 76">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F97237-6329-094D-9256-8ECB860C1DD7}"/>
              </a:ext>
            </a:extLst>
          </p:cNvPr>
          <p:cNvSpPr>
            <a:spLocks noGrp="1"/>
          </p:cNvSpPr>
          <p:nvPr>
            <p:ph type="title"/>
          </p:nvPr>
        </p:nvSpPr>
        <p:spPr>
          <a:xfrm>
            <a:off x="599226" y="-199474"/>
            <a:ext cx="10993549" cy="1428750"/>
          </a:xfrm>
        </p:spPr>
        <p:txBody>
          <a:bodyPr vert="horz" lIns="91440" tIns="45720" rIns="91440" bIns="45720" rtlCol="0" anchor="b">
            <a:normAutofit/>
          </a:bodyPr>
          <a:lstStyle/>
          <a:p>
            <a:pPr algn="ctr"/>
            <a:r>
              <a:rPr lang="en-US" sz="3600" dirty="0"/>
              <a:t>Comparison of model performance</a:t>
            </a:r>
          </a:p>
        </p:txBody>
      </p:sp>
      <p:sp>
        <p:nvSpPr>
          <p:cNvPr id="79" name="Rectangle 78">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B6DE2183-8F38-F040-BD3F-A74778AE113B}"/>
              </a:ext>
            </a:extLst>
          </p:cNvPr>
          <p:cNvSpPr txBox="1"/>
          <p:nvPr/>
        </p:nvSpPr>
        <p:spPr>
          <a:xfrm>
            <a:off x="4940643" y="1367048"/>
            <a:ext cx="2310713" cy="523220"/>
          </a:xfrm>
          <a:prstGeom prst="rect">
            <a:avLst/>
          </a:prstGeom>
          <a:noFill/>
        </p:spPr>
        <p:txBody>
          <a:bodyPr wrap="square" rtlCol="0">
            <a:spAutoFit/>
          </a:bodyPr>
          <a:lstStyle/>
          <a:p>
            <a:r>
              <a:rPr lang="en-US" sz="2800" dirty="0"/>
              <a:t>SPECIFICITY</a:t>
            </a:r>
          </a:p>
        </p:txBody>
      </p:sp>
      <p:pic>
        <p:nvPicPr>
          <p:cNvPr id="8" name="Picture 7">
            <a:extLst>
              <a:ext uri="{FF2B5EF4-FFF2-40B4-BE49-F238E27FC236}">
                <a16:creationId xmlns:a16="http://schemas.microsoft.com/office/drawing/2014/main" id="{881F84AF-58E7-C040-A41E-3F627D2710AE}"/>
              </a:ext>
            </a:extLst>
          </p:cNvPr>
          <p:cNvPicPr>
            <a:picLocks noChangeAspect="1"/>
          </p:cNvPicPr>
          <p:nvPr/>
        </p:nvPicPr>
        <p:blipFill>
          <a:blip r:embed="rId3"/>
          <a:srcRect/>
          <a:stretch/>
        </p:blipFill>
        <p:spPr>
          <a:xfrm>
            <a:off x="2339988" y="2079484"/>
            <a:ext cx="7507004" cy="4605387"/>
          </a:xfrm>
          <a:prstGeom prst="rect">
            <a:avLst/>
          </a:prstGeom>
        </p:spPr>
      </p:pic>
    </p:spTree>
    <p:extLst>
      <p:ext uri="{BB962C8B-B14F-4D97-AF65-F5344CB8AC3E}">
        <p14:creationId xmlns:p14="http://schemas.microsoft.com/office/powerpoint/2010/main" val="3334417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7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77" name="Rectangle 76">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F97237-6329-094D-9256-8ECB860C1DD7}"/>
              </a:ext>
            </a:extLst>
          </p:cNvPr>
          <p:cNvSpPr>
            <a:spLocks noGrp="1"/>
          </p:cNvSpPr>
          <p:nvPr>
            <p:ph type="title"/>
          </p:nvPr>
        </p:nvSpPr>
        <p:spPr>
          <a:xfrm>
            <a:off x="581191" y="723901"/>
            <a:ext cx="10993549" cy="1428750"/>
          </a:xfrm>
        </p:spPr>
        <p:txBody>
          <a:bodyPr vert="horz" lIns="91440" tIns="45720" rIns="91440" bIns="45720" rtlCol="0" anchor="b">
            <a:normAutofit/>
          </a:bodyPr>
          <a:lstStyle/>
          <a:p>
            <a:pPr algn="ctr"/>
            <a:r>
              <a:rPr lang="en-US" sz="3600" dirty="0"/>
              <a:t>Confusion matrix for random forest with oversampling</a:t>
            </a:r>
          </a:p>
        </p:txBody>
      </p:sp>
      <p:sp>
        <p:nvSpPr>
          <p:cNvPr id="79" name="Rectangle 78">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028" name="Picture 4">
            <a:extLst>
              <a:ext uri="{FF2B5EF4-FFF2-40B4-BE49-F238E27FC236}">
                <a16:creationId xmlns:a16="http://schemas.microsoft.com/office/drawing/2014/main" id="{F6B11E8E-8DDC-AC43-9A65-8B70FE8CF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690" y="2084883"/>
            <a:ext cx="4762448" cy="45276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B336F15-9052-2B4E-A7A9-44F5C66E32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8336" y="2084882"/>
            <a:ext cx="4762449" cy="45276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67357D0-6F75-C348-9920-5A90F9AF1CF4}"/>
              </a:ext>
            </a:extLst>
          </p:cNvPr>
          <p:cNvSpPr txBox="1"/>
          <p:nvPr/>
        </p:nvSpPr>
        <p:spPr>
          <a:xfrm>
            <a:off x="1414985" y="6509746"/>
            <a:ext cx="2477858" cy="369332"/>
          </a:xfrm>
          <a:prstGeom prst="rect">
            <a:avLst/>
          </a:prstGeom>
          <a:noFill/>
        </p:spPr>
        <p:txBody>
          <a:bodyPr wrap="none" rtlCol="0">
            <a:spAutoFit/>
          </a:bodyPr>
          <a:lstStyle/>
          <a:p>
            <a:r>
              <a:rPr lang="en-US" dirty="0"/>
              <a:t>Before Parameter Tuning</a:t>
            </a:r>
          </a:p>
        </p:txBody>
      </p:sp>
      <p:sp>
        <p:nvSpPr>
          <p:cNvPr id="14" name="TextBox 13">
            <a:extLst>
              <a:ext uri="{FF2B5EF4-FFF2-40B4-BE49-F238E27FC236}">
                <a16:creationId xmlns:a16="http://schemas.microsoft.com/office/drawing/2014/main" id="{BAD1D829-A4EF-D84C-AD4F-815F47E3FE0A}"/>
              </a:ext>
            </a:extLst>
          </p:cNvPr>
          <p:cNvSpPr txBox="1"/>
          <p:nvPr/>
        </p:nvSpPr>
        <p:spPr>
          <a:xfrm>
            <a:off x="7557945" y="6495301"/>
            <a:ext cx="2348463" cy="369332"/>
          </a:xfrm>
          <a:prstGeom prst="rect">
            <a:avLst/>
          </a:prstGeom>
          <a:noFill/>
        </p:spPr>
        <p:txBody>
          <a:bodyPr wrap="none" rtlCol="0">
            <a:spAutoFit/>
          </a:bodyPr>
          <a:lstStyle/>
          <a:p>
            <a:r>
              <a:rPr lang="en-US" dirty="0"/>
              <a:t>After Parameter Tuning</a:t>
            </a:r>
          </a:p>
        </p:txBody>
      </p:sp>
    </p:spTree>
    <p:extLst>
      <p:ext uri="{BB962C8B-B14F-4D97-AF65-F5344CB8AC3E}">
        <p14:creationId xmlns:p14="http://schemas.microsoft.com/office/powerpoint/2010/main" val="3166311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EA9C3-92BC-F243-A675-A59DD7FA66BC}"/>
              </a:ext>
            </a:extLst>
          </p:cNvPr>
          <p:cNvSpPr>
            <a:spLocks noGrp="1"/>
          </p:cNvSpPr>
          <p:nvPr>
            <p:ph type="title"/>
          </p:nvPr>
        </p:nvSpPr>
        <p:spPr>
          <a:xfrm>
            <a:off x="581192" y="702156"/>
            <a:ext cx="11029616" cy="1188720"/>
          </a:xfrm>
        </p:spPr>
        <p:txBody>
          <a:bodyPr>
            <a:normAutofit/>
          </a:bodyPr>
          <a:lstStyle/>
          <a:p>
            <a:r>
              <a:rPr lang="en-US" dirty="0"/>
              <a:t>Challenges &amp; Limitations</a:t>
            </a:r>
          </a:p>
        </p:txBody>
      </p:sp>
      <p:sp>
        <p:nvSpPr>
          <p:cNvPr id="40" name="Rectangle 39">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40782B-EF98-D342-920C-99B44DD2E69C}"/>
              </a:ext>
            </a:extLst>
          </p:cNvPr>
          <p:cNvSpPr>
            <a:spLocks noGrp="1"/>
          </p:cNvSpPr>
          <p:nvPr>
            <p:ph idx="1"/>
          </p:nvPr>
        </p:nvSpPr>
        <p:spPr>
          <a:xfrm>
            <a:off x="6340830" y="2340864"/>
            <a:ext cx="5269977" cy="3634486"/>
          </a:xfrm>
        </p:spPr>
        <p:txBody>
          <a:bodyPr>
            <a:normAutofit/>
          </a:bodyPr>
          <a:lstStyle/>
          <a:p>
            <a:r>
              <a:rPr lang="en-US" dirty="0"/>
              <a:t>Even after hyperparameter tuning the it is difficult to improve the scores for colorectum and breast cancer – both cancer types have the same key protein – CEA but not a distinct distribution.</a:t>
            </a:r>
          </a:p>
          <a:p>
            <a:r>
              <a:rPr lang="en-US" dirty="0"/>
              <a:t>The best performing model is random forest but is difficult to analyze explainability of the model since it is an ensemble learning model. </a:t>
            </a:r>
          </a:p>
          <a:p>
            <a:r>
              <a:rPr lang="en-US" dirty="0"/>
              <a:t>There is no separate validation set. </a:t>
            </a:r>
          </a:p>
          <a:p>
            <a:endParaRPr lang="en-US" dirty="0"/>
          </a:p>
        </p:txBody>
      </p:sp>
      <p:pic>
        <p:nvPicPr>
          <p:cNvPr id="10" name="Picture 9">
            <a:extLst>
              <a:ext uri="{FF2B5EF4-FFF2-40B4-BE49-F238E27FC236}">
                <a16:creationId xmlns:a16="http://schemas.microsoft.com/office/drawing/2014/main" id="{741BA1C0-0BC8-4B60-80A3-E5D4AFB0EDA2}"/>
              </a:ext>
            </a:extLst>
          </p:cNvPr>
          <p:cNvPicPr/>
          <p:nvPr/>
        </p:nvPicPr>
        <p:blipFill>
          <a:blip r:embed="rId3"/>
          <a:stretch>
            <a:fillRect/>
          </a:stretch>
        </p:blipFill>
        <p:spPr>
          <a:xfrm>
            <a:off x="446533" y="2176939"/>
            <a:ext cx="5404638" cy="4045683"/>
          </a:xfrm>
          <a:prstGeom prst="rect">
            <a:avLst/>
          </a:prstGeom>
        </p:spPr>
      </p:pic>
    </p:spTree>
    <p:extLst>
      <p:ext uri="{BB962C8B-B14F-4D97-AF65-F5344CB8AC3E}">
        <p14:creationId xmlns:p14="http://schemas.microsoft.com/office/powerpoint/2010/main" val="2415812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9" name="Rectangle 16">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CEA9C3-92BC-F243-A675-A59DD7FA66BC}"/>
              </a:ext>
            </a:extLst>
          </p:cNvPr>
          <p:cNvSpPr>
            <a:spLocks noGrp="1"/>
          </p:cNvSpPr>
          <p:nvPr>
            <p:ph type="title"/>
          </p:nvPr>
        </p:nvSpPr>
        <p:spPr>
          <a:xfrm>
            <a:off x="4579243" y="1419225"/>
            <a:ext cx="6798608" cy="2346136"/>
          </a:xfrm>
        </p:spPr>
        <p:txBody>
          <a:bodyPr vert="horz" lIns="91440" tIns="45720" rIns="91440" bIns="45720" rtlCol="0" anchor="b">
            <a:normAutofit/>
          </a:bodyPr>
          <a:lstStyle/>
          <a:p>
            <a:r>
              <a:rPr lang="en-US" sz="4400"/>
              <a:t>Thank You</a:t>
            </a:r>
          </a:p>
        </p:txBody>
      </p:sp>
      <p:sp>
        <p:nvSpPr>
          <p:cNvPr id="3" name="Content Placeholder 2">
            <a:extLst>
              <a:ext uri="{FF2B5EF4-FFF2-40B4-BE49-F238E27FC236}">
                <a16:creationId xmlns:a16="http://schemas.microsoft.com/office/drawing/2014/main" id="{5D40782B-EF98-D342-920C-99B44DD2E69C}"/>
              </a:ext>
            </a:extLst>
          </p:cNvPr>
          <p:cNvSpPr>
            <a:spLocks noGrp="1"/>
          </p:cNvSpPr>
          <p:nvPr>
            <p:ph idx="1"/>
          </p:nvPr>
        </p:nvSpPr>
        <p:spPr>
          <a:xfrm>
            <a:off x="4579243" y="3829878"/>
            <a:ext cx="6798608" cy="1408872"/>
          </a:xfrm>
        </p:spPr>
        <p:txBody>
          <a:bodyPr vert="horz" lIns="91440" tIns="45720" rIns="91440" bIns="45720" rtlCol="0" anchor="t">
            <a:normAutofit/>
          </a:bodyPr>
          <a:lstStyle/>
          <a:p>
            <a:pPr marL="0" indent="0">
              <a:buNone/>
            </a:pPr>
            <a:r>
              <a:rPr lang="en-US" sz="2000" kern="1200" cap="all" dirty="0">
                <a:solidFill>
                  <a:schemeClr val="accent1"/>
                </a:solidFill>
                <a:latin typeface="+mn-lt"/>
                <a:ea typeface="+mn-ea"/>
                <a:cs typeface="+mn-cs"/>
              </a:rPr>
              <a:t>Any Questions?</a:t>
            </a:r>
          </a:p>
        </p:txBody>
      </p:sp>
      <p:sp>
        <p:nvSpPr>
          <p:cNvPr id="30" name="Rectangle 18">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0">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2">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A picture containing shape&#10;&#10;Description automatically generated">
            <a:extLst>
              <a:ext uri="{FF2B5EF4-FFF2-40B4-BE49-F238E27FC236}">
                <a16:creationId xmlns:a16="http://schemas.microsoft.com/office/drawing/2014/main" id="{A8E37F28-33CA-4FBB-B4D0-805B20FD7C9D}"/>
              </a:ext>
            </a:extLst>
          </p:cNvPr>
          <p:cNvPicPr>
            <a:picLocks noChangeAspect="1"/>
          </p:cNvPicPr>
          <p:nvPr/>
        </p:nvPicPr>
        <p:blipFill>
          <a:blip r:embed="rId3"/>
          <a:stretch>
            <a:fillRect/>
          </a:stretch>
        </p:blipFill>
        <p:spPr>
          <a:xfrm>
            <a:off x="774700" y="2049354"/>
            <a:ext cx="3053422" cy="3053422"/>
          </a:xfrm>
          <a:prstGeom prst="rect">
            <a:avLst/>
          </a:prstGeom>
        </p:spPr>
      </p:pic>
    </p:spTree>
    <p:extLst>
      <p:ext uri="{BB962C8B-B14F-4D97-AF65-F5344CB8AC3E}">
        <p14:creationId xmlns:p14="http://schemas.microsoft.com/office/powerpoint/2010/main" val="2971152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EA9C3-92BC-F243-A675-A59DD7FA66BC}"/>
              </a:ext>
            </a:extLst>
          </p:cNvPr>
          <p:cNvSpPr>
            <a:spLocks noGrp="1"/>
          </p:cNvSpPr>
          <p:nvPr>
            <p:ph type="title"/>
          </p:nvPr>
        </p:nvSpPr>
        <p:spPr>
          <a:xfrm>
            <a:off x="581192" y="702156"/>
            <a:ext cx="11029616" cy="1188720"/>
          </a:xfrm>
        </p:spPr>
        <p:txBody>
          <a:bodyPr>
            <a:normAutofit/>
          </a:bodyPr>
          <a:lstStyle/>
          <a:p>
            <a:r>
              <a:rPr lang="en-US"/>
              <a:t>Objective</a:t>
            </a:r>
          </a:p>
        </p:txBody>
      </p:sp>
      <p:pic>
        <p:nvPicPr>
          <p:cNvPr id="2058" name="Picture 10" descr="Image result for objective svg">
            <a:extLst>
              <a:ext uri="{FF2B5EF4-FFF2-40B4-BE49-F238E27FC236}">
                <a16:creationId xmlns:a16="http://schemas.microsoft.com/office/drawing/2014/main" id="{30919BE0-DBCA-8742-BC32-429D211D11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17" r="2" b="2"/>
          <a:stretch/>
        </p:blipFill>
        <p:spPr bwMode="auto">
          <a:xfrm>
            <a:off x="457199" y="2340864"/>
            <a:ext cx="3683001" cy="363448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D40782B-EF98-D342-920C-99B44DD2E69C}"/>
              </a:ext>
            </a:extLst>
          </p:cNvPr>
          <p:cNvSpPr>
            <a:spLocks noGrp="1"/>
          </p:cNvSpPr>
          <p:nvPr>
            <p:ph idx="1"/>
          </p:nvPr>
        </p:nvSpPr>
        <p:spPr>
          <a:xfrm>
            <a:off x="4536281" y="2340864"/>
            <a:ext cx="7074526" cy="3634486"/>
          </a:xfrm>
        </p:spPr>
        <p:txBody>
          <a:bodyPr>
            <a:normAutofit/>
          </a:bodyPr>
          <a:lstStyle/>
          <a:p>
            <a:pPr marL="0" indent="0">
              <a:buNone/>
            </a:pPr>
            <a:r>
              <a:rPr lang="en-US"/>
              <a:t>Apply data modeling techniques to clinical data obtained using a novel blood test called </a:t>
            </a:r>
            <a:r>
              <a:rPr lang="en-US" err="1"/>
              <a:t>CancerSEEK</a:t>
            </a:r>
            <a:r>
              <a:rPr lang="en-US"/>
              <a:t> with relevant features to help identify cancer in early stages. </a:t>
            </a:r>
          </a:p>
        </p:txBody>
      </p:sp>
    </p:spTree>
    <p:extLst>
      <p:ext uri="{BB962C8B-B14F-4D97-AF65-F5344CB8AC3E}">
        <p14:creationId xmlns:p14="http://schemas.microsoft.com/office/powerpoint/2010/main" val="1547957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66E365-60F5-3A47-A845-DF098D90D0A8}"/>
              </a:ext>
            </a:extLst>
          </p:cNvPr>
          <p:cNvSpPr>
            <a:spLocks noGrp="1"/>
          </p:cNvSpPr>
          <p:nvPr>
            <p:ph type="title"/>
          </p:nvPr>
        </p:nvSpPr>
        <p:spPr/>
        <p:txBody>
          <a:bodyPr/>
          <a:lstStyle/>
          <a:p>
            <a:r>
              <a:rPr lang="en-US"/>
              <a:t>Project Life Cycle Summary</a:t>
            </a:r>
          </a:p>
        </p:txBody>
      </p:sp>
      <p:graphicFrame>
        <p:nvGraphicFramePr>
          <p:cNvPr id="3" name="Content Placeholder 2">
            <a:extLst>
              <a:ext uri="{FF2B5EF4-FFF2-40B4-BE49-F238E27FC236}">
                <a16:creationId xmlns:a16="http://schemas.microsoft.com/office/drawing/2014/main" id="{1E2136DC-8765-4F99-96EA-2D77C4B9AC37}"/>
              </a:ext>
            </a:extLst>
          </p:cNvPr>
          <p:cNvGraphicFramePr>
            <a:graphicFrameLocks noGrp="1"/>
          </p:cNvGraphicFramePr>
          <p:nvPr>
            <p:ph idx="1"/>
            <p:extLst>
              <p:ext uri="{D42A27DB-BD31-4B8C-83A1-F6EECF244321}">
                <p14:modId xmlns:p14="http://schemas.microsoft.com/office/powerpoint/2010/main" val="2309834509"/>
              </p:ext>
            </p:extLst>
          </p:nvPr>
        </p:nvGraphicFramePr>
        <p:xfrm>
          <a:off x="762000" y="1765495"/>
          <a:ext cx="10668000" cy="4958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ight Arrow 1">
            <a:extLst>
              <a:ext uri="{FF2B5EF4-FFF2-40B4-BE49-F238E27FC236}">
                <a16:creationId xmlns:a16="http://schemas.microsoft.com/office/drawing/2014/main" id="{89F36A1A-9FDD-2E46-A5C5-5048727F2DD3}"/>
              </a:ext>
            </a:extLst>
          </p:cNvPr>
          <p:cNvSpPr/>
          <p:nvPr/>
        </p:nvSpPr>
        <p:spPr>
          <a:xfrm>
            <a:off x="762000" y="2280745"/>
            <a:ext cx="6621517" cy="525517"/>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CAPSTONE STAGE I</a:t>
            </a:r>
          </a:p>
        </p:txBody>
      </p:sp>
      <p:sp>
        <p:nvSpPr>
          <p:cNvPr id="6" name="Right Arrow 5">
            <a:extLst>
              <a:ext uri="{FF2B5EF4-FFF2-40B4-BE49-F238E27FC236}">
                <a16:creationId xmlns:a16="http://schemas.microsoft.com/office/drawing/2014/main" id="{D0B92B6E-8F4E-1840-816F-873F36F389E2}"/>
              </a:ext>
            </a:extLst>
          </p:cNvPr>
          <p:cNvSpPr/>
          <p:nvPr/>
        </p:nvSpPr>
        <p:spPr>
          <a:xfrm>
            <a:off x="8161282" y="2280745"/>
            <a:ext cx="3126828" cy="525517"/>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CAPSTONE STAGE II</a:t>
            </a:r>
          </a:p>
        </p:txBody>
      </p:sp>
    </p:spTree>
    <p:extLst>
      <p:ext uri="{BB962C8B-B14F-4D97-AF65-F5344CB8AC3E}">
        <p14:creationId xmlns:p14="http://schemas.microsoft.com/office/powerpoint/2010/main" val="98294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B31447-449C-4289-9FA5-E5381279E740}"/>
              </a:ext>
            </a:extLst>
          </p:cNvPr>
          <p:cNvSpPr>
            <a:spLocks noGrp="1"/>
          </p:cNvSpPr>
          <p:nvPr>
            <p:ph type="title"/>
          </p:nvPr>
        </p:nvSpPr>
        <p:spPr>
          <a:xfrm>
            <a:off x="4241830" y="702156"/>
            <a:ext cx="7368978" cy="1188720"/>
          </a:xfrm>
        </p:spPr>
        <p:txBody>
          <a:bodyPr>
            <a:normAutofit/>
          </a:bodyPr>
          <a:lstStyle/>
          <a:p>
            <a:r>
              <a:rPr lang="en-US"/>
              <a:t>PREDICTIVE MODELLING</a:t>
            </a:r>
          </a:p>
        </p:txBody>
      </p:sp>
      <p:sp>
        <p:nvSpPr>
          <p:cNvPr id="137" name="Rectangle 136">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138">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140">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Course overview">
            <a:extLst>
              <a:ext uri="{FF2B5EF4-FFF2-40B4-BE49-F238E27FC236}">
                <a16:creationId xmlns:a16="http://schemas.microsoft.com/office/drawing/2014/main" id="{28922BAF-3455-3447-96B8-56761E80CC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191" r="10916" b="1"/>
          <a:stretch/>
        </p:blipFill>
        <p:spPr bwMode="auto">
          <a:xfrm>
            <a:off x="581192" y="2291423"/>
            <a:ext cx="3194595" cy="233693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4493B02-CED1-44C2-B508-7BA50CD4DB2C}"/>
              </a:ext>
            </a:extLst>
          </p:cNvPr>
          <p:cNvSpPr>
            <a:spLocks noGrp="1"/>
          </p:cNvSpPr>
          <p:nvPr>
            <p:ph idx="1"/>
          </p:nvPr>
        </p:nvSpPr>
        <p:spPr>
          <a:xfrm>
            <a:off x="4241829" y="2340864"/>
            <a:ext cx="7019005" cy="3634486"/>
          </a:xfrm>
        </p:spPr>
        <p:txBody>
          <a:bodyPr>
            <a:normAutofit/>
          </a:bodyPr>
          <a:lstStyle/>
          <a:p>
            <a:pPr marL="305435" indent="-305435"/>
            <a:r>
              <a:rPr lang="en-US" dirty="0"/>
              <a:t>Step I: Predicting if a person is cancer positive or negative (binary classification) </a:t>
            </a:r>
          </a:p>
          <a:p>
            <a:pPr marL="629920" lvl="1" indent="-305435"/>
            <a:r>
              <a:rPr lang="en-US" dirty="0"/>
              <a:t>It can be used to detect if the cancer is present given the concentration of the 8 key protein biomarkers.  The output for this model is a binary class which can take either ‘positive’ or ‘negative’ values. Positive indicates that cancer is present on the test instance and negative means there is no cancer</a:t>
            </a:r>
          </a:p>
          <a:p>
            <a:pPr marL="305435" indent="-305435"/>
            <a:r>
              <a:rPr lang="en-US" dirty="0"/>
              <a:t>Step 2: Localization of cancer (multi-classification)</a:t>
            </a:r>
          </a:p>
          <a:p>
            <a:pPr marL="629920" lvl="1" indent="-305435"/>
            <a:r>
              <a:rPr lang="en-US" dirty="0"/>
              <a:t>with 8 classes for localization of cancer, which means the type of cancer is detected, out of eight common cancers - ovary, liver, esophagus, pancreas, stomach, colorectal, lung, and breast cancer.  The output will take only a single value from the above 8 classes.   </a:t>
            </a:r>
          </a:p>
        </p:txBody>
      </p:sp>
    </p:spTree>
    <p:extLst>
      <p:ext uri="{BB962C8B-B14F-4D97-AF65-F5344CB8AC3E}">
        <p14:creationId xmlns:p14="http://schemas.microsoft.com/office/powerpoint/2010/main" val="3438902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9" name="Rectangle 16">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2EB52C-5A03-6F41-85E9-A6712BB3B13A}"/>
              </a:ext>
            </a:extLst>
          </p:cNvPr>
          <p:cNvSpPr>
            <a:spLocks noGrp="1"/>
          </p:cNvSpPr>
          <p:nvPr>
            <p:ph type="title"/>
          </p:nvPr>
        </p:nvSpPr>
        <p:spPr>
          <a:xfrm>
            <a:off x="581191" y="723901"/>
            <a:ext cx="10993549" cy="1428750"/>
          </a:xfrm>
        </p:spPr>
        <p:txBody>
          <a:bodyPr vert="horz" lIns="91440" tIns="45720" rIns="91440" bIns="45720" rtlCol="0" anchor="b">
            <a:normAutofit/>
          </a:bodyPr>
          <a:lstStyle/>
          <a:p>
            <a:r>
              <a:rPr lang="en-US" sz="3600" dirty="0"/>
              <a:t>Initial inputs for stage 1</a:t>
            </a:r>
          </a:p>
        </p:txBody>
      </p:sp>
      <p:sp>
        <p:nvSpPr>
          <p:cNvPr id="30" name="Rectangle 18">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0">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2">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22B7DCB7-3B2A-0B43-9398-BAE228AB2AAD}"/>
              </a:ext>
            </a:extLst>
          </p:cNvPr>
          <p:cNvGraphicFramePr>
            <a:graphicFrameLocks noGrp="1"/>
          </p:cNvGraphicFramePr>
          <p:nvPr>
            <p:ph idx="1"/>
            <p:extLst>
              <p:ext uri="{D42A27DB-BD31-4B8C-83A1-F6EECF244321}">
                <p14:modId xmlns:p14="http://schemas.microsoft.com/office/powerpoint/2010/main" val="2090460316"/>
              </p:ext>
            </p:extLst>
          </p:nvPr>
        </p:nvGraphicFramePr>
        <p:xfrm>
          <a:off x="1641490" y="2790605"/>
          <a:ext cx="8904398" cy="3602743"/>
        </p:xfrm>
        <a:graphic>
          <a:graphicData uri="http://schemas.openxmlformats.org/drawingml/2006/table">
            <a:tbl>
              <a:tblPr firstRow="1" bandRow="1">
                <a:noFill/>
              </a:tblPr>
              <a:tblGrid>
                <a:gridCol w="4603092">
                  <a:extLst>
                    <a:ext uri="{9D8B030D-6E8A-4147-A177-3AD203B41FA5}">
                      <a16:colId xmlns:a16="http://schemas.microsoft.com/office/drawing/2014/main" val="672606635"/>
                    </a:ext>
                  </a:extLst>
                </a:gridCol>
                <a:gridCol w="4301306">
                  <a:extLst>
                    <a:ext uri="{9D8B030D-6E8A-4147-A177-3AD203B41FA5}">
                      <a16:colId xmlns:a16="http://schemas.microsoft.com/office/drawing/2014/main" val="1616066460"/>
                    </a:ext>
                  </a:extLst>
                </a:gridCol>
              </a:tblGrid>
              <a:tr h="417643">
                <a:tc>
                  <a:txBody>
                    <a:bodyPr/>
                    <a:lstStyle/>
                    <a:p>
                      <a:pPr algn="ctr" rtl="0" fontAlgn="base"/>
                      <a:r>
                        <a:rPr lang="en-US" sz="1700" b="0" i="0" cap="none" spc="0" dirty="0">
                          <a:solidFill>
                            <a:schemeClr val="tx1"/>
                          </a:solidFill>
                          <a:effectLst/>
                          <a:latin typeface="Times New Roman" panose="02020603050405020304" pitchFamily="18" charset="0"/>
                        </a:rPr>
                        <a:t>Input Field </a:t>
                      </a:r>
                      <a:endParaRPr lang="en-US" sz="1700" b="0" i="0" cap="none" spc="0" dirty="0">
                        <a:solidFill>
                          <a:schemeClr val="tx1"/>
                        </a:solidFill>
                        <a:effectLst/>
                      </a:endParaRPr>
                    </a:p>
                  </a:txBody>
                  <a:tcPr marL="0" marR="126420" marT="19599" marB="979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ase"/>
                      <a:r>
                        <a:rPr lang="en-US" sz="1700" b="0" i="0" cap="none" spc="0">
                          <a:solidFill>
                            <a:schemeClr val="tx1"/>
                          </a:solidFill>
                          <a:effectLst/>
                          <a:latin typeface="Times New Roman" panose="02020603050405020304" pitchFamily="18" charset="0"/>
                        </a:rPr>
                        <a:t>Input Field Type </a:t>
                      </a:r>
                      <a:endParaRPr lang="en-US" sz="1700" b="0" i="0" cap="none" spc="0">
                        <a:solidFill>
                          <a:schemeClr val="tx1"/>
                        </a:solidFill>
                        <a:effectLst/>
                      </a:endParaRPr>
                    </a:p>
                  </a:txBody>
                  <a:tcPr marL="0" marR="126420" marT="19599" marB="979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079582"/>
                  </a:ext>
                </a:extLst>
              </a:tr>
              <a:tr h="353900">
                <a:tc>
                  <a:txBody>
                    <a:bodyPr/>
                    <a:lstStyle/>
                    <a:p>
                      <a:pPr algn="ctr" rtl="0" fontAlgn="base"/>
                      <a:r>
                        <a:rPr lang="en-US" sz="1300" b="0" i="0" cap="none" spc="0" dirty="0" err="1">
                          <a:solidFill>
                            <a:schemeClr val="tx1"/>
                          </a:solidFill>
                          <a:effectLst/>
                          <a:latin typeface="Times New Roman" panose="02020603050405020304" pitchFamily="18" charset="0"/>
                        </a:rPr>
                        <a:t>OmegaScore</a:t>
                      </a:r>
                      <a:r>
                        <a:rPr lang="en-US" sz="1300" b="0" i="0" cap="none" spc="0" dirty="0">
                          <a:solidFill>
                            <a:schemeClr val="tx1"/>
                          </a:solidFill>
                          <a:effectLst/>
                          <a:latin typeface="Times New Roman" panose="02020603050405020304" pitchFamily="18" charset="0"/>
                        </a:rPr>
                        <a:t> </a:t>
                      </a:r>
                      <a:endParaRPr lang="en-US" sz="1300" b="0" i="0" cap="none" spc="0" dirty="0">
                        <a:solidFill>
                          <a:schemeClr val="tx1"/>
                        </a:solidFill>
                        <a:effectLst/>
                      </a:endParaRPr>
                    </a:p>
                  </a:txBody>
                  <a:tcPr marL="0" marR="126420" marT="29398" marB="979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ase"/>
                      <a:r>
                        <a:rPr lang="en-US" sz="1300" b="0" i="0" cap="none" spc="0">
                          <a:solidFill>
                            <a:schemeClr val="tx1"/>
                          </a:solidFill>
                          <a:effectLst/>
                          <a:latin typeface="Times New Roman" panose="02020603050405020304" pitchFamily="18" charset="0"/>
                        </a:rPr>
                        <a:t>Continuous </a:t>
                      </a:r>
                      <a:endParaRPr lang="en-US" sz="1300" b="0" i="0" cap="none" spc="0">
                        <a:solidFill>
                          <a:schemeClr val="tx1"/>
                        </a:solidFill>
                        <a:effectLst/>
                      </a:endParaRPr>
                    </a:p>
                  </a:txBody>
                  <a:tcPr marL="0" marR="126420" marT="29398" marB="979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0033808"/>
                  </a:ext>
                </a:extLst>
              </a:tr>
              <a:tr h="353900">
                <a:tc>
                  <a:txBody>
                    <a:bodyPr/>
                    <a:lstStyle/>
                    <a:p>
                      <a:pPr algn="ctr" rtl="0" fontAlgn="base"/>
                      <a:r>
                        <a:rPr lang="en-US" sz="1300" b="0" i="0" cap="none" spc="0" dirty="0">
                          <a:solidFill>
                            <a:schemeClr val="tx1"/>
                          </a:solidFill>
                          <a:effectLst/>
                          <a:latin typeface="Times New Roman" panose="02020603050405020304" pitchFamily="18" charset="0"/>
                        </a:rPr>
                        <a:t>CA-125 (U/ml) </a:t>
                      </a:r>
                      <a:endParaRPr lang="en-US" sz="1300" b="0" i="0" cap="none" spc="0" dirty="0">
                        <a:solidFill>
                          <a:schemeClr val="tx1"/>
                        </a:solidFill>
                        <a:effectLst/>
                      </a:endParaRPr>
                    </a:p>
                  </a:txBody>
                  <a:tcPr marL="0" marR="126420" marT="29398" marB="979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ase"/>
                      <a:r>
                        <a:rPr lang="en-US" sz="1300" b="0" i="0" cap="none" spc="0">
                          <a:solidFill>
                            <a:schemeClr val="tx1"/>
                          </a:solidFill>
                          <a:effectLst/>
                          <a:latin typeface="Times New Roman" panose="02020603050405020304" pitchFamily="18" charset="0"/>
                        </a:rPr>
                        <a:t>Continuous </a:t>
                      </a:r>
                      <a:endParaRPr lang="en-US" sz="1300" b="0" i="0" cap="none" spc="0">
                        <a:solidFill>
                          <a:schemeClr val="tx1"/>
                        </a:solidFill>
                        <a:effectLst/>
                      </a:endParaRPr>
                    </a:p>
                  </a:txBody>
                  <a:tcPr marL="0" marR="126420" marT="29398" marB="979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5783354"/>
                  </a:ext>
                </a:extLst>
              </a:tr>
              <a:tr h="353900">
                <a:tc>
                  <a:txBody>
                    <a:bodyPr/>
                    <a:lstStyle/>
                    <a:p>
                      <a:pPr algn="ctr" rtl="0" fontAlgn="base"/>
                      <a:r>
                        <a:rPr lang="en-US" sz="1300" b="0" i="0" cap="none" spc="0">
                          <a:solidFill>
                            <a:schemeClr val="tx1"/>
                          </a:solidFill>
                          <a:effectLst/>
                          <a:latin typeface="Times New Roman" panose="02020603050405020304" pitchFamily="18" charset="0"/>
                        </a:rPr>
                        <a:t>CEA (pg/ml) </a:t>
                      </a:r>
                      <a:endParaRPr lang="en-US" sz="1300" b="0" i="0" cap="none" spc="0">
                        <a:solidFill>
                          <a:schemeClr val="tx1"/>
                        </a:solidFill>
                        <a:effectLst/>
                      </a:endParaRPr>
                    </a:p>
                  </a:txBody>
                  <a:tcPr marL="0" marR="126420" marT="29398" marB="979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ase"/>
                      <a:r>
                        <a:rPr lang="en-US" sz="1300" b="0" i="0" cap="none" spc="0">
                          <a:solidFill>
                            <a:schemeClr val="tx1"/>
                          </a:solidFill>
                          <a:effectLst/>
                          <a:latin typeface="Times New Roman" panose="02020603050405020304" pitchFamily="18" charset="0"/>
                        </a:rPr>
                        <a:t>Continuous </a:t>
                      </a:r>
                      <a:endParaRPr lang="en-US" sz="1300" b="0" i="0" cap="none" spc="0">
                        <a:solidFill>
                          <a:schemeClr val="tx1"/>
                        </a:solidFill>
                        <a:effectLst/>
                      </a:endParaRPr>
                    </a:p>
                  </a:txBody>
                  <a:tcPr marL="0" marR="126420" marT="29398" marB="979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0936370"/>
                  </a:ext>
                </a:extLst>
              </a:tr>
              <a:tr h="353900">
                <a:tc>
                  <a:txBody>
                    <a:bodyPr/>
                    <a:lstStyle/>
                    <a:p>
                      <a:pPr algn="ctr" rtl="0" fontAlgn="base"/>
                      <a:r>
                        <a:rPr lang="en-US" sz="1300" b="0" i="0" cap="none" spc="0">
                          <a:solidFill>
                            <a:schemeClr val="tx1"/>
                          </a:solidFill>
                          <a:effectLst/>
                          <a:latin typeface="Times New Roman" panose="02020603050405020304" pitchFamily="18" charset="0"/>
                        </a:rPr>
                        <a:t>CA19-9 (U/ml) </a:t>
                      </a:r>
                      <a:endParaRPr lang="en-US" sz="1300" b="0" i="0" cap="none" spc="0">
                        <a:solidFill>
                          <a:schemeClr val="tx1"/>
                        </a:solidFill>
                        <a:effectLst/>
                      </a:endParaRPr>
                    </a:p>
                  </a:txBody>
                  <a:tcPr marL="0" marR="126420" marT="29398" marB="979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ase"/>
                      <a:r>
                        <a:rPr lang="en-US" sz="1300" b="0" i="0" cap="none" spc="0">
                          <a:solidFill>
                            <a:schemeClr val="tx1"/>
                          </a:solidFill>
                          <a:effectLst/>
                          <a:latin typeface="Times New Roman" panose="02020603050405020304" pitchFamily="18" charset="0"/>
                        </a:rPr>
                        <a:t>Continuous </a:t>
                      </a:r>
                      <a:endParaRPr lang="en-US" sz="1300" b="0" i="0" cap="none" spc="0">
                        <a:solidFill>
                          <a:schemeClr val="tx1"/>
                        </a:solidFill>
                        <a:effectLst/>
                      </a:endParaRPr>
                    </a:p>
                  </a:txBody>
                  <a:tcPr marL="0" marR="126420" marT="29398" marB="979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8223861"/>
                  </a:ext>
                </a:extLst>
              </a:tr>
              <a:tr h="353900">
                <a:tc>
                  <a:txBody>
                    <a:bodyPr/>
                    <a:lstStyle/>
                    <a:p>
                      <a:pPr algn="ctr" rtl="0" fontAlgn="base"/>
                      <a:r>
                        <a:rPr lang="en-US" sz="1300" b="0" i="0" cap="none" spc="0">
                          <a:solidFill>
                            <a:schemeClr val="tx1"/>
                          </a:solidFill>
                          <a:effectLst/>
                          <a:latin typeface="Times New Roman" panose="02020603050405020304" pitchFamily="18" charset="0"/>
                        </a:rPr>
                        <a:t>Prolactin (</a:t>
                      </a:r>
                      <a:r>
                        <a:rPr lang="en-US" sz="1300" b="0" i="0" cap="none" spc="0" err="1">
                          <a:solidFill>
                            <a:schemeClr val="tx1"/>
                          </a:solidFill>
                          <a:effectLst/>
                          <a:latin typeface="Times New Roman" panose="02020603050405020304" pitchFamily="18" charset="0"/>
                        </a:rPr>
                        <a:t>pg</a:t>
                      </a:r>
                      <a:r>
                        <a:rPr lang="en-US" sz="1300" b="0" i="0" cap="none" spc="0">
                          <a:solidFill>
                            <a:schemeClr val="tx1"/>
                          </a:solidFill>
                          <a:effectLst/>
                          <a:latin typeface="Times New Roman" panose="02020603050405020304" pitchFamily="18" charset="0"/>
                        </a:rPr>
                        <a:t>/ml) </a:t>
                      </a:r>
                      <a:endParaRPr lang="en-US" sz="1300" b="0" i="0" cap="none" spc="0">
                        <a:solidFill>
                          <a:schemeClr val="tx1"/>
                        </a:solidFill>
                        <a:effectLst/>
                      </a:endParaRPr>
                    </a:p>
                  </a:txBody>
                  <a:tcPr marL="0" marR="126420" marT="29398" marB="979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ase"/>
                      <a:r>
                        <a:rPr lang="en-US" sz="1300" b="0" i="0" cap="none" spc="0">
                          <a:solidFill>
                            <a:schemeClr val="tx1"/>
                          </a:solidFill>
                          <a:effectLst/>
                          <a:latin typeface="Times New Roman" panose="02020603050405020304" pitchFamily="18" charset="0"/>
                        </a:rPr>
                        <a:t>Continuous </a:t>
                      </a:r>
                      <a:endParaRPr lang="en-US" sz="1300" b="0" i="0" cap="none" spc="0">
                        <a:solidFill>
                          <a:schemeClr val="tx1"/>
                        </a:solidFill>
                        <a:effectLst/>
                      </a:endParaRPr>
                    </a:p>
                  </a:txBody>
                  <a:tcPr marL="0" marR="126420" marT="29398" marB="979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8909548"/>
                  </a:ext>
                </a:extLst>
              </a:tr>
              <a:tr h="353900">
                <a:tc>
                  <a:txBody>
                    <a:bodyPr/>
                    <a:lstStyle/>
                    <a:p>
                      <a:pPr algn="ctr" rtl="0" fontAlgn="base"/>
                      <a:r>
                        <a:rPr lang="en-US" sz="1300" b="0" i="0" cap="none" spc="0">
                          <a:solidFill>
                            <a:schemeClr val="tx1"/>
                          </a:solidFill>
                          <a:effectLst/>
                          <a:latin typeface="Times New Roman" panose="02020603050405020304" pitchFamily="18" charset="0"/>
                        </a:rPr>
                        <a:t>HGF (pg/ml) </a:t>
                      </a:r>
                      <a:endParaRPr lang="en-US" sz="1300" b="0" i="0" cap="none" spc="0">
                        <a:solidFill>
                          <a:schemeClr val="tx1"/>
                        </a:solidFill>
                        <a:effectLst/>
                      </a:endParaRPr>
                    </a:p>
                  </a:txBody>
                  <a:tcPr marL="0" marR="126420" marT="29398" marB="979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ase"/>
                      <a:r>
                        <a:rPr lang="en-US" sz="1300" b="0" i="0" cap="none" spc="0">
                          <a:solidFill>
                            <a:schemeClr val="tx1"/>
                          </a:solidFill>
                          <a:effectLst/>
                          <a:latin typeface="Times New Roman" panose="02020603050405020304" pitchFamily="18" charset="0"/>
                        </a:rPr>
                        <a:t>Continuous </a:t>
                      </a:r>
                      <a:endParaRPr lang="en-US" sz="1300" b="0" i="0" cap="none" spc="0">
                        <a:solidFill>
                          <a:schemeClr val="tx1"/>
                        </a:solidFill>
                        <a:effectLst/>
                      </a:endParaRPr>
                    </a:p>
                  </a:txBody>
                  <a:tcPr marL="0" marR="126420" marT="29398" marB="979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2997932"/>
                  </a:ext>
                </a:extLst>
              </a:tr>
              <a:tr h="353900">
                <a:tc>
                  <a:txBody>
                    <a:bodyPr/>
                    <a:lstStyle/>
                    <a:p>
                      <a:pPr algn="ctr" rtl="0" fontAlgn="base"/>
                      <a:r>
                        <a:rPr lang="en-US" sz="1300" b="0" i="0" cap="none" spc="0">
                          <a:solidFill>
                            <a:schemeClr val="tx1"/>
                          </a:solidFill>
                          <a:effectLst/>
                          <a:latin typeface="Times New Roman" panose="02020603050405020304" pitchFamily="18" charset="0"/>
                        </a:rPr>
                        <a:t>OPN (pg/ml) </a:t>
                      </a:r>
                      <a:endParaRPr lang="en-US" sz="1300" b="0" i="0" cap="none" spc="0">
                        <a:solidFill>
                          <a:schemeClr val="tx1"/>
                        </a:solidFill>
                        <a:effectLst/>
                      </a:endParaRPr>
                    </a:p>
                  </a:txBody>
                  <a:tcPr marL="0" marR="126420" marT="29398" marB="979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ase"/>
                      <a:r>
                        <a:rPr lang="en-US" sz="1300" b="0" i="0" cap="none" spc="0">
                          <a:solidFill>
                            <a:schemeClr val="tx1"/>
                          </a:solidFill>
                          <a:effectLst/>
                          <a:latin typeface="Times New Roman" panose="02020603050405020304" pitchFamily="18" charset="0"/>
                        </a:rPr>
                        <a:t>Continuous </a:t>
                      </a:r>
                      <a:endParaRPr lang="en-US" sz="1300" b="0" i="0" cap="none" spc="0">
                        <a:solidFill>
                          <a:schemeClr val="tx1"/>
                        </a:solidFill>
                        <a:effectLst/>
                      </a:endParaRPr>
                    </a:p>
                  </a:txBody>
                  <a:tcPr marL="0" marR="126420" marT="29398" marB="979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7695228"/>
                  </a:ext>
                </a:extLst>
              </a:tr>
              <a:tr h="353900">
                <a:tc>
                  <a:txBody>
                    <a:bodyPr/>
                    <a:lstStyle/>
                    <a:p>
                      <a:pPr algn="ctr" rtl="0" fontAlgn="base"/>
                      <a:r>
                        <a:rPr lang="en-US" sz="1300" b="0" i="0" cap="none" spc="0">
                          <a:solidFill>
                            <a:schemeClr val="tx1"/>
                          </a:solidFill>
                          <a:effectLst/>
                          <a:latin typeface="Times New Roman" panose="02020603050405020304" pitchFamily="18" charset="0"/>
                        </a:rPr>
                        <a:t>Myeloperoxidase (ng/ml) </a:t>
                      </a:r>
                      <a:endParaRPr lang="en-US" sz="1300" b="0" i="0" cap="none" spc="0">
                        <a:solidFill>
                          <a:schemeClr val="tx1"/>
                        </a:solidFill>
                        <a:effectLst/>
                      </a:endParaRPr>
                    </a:p>
                  </a:txBody>
                  <a:tcPr marL="0" marR="126420" marT="29398" marB="979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ase"/>
                      <a:r>
                        <a:rPr lang="en-US" sz="1300" b="0" i="0" cap="none" spc="0">
                          <a:solidFill>
                            <a:schemeClr val="tx1"/>
                          </a:solidFill>
                          <a:effectLst/>
                          <a:latin typeface="Times New Roman" panose="02020603050405020304" pitchFamily="18" charset="0"/>
                        </a:rPr>
                        <a:t>Continuous </a:t>
                      </a:r>
                      <a:endParaRPr lang="en-US" sz="1300" b="0" i="0" cap="none" spc="0">
                        <a:solidFill>
                          <a:schemeClr val="tx1"/>
                        </a:solidFill>
                        <a:effectLst/>
                      </a:endParaRPr>
                    </a:p>
                  </a:txBody>
                  <a:tcPr marL="0" marR="126420" marT="29398" marB="979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3902045"/>
                  </a:ext>
                </a:extLst>
              </a:tr>
              <a:tr h="353900">
                <a:tc>
                  <a:txBody>
                    <a:bodyPr/>
                    <a:lstStyle/>
                    <a:p>
                      <a:pPr algn="ctr" rtl="0" fontAlgn="base"/>
                      <a:r>
                        <a:rPr lang="en-US" sz="1300" b="0" i="0" cap="none" spc="0">
                          <a:solidFill>
                            <a:schemeClr val="tx1"/>
                          </a:solidFill>
                          <a:effectLst/>
                          <a:latin typeface="Times New Roman" panose="02020603050405020304" pitchFamily="18" charset="0"/>
                        </a:rPr>
                        <a:t>TIMP-1 (pg/ml) </a:t>
                      </a:r>
                      <a:endParaRPr lang="en-US" sz="1300" b="0" i="0" cap="none" spc="0">
                        <a:solidFill>
                          <a:schemeClr val="tx1"/>
                        </a:solidFill>
                        <a:effectLst/>
                      </a:endParaRPr>
                    </a:p>
                  </a:txBody>
                  <a:tcPr marL="0" marR="126420" marT="29398" marB="979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ase"/>
                      <a:r>
                        <a:rPr lang="en-US" sz="1300" b="0" i="0" cap="none" spc="0" dirty="0">
                          <a:solidFill>
                            <a:schemeClr val="tx1"/>
                          </a:solidFill>
                          <a:effectLst/>
                          <a:latin typeface="Times New Roman" panose="02020603050405020304" pitchFamily="18" charset="0"/>
                        </a:rPr>
                        <a:t>Continuous </a:t>
                      </a:r>
                      <a:endParaRPr lang="en-US" sz="1300" b="0" i="0" cap="none" spc="0" dirty="0">
                        <a:solidFill>
                          <a:schemeClr val="tx1"/>
                        </a:solidFill>
                        <a:effectLst/>
                      </a:endParaRPr>
                    </a:p>
                  </a:txBody>
                  <a:tcPr marL="0" marR="126420" marT="29398" marB="979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250886"/>
                  </a:ext>
                </a:extLst>
              </a:tr>
            </a:tbl>
          </a:graphicData>
        </a:graphic>
      </p:graphicFrame>
    </p:spTree>
    <p:extLst>
      <p:ext uri="{BB962C8B-B14F-4D97-AF65-F5344CB8AC3E}">
        <p14:creationId xmlns:p14="http://schemas.microsoft.com/office/powerpoint/2010/main" val="1012954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ED99-21DB-774D-BAF8-81AAB7F38124}"/>
              </a:ext>
            </a:extLst>
          </p:cNvPr>
          <p:cNvSpPr>
            <a:spLocks noGrp="1"/>
          </p:cNvSpPr>
          <p:nvPr>
            <p:ph type="title"/>
          </p:nvPr>
        </p:nvSpPr>
        <p:spPr>
          <a:xfrm>
            <a:off x="3586667" y="-75430"/>
            <a:ext cx="11029616" cy="1188720"/>
          </a:xfrm>
        </p:spPr>
        <p:txBody>
          <a:bodyPr/>
          <a:lstStyle/>
          <a:p>
            <a:r>
              <a:rPr lang="en-US" dirty="0"/>
              <a:t>INPUTS FOR MODEL stage II</a:t>
            </a:r>
          </a:p>
        </p:txBody>
      </p:sp>
      <p:graphicFrame>
        <p:nvGraphicFramePr>
          <p:cNvPr id="6" name="Content Placeholder 5">
            <a:extLst>
              <a:ext uri="{FF2B5EF4-FFF2-40B4-BE49-F238E27FC236}">
                <a16:creationId xmlns:a16="http://schemas.microsoft.com/office/drawing/2014/main" id="{4995B934-ABEE-C84F-BB47-4D51B0C42B3A}"/>
              </a:ext>
            </a:extLst>
          </p:cNvPr>
          <p:cNvGraphicFramePr>
            <a:graphicFrameLocks noGrp="1"/>
          </p:cNvGraphicFramePr>
          <p:nvPr>
            <p:ph idx="1"/>
            <p:extLst>
              <p:ext uri="{D42A27DB-BD31-4B8C-83A1-F6EECF244321}">
                <p14:modId xmlns:p14="http://schemas.microsoft.com/office/powerpoint/2010/main" val="2912822077"/>
              </p:ext>
            </p:extLst>
          </p:nvPr>
        </p:nvGraphicFramePr>
        <p:xfrm>
          <a:off x="1382335" y="1164403"/>
          <a:ext cx="3696520" cy="5568089"/>
        </p:xfrm>
        <a:graphic>
          <a:graphicData uri="http://schemas.openxmlformats.org/drawingml/2006/table">
            <a:tbl>
              <a:tblPr>
                <a:tableStyleId>{5C22544A-7EE6-4342-B048-85BDC9FD1C3A}</a:tableStyleId>
              </a:tblPr>
              <a:tblGrid>
                <a:gridCol w="1848260">
                  <a:extLst>
                    <a:ext uri="{9D8B030D-6E8A-4147-A177-3AD203B41FA5}">
                      <a16:colId xmlns:a16="http://schemas.microsoft.com/office/drawing/2014/main" val="2003633740"/>
                    </a:ext>
                  </a:extLst>
                </a:gridCol>
                <a:gridCol w="1848260">
                  <a:extLst>
                    <a:ext uri="{9D8B030D-6E8A-4147-A177-3AD203B41FA5}">
                      <a16:colId xmlns:a16="http://schemas.microsoft.com/office/drawing/2014/main" val="2530957944"/>
                    </a:ext>
                  </a:extLst>
                </a:gridCol>
              </a:tblGrid>
              <a:tr h="279189">
                <a:tc>
                  <a:txBody>
                    <a:bodyPr/>
                    <a:lstStyle/>
                    <a:p>
                      <a:pPr algn="ctr" fontAlgn="b"/>
                      <a:r>
                        <a:rPr lang="en-US" sz="1100" b="1" u="none" strike="noStrike" dirty="0">
                          <a:effectLst/>
                        </a:rPr>
                        <a:t>Variable Name </a:t>
                      </a:r>
                      <a:endParaRPr lang="en-US" sz="1100" b="1" i="0" u="none" strike="noStrike" dirty="0">
                        <a:solidFill>
                          <a:srgbClr val="000000"/>
                        </a:solidFill>
                        <a:effectLst/>
                        <a:latin typeface="Times New Roman" panose="02020603050405020304" pitchFamily="18" charset="0"/>
                      </a:endParaRPr>
                    </a:p>
                  </a:txBody>
                  <a:tcPr marL="5148" marR="5148" marT="51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u="none" strike="noStrike" dirty="0">
                          <a:effectLst/>
                        </a:rPr>
                        <a:t>Variable Type  </a:t>
                      </a:r>
                      <a:endParaRPr lang="en-US" sz="1100" b="1" dirty="0"/>
                    </a:p>
                  </a:txBody>
                  <a:tcPr marL="5148" marR="5148" marT="51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7518580"/>
                  </a:ext>
                </a:extLst>
              </a:tr>
              <a:tr h="180105">
                <a:tc>
                  <a:txBody>
                    <a:bodyPr/>
                    <a:lstStyle/>
                    <a:p>
                      <a:pPr algn="ctr" fontAlgn="b"/>
                      <a:r>
                        <a:rPr lang="en-US" sz="1100" u="none" strike="noStrike" dirty="0">
                          <a:effectLst/>
                        </a:rPr>
                        <a:t>Sex </a:t>
                      </a:r>
                      <a:endParaRPr lang="en-US" sz="1100" b="0" i="0" u="none" strike="noStrike" dirty="0">
                        <a:solidFill>
                          <a:srgbClr val="000000"/>
                        </a:solidFill>
                        <a:effectLst/>
                        <a:latin typeface="Times New Roman" panose="02020603050405020304" pitchFamily="18" charset="0"/>
                      </a:endParaRPr>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u="none" strike="noStrike">
                          <a:effectLst/>
                        </a:rPr>
                        <a:t>Nominal  </a:t>
                      </a:r>
                      <a:endParaRPr lang="en-US" sz="1100"/>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4721093"/>
                  </a:ext>
                </a:extLst>
              </a:tr>
              <a:tr h="180105">
                <a:tc>
                  <a:txBody>
                    <a:bodyPr/>
                    <a:lstStyle/>
                    <a:p>
                      <a:pPr algn="ctr" fontAlgn="b"/>
                      <a:r>
                        <a:rPr lang="en-US" sz="1100" u="none" strike="noStrike">
                          <a:effectLst/>
                        </a:rPr>
                        <a:t>OmegaScore </a:t>
                      </a:r>
                      <a:endParaRPr lang="en-US" sz="1100" b="0" i="0" u="none" strike="noStrike">
                        <a:solidFill>
                          <a:srgbClr val="000000"/>
                        </a:solidFill>
                        <a:effectLst/>
                        <a:latin typeface="Times New Roman" panose="02020603050405020304" pitchFamily="18" charset="0"/>
                      </a:endParaRPr>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u="none" strike="noStrike">
                          <a:effectLst/>
                        </a:rPr>
                        <a:t>Continuous  </a:t>
                      </a:r>
                      <a:endParaRPr lang="en-US" sz="1100"/>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4769463"/>
                  </a:ext>
                </a:extLst>
              </a:tr>
              <a:tr h="180105">
                <a:tc>
                  <a:txBody>
                    <a:bodyPr/>
                    <a:lstStyle/>
                    <a:p>
                      <a:pPr algn="ctr" fontAlgn="b"/>
                      <a:r>
                        <a:rPr lang="en-US" sz="1100" u="none" strike="noStrike" dirty="0">
                          <a:effectLst/>
                        </a:rPr>
                        <a:t>AFP (</a:t>
                      </a:r>
                      <a:r>
                        <a:rPr lang="en-US" sz="1100" u="none" strike="noStrike" dirty="0" err="1">
                          <a:effectLst/>
                        </a:rPr>
                        <a:t>pg</a:t>
                      </a:r>
                      <a:r>
                        <a:rPr lang="en-US" sz="1100" u="none" strike="noStrike" dirty="0">
                          <a:effectLst/>
                        </a:rPr>
                        <a:t>/ml) </a:t>
                      </a:r>
                      <a:endParaRPr lang="en-US" sz="1100" b="0" i="0" u="none" strike="noStrike" dirty="0">
                        <a:solidFill>
                          <a:srgbClr val="000000"/>
                        </a:solidFill>
                        <a:effectLst/>
                        <a:latin typeface="Times New Roman" panose="02020603050405020304" pitchFamily="18" charset="0"/>
                      </a:endParaRPr>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u="none" strike="noStrike">
                          <a:effectLst/>
                        </a:rPr>
                        <a:t>Continuous  </a:t>
                      </a:r>
                      <a:endParaRPr lang="en-US" sz="1100"/>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3042353"/>
                  </a:ext>
                </a:extLst>
              </a:tr>
              <a:tr h="315878">
                <a:tc>
                  <a:txBody>
                    <a:bodyPr/>
                    <a:lstStyle/>
                    <a:p>
                      <a:pPr algn="ctr" fontAlgn="b"/>
                      <a:r>
                        <a:rPr lang="en-US" sz="1100" u="none" strike="noStrike">
                          <a:effectLst/>
                        </a:rPr>
                        <a:t>Angiopoietin-2 (</a:t>
                      </a:r>
                      <a:r>
                        <a:rPr lang="en-US" sz="1100" u="none" strike="noStrike" err="1">
                          <a:effectLst/>
                        </a:rPr>
                        <a:t>pg</a:t>
                      </a:r>
                      <a:r>
                        <a:rPr lang="en-US" sz="1100" u="none" strike="noStrike">
                          <a:effectLst/>
                        </a:rPr>
                        <a:t>/ml) </a:t>
                      </a:r>
                      <a:endParaRPr lang="en-US" sz="1100" b="0" i="0" u="none" strike="noStrike">
                        <a:solidFill>
                          <a:srgbClr val="000000"/>
                        </a:solidFill>
                        <a:effectLst/>
                        <a:latin typeface="Times New Roman" panose="02020603050405020304" pitchFamily="18" charset="0"/>
                      </a:endParaRPr>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u="none" strike="noStrike">
                          <a:effectLst/>
                        </a:rPr>
                        <a:t>Continuous  </a:t>
                      </a:r>
                      <a:endParaRPr lang="en-US" sz="1100"/>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8721779"/>
                  </a:ext>
                </a:extLst>
              </a:tr>
              <a:tr h="180105">
                <a:tc>
                  <a:txBody>
                    <a:bodyPr/>
                    <a:lstStyle/>
                    <a:p>
                      <a:pPr algn="ctr" fontAlgn="b"/>
                      <a:r>
                        <a:rPr lang="en-US" sz="1100" u="none" strike="noStrike">
                          <a:effectLst/>
                        </a:rPr>
                        <a:t>AXL (pg/ml) </a:t>
                      </a:r>
                      <a:endParaRPr lang="en-US" sz="1100" b="0" i="0" u="none" strike="noStrike">
                        <a:solidFill>
                          <a:srgbClr val="000000"/>
                        </a:solidFill>
                        <a:effectLst/>
                        <a:latin typeface="Times New Roman" panose="02020603050405020304" pitchFamily="18" charset="0"/>
                      </a:endParaRPr>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u="none" strike="noStrike">
                          <a:effectLst/>
                        </a:rPr>
                        <a:t>Continuous  </a:t>
                      </a:r>
                      <a:endParaRPr lang="en-US" sz="1100"/>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0448262"/>
                  </a:ext>
                </a:extLst>
              </a:tr>
              <a:tr h="315878">
                <a:tc>
                  <a:txBody>
                    <a:bodyPr/>
                    <a:lstStyle/>
                    <a:p>
                      <a:pPr algn="ctr" fontAlgn="b"/>
                      <a:r>
                        <a:rPr lang="en-US" sz="1100" u="none" strike="noStrike">
                          <a:effectLst/>
                        </a:rPr>
                        <a:t>CA-125 (U/ml) </a:t>
                      </a:r>
                      <a:endParaRPr lang="en-US" sz="1100" b="0" i="0" u="none" strike="noStrike">
                        <a:solidFill>
                          <a:srgbClr val="000000"/>
                        </a:solidFill>
                        <a:effectLst/>
                        <a:latin typeface="Times New Roman" panose="02020603050405020304" pitchFamily="18" charset="0"/>
                      </a:endParaRPr>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u="none" strike="noStrike">
                          <a:effectLst/>
                        </a:rPr>
                        <a:t>Continuous  </a:t>
                      </a:r>
                      <a:endParaRPr lang="en-US" sz="1100"/>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1378107"/>
                  </a:ext>
                </a:extLst>
              </a:tr>
              <a:tr h="315878">
                <a:tc>
                  <a:txBody>
                    <a:bodyPr/>
                    <a:lstStyle/>
                    <a:p>
                      <a:pPr algn="ctr" fontAlgn="b"/>
                      <a:r>
                        <a:rPr lang="en-US" sz="1100" u="none" strike="noStrike">
                          <a:effectLst/>
                        </a:rPr>
                        <a:t>CA 15-3 (U/ml) </a:t>
                      </a:r>
                      <a:endParaRPr lang="en-US" sz="1100" b="0" i="0" u="none" strike="noStrike">
                        <a:solidFill>
                          <a:srgbClr val="000000"/>
                        </a:solidFill>
                        <a:effectLst/>
                        <a:latin typeface="Times New Roman" panose="02020603050405020304" pitchFamily="18" charset="0"/>
                      </a:endParaRPr>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u="none" strike="noStrike">
                          <a:effectLst/>
                        </a:rPr>
                        <a:t>Continuous  </a:t>
                      </a:r>
                      <a:endParaRPr lang="en-US" sz="1100"/>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4547036"/>
                  </a:ext>
                </a:extLst>
              </a:tr>
              <a:tr h="315878">
                <a:tc>
                  <a:txBody>
                    <a:bodyPr/>
                    <a:lstStyle/>
                    <a:p>
                      <a:pPr algn="ctr" fontAlgn="b"/>
                      <a:r>
                        <a:rPr lang="en-US" sz="1100" u="none" strike="noStrike" dirty="0">
                          <a:effectLst/>
                        </a:rPr>
                        <a:t>CA19-9 (U/ml) </a:t>
                      </a:r>
                      <a:endParaRPr lang="en-US" sz="1100" b="0" i="0" u="none" strike="noStrike" dirty="0">
                        <a:solidFill>
                          <a:srgbClr val="000000"/>
                        </a:solidFill>
                        <a:effectLst/>
                        <a:latin typeface="Times New Roman" panose="02020603050405020304" pitchFamily="18" charset="0"/>
                      </a:endParaRPr>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u="none" strike="noStrike" dirty="0">
                          <a:effectLst/>
                        </a:rPr>
                        <a:t>Continuous  </a:t>
                      </a:r>
                      <a:endParaRPr lang="en-US" sz="1100" dirty="0"/>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7902885"/>
                  </a:ext>
                </a:extLst>
              </a:tr>
              <a:tr h="315878">
                <a:tc>
                  <a:txBody>
                    <a:bodyPr/>
                    <a:lstStyle/>
                    <a:p>
                      <a:pPr algn="ctr" fontAlgn="b"/>
                      <a:r>
                        <a:rPr lang="en-US" sz="1100" u="none" strike="noStrike">
                          <a:effectLst/>
                        </a:rPr>
                        <a:t>CD44 (ng/ml) </a:t>
                      </a:r>
                      <a:endParaRPr lang="en-US" sz="1100" b="0" i="0" u="none" strike="noStrike">
                        <a:solidFill>
                          <a:srgbClr val="000000"/>
                        </a:solidFill>
                        <a:effectLst/>
                        <a:latin typeface="Times New Roman" panose="02020603050405020304" pitchFamily="18" charset="0"/>
                      </a:endParaRPr>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u="none" strike="noStrike">
                          <a:effectLst/>
                        </a:rPr>
                        <a:t>Continuous  </a:t>
                      </a:r>
                      <a:endParaRPr lang="en-US" sz="1100"/>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5889775"/>
                  </a:ext>
                </a:extLst>
              </a:tr>
              <a:tr h="180105">
                <a:tc>
                  <a:txBody>
                    <a:bodyPr/>
                    <a:lstStyle/>
                    <a:p>
                      <a:pPr algn="ctr" fontAlgn="b"/>
                      <a:r>
                        <a:rPr lang="en-US" sz="1100" u="none" strike="noStrike">
                          <a:effectLst/>
                        </a:rPr>
                        <a:t>CEA (pg/ml) </a:t>
                      </a:r>
                      <a:endParaRPr lang="en-US" sz="1100" b="0" i="0" u="none" strike="noStrike">
                        <a:solidFill>
                          <a:srgbClr val="000000"/>
                        </a:solidFill>
                        <a:effectLst/>
                        <a:latin typeface="Times New Roman" panose="02020603050405020304" pitchFamily="18" charset="0"/>
                      </a:endParaRPr>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u="none" strike="noStrike">
                          <a:effectLst/>
                        </a:rPr>
                        <a:t>Continuous  </a:t>
                      </a:r>
                      <a:endParaRPr lang="en-US" sz="1100"/>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3875987"/>
                  </a:ext>
                </a:extLst>
              </a:tr>
              <a:tr h="315878">
                <a:tc>
                  <a:txBody>
                    <a:bodyPr/>
                    <a:lstStyle/>
                    <a:p>
                      <a:pPr algn="ctr" fontAlgn="b"/>
                      <a:r>
                        <a:rPr lang="en-US" sz="1100" u="none" strike="noStrike">
                          <a:effectLst/>
                        </a:rPr>
                        <a:t>CYFRA 21-1 (pg/ml) </a:t>
                      </a:r>
                      <a:endParaRPr lang="en-US" sz="1100" b="0" i="0" u="none" strike="noStrike">
                        <a:solidFill>
                          <a:srgbClr val="000000"/>
                        </a:solidFill>
                        <a:effectLst/>
                        <a:latin typeface="Times New Roman" panose="02020603050405020304" pitchFamily="18" charset="0"/>
                      </a:endParaRPr>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u="none" strike="noStrike">
                          <a:effectLst/>
                        </a:rPr>
                        <a:t>Continuous  </a:t>
                      </a:r>
                      <a:endParaRPr lang="en-US" sz="1100"/>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1607328"/>
                  </a:ext>
                </a:extLst>
              </a:tr>
              <a:tr h="315878">
                <a:tc>
                  <a:txBody>
                    <a:bodyPr/>
                    <a:lstStyle/>
                    <a:p>
                      <a:pPr algn="ctr" fontAlgn="b"/>
                      <a:r>
                        <a:rPr lang="en-US" sz="1100" u="none" strike="noStrike">
                          <a:effectLst/>
                        </a:rPr>
                        <a:t>DKK1 (ng/ml) </a:t>
                      </a:r>
                      <a:endParaRPr lang="en-US" sz="1100" b="0" i="0" u="none" strike="noStrike">
                        <a:solidFill>
                          <a:srgbClr val="000000"/>
                        </a:solidFill>
                        <a:effectLst/>
                        <a:latin typeface="Times New Roman" panose="02020603050405020304" pitchFamily="18" charset="0"/>
                      </a:endParaRPr>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u="none" strike="noStrike">
                          <a:effectLst/>
                        </a:rPr>
                        <a:t>Continuous  </a:t>
                      </a:r>
                      <a:endParaRPr lang="en-US" sz="1100"/>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733873"/>
                  </a:ext>
                </a:extLst>
              </a:tr>
              <a:tr h="315878">
                <a:tc>
                  <a:txBody>
                    <a:bodyPr/>
                    <a:lstStyle/>
                    <a:p>
                      <a:pPr algn="ctr" fontAlgn="b"/>
                      <a:r>
                        <a:rPr lang="en-US" sz="1100" u="none" strike="noStrike">
                          <a:effectLst/>
                        </a:rPr>
                        <a:t>Endoglin (pg/ml) </a:t>
                      </a:r>
                      <a:endParaRPr lang="en-US" sz="1100" b="0" i="0" u="none" strike="noStrike">
                        <a:solidFill>
                          <a:srgbClr val="000000"/>
                        </a:solidFill>
                        <a:effectLst/>
                        <a:latin typeface="Times New Roman" panose="02020603050405020304" pitchFamily="18" charset="0"/>
                      </a:endParaRPr>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u="none" strike="noStrike">
                          <a:effectLst/>
                        </a:rPr>
                        <a:t>Continuous  </a:t>
                      </a:r>
                      <a:endParaRPr lang="en-US" sz="1100"/>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3574095"/>
                  </a:ext>
                </a:extLst>
              </a:tr>
              <a:tr h="313382">
                <a:tc>
                  <a:txBody>
                    <a:bodyPr/>
                    <a:lstStyle/>
                    <a:p>
                      <a:pPr algn="ctr" fontAlgn="b"/>
                      <a:r>
                        <a:rPr lang="en-US" sz="1100" u="none" strike="noStrike">
                          <a:effectLst/>
                        </a:rPr>
                        <a:t>FGF2 (pg/ml) </a:t>
                      </a:r>
                      <a:endParaRPr lang="en-US" sz="1100" b="0" i="0" u="none" strike="noStrike">
                        <a:solidFill>
                          <a:srgbClr val="000000"/>
                        </a:solidFill>
                        <a:effectLst/>
                        <a:latin typeface="Times New Roman" panose="02020603050405020304" pitchFamily="18" charset="0"/>
                      </a:endParaRPr>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u="none" strike="noStrike">
                          <a:effectLst/>
                        </a:rPr>
                        <a:t>Continuous  </a:t>
                      </a:r>
                      <a:endParaRPr lang="en-US" sz="1100"/>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5847779"/>
                  </a:ext>
                </a:extLst>
              </a:tr>
              <a:tr h="315878">
                <a:tc>
                  <a:txBody>
                    <a:bodyPr/>
                    <a:lstStyle/>
                    <a:p>
                      <a:pPr algn="ctr" fontAlgn="b"/>
                      <a:r>
                        <a:rPr lang="en-US" sz="1100" u="none" strike="noStrike">
                          <a:effectLst/>
                        </a:rPr>
                        <a:t>Follistatin (pg/ml) </a:t>
                      </a:r>
                      <a:endParaRPr lang="en-US" sz="1100" b="0" i="0" u="none" strike="noStrike">
                        <a:solidFill>
                          <a:srgbClr val="000000"/>
                        </a:solidFill>
                        <a:effectLst/>
                        <a:latin typeface="Times New Roman" panose="02020603050405020304" pitchFamily="18" charset="0"/>
                      </a:endParaRPr>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u="none" strike="noStrike">
                          <a:effectLst/>
                        </a:rPr>
                        <a:t>Continuous  </a:t>
                      </a:r>
                      <a:endParaRPr lang="en-US" sz="1100"/>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9618081"/>
                  </a:ext>
                </a:extLst>
              </a:tr>
              <a:tr h="315878">
                <a:tc>
                  <a:txBody>
                    <a:bodyPr/>
                    <a:lstStyle/>
                    <a:p>
                      <a:pPr algn="ctr" fontAlgn="b"/>
                      <a:r>
                        <a:rPr lang="en-US" sz="1100" u="none" strike="noStrike">
                          <a:effectLst/>
                        </a:rPr>
                        <a:t>Galectin-3 (ng/ml) </a:t>
                      </a:r>
                      <a:endParaRPr lang="en-US" sz="1100" b="0" i="0" u="none" strike="noStrike">
                        <a:solidFill>
                          <a:srgbClr val="000000"/>
                        </a:solidFill>
                        <a:effectLst/>
                        <a:latin typeface="Times New Roman" panose="02020603050405020304" pitchFamily="18" charset="0"/>
                      </a:endParaRPr>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u="none" strike="noStrike">
                          <a:effectLst/>
                        </a:rPr>
                        <a:t>Continuous  </a:t>
                      </a:r>
                      <a:endParaRPr lang="en-US" sz="1100"/>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7300382"/>
                  </a:ext>
                </a:extLst>
              </a:tr>
              <a:tr h="315878">
                <a:tc>
                  <a:txBody>
                    <a:bodyPr/>
                    <a:lstStyle/>
                    <a:p>
                      <a:pPr algn="ctr" fontAlgn="b"/>
                      <a:r>
                        <a:rPr lang="en-US" sz="1100" u="none" strike="noStrike">
                          <a:effectLst/>
                        </a:rPr>
                        <a:t>G-CSF (pg/ml) </a:t>
                      </a:r>
                      <a:endParaRPr lang="en-US" sz="1100" b="0" i="0" u="none" strike="noStrike">
                        <a:solidFill>
                          <a:srgbClr val="000000"/>
                        </a:solidFill>
                        <a:effectLst/>
                        <a:latin typeface="Times New Roman" panose="02020603050405020304" pitchFamily="18" charset="0"/>
                      </a:endParaRPr>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u="none" strike="noStrike">
                          <a:effectLst/>
                        </a:rPr>
                        <a:t>Continuous  </a:t>
                      </a:r>
                      <a:endParaRPr lang="en-US" sz="1100"/>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55565356"/>
                  </a:ext>
                </a:extLst>
              </a:tr>
              <a:tr h="315878">
                <a:tc>
                  <a:txBody>
                    <a:bodyPr/>
                    <a:lstStyle/>
                    <a:p>
                      <a:pPr algn="ctr" fontAlgn="b"/>
                      <a:r>
                        <a:rPr lang="en-US" sz="1100" u="none" strike="noStrike">
                          <a:effectLst/>
                        </a:rPr>
                        <a:t>GDF15 (ng/ml) </a:t>
                      </a:r>
                      <a:endParaRPr lang="en-US" sz="1100" b="0" i="0" u="none" strike="noStrike">
                        <a:solidFill>
                          <a:srgbClr val="000000"/>
                        </a:solidFill>
                        <a:effectLst/>
                        <a:latin typeface="Times New Roman" panose="02020603050405020304" pitchFamily="18" charset="0"/>
                      </a:endParaRPr>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u="none" strike="noStrike">
                          <a:effectLst/>
                        </a:rPr>
                        <a:t>Continuous  </a:t>
                      </a:r>
                      <a:endParaRPr lang="en-US" sz="1100"/>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6810659"/>
                  </a:ext>
                </a:extLst>
              </a:tr>
              <a:tr h="180105">
                <a:tc>
                  <a:txBody>
                    <a:bodyPr/>
                    <a:lstStyle/>
                    <a:p>
                      <a:pPr algn="ctr" fontAlgn="b"/>
                      <a:r>
                        <a:rPr lang="en-US" sz="1100" u="none" strike="noStrike">
                          <a:effectLst/>
                        </a:rPr>
                        <a:t>HE4 (pg/ml) </a:t>
                      </a:r>
                      <a:endParaRPr lang="en-US" sz="1100" b="0" i="0" u="none" strike="noStrike">
                        <a:solidFill>
                          <a:srgbClr val="000000"/>
                        </a:solidFill>
                        <a:effectLst/>
                        <a:latin typeface="Times New Roman" panose="02020603050405020304" pitchFamily="18" charset="0"/>
                      </a:endParaRPr>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u="none" strike="noStrike" dirty="0">
                          <a:effectLst/>
                        </a:rPr>
                        <a:t>Continuous  </a:t>
                      </a:r>
                      <a:endParaRPr lang="en-US" sz="1100" dirty="0"/>
                    </a:p>
                  </a:txBody>
                  <a:tcPr marL="5148" marR="5148" marT="5148" marB="247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111923"/>
                  </a:ext>
                </a:extLst>
              </a:tr>
            </a:tbl>
          </a:graphicData>
        </a:graphic>
      </p:graphicFrame>
      <p:graphicFrame>
        <p:nvGraphicFramePr>
          <p:cNvPr id="9" name="Table 8">
            <a:extLst>
              <a:ext uri="{FF2B5EF4-FFF2-40B4-BE49-F238E27FC236}">
                <a16:creationId xmlns:a16="http://schemas.microsoft.com/office/drawing/2014/main" id="{A38CA253-B1B5-BF41-97C1-93B3B608BA98}"/>
              </a:ext>
            </a:extLst>
          </p:cNvPr>
          <p:cNvGraphicFramePr>
            <a:graphicFrameLocks noGrp="1"/>
          </p:cNvGraphicFramePr>
          <p:nvPr>
            <p:extLst>
              <p:ext uri="{D42A27DB-BD31-4B8C-83A1-F6EECF244321}">
                <p14:modId xmlns:p14="http://schemas.microsoft.com/office/powerpoint/2010/main" val="334192265"/>
              </p:ext>
            </p:extLst>
          </p:nvPr>
        </p:nvGraphicFramePr>
        <p:xfrm>
          <a:off x="6537433" y="1113290"/>
          <a:ext cx="3972910" cy="5744710"/>
        </p:xfrm>
        <a:graphic>
          <a:graphicData uri="http://schemas.openxmlformats.org/drawingml/2006/table">
            <a:tbl>
              <a:tblPr>
                <a:tableStyleId>{5C22544A-7EE6-4342-B048-85BDC9FD1C3A}</a:tableStyleId>
              </a:tblPr>
              <a:tblGrid>
                <a:gridCol w="1986455">
                  <a:extLst>
                    <a:ext uri="{9D8B030D-6E8A-4147-A177-3AD203B41FA5}">
                      <a16:colId xmlns:a16="http://schemas.microsoft.com/office/drawing/2014/main" val="2529509570"/>
                    </a:ext>
                  </a:extLst>
                </a:gridCol>
                <a:gridCol w="1986455">
                  <a:extLst>
                    <a:ext uri="{9D8B030D-6E8A-4147-A177-3AD203B41FA5}">
                      <a16:colId xmlns:a16="http://schemas.microsoft.com/office/drawing/2014/main" val="4244443591"/>
                    </a:ext>
                  </a:extLst>
                </a:gridCol>
              </a:tblGrid>
              <a:tr h="275841">
                <a:tc>
                  <a:txBody>
                    <a:bodyPr/>
                    <a:lstStyle/>
                    <a:p>
                      <a:pPr algn="ctr" fontAlgn="b"/>
                      <a:r>
                        <a:rPr lang="en-US" sz="1100" b="1" u="none" strike="noStrike" dirty="0">
                          <a:effectLst/>
                        </a:rPr>
                        <a:t>Variable Name </a:t>
                      </a:r>
                      <a:endParaRPr lang="en-US" sz="1100" b="1" i="0" u="none" strike="noStrike" dirty="0">
                        <a:solidFill>
                          <a:srgbClr val="000000"/>
                        </a:solidFill>
                        <a:effectLst/>
                        <a:latin typeface="Times New Roman" panose="02020603050405020304" pitchFamily="18" charset="0"/>
                      </a:endParaRPr>
                    </a:p>
                  </a:txBody>
                  <a:tcPr marL="5106" marR="5106" marT="51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u="none" strike="noStrike" dirty="0">
                          <a:effectLst/>
                        </a:rPr>
                        <a:t>Variable Type  </a:t>
                      </a:r>
                      <a:endParaRPr lang="en-US" sz="1100" b="1" i="0" u="none" strike="noStrike" dirty="0">
                        <a:solidFill>
                          <a:srgbClr val="000000"/>
                        </a:solidFill>
                        <a:effectLst/>
                        <a:latin typeface="Times New Roman" panose="02020603050405020304" pitchFamily="18" charset="0"/>
                      </a:endParaRPr>
                    </a:p>
                  </a:txBody>
                  <a:tcPr marL="5106" marR="5106" marT="510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4280053"/>
                  </a:ext>
                </a:extLst>
              </a:tr>
              <a:tr h="177630">
                <a:tc>
                  <a:txBody>
                    <a:bodyPr/>
                    <a:lstStyle/>
                    <a:p>
                      <a:pPr algn="ctr" fontAlgn="b"/>
                      <a:r>
                        <a:rPr lang="en-US" sz="1100" u="none" strike="noStrike" dirty="0">
                          <a:effectLst/>
                        </a:rPr>
                        <a:t>HGF (</a:t>
                      </a:r>
                      <a:r>
                        <a:rPr lang="en-US" sz="1100" u="none" strike="noStrike" dirty="0" err="1">
                          <a:effectLst/>
                        </a:rPr>
                        <a:t>pg</a:t>
                      </a:r>
                      <a:r>
                        <a:rPr lang="en-US" sz="1100" u="none" strike="noStrike" dirty="0">
                          <a:effectLst/>
                        </a:rPr>
                        <a:t>/ml) </a:t>
                      </a:r>
                      <a:endParaRPr lang="en-US" sz="1100" b="0" i="0" u="none" strike="noStrike" dirty="0">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effectLst/>
                        </a:rPr>
                        <a:t>Continuous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5802756"/>
                  </a:ext>
                </a:extLst>
              </a:tr>
              <a:tr h="177630">
                <a:tc>
                  <a:txBody>
                    <a:bodyPr/>
                    <a:lstStyle/>
                    <a:p>
                      <a:pPr algn="ctr" fontAlgn="b"/>
                      <a:r>
                        <a:rPr lang="en-US" sz="1100" u="none" strike="noStrike">
                          <a:effectLst/>
                        </a:rPr>
                        <a:t>IL-6 (</a:t>
                      </a:r>
                      <a:r>
                        <a:rPr lang="en-US" sz="1100" u="none" strike="noStrike" err="1">
                          <a:effectLst/>
                        </a:rPr>
                        <a:t>pg</a:t>
                      </a:r>
                      <a:r>
                        <a:rPr lang="en-US" sz="1100" u="none" strike="noStrike">
                          <a:effectLst/>
                        </a:rPr>
                        <a:t>/ml)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effectLst/>
                        </a:rPr>
                        <a:t>Continuous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0514257"/>
                  </a:ext>
                </a:extLst>
              </a:tr>
              <a:tr h="177630">
                <a:tc>
                  <a:txBody>
                    <a:bodyPr/>
                    <a:lstStyle/>
                    <a:p>
                      <a:pPr algn="ctr" fontAlgn="b"/>
                      <a:r>
                        <a:rPr lang="en-US" sz="1100" u="none" strike="noStrike">
                          <a:effectLst/>
                        </a:rPr>
                        <a:t>IL-8 (pg/ml)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effectLst/>
                        </a:rPr>
                        <a:t>Continuous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8739253"/>
                  </a:ext>
                </a:extLst>
              </a:tr>
              <a:tr h="311804">
                <a:tc>
                  <a:txBody>
                    <a:bodyPr/>
                    <a:lstStyle/>
                    <a:p>
                      <a:pPr algn="ctr" fontAlgn="b"/>
                      <a:r>
                        <a:rPr lang="en-US" sz="1100" u="none" strike="noStrike">
                          <a:effectLst/>
                        </a:rPr>
                        <a:t>Kallikrein-6 (</a:t>
                      </a:r>
                      <a:r>
                        <a:rPr lang="en-US" sz="1100" u="none" strike="noStrike" err="1">
                          <a:effectLst/>
                        </a:rPr>
                        <a:t>pg</a:t>
                      </a:r>
                      <a:r>
                        <a:rPr lang="en-US" sz="1100" u="none" strike="noStrike">
                          <a:effectLst/>
                        </a:rPr>
                        <a:t>/ml)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effectLst/>
                        </a:rPr>
                        <a:t>Continuous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667543"/>
                  </a:ext>
                </a:extLst>
              </a:tr>
              <a:tr h="311804">
                <a:tc>
                  <a:txBody>
                    <a:bodyPr/>
                    <a:lstStyle/>
                    <a:p>
                      <a:pPr algn="ctr" fontAlgn="b"/>
                      <a:r>
                        <a:rPr lang="en-US" sz="1100" u="none" strike="noStrike" dirty="0">
                          <a:effectLst/>
                        </a:rPr>
                        <a:t>Leptin (</a:t>
                      </a:r>
                      <a:r>
                        <a:rPr lang="en-US" sz="1100" u="none" strike="noStrike" dirty="0" err="1">
                          <a:effectLst/>
                        </a:rPr>
                        <a:t>pg</a:t>
                      </a:r>
                      <a:r>
                        <a:rPr lang="en-US" sz="1100" u="none" strike="noStrike" dirty="0">
                          <a:effectLst/>
                        </a:rPr>
                        <a:t>/ml) </a:t>
                      </a:r>
                      <a:endParaRPr lang="en-US" sz="1100" b="0" i="0" u="none" strike="noStrike" dirty="0">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effectLst/>
                        </a:rPr>
                        <a:t>Continuous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2538210"/>
                  </a:ext>
                </a:extLst>
              </a:tr>
              <a:tr h="311804">
                <a:tc>
                  <a:txBody>
                    <a:bodyPr/>
                    <a:lstStyle/>
                    <a:p>
                      <a:pPr algn="ctr" fontAlgn="b"/>
                      <a:r>
                        <a:rPr lang="en-US" sz="1100" u="none" strike="noStrike" dirty="0">
                          <a:effectLst/>
                        </a:rPr>
                        <a:t>Mesothelin (ng/ml) </a:t>
                      </a:r>
                      <a:endParaRPr lang="en-US" sz="1100" b="0" i="0" u="none" strike="noStrike" dirty="0">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effectLst/>
                        </a:rPr>
                        <a:t>Continuous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5238937"/>
                  </a:ext>
                </a:extLst>
              </a:tr>
              <a:tr h="311804">
                <a:tc>
                  <a:txBody>
                    <a:bodyPr/>
                    <a:lstStyle/>
                    <a:p>
                      <a:pPr algn="ctr" fontAlgn="b"/>
                      <a:r>
                        <a:rPr lang="en-US" sz="1100" u="none" strike="noStrike" dirty="0" err="1">
                          <a:effectLst/>
                        </a:rPr>
                        <a:t>Midkine</a:t>
                      </a:r>
                      <a:r>
                        <a:rPr lang="en-US" sz="1100" u="none" strike="noStrike" dirty="0">
                          <a:effectLst/>
                        </a:rPr>
                        <a:t> (</a:t>
                      </a:r>
                      <a:r>
                        <a:rPr lang="en-US" sz="1100" u="none" strike="noStrike" dirty="0" err="1">
                          <a:effectLst/>
                        </a:rPr>
                        <a:t>pg</a:t>
                      </a:r>
                      <a:r>
                        <a:rPr lang="en-US" sz="1100" u="none" strike="noStrike" dirty="0">
                          <a:effectLst/>
                        </a:rPr>
                        <a:t>/ml) </a:t>
                      </a:r>
                      <a:endParaRPr lang="en-US" sz="1100" b="0" i="0" u="none" strike="noStrike" dirty="0">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effectLst/>
                        </a:rPr>
                        <a:t>Continuous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4492954"/>
                  </a:ext>
                </a:extLst>
              </a:tr>
              <a:tr h="311804">
                <a:tc>
                  <a:txBody>
                    <a:bodyPr/>
                    <a:lstStyle/>
                    <a:p>
                      <a:pPr algn="ctr" fontAlgn="b"/>
                      <a:r>
                        <a:rPr lang="en-US" sz="1100" u="none" strike="noStrike">
                          <a:effectLst/>
                        </a:rPr>
                        <a:t>Myeloperoxidase (ng/ml)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effectLst/>
                        </a:rPr>
                        <a:t>Continuous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6492037"/>
                  </a:ext>
                </a:extLst>
              </a:tr>
              <a:tr h="177630">
                <a:tc>
                  <a:txBody>
                    <a:bodyPr/>
                    <a:lstStyle/>
                    <a:p>
                      <a:pPr algn="ctr" fontAlgn="b"/>
                      <a:r>
                        <a:rPr lang="en-US" sz="1100" u="none" strike="noStrike">
                          <a:effectLst/>
                        </a:rPr>
                        <a:t>NSE (ng/ml)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effectLst/>
                        </a:rPr>
                        <a:t>Continuous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6325885"/>
                  </a:ext>
                </a:extLst>
              </a:tr>
              <a:tr h="177630">
                <a:tc>
                  <a:txBody>
                    <a:bodyPr/>
                    <a:lstStyle/>
                    <a:p>
                      <a:pPr algn="ctr" fontAlgn="b"/>
                      <a:r>
                        <a:rPr lang="en-US" sz="1100" u="none" strike="noStrike">
                          <a:effectLst/>
                        </a:rPr>
                        <a:t>OPG (ng/ml)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effectLst/>
                        </a:rPr>
                        <a:t>Continuous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9264002"/>
                  </a:ext>
                </a:extLst>
              </a:tr>
              <a:tr h="177630">
                <a:tc>
                  <a:txBody>
                    <a:bodyPr/>
                    <a:lstStyle/>
                    <a:p>
                      <a:pPr algn="ctr" fontAlgn="b"/>
                      <a:r>
                        <a:rPr lang="en-US" sz="1100" u="none" strike="noStrike">
                          <a:effectLst/>
                        </a:rPr>
                        <a:t>OPN (pg/ml)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effectLst/>
                        </a:rPr>
                        <a:t>Continuous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6362173"/>
                  </a:ext>
                </a:extLst>
              </a:tr>
              <a:tr h="177630">
                <a:tc>
                  <a:txBody>
                    <a:bodyPr/>
                    <a:lstStyle/>
                    <a:p>
                      <a:pPr algn="ctr" fontAlgn="b"/>
                      <a:r>
                        <a:rPr lang="en-US" sz="1100" u="none" strike="noStrike">
                          <a:effectLst/>
                        </a:rPr>
                        <a:t>PAR (pg/ml)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effectLst/>
                        </a:rPr>
                        <a:t>Continuous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5186399"/>
                  </a:ext>
                </a:extLst>
              </a:tr>
              <a:tr h="311804">
                <a:tc>
                  <a:txBody>
                    <a:bodyPr/>
                    <a:lstStyle/>
                    <a:p>
                      <a:pPr algn="ctr" fontAlgn="b"/>
                      <a:r>
                        <a:rPr lang="en-US" sz="1100" u="none" strike="noStrike">
                          <a:effectLst/>
                        </a:rPr>
                        <a:t>Prolactin (pg/ml)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effectLst/>
                        </a:rPr>
                        <a:t>Continuous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4196966"/>
                  </a:ext>
                </a:extLst>
              </a:tr>
              <a:tr h="311804">
                <a:tc>
                  <a:txBody>
                    <a:bodyPr/>
                    <a:lstStyle/>
                    <a:p>
                      <a:pPr algn="ctr" fontAlgn="b"/>
                      <a:r>
                        <a:rPr lang="en-US" sz="1100" u="none" strike="noStrike">
                          <a:effectLst/>
                        </a:rPr>
                        <a:t>sEGFR (pg/ml)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effectLst/>
                        </a:rPr>
                        <a:t>Continuous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6843441"/>
                  </a:ext>
                </a:extLst>
              </a:tr>
              <a:tr h="177630">
                <a:tc>
                  <a:txBody>
                    <a:bodyPr/>
                    <a:lstStyle/>
                    <a:p>
                      <a:pPr algn="ctr" fontAlgn="b"/>
                      <a:r>
                        <a:rPr lang="en-US" sz="1100" u="none" strike="noStrike">
                          <a:effectLst/>
                        </a:rPr>
                        <a:t>sFas (pg/ml)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effectLst/>
                        </a:rPr>
                        <a:t>Continuous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0872915"/>
                  </a:ext>
                </a:extLst>
              </a:tr>
              <a:tr h="177630">
                <a:tc>
                  <a:txBody>
                    <a:bodyPr/>
                    <a:lstStyle/>
                    <a:p>
                      <a:pPr algn="ctr" fontAlgn="b"/>
                      <a:r>
                        <a:rPr lang="en-US" sz="1100" u="none" strike="noStrike">
                          <a:effectLst/>
                        </a:rPr>
                        <a:t>SHBG (nM)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effectLst/>
                        </a:rPr>
                        <a:t>Continuous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04267294"/>
                  </a:ext>
                </a:extLst>
              </a:tr>
              <a:tr h="445979">
                <a:tc>
                  <a:txBody>
                    <a:bodyPr/>
                    <a:lstStyle/>
                    <a:p>
                      <a:pPr algn="ctr" fontAlgn="b"/>
                      <a:r>
                        <a:rPr lang="en-US" sz="1100" u="none" strike="noStrike">
                          <a:effectLst/>
                        </a:rPr>
                        <a:t>sHER2/sEGFR2/sErbB2 (pg/ml)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effectLst/>
                        </a:rPr>
                        <a:t>Continuous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4022653"/>
                  </a:ext>
                </a:extLst>
              </a:tr>
              <a:tr h="311804">
                <a:tc>
                  <a:txBody>
                    <a:bodyPr/>
                    <a:lstStyle/>
                    <a:p>
                      <a:pPr algn="ctr" fontAlgn="b"/>
                      <a:r>
                        <a:rPr lang="en-US" sz="1100" u="none" strike="noStrike">
                          <a:effectLst/>
                        </a:rPr>
                        <a:t>sPECAM-1 (pg/ml)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u="none" strike="noStrike">
                          <a:effectLst/>
                        </a:rPr>
                        <a:t>Continuous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4049543"/>
                  </a:ext>
                </a:extLst>
              </a:tr>
              <a:tr h="307184">
                <a:tc>
                  <a:txBody>
                    <a:bodyPr/>
                    <a:lstStyle/>
                    <a:p>
                      <a:pPr algn="ctr" fontAlgn="b"/>
                      <a:r>
                        <a:rPr lang="en-US" sz="1100" u="none" strike="noStrike">
                          <a:effectLst/>
                        </a:rPr>
                        <a:t>TGFa (pg/ml)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u="none" strike="noStrike">
                          <a:effectLst/>
                        </a:rPr>
                        <a:t>Continuous  </a:t>
                      </a:r>
                      <a:endParaRPr lang="en-US" sz="1100"/>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1243832"/>
                  </a:ext>
                </a:extLst>
              </a:tr>
              <a:tr h="445979">
                <a:tc>
                  <a:txBody>
                    <a:bodyPr/>
                    <a:lstStyle/>
                    <a:p>
                      <a:pPr algn="ctr" fontAlgn="b"/>
                      <a:r>
                        <a:rPr lang="en-US" sz="1100" u="none" strike="noStrike">
                          <a:effectLst/>
                        </a:rPr>
                        <a:t>Thrombospondin-2 (</a:t>
                      </a:r>
                      <a:r>
                        <a:rPr lang="en-US" sz="1100" u="none" strike="noStrike" err="1">
                          <a:effectLst/>
                        </a:rPr>
                        <a:t>pg</a:t>
                      </a:r>
                      <a:r>
                        <a:rPr lang="en-US" sz="1100" u="none" strike="noStrike">
                          <a:effectLst/>
                        </a:rPr>
                        <a:t>/ml) </a:t>
                      </a:r>
                      <a:endParaRPr lang="en-US" sz="1100" b="0" i="0" u="none" strike="noStrike">
                        <a:solidFill>
                          <a:srgbClr val="000000"/>
                        </a:solidFill>
                        <a:effectLst/>
                        <a:latin typeface="Times New Roman" panose="02020603050405020304" pitchFamily="18" charset="0"/>
                      </a:endParaRPr>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u="none" strike="noStrike" dirty="0">
                          <a:effectLst/>
                        </a:rPr>
                        <a:t>Continuous  </a:t>
                      </a:r>
                      <a:endParaRPr lang="en-US" sz="1100" dirty="0"/>
                    </a:p>
                  </a:txBody>
                  <a:tcPr marL="5106" marR="5106" marT="5106" marB="245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979049"/>
                  </a:ext>
                </a:extLst>
              </a:tr>
            </a:tbl>
          </a:graphicData>
        </a:graphic>
      </p:graphicFrame>
    </p:spTree>
    <p:extLst>
      <p:ext uri="{BB962C8B-B14F-4D97-AF65-F5344CB8AC3E}">
        <p14:creationId xmlns:p14="http://schemas.microsoft.com/office/powerpoint/2010/main" val="402295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2369A-1E76-7A48-A1F0-0859F5A780D3}"/>
              </a:ext>
            </a:extLst>
          </p:cNvPr>
          <p:cNvSpPr>
            <a:spLocks noGrp="1"/>
          </p:cNvSpPr>
          <p:nvPr>
            <p:ph type="title"/>
          </p:nvPr>
        </p:nvSpPr>
        <p:spPr>
          <a:xfrm>
            <a:off x="581191" y="1020432"/>
            <a:ext cx="10993549" cy="776838"/>
          </a:xfrm>
        </p:spPr>
        <p:txBody>
          <a:bodyPr vert="horz" lIns="91440" tIns="45720" rIns="91440" bIns="45720" rtlCol="0" anchor="b">
            <a:normAutofit/>
          </a:bodyPr>
          <a:lstStyle/>
          <a:p>
            <a:pPr algn="ctr"/>
            <a:r>
              <a:rPr lang="en-US" sz="3600"/>
              <a:t>Target Distribution</a:t>
            </a:r>
          </a:p>
        </p:txBody>
      </p:sp>
      <p:sp>
        <p:nvSpPr>
          <p:cNvPr id="23" name="Rectangle 22">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Chart, bar chart&#10;&#10;Description automatically generated">
            <a:extLst>
              <a:ext uri="{FF2B5EF4-FFF2-40B4-BE49-F238E27FC236}">
                <a16:creationId xmlns:a16="http://schemas.microsoft.com/office/drawing/2014/main" id="{6B38969E-291D-DF49-96AC-50B8D1168512}"/>
              </a:ext>
            </a:extLst>
          </p:cNvPr>
          <p:cNvPicPr/>
          <p:nvPr/>
        </p:nvPicPr>
        <p:blipFill>
          <a:blip r:embed="rId3">
            <a:extLst>
              <a:ext uri="{28A0092B-C50C-407E-A947-70E740481C1C}">
                <a14:useLocalDpi xmlns:a14="http://schemas.microsoft.com/office/drawing/2010/main" val="0"/>
              </a:ext>
            </a:extLst>
          </a:blip>
          <a:stretch>
            <a:fillRect/>
          </a:stretch>
        </p:blipFill>
        <p:spPr>
          <a:xfrm>
            <a:off x="6077965" y="2851561"/>
            <a:ext cx="4474421" cy="3310466"/>
          </a:xfrm>
          <a:prstGeom prst="rect">
            <a:avLst/>
          </a:prstGeom>
        </p:spPr>
      </p:pic>
      <p:pic>
        <p:nvPicPr>
          <p:cNvPr id="5" name="Picture 4" descr="Chart, histogram&#10;&#10;Description automatically generated">
            <a:extLst>
              <a:ext uri="{FF2B5EF4-FFF2-40B4-BE49-F238E27FC236}">
                <a16:creationId xmlns:a16="http://schemas.microsoft.com/office/drawing/2014/main" id="{B8CA872D-EECD-C243-9FD1-3C90353E4C87}"/>
              </a:ext>
            </a:extLst>
          </p:cNvPr>
          <p:cNvPicPr/>
          <p:nvPr/>
        </p:nvPicPr>
        <p:blipFill>
          <a:blip r:embed="rId4">
            <a:extLst>
              <a:ext uri="{28A0092B-C50C-407E-A947-70E740481C1C}">
                <a14:useLocalDpi xmlns:a14="http://schemas.microsoft.com/office/drawing/2010/main" val="0"/>
              </a:ext>
            </a:extLst>
          </a:blip>
          <a:stretch>
            <a:fillRect/>
          </a:stretch>
        </p:blipFill>
        <p:spPr>
          <a:xfrm>
            <a:off x="400143" y="2903191"/>
            <a:ext cx="5138809" cy="3520722"/>
          </a:xfrm>
          <a:prstGeom prst="rect">
            <a:avLst/>
          </a:prstGeom>
        </p:spPr>
      </p:pic>
      <p:sp>
        <p:nvSpPr>
          <p:cNvPr id="4" name="TextBox 3">
            <a:extLst>
              <a:ext uri="{FF2B5EF4-FFF2-40B4-BE49-F238E27FC236}">
                <a16:creationId xmlns:a16="http://schemas.microsoft.com/office/drawing/2014/main" id="{431EBD16-A6D2-B741-A604-37FDC9233831}"/>
              </a:ext>
            </a:extLst>
          </p:cNvPr>
          <p:cNvSpPr txBox="1"/>
          <p:nvPr/>
        </p:nvSpPr>
        <p:spPr>
          <a:xfrm>
            <a:off x="903889" y="2028497"/>
            <a:ext cx="4267201" cy="646331"/>
          </a:xfrm>
          <a:prstGeom prst="rect">
            <a:avLst/>
          </a:prstGeom>
          <a:noFill/>
        </p:spPr>
        <p:txBody>
          <a:bodyPr wrap="square" rtlCol="0">
            <a:spAutoFit/>
          </a:bodyPr>
          <a:lstStyle/>
          <a:p>
            <a:pPr>
              <a:spcAft>
                <a:spcPts val="600"/>
              </a:spcAft>
            </a:pPr>
            <a:r>
              <a:rPr lang="en-US"/>
              <a:t>Distribution of Target Variable for Binary Classification</a:t>
            </a:r>
          </a:p>
        </p:txBody>
      </p:sp>
      <p:sp>
        <p:nvSpPr>
          <p:cNvPr id="7" name="TextBox 6">
            <a:extLst>
              <a:ext uri="{FF2B5EF4-FFF2-40B4-BE49-F238E27FC236}">
                <a16:creationId xmlns:a16="http://schemas.microsoft.com/office/drawing/2014/main" id="{851B7AE2-485A-134D-B7BD-C4638E18A09F}"/>
              </a:ext>
            </a:extLst>
          </p:cNvPr>
          <p:cNvSpPr txBox="1"/>
          <p:nvPr/>
        </p:nvSpPr>
        <p:spPr>
          <a:xfrm>
            <a:off x="6180083" y="2023550"/>
            <a:ext cx="5023945" cy="1000274"/>
          </a:xfrm>
          <a:prstGeom prst="rect">
            <a:avLst/>
          </a:prstGeom>
          <a:noFill/>
        </p:spPr>
        <p:txBody>
          <a:bodyPr wrap="square" rtlCol="0">
            <a:spAutoFit/>
          </a:bodyPr>
          <a:lstStyle/>
          <a:p>
            <a:pPr>
              <a:spcAft>
                <a:spcPts val="600"/>
              </a:spcAft>
            </a:pPr>
            <a:r>
              <a:rPr lang="en-US"/>
              <a:t>Distribution of Target Variable for Multi-Class Classification</a:t>
            </a:r>
          </a:p>
          <a:p>
            <a:pPr>
              <a:spcAft>
                <a:spcPts val="600"/>
              </a:spcAft>
            </a:pPr>
            <a:endParaRPr lang="en-US"/>
          </a:p>
        </p:txBody>
      </p:sp>
    </p:spTree>
    <p:extLst>
      <p:ext uri="{BB962C8B-B14F-4D97-AF65-F5344CB8AC3E}">
        <p14:creationId xmlns:p14="http://schemas.microsoft.com/office/powerpoint/2010/main" val="1376469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6148" name="Rectangle 134">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08896D-E907-0C47-8366-FB1EA206F5AB}"/>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a:t>Over Sampling</a:t>
            </a:r>
          </a:p>
        </p:txBody>
      </p:sp>
      <p:sp>
        <p:nvSpPr>
          <p:cNvPr id="6149" name="Rectangle 136">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150" name="Rectangle 138">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151" name="Rectangle 140">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142">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F20E21C5-5508-7147-855F-AA6642098DF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0698" y="2996756"/>
            <a:ext cx="4748741" cy="24099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25C1E6A-C6D8-CD43-BA7F-C2BFD017E595}"/>
              </a:ext>
            </a:extLst>
          </p:cNvPr>
          <p:cNvSpPr txBox="1"/>
          <p:nvPr/>
        </p:nvSpPr>
        <p:spPr>
          <a:xfrm>
            <a:off x="6335805" y="2180496"/>
            <a:ext cx="5275001" cy="4045683"/>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Skewed samples were oversampled on the threshold of maximum instances available which is of ‘colorectum’ cancer (388 instances, 38.6% of total instances).</a:t>
            </a:r>
            <a:r>
              <a:rPr lang="en-US" dirty="0">
                <a:solidFill>
                  <a:schemeClr val="tx1">
                    <a:lumMod val="75000"/>
                    <a:lumOff val="25000"/>
                  </a:schemeClr>
                </a:solidFill>
                <a:effectLst/>
              </a:rPr>
              <a:t> </a:t>
            </a:r>
          </a:p>
          <a:p>
            <a:pPr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For adjusting the class (8 tumor types) distribution over sampling is performed on the original dataset. </a:t>
            </a:r>
          </a:p>
          <a:p>
            <a:pPr lvl="1"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RandomOverSampler(</a:t>
            </a:r>
            <a:r>
              <a:rPr lang="en-US" dirty="0" err="1">
                <a:solidFill>
                  <a:schemeClr val="tx1">
                    <a:lumMod val="75000"/>
                    <a:lumOff val="25000"/>
                  </a:schemeClr>
                </a:solidFill>
              </a:rPr>
              <a:t>random_state</a:t>
            </a:r>
            <a:r>
              <a:rPr lang="en-US" dirty="0">
                <a:solidFill>
                  <a:schemeClr val="tx1">
                    <a:lumMod val="75000"/>
                    <a:lumOff val="25000"/>
                  </a:schemeClr>
                </a:solidFill>
              </a:rPr>
              <a:t>=42)</a:t>
            </a:r>
          </a:p>
        </p:txBody>
      </p:sp>
    </p:spTree>
    <p:extLst>
      <p:ext uri="{BB962C8B-B14F-4D97-AF65-F5344CB8AC3E}">
        <p14:creationId xmlns:p14="http://schemas.microsoft.com/office/powerpoint/2010/main" val="2750522008"/>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412437"/>
      </a:dk2>
      <a:lt2>
        <a:srgbClr val="E8E2E2"/>
      </a:lt2>
      <a:accent1>
        <a:srgbClr val="34B0B4"/>
      </a:accent1>
      <a:accent2>
        <a:srgbClr val="4EA5EB"/>
      </a:accent2>
      <a:accent3>
        <a:srgbClr val="6E80EE"/>
      </a:accent3>
      <a:accent4>
        <a:srgbClr val="794EEB"/>
      </a:accent4>
      <a:accent5>
        <a:srgbClr val="C76EEE"/>
      </a:accent5>
      <a:accent6>
        <a:srgbClr val="EB4ED9"/>
      </a:accent6>
      <a:hlink>
        <a:srgbClr val="AE6B69"/>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FE3511D6A74F41B7538447167436D0" ma:contentTypeVersion="8" ma:contentTypeDescription="Create a new document." ma:contentTypeScope="" ma:versionID="1c947cfe92a8cb6f0f6c32a5d245ee89">
  <xsd:schema xmlns:xsd="http://www.w3.org/2001/XMLSchema" xmlns:xs="http://www.w3.org/2001/XMLSchema" xmlns:p="http://schemas.microsoft.com/office/2006/metadata/properties" xmlns:ns2="3c4984a1-0a9a-4dab-bf09-30340f1ad0c5" targetNamespace="http://schemas.microsoft.com/office/2006/metadata/properties" ma:root="true" ma:fieldsID="c96eb78d1f9ce318d20c02a30021c71b" ns2:_="">
    <xsd:import namespace="3c4984a1-0a9a-4dab-bf09-30340f1ad0c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4984a1-0a9a-4dab-bf09-30340f1ad0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662FC4-A445-4379-B217-B56C26B378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4984a1-0a9a-4dab-bf09-30340f1ad0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352EFC-48DC-4DD5-8824-F5BEADA4148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8B8EB47-72B3-494E-90E7-724F120A2E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1052</TotalTime>
  <Words>1743</Words>
  <Application>Microsoft Office PowerPoint</Application>
  <PresentationFormat>Widescreen</PresentationFormat>
  <Paragraphs>284</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DividendVTI</vt:lpstr>
      <vt:lpstr>Early Cancer Detection using Predictive Analytics </vt:lpstr>
      <vt:lpstr>Agenda</vt:lpstr>
      <vt:lpstr>Objective</vt:lpstr>
      <vt:lpstr>Project Life Cycle Summary</vt:lpstr>
      <vt:lpstr>PREDICTIVE MODELLING</vt:lpstr>
      <vt:lpstr>Initial inputs for stage 1</vt:lpstr>
      <vt:lpstr>INPUTS FOR MODEL stage II</vt:lpstr>
      <vt:lpstr>Target Distribution</vt:lpstr>
      <vt:lpstr>Over Sampling</vt:lpstr>
      <vt:lpstr> Model Descriptions </vt:lpstr>
      <vt:lpstr>Why Non-linear classification?</vt:lpstr>
      <vt:lpstr>BINARY CLASSIFICATION – base line model</vt:lpstr>
      <vt:lpstr>Binary classification model – evaluation Metrics</vt:lpstr>
      <vt:lpstr>Feature selection</vt:lpstr>
      <vt:lpstr>Binary classification model – evaluation Metrics</vt:lpstr>
      <vt:lpstr>Confusion matrix for binary CLASSIFICATION</vt:lpstr>
      <vt:lpstr>MULTICLASS – base line model</vt:lpstr>
      <vt:lpstr>Multi-classification : Evaluation Metrics</vt:lpstr>
      <vt:lpstr>Random forest – hyper parameter tuning</vt:lpstr>
      <vt:lpstr>Comparison of model performance</vt:lpstr>
      <vt:lpstr>Comparison of model performance</vt:lpstr>
      <vt:lpstr>Confusion matrix for random forest with oversampling</vt:lpstr>
      <vt:lpstr>Challenges &amp; 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Cancer Detection using Predictive Analytics </dc:title>
  <dc:creator>B,Sudharshan Rao</dc:creator>
  <cp:lastModifiedBy>Bandru,Madhu</cp:lastModifiedBy>
  <cp:revision>98</cp:revision>
  <dcterms:created xsi:type="dcterms:W3CDTF">2021-02-11T00:25:19Z</dcterms:created>
  <dcterms:modified xsi:type="dcterms:W3CDTF">2021-03-12T16:16:04Z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0x010100F9FE3511D6A74F41B7538447167436D0</vt:lpwstr>
  </property>
</Properties>
</file>