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80" r:id="rId5"/>
    <p:sldId id="281" r:id="rId6"/>
    <p:sldId id="282" r:id="rId7"/>
    <p:sldId id="284" r:id="rId8"/>
    <p:sldId id="276" r:id="rId9"/>
    <p:sldId id="288" r:id="rId10"/>
    <p:sldId id="286" r:id="rId11"/>
    <p:sldId id="287" r:id="rId12"/>
    <p:sldId id="28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6EC4FF-87CE-4F1B-BB4B-9859C8D02B54}">
          <p14:sldIdLst>
            <p14:sldId id="258"/>
            <p14:sldId id="259"/>
            <p14:sldId id="260"/>
            <p14:sldId id="280"/>
            <p14:sldId id="281"/>
            <p14:sldId id="282"/>
            <p14:sldId id="284"/>
            <p14:sldId id="276"/>
            <p14:sldId id="288"/>
            <p14:sldId id="286"/>
            <p14:sldId id="287"/>
            <p14:sldId id="28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8621" y="1397945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Social Distance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828621" y="4074718"/>
            <a:ext cx="5773512" cy="788535"/>
          </a:xfrm>
        </p:spPr>
        <p:txBody>
          <a:bodyPr>
            <a:no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By…</a:t>
            </a:r>
          </a:p>
          <a:p>
            <a:pPr algn="r"/>
            <a:r>
              <a:rPr lang="en-US" sz="1400" dirty="0">
                <a:solidFill>
                  <a:srgbClr val="FFFFFF"/>
                </a:solidFill>
              </a:rPr>
              <a:t>Likhil (LKR46)</a:t>
            </a:r>
          </a:p>
          <a:p>
            <a:pPr algn="r"/>
            <a:r>
              <a:rPr lang="en-US" sz="1400" dirty="0">
                <a:solidFill>
                  <a:srgbClr val="FFFFFF"/>
                </a:solidFill>
              </a:rPr>
              <a:t>Madhu (MB4236)</a:t>
            </a:r>
          </a:p>
          <a:p>
            <a:pPr algn="r"/>
            <a:r>
              <a:rPr lang="en-US" sz="1400" dirty="0">
                <a:solidFill>
                  <a:srgbClr val="FFFFFF"/>
                </a:solidFill>
              </a:rPr>
              <a:t>Vuthej (VV334)</a:t>
            </a:r>
            <a:endParaRPr sz="14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650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9"/>
    </mc:Choice>
    <mc:Fallback xmlns="">
      <p:transition spd="slow" advTm="77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D5FD9B-68AD-4893-A6F7-D42E201C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B51B-6A4E-4068-B513-8C96EC17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067" y="801866"/>
            <a:ext cx="6129866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HOG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Test with Live Feed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Test with recorded video</a:t>
            </a:r>
          </a:p>
          <a:p>
            <a:r>
              <a:rPr lang="en-US" dirty="0">
                <a:solidFill>
                  <a:srgbClr val="000000"/>
                </a:solidFill>
              </a:rPr>
              <a:t>DNN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Test with Live Feed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Test with recorded video</a:t>
            </a:r>
          </a:p>
          <a:p>
            <a:r>
              <a:rPr lang="en-US" dirty="0">
                <a:solidFill>
                  <a:srgbClr val="000000"/>
                </a:solidFill>
              </a:rPr>
              <a:t>Analyzed the output video for accuracy. (Human intervention required)</a:t>
            </a:r>
          </a:p>
        </p:txBody>
      </p:sp>
    </p:spTree>
    <p:extLst>
      <p:ext uri="{BB962C8B-B14F-4D97-AF65-F5344CB8AC3E}">
        <p14:creationId xmlns:p14="http://schemas.microsoft.com/office/powerpoint/2010/main" val="192541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D5FD9B-68AD-4893-A6F7-D42E201C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B51B-6A4E-4068-B513-8C96EC17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707" y="1025386"/>
            <a:ext cx="6129866" cy="523063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Highlight objects violating social distancing with Red rectangular box and centroid.</a:t>
            </a:r>
          </a:p>
          <a:p>
            <a:r>
              <a:rPr lang="en-US" dirty="0">
                <a:solidFill>
                  <a:srgbClr val="000000"/>
                </a:solidFill>
              </a:rPr>
              <a:t>Highlight objects following social distancing with Green rectangular box and centroid.</a:t>
            </a:r>
          </a:p>
          <a:p>
            <a:r>
              <a:rPr lang="en-US" dirty="0">
                <a:solidFill>
                  <a:srgbClr val="000000"/>
                </a:solidFill>
              </a:rPr>
              <a:t>Projection of number of social distance violations in a frame.</a:t>
            </a:r>
          </a:p>
          <a:p>
            <a:r>
              <a:rPr lang="en-US" dirty="0">
                <a:solidFill>
                  <a:srgbClr val="000000"/>
                </a:solidFill>
              </a:rPr>
              <a:t>Project percentage of social distance violations in a frame.</a:t>
            </a:r>
          </a:p>
          <a:p>
            <a:r>
              <a:rPr lang="en-US" dirty="0">
                <a:solidFill>
                  <a:srgbClr val="000000"/>
                </a:solidFill>
              </a:rPr>
              <a:t>Autosave processed video for given recorded video as input.</a:t>
            </a:r>
          </a:p>
          <a:p>
            <a:r>
              <a:rPr lang="en-US" dirty="0">
                <a:solidFill>
                  <a:srgbClr val="000000"/>
                </a:solidFill>
              </a:rPr>
              <a:t>Autosave processed video for given live feed as input.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3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D5FD9B-68AD-4893-A6F7-D42E201C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Challenges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B51B-6A4E-4068-B513-8C96EC17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067" y="801866"/>
            <a:ext cx="6129866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Identification of empty spaces in a frame as object due to high intensity in HOG model.</a:t>
            </a:r>
          </a:p>
          <a:p>
            <a:r>
              <a:rPr lang="en-US" dirty="0">
                <a:solidFill>
                  <a:srgbClr val="000000"/>
                </a:solidFill>
              </a:rPr>
              <a:t>Identification of multiple closer objects as a single object in DNN model.</a:t>
            </a:r>
          </a:p>
        </p:txBody>
      </p:sp>
    </p:spTree>
    <p:extLst>
      <p:ext uri="{BB962C8B-B14F-4D97-AF65-F5344CB8AC3E}">
        <p14:creationId xmlns:p14="http://schemas.microsoft.com/office/powerpoint/2010/main" val="89343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Improve object detection ability in both HOG and DNN models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Include social distance measurement calculation using bird eye view method</a:t>
            </a:r>
          </a:p>
          <a:p>
            <a:pPr marL="0" indent="0">
              <a:buNone/>
            </a:pPr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0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367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2927770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41351" y="1612238"/>
            <a:ext cx="7512287" cy="3633523"/>
          </a:xfrm>
        </p:spPr>
        <p:txBody>
          <a:bodyPr anchor="ctr">
            <a:normAutofit fontScale="85000" lnSpcReduction="20000"/>
          </a:bodyPr>
          <a:lstStyle/>
          <a:p>
            <a:endParaRPr lang="en-US" sz="2400" dirty="0"/>
          </a:p>
          <a:p>
            <a:r>
              <a:rPr lang="en-US" sz="2400" dirty="0"/>
              <a:t>Research Problem and Objectives</a:t>
            </a:r>
          </a:p>
          <a:p>
            <a:r>
              <a:rPr lang="en-US" sz="2400" dirty="0"/>
              <a:t>Tools and Packages</a:t>
            </a:r>
          </a:p>
          <a:p>
            <a:r>
              <a:rPr lang="en-US" sz="2400" dirty="0"/>
              <a:t>Features Included</a:t>
            </a:r>
          </a:p>
          <a:p>
            <a:r>
              <a:rPr lang="en-US" sz="2400" dirty="0"/>
              <a:t>Flowchart and Design</a:t>
            </a:r>
          </a:p>
          <a:p>
            <a:r>
              <a:rPr lang="en-US" sz="2400" dirty="0"/>
              <a:t>Methodologies Employed</a:t>
            </a:r>
          </a:p>
          <a:p>
            <a:pPr lvl="1"/>
            <a:r>
              <a:rPr lang="en-US" sz="2000" dirty="0"/>
              <a:t>Histogram of Oriented Gradients</a:t>
            </a:r>
          </a:p>
          <a:p>
            <a:pPr lvl="1"/>
            <a:r>
              <a:rPr lang="en-US" sz="2000" dirty="0"/>
              <a:t>Deep Convolution Neural Network</a:t>
            </a:r>
          </a:p>
          <a:p>
            <a:r>
              <a:rPr lang="en-US" sz="2400" dirty="0"/>
              <a:t>Test Cases and Results</a:t>
            </a:r>
          </a:p>
          <a:p>
            <a:r>
              <a:rPr lang="en-US" sz="2400" dirty="0"/>
              <a:t>Challenges Faced</a:t>
            </a:r>
            <a:endParaRPr lang="en-US" sz="2000" dirty="0"/>
          </a:p>
          <a:p>
            <a:r>
              <a:rPr lang="en-US" sz="2400" dirty="0"/>
              <a:t>Future Scope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226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1"/>
    </mc:Choice>
    <mc:Fallback xmlns="">
      <p:transition spd="slow" advTm="502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2111" y="1506293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To design an algorithm to monitor social distancing in public places from a recorded and live feed.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Helps authorities in monitoring multiple places efficiently.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524C2-9BE0-4512-9B00-4D266BAD86F3}"/>
              </a:ext>
            </a:extLst>
          </p:cNvPr>
          <p:cNvSpPr txBox="1"/>
          <p:nvPr/>
        </p:nvSpPr>
        <p:spPr>
          <a:xfrm>
            <a:off x="400050" y="801866"/>
            <a:ext cx="11398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>
                    <a:lumMod val="90000"/>
                  </a:schemeClr>
                </a:solidFill>
              </a:rPr>
              <a:t>Problem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 How easy it is for a person to monitor public places for social distancing practice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929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9"/>
    </mc:Choice>
    <mc:Fallback xmlns="">
      <p:transition spd="slow" advTm="350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71CA5-F08E-4ECF-AFDE-D09FDA27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Tools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F921-94EA-43F9-A67C-129160CA5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Language – Python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Packages –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OpenCV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TensorFlow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Numpy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Imutils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Object_detection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39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D5FD9B-68AD-4893-A6F7-D42E201C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Features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B51B-6A4E-4068-B513-8C96EC17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067" y="801866"/>
            <a:ext cx="6129866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Algorithm designed can take recorded video as input.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Algorithm designed can take live feed as input.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Dynamic display of number of violations per frame in the Output.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Dynamic display of overall percentage of violations in the video.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User have option to select any algorithm from below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HOG – Histogram of Oriented Gradients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DNN – Deep Convolution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03576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D5FD9B-68AD-4893-A6F7-D42E201C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 and Design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3D849EA-DA67-4D45-A3A5-FC00E9247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11" y="23425"/>
            <a:ext cx="4816181" cy="6801493"/>
          </a:xfrm>
        </p:spPr>
      </p:pic>
    </p:spTree>
    <p:extLst>
      <p:ext uri="{BB962C8B-B14F-4D97-AF65-F5344CB8AC3E}">
        <p14:creationId xmlns:p14="http://schemas.microsoft.com/office/powerpoint/2010/main" val="219428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D5FD9B-68AD-4893-A6F7-D42E201C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B51B-6A4E-4068-B513-8C96EC17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067" y="801866"/>
            <a:ext cx="6129866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Two methodologies included in this project to detect the social distance violation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HOG – Histogram of Oriented Gradients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DNN – Deep Convolution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08750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A04F43-7F99-4EF4-83CE-A5D212C5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18" y="8431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5959-D945-435E-985A-509E26E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73074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histogram of oriented gradients (HOG) is a feature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descriptor used in computer vision and image processing for the purpose of object detection. The technique counts occurrences of gradient orientation in localized portions of an image.</a:t>
            </a:r>
          </a:p>
          <a:p>
            <a:r>
              <a:rPr lang="en-US" dirty="0">
                <a:solidFill>
                  <a:schemeClr val="bg1"/>
                </a:solidFill>
              </a:rPr>
              <a:t>Image is transformed into 64x128 ratio for ease of calculation.</a:t>
            </a:r>
          </a:p>
          <a:p>
            <a:r>
              <a:rPr lang="en-US" dirty="0">
                <a:solidFill>
                  <a:schemeClr val="bg1"/>
                </a:solidFill>
              </a:rPr>
              <a:t>Each pixel in image is split into 8x8 cells.</a:t>
            </a:r>
          </a:p>
          <a:p>
            <a:r>
              <a:rPr lang="en-US" dirty="0">
                <a:solidFill>
                  <a:schemeClr val="bg1"/>
                </a:solidFill>
              </a:rPr>
              <a:t>Histogram is then generated for each 8x8 cell(magnitude &amp; direction are used).</a:t>
            </a:r>
          </a:p>
          <a:p>
            <a:r>
              <a:rPr lang="en-US" dirty="0">
                <a:solidFill>
                  <a:schemeClr val="bg1"/>
                </a:solidFill>
              </a:rPr>
              <a:t>Changes in the gradients over X &amp; Y directions are considered.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A04F43-7F99-4EF4-83CE-A5D212C5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52" y="32900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5959-D945-435E-985A-509E26E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364114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 deep learning, a convolution neural network is a class of deep neural networks, mostly applied to analyzing the image.</a:t>
            </a:r>
          </a:p>
          <a:p>
            <a:r>
              <a:rPr lang="en-US" dirty="0">
                <a:solidFill>
                  <a:schemeClr val="bg1"/>
                </a:solidFill>
              </a:rPr>
              <a:t>SSD </a:t>
            </a:r>
            <a:r>
              <a:rPr lang="en-US" dirty="0" err="1">
                <a:solidFill>
                  <a:schemeClr val="bg1"/>
                </a:solidFill>
              </a:rPr>
              <a:t>Mobilenet</a:t>
            </a:r>
            <a:r>
              <a:rPr lang="en-US" dirty="0">
                <a:solidFill>
                  <a:schemeClr val="bg1"/>
                </a:solidFill>
              </a:rPr>
              <a:t> Model from COCO</a:t>
            </a:r>
          </a:p>
          <a:p>
            <a:r>
              <a:rPr lang="en-US" dirty="0">
                <a:solidFill>
                  <a:schemeClr val="bg1"/>
                </a:solidFill>
              </a:rPr>
              <a:t>Model takes in input as tensor created from the image.</a:t>
            </a:r>
          </a:p>
          <a:p>
            <a:r>
              <a:rPr lang="en-US" dirty="0">
                <a:solidFill>
                  <a:schemeClr val="bg1"/>
                </a:solidFill>
              </a:rPr>
              <a:t>Output from the model provides 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Detection_scores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Detection_class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Num_detections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Detection_boxes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Normalized output to be scaled to the frame size (multiply by frame height and width)</a:t>
            </a:r>
          </a:p>
          <a:p>
            <a:r>
              <a:rPr lang="en-US" dirty="0">
                <a:solidFill>
                  <a:schemeClr val="bg1"/>
                </a:solidFill>
              </a:rPr>
              <a:t>This is then passed on to OpenCV for plotting the rectangles.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54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532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Social Distance Monitoring</vt:lpstr>
      <vt:lpstr>Overview</vt:lpstr>
      <vt:lpstr>Objective</vt:lpstr>
      <vt:lpstr>Tools and Packages</vt:lpstr>
      <vt:lpstr>Features Included</vt:lpstr>
      <vt:lpstr>Flowchart and Design</vt:lpstr>
      <vt:lpstr>Methodologies</vt:lpstr>
      <vt:lpstr>HOG</vt:lpstr>
      <vt:lpstr>DNN</vt:lpstr>
      <vt:lpstr>Test case</vt:lpstr>
      <vt:lpstr>Results</vt:lpstr>
      <vt:lpstr>Challenges encountered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Distance Monitoring</dc:title>
  <dc:creator>Verama Reddy, Vuthej Krishna Reddy</dc:creator>
  <cp:lastModifiedBy>Verama Reddy, Vuthej Krishna Reddy</cp:lastModifiedBy>
  <cp:revision>19</cp:revision>
  <dcterms:created xsi:type="dcterms:W3CDTF">2020-06-12T21:43:28Z</dcterms:created>
  <dcterms:modified xsi:type="dcterms:W3CDTF">2020-06-13T02:47:34Z</dcterms:modified>
</cp:coreProperties>
</file>