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7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01557-25ED-4B19-9572-6942B59B0A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BF7734-573B-4EE6-BF08-9DD658AB5A2C}">
      <dgm:prSet/>
      <dgm:spPr/>
      <dgm:t>
        <a:bodyPr/>
        <a:lstStyle/>
        <a:p>
          <a:r>
            <a:rPr lang="en-US"/>
            <a:t>The objective of this project is to understand and predict the suicide rate globally with respect to socio-economic factors, age group and gender.</a:t>
          </a:r>
        </a:p>
      </dgm:t>
    </dgm:pt>
    <dgm:pt modelId="{D14B286C-6DF6-4D3C-965D-5B3FAFD589A7}" type="parTrans" cxnId="{B4F69F58-67C3-483B-9087-5BA900FC5AC7}">
      <dgm:prSet/>
      <dgm:spPr/>
      <dgm:t>
        <a:bodyPr/>
        <a:lstStyle/>
        <a:p>
          <a:endParaRPr lang="en-US"/>
        </a:p>
      </dgm:t>
    </dgm:pt>
    <dgm:pt modelId="{191B5C4D-7C34-4BD1-8B66-C18066F66793}" type="sibTrans" cxnId="{B4F69F58-67C3-483B-9087-5BA900FC5AC7}">
      <dgm:prSet/>
      <dgm:spPr/>
      <dgm:t>
        <a:bodyPr/>
        <a:lstStyle/>
        <a:p>
          <a:endParaRPr lang="en-US"/>
        </a:p>
      </dgm:t>
    </dgm:pt>
    <dgm:pt modelId="{89B45F85-7ADB-493C-90A0-04DEC9208E8A}">
      <dgm:prSet/>
      <dgm:spPr/>
      <dgm:t>
        <a:bodyPr/>
        <a:lstStyle/>
        <a:p>
          <a:r>
            <a:rPr lang="en-US"/>
            <a:t>Describe the geographical variability of suicide rates worldwide during period 1985 to 2016.</a:t>
          </a:r>
        </a:p>
      </dgm:t>
    </dgm:pt>
    <dgm:pt modelId="{042ACFB1-DF0B-4C77-9902-6A6F18FB4C00}" type="parTrans" cxnId="{71CB12F2-DCA0-4BF3-A938-AF7027C58E74}">
      <dgm:prSet/>
      <dgm:spPr/>
      <dgm:t>
        <a:bodyPr/>
        <a:lstStyle/>
        <a:p>
          <a:endParaRPr lang="en-US"/>
        </a:p>
      </dgm:t>
    </dgm:pt>
    <dgm:pt modelId="{E0D81329-DD14-43BA-A564-E7D6BD7C46E5}" type="sibTrans" cxnId="{71CB12F2-DCA0-4BF3-A938-AF7027C58E74}">
      <dgm:prSet/>
      <dgm:spPr/>
      <dgm:t>
        <a:bodyPr/>
        <a:lstStyle/>
        <a:p>
          <a:endParaRPr lang="en-US"/>
        </a:p>
      </dgm:t>
    </dgm:pt>
    <dgm:pt modelId="{2054217D-3437-448A-AFA6-3564D9BD8566}">
      <dgm:prSet/>
      <dgm:spPr/>
      <dgm:t>
        <a:bodyPr/>
        <a:lstStyle/>
        <a:p>
          <a:r>
            <a:rPr lang="en-US"/>
            <a:t>Investigate the correlation between various factors which cause for the suicide rate increase or decrease.</a:t>
          </a:r>
        </a:p>
      </dgm:t>
    </dgm:pt>
    <dgm:pt modelId="{55F2BA93-3D82-4C8D-A2A2-BFB4F7439C00}" type="parTrans" cxnId="{013FBF2D-0E47-4393-96E2-DA7D43BCBD0F}">
      <dgm:prSet/>
      <dgm:spPr/>
      <dgm:t>
        <a:bodyPr/>
        <a:lstStyle/>
        <a:p>
          <a:endParaRPr lang="en-US"/>
        </a:p>
      </dgm:t>
    </dgm:pt>
    <dgm:pt modelId="{ABDEE75A-5CF4-4509-8C42-A40F3BC04ECF}" type="sibTrans" cxnId="{013FBF2D-0E47-4393-96E2-DA7D43BCBD0F}">
      <dgm:prSet/>
      <dgm:spPr/>
      <dgm:t>
        <a:bodyPr/>
        <a:lstStyle/>
        <a:p>
          <a:endParaRPr lang="en-US"/>
        </a:p>
      </dgm:t>
    </dgm:pt>
    <dgm:pt modelId="{9B5A6BC5-3D28-43DA-A6C0-C254B97AC0BF}" type="pres">
      <dgm:prSet presAssocID="{D1801557-25ED-4B19-9572-6942B59B0A82}" presName="root" presStyleCnt="0">
        <dgm:presLayoutVars>
          <dgm:dir/>
          <dgm:resizeHandles val="exact"/>
        </dgm:presLayoutVars>
      </dgm:prSet>
      <dgm:spPr/>
    </dgm:pt>
    <dgm:pt modelId="{91C461D0-0513-4534-B2D3-7490DF06CB09}" type="pres">
      <dgm:prSet presAssocID="{EEBF7734-573B-4EE6-BF08-9DD658AB5A2C}" presName="compNode" presStyleCnt="0"/>
      <dgm:spPr/>
    </dgm:pt>
    <dgm:pt modelId="{64B1DB44-F2DF-40A5-B4FC-96263B3E7F1D}" type="pres">
      <dgm:prSet presAssocID="{EEBF7734-573B-4EE6-BF08-9DD658AB5A2C}" presName="bgRect" presStyleLbl="bgShp" presStyleIdx="0" presStyleCnt="3"/>
      <dgm:spPr/>
    </dgm:pt>
    <dgm:pt modelId="{71E4DED9-1979-4E43-A12E-E825ADF2191B}" type="pres">
      <dgm:prSet presAssocID="{EEBF7734-573B-4EE6-BF08-9DD658AB5A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9D36516-70D3-41D1-A736-CE1F91B722D2}" type="pres">
      <dgm:prSet presAssocID="{EEBF7734-573B-4EE6-BF08-9DD658AB5A2C}" presName="spaceRect" presStyleCnt="0"/>
      <dgm:spPr/>
    </dgm:pt>
    <dgm:pt modelId="{DFE00847-A11D-48C2-90BA-D7320EDADCEB}" type="pres">
      <dgm:prSet presAssocID="{EEBF7734-573B-4EE6-BF08-9DD658AB5A2C}" presName="parTx" presStyleLbl="revTx" presStyleIdx="0" presStyleCnt="3">
        <dgm:presLayoutVars>
          <dgm:chMax val="0"/>
          <dgm:chPref val="0"/>
        </dgm:presLayoutVars>
      </dgm:prSet>
      <dgm:spPr/>
    </dgm:pt>
    <dgm:pt modelId="{5237C3F7-6805-4D83-978B-58BD6152D629}" type="pres">
      <dgm:prSet presAssocID="{191B5C4D-7C34-4BD1-8B66-C18066F66793}" presName="sibTrans" presStyleCnt="0"/>
      <dgm:spPr/>
    </dgm:pt>
    <dgm:pt modelId="{B3E47F9B-98DF-471B-9BBB-A73EC2FD7E3B}" type="pres">
      <dgm:prSet presAssocID="{89B45F85-7ADB-493C-90A0-04DEC9208E8A}" presName="compNode" presStyleCnt="0"/>
      <dgm:spPr/>
    </dgm:pt>
    <dgm:pt modelId="{5304B6B1-8937-4D22-9BA6-A44E50130418}" type="pres">
      <dgm:prSet presAssocID="{89B45F85-7ADB-493C-90A0-04DEC9208E8A}" presName="bgRect" presStyleLbl="bgShp" presStyleIdx="1" presStyleCnt="3"/>
      <dgm:spPr/>
    </dgm:pt>
    <dgm:pt modelId="{53BA8B43-0BF0-4D28-9E21-840F36F61CB2}" type="pres">
      <dgm:prSet presAssocID="{89B45F85-7ADB-493C-90A0-04DEC9208E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3123082-AF83-4DDA-B559-2E78A96701BF}" type="pres">
      <dgm:prSet presAssocID="{89B45F85-7ADB-493C-90A0-04DEC9208E8A}" presName="spaceRect" presStyleCnt="0"/>
      <dgm:spPr/>
    </dgm:pt>
    <dgm:pt modelId="{C84E4F8B-5A48-4593-AF5E-387366C1819C}" type="pres">
      <dgm:prSet presAssocID="{89B45F85-7ADB-493C-90A0-04DEC9208E8A}" presName="parTx" presStyleLbl="revTx" presStyleIdx="1" presStyleCnt="3">
        <dgm:presLayoutVars>
          <dgm:chMax val="0"/>
          <dgm:chPref val="0"/>
        </dgm:presLayoutVars>
      </dgm:prSet>
      <dgm:spPr/>
    </dgm:pt>
    <dgm:pt modelId="{736CB6B7-F3CB-4071-A23F-78E5062FA1B7}" type="pres">
      <dgm:prSet presAssocID="{E0D81329-DD14-43BA-A564-E7D6BD7C46E5}" presName="sibTrans" presStyleCnt="0"/>
      <dgm:spPr/>
    </dgm:pt>
    <dgm:pt modelId="{FFB55249-A87A-4CED-AC8B-E5F03C251034}" type="pres">
      <dgm:prSet presAssocID="{2054217D-3437-448A-AFA6-3564D9BD8566}" presName="compNode" presStyleCnt="0"/>
      <dgm:spPr/>
    </dgm:pt>
    <dgm:pt modelId="{B833E9CA-A668-4202-B331-D50546833D06}" type="pres">
      <dgm:prSet presAssocID="{2054217D-3437-448A-AFA6-3564D9BD8566}" presName="bgRect" presStyleLbl="bgShp" presStyleIdx="2" presStyleCnt="3"/>
      <dgm:spPr/>
    </dgm:pt>
    <dgm:pt modelId="{F40AF788-1426-455F-9F9C-608230FDA33D}" type="pres">
      <dgm:prSet presAssocID="{2054217D-3437-448A-AFA6-3564D9BD85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5FD3C7B-23BC-44EC-BA2B-C424539EB868}" type="pres">
      <dgm:prSet presAssocID="{2054217D-3437-448A-AFA6-3564D9BD8566}" presName="spaceRect" presStyleCnt="0"/>
      <dgm:spPr/>
    </dgm:pt>
    <dgm:pt modelId="{7DC96029-A96A-4CAF-BC02-F5DAA9C5D15F}" type="pres">
      <dgm:prSet presAssocID="{2054217D-3437-448A-AFA6-3564D9BD85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3FBF2D-0E47-4393-96E2-DA7D43BCBD0F}" srcId="{D1801557-25ED-4B19-9572-6942B59B0A82}" destId="{2054217D-3437-448A-AFA6-3564D9BD8566}" srcOrd="2" destOrd="0" parTransId="{55F2BA93-3D82-4C8D-A2A2-BFB4F7439C00}" sibTransId="{ABDEE75A-5CF4-4509-8C42-A40F3BC04ECF}"/>
    <dgm:cxn modelId="{B4F69F58-67C3-483B-9087-5BA900FC5AC7}" srcId="{D1801557-25ED-4B19-9572-6942B59B0A82}" destId="{EEBF7734-573B-4EE6-BF08-9DD658AB5A2C}" srcOrd="0" destOrd="0" parTransId="{D14B286C-6DF6-4D3C-965D-5B3FAFD589A7}" sibTransId="{191B5C4D-7C34-4BD1-8B66-C18066F66793}"/>
    <dgm:cxn modelId="{FC313D8F-29C2-4636-9600-75632783FB33}" type="presOf" srcId="{EEBF7734-573B-4EE6-BF08-9DD658AB5A2C}" destId="{DFE00847-A11D-48C2-90BA-D7320EDADCEB}" srcOrd="0" destOrd="0" presId="urn:microsoft.com/office/officeart/2018/2/layout/IconVerticalSolidList"/>
    <dgm:cxn modelId="{9A285092-CB01-43B0-83A4-A0956FA4F7E9}" type="presOf" srcId="{89B45F85-7ADB-493C-90A0-04DEC9208E8A}" destId="{C84E4F8B-5A48-4593-AF5E-387366C1819C}" srcOrd="0" destOrd="0" presId="urn:microsoft.com/office/officeart/2018/2/layout/IconVerticalSolidList"/>
    <dgm:cxn modelId="{D6B5AE9A-5C22-4915-BAF2-D0F7CB1097A8}" type="presOf" srcId="{D1801557-25ED-4B19-9572-6942B59B0A82}" destId="{9B5A6BC5-3D28-43DA-A6C0-C254B97AC0BF}" srcOrd="0" destOrd="0" presId="urn:microsoft.com/office/officeart/2018/2/layout/IconVerticalSolidList"/>
    <dgm:cxn modelId="{71CB12F2-DCA0-4BF3-A938-AF7027C58E74}" srcId="{D1801557-25ED-4B19-9572-6942B59B0A82}" destId="{89B45F85-7ADB-493C-90A0-04DEC9208E8A}" srcOrd="1" destOrd="0" parTransId="{042ACFB1-DF0B-4C77-9902-6A6F18FB4C00}" sibTransId="{E0D81329-DD14-43BA-A564-E7D6BD7C46E5}"/>
    <dgm:cxn modelId="{F1C07AF7-0516-40F3-A5D7-FFA15443572D}" type="presOf" srcId="{2054217D-3437-448A-AFA6-3564D9BD8566}" destId="{7DC96029-A96A-4CAF-BC02-F5DAA9C5D15F}" srcOrd="0" destOrd="0" presId="urn:microsoft.com/office/officeart/2018/2/layout/IconVerticalSolidList"/>
    <dgm:cxn modelId="{1A6C8B08-FCEC-4249-92CE-4639E68DDB1E}" type="presParOf" srcId="{9B5A6BC5-3D28-43DA-A6C0-C254B97AC0BF}" destId="{91C461D0-0513-4534-B2D3-7490DF06CB09}" srcOrd="0" destOrd="0" presId="urn:microsoft.com/office/officeart/2018/2/layout/IconVerticalSolidList"/>
    <dgm:cxn modelId="{D5942714-0869-46FA-943F-8743E02C3DD3}" type="presParOf" srcId="{91C461D0-0513-4534-B2D3-7490DF06CB09}" destId="{64B1DB44-F2DF-40A5-B4FC-96263B3E7F1D}" srcOrd="0" destOrd="0" presId="urn:microsoft.com/office/officeart/2018/2/layout/IconVerticalSolidList"/>
    <dgm:cxn modelId="{9573E169-DE53-45C5-8AF1-60A7A44C6036}" type="presParOf" srcId="{91C461D0-0513-4534-B2D3-7490DF06CB09}" destId="{71E4DED9-1979-4E43-A12E-E825ADF2191B}" srcOrd="1" destOrd="0" presId="urn:microsoft.com/office/officeart/2018/2/layout/IconVerticalSolidList"/>
    <dgm:cxn modelId="{3003138B-6C9F-4E83-A520-217ADB2C555A}" type="presParOf" srcId="{91C461D0-0513-4534-B2D3-7490DF06CB09}" destId="{F9D36516-70D3-41D1-A736-CE1F91B722D2}" srcOrd="2" destOrd="0" presId="urn:microsoft.com/office/officeart/2018/2/layout/IconVerticalSolidList"/>
    <dgm:cxn modelId="{EEE7735D-C6BB-4C86-AFD1-72F3EDEC35BC}" type="presParOf" srcId="{91C461D0-0513-4534-B2D3-7490DF06CB09}" destId="{DFE00847-A11D-48C2-90BA-D7320EDADCEB}" srcOrd="3" destOrd="0" presId="urn:microsoft.com/office/officeart/2018/2/layout/IconVerticalSolidList"/>
    <dgm:cxn modelId="{98EDEE91-9186-4CCE-AA8D-95C9EB3F1E2C}" type="presParOf" srcId="{9B5A6BC5-3D28-43DA-A6C0-C254B97AC0BF}" destId="{5237C3F7-6805-4D83-978B-58BD6152D629}" srcOrd="1" destOrd="0" presId="urn:microsoft.com/office/officeart/2018/2/layout/IconVerticalSolidList"/>
    <dgm:cxn modelId="{FB8D3045-8115-446A-A749-B53EF1DC799A}" type="presParOf" srcId="{9B5A6BC5-3D28-43DA-A6C0-C254B97AC0BF}" destId="{B3E47F9B-98DF-471B-9BBB-A73EC2FD7E3B}" srcOrd="2" destOrd="0" presId="urn:microsoft.com/office/officeart/2018/2/layout/IconVerticalSolidList"/>
    <dgm:cxn modelId="{1B03C5E1-5B69-479E-9AD2-1E03822B8EC7}" type="presParOf" srcId="{B3E47F9B-98DF-471B-9BBB-A73EC2FD7E3B}" destId="{5304B6B1-8937-4D22-9BA6-A44E50130418}" srcOrd="0" destOrd="0" presId="urn:microsoft.com/office/officeart/2018/2/layout/IconVerticalSolidList"/>
    <dgm:cxn modelId="{A264EA0E-647F-481E-A7E8-16D0761DCACB}" type="presParOf" srcId="{B3E47F9B-98DF-471B-9BBB-A73EC2FD7E3B}" destId="{53BA8B43-0BF0-4D28-9E21-840F36F61CB2}" srcOrd="1" destOrd="0" presId="urn:microsoft.com/office/officeart/2018/2/layout/IconVerticalSolidList"/>
    <dgm:cxn modelId="{5EEB2F9D-C901-418D-BB7B-8FCB34703957}" type="presParOf" srcId="{B3E47F9B-98DF-471B-9BBB-A73EC2FD7E3B}" destId="{43123082-AF83-4DDA-B559-2E78A96701BF}" srcOrd="2" destOrd="0" presId="urn:microsoft.com/office/officeart/2018/2/layout/IconVerticalSolidList"/>
    <dgm:cxn modelId="{7013B8A2-B78B-4FD7-9834-77E59399A1D7}" type="presParOf" srcId="{B3E47F9B-98DF-471B-9BBB-A73EC2FD7E3B}" destId="{C84E4F8B-5A48-4593-AF5E-387366C1819C}" srcOrd="3" destOrd="0" presId="urn:microsoft.com/office/officeart/2018/2/layout/IconVerticalSolidList"/>
    <dgm:cxn modelId="{112F1733-2470-44E6-B7EA-EE5D402AE197}" type="presParOf" srcId="{9B5A6BC5-3D28-43DA-A6C0-C254B97AC0BF}" destId="{736CB6B7-F3CB-4071-A23F-78E5062FA1B7}" srcOrd="3" destOrd="0" presId="urn:microsoft.com/office/officeart/2018/2/layout/IconVerticalSolidList"/>
    <dgm:cxn modelId="{A0020823-15CF-4543-A84F-33A4A967D798}" type="presParOf" srcId="{9B5A6BC5-3D28-43DA-A6C0-C254B97AC0BF}" destId="{FFB55249-A87A-4CED-AC8B-E5F03C251034}" srcOrd="4" destOrd="0" presId="urn:microsoft.com/office/officeart/2018/2/layout/IconVerticalSolidList"/>
    <dgm:cxn modelId="{7A529F82-8AEA-4EA1-8D8A-03C0262BE5E2}" type="presParOf" srcId="{FFB55249-A87A-4CED-AC8B-E5F03C251034}" destId="{B833E9CA-A668-4202-B331-D50546833D06}" srcOrd="0" destOrd="0" presId="urn:microsoft.com/office/officeart/2018/2/layout/IconVerticalSolidList"/>
    <dgm:cxn modelId="{77B03F6F-8F29-4E85-BA9A-FB642168A32B}" type="presParOf" srcId="{FFB55249-A87A-4CED-AC8B-E5F03C251034}" destId="{F40AF788-1426-455F-9F9C-608230FDA33D}" srcOrd="1" destOrd="0" presId="urn:microsoft.com/office/officeart/2018/2/layout/IconVerticalSolidList"/>
    <dgm:cxn modelId="{1D5E550E-4032-4D60-9F04-E8E0BED9DEF4}" type="presParOf" srcId="{FFB55249-A87A-4CED-AC8B-E5F03C251034}" destId="{85FD3C7B-23BC-44EC-BA2B-C424539EB868}" srcOrd="2" destOrd="0" presId="urn:microsoft.com/office/officeart/2018/2/layout/IconVerticalSolidList"/>
    <dgm:cxn modelId="{A0B5CADB-445A-4FC9-BB6E-5DCF2EED444B}" type="presParOf" srcId="{FFB55249-A87A-4CED-AC8B-E5F03C251034}" destId="{7DC96029-A96A-4CAF-BC02-F5DAA9C5D1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5ED556-CCA9-45FE-B541-9A524118F9E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B7B7FD-ED49-4DFB-849D-5A3401AE8FC4}">
      <dgm:prSet/>
      <dgm:spPr/>
      <dgm:t>
        <a:bodyPr/>
        <a:lstStyle/>
        <a:p>
          <a:r>
            <a:rPr lang="en-US"/>
            <a:t>Most of the socio-economic factors operate at the individual level i.e., micro-socioeconomic level.</a:t>
          </a:r>
        </a:p>
      </dgm:t>
    </dgm:pt>
    <dgm:pt modelId="{64D7AD2B-751C-4893-8578-41168A410750}" type="parTrans" cxnId="{4210E831-11F0-43C3-A61A-9D2A665BB7DA}">
      <dgm:prSet/>
      <dgm:spPr/>
      <dgm:t>
        <a:bodyPr/>
        <a:lstStyle/>
        <a:p>
          <a:endParaRPr lang="en-US"/>
        </a:p>
      </dgm:t>
    </dgm:pt>
    <dgm:pt modelId="{2EDB45BD-497A-4890-A347-58195995D354}" type="sibTrans" cxnId="{4210E831-11F0-43C3-A61A-9D2A665BB7DA}">
      <dgm:prSet/>
      <dgm:spPr/>
      <dgm:t>
        <a:bodyPr/>
        <a:lstStyle/>
        <a:p>
          <a:endParaRPr lang="en-US"/>
        </a:p>
      </dgm:t>
    </dgm:pt>
    <dgm:pt modelId="{C8B2151B-E235-4FF6-BFE1-271C20EBACAE}">
      <dgm:prSet/>
      <dgm:spPr/>
      <dgm:t>
        <a:bodyPr/>
        <a:lstStyle/>
        <a:p>
          <a:r>
            <a:rPr lang="en-US"/>
            <a:t>Eg: Gender, unemployment, urban/rural ratio, alcohol use, divorce rate etc might have compounding effect and vary the trends in suicide rates.</a:t>
          </a:r>
        </a:p>
      </dgm:t>
    </dgm:pt>
    <dgm:pt modelId="{687E8F6A-03D1-4BE0-A5B6-41A18AF75B79}" type="parTrans" cxnId="{FD8AEB70-367E-4645-846E-05D1772C27B9}">
      <dgm:prSet/>
      <dgm:spPr/>
      <dgm:t>
        <a:bodyPr/>
        <a:lstStyle/>
        <a:p>
          <a:endParaRPr lang="en-US"/>
        </a:p>
      </dgm:t>
    </dgm:pt>
    <dgm:pt modelId="{A05540F9-4827-4C07-9872-A98D856B847F}" type="sibTrans" cxnId="{FD8AEB70-367E-4645-846E-05D1772C27B9}">
      <dgm:prSet/>
      <dgm:spPr/>
      <dgm:t>
        <a:bodyPr/>
        <a:lstStyle/>
        <a:p>
          <a:endParaRPr lang="en-US"/>
        </a:p>
      </dgm:t>
    </dgm:pt>
    <dgm:pt modelId="{B1C570A9-2E22-AC48-A2B0-2A139BC098A5}" type="pres">
      <dgm:prSet presAssocID="{AB5ED556-CCA9-45FE-B541-9A524118F9E4}" presName="outerComposite" presStyleCnt="0">
        <dgm:presLayoutVars>
          <dgm:chMax val="5"/>
          <dgm:dir/>
          <dgm:resizeHandles val="exact"/>
        </dgm:presLayoutVars>
      </dgm:prSet>
      <dgm:spPr/>
    </dgm:pt>
    <dgm:pt modelId="{7671C0BE-3B66-6945-9EF5-054DD286C72A}" type="pres">
      <dgm:prSet presAssocID="{AB5ED556-CCA9-45FE-B541-9A524118F9E4}" presName="dummyMaxCanvas" presStyleCnt="0">
        <dgm:presLayoutVars/>
      </dgm:prSet>
      <dgm:spPr/>
    </dgm:pt>
    <dgm:pt modelId="{B4C43AA4-2C4A-0547-9F9F-C75DEA1D4A04}" type="pres">
      <dgm:prSet presAssocID="{AB5ED556-CCA9-45FE-B541-9A524118F9E4}" presName="TwoNodes_1" presStyleLbl="node1" presStyleIdx="0" presStyleCnt="2">
        <dgm:presLayoutVars>
          <dgm:bulletEnabled val="1"/>
        </dgm:presLayoutVars>
      </dgm:prSet>
      <dgm:spPr/>
    </dgm:pt>
    <dgm:pt modelId="{47036D49-730F-BC4E-BC71-ABF736534DAF}" type="pres">
      <dgm:prSet presAssocID="{AB5ED556-CCA9-45FE-B541-9A524118F9E4}" presName="TwoNodes_2" presStyleLbl="node1" presStyleIdx="1" presStyleCnt="2">
        <dgm:presLayoutVars>
          <dgm:bulletEnabled val="1"/>
        </dgm:presLayoutVars>
      </dgm:prSet>
      <dgm:spPr/>
    </dgm:pt>
    <dgm:pt modelId="{387D8695-1AFD-AC43-B24C-2A73B8BE57D3}" type="pres">
      <dgm:prSet presAssocID="{AB5ED556-CCA9-45FE-B541-9A524118F9E4}" presName="TwoConn_1-2" presStyleLbl="fgAccFollowNode1" presStyleIdx="0" presStyleCnt="1">
        <dgm:presLayoutVars>
          <dgm:bulletEnabled val="1"/>
        </dgm:presLayoutVars>
      </dgm:prSet>
      <dgm:spPr/>
    </dgm:pt>
    <dgm:pt modelId="{6EF2D56E-6692-234C-9A05-F95CD2EEC6B4}" type="pres">
      <dgm:prSet presAssocID="{AB5ED556-CCA9-45FE-B541-9A524118F9E4}" presName="TwoNodes_1_text" presStyleLbl="node1" presStyleIdx="1" presStyleCnt="2">
        <dgm:presLayoutVars>
          <dgm:bulletEnabled val="1"/>
        </dgm:presLayoutVars>
      </dgm:prSet>
      <dgm:spPr/>
    </dgm:pt>
    <dgm:pt modelId="{D29002D4-2660-0049-8A15-E221118D46E2}" type="pres">
      <dgm:prSet presAssocID="{AB5ED556-CCA9-45FE-B541-9A524118F9E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D20060F-62C1-8D42-B514-CB02BAD3AF9D}" type="presOf" srcId="{45B7B7FD-ED49-4DFB-849D-5A3401AE8FC4}" destId="{6EF2D56E-6692-234C-9A05-F95CD2EEC6B4}" srcOrd="1" destOrd="0" presId="urn:microsoft.com/office/officeart/2005/8/layout/vProcess5"/>
    <dgm:cxn modelId="{C03DC50F-6988-E14F-9739-80B9444CACBB}" type="presOf" srcId="{45B7B7FD-ED49-4DFB-849D-5A3401AE8FC4}" destId="{B4C43AA4-2C4A-0547-9F9F-C75DEA1D4A04}" srcOrd="0" destOrd="0" presId="urn:microsoft.com/office/officeart/2005/8/layout/vProcess5"/>
    <dgm:cxn modelId="{45A5D326-81EB-F449-944E-AD6D6197504C}" type="presOf" srcId="{AB5ED556-CCA9-45FE-B541-9A524118F9E4}" destId="{B1C570A9-2E22-AC48-A2B0-2A139BC098A5}" srcOrd="0" destOrd="0" presId="urn:microsoft.com/office/officeart/2005/8/layout/vProcess5"/>
    <dgm:cxn modelId="{4210E831-11F0-43C3-A61A-9D2A665BB7DA}" srcId="{AB5ED556-CCA9-45FE-B541-9A524118F9E4}" destId="{45B7B7FD-ED49-4DFB-849D-5A3401AE8FC4}" srcOrd="0" destOrd="0" parTransId="{64D7AD2B-751C-4893-8578-41168A410750}" sibTransId="{2EDB45BD-497A-4890-A347-58195995D354}"/>
    <dgm:cxn modelId="{FD8AEB70-367E-4645-846E-05D1772C27B9}" srcId="{AB5ED556-CCA9-45FE-B541-9A524118F9E4}" destId="{C8B2151B-E235-4FF6-BFE1-271C20EBACAE}" srcOrd="1" destOrd="0" parTransId="{687E8F6A-03D1-4BE0-A5B6-41A18AF75B79}" sibTransId="{A05540F9-4827-4C07-9872-A98D856B847F}"/>
    <dgm:cxn modelId="{4E89E389-2756-4E41-842F-630638BA40F7}" type="presOf" srcId="{C8B2151B-E235-4FF6-BFE1-271C20EBACAE}" destId="{47036D49-730F-BC4E-BC71-ABF736534DAF}" srcOrd="0" destOrd="0" presId="urn:microsoft.com/office/officeart/2005/8/layout/vProcess5"/>
    <dgm:cxn modelId="{538A48C9-95A3-9848-B28D-E794813C03FB}" type="presOf" srcId="{C8B2151B-E235-4FF6-BFE1-271C20EBACAE}" destId="{D29002D4-2660-0049-8A15-E221118D46E2}" srcOrd="1" destOrd="0" presId="urn:microsoft.com/office/officeart/2005/8/layout/vProcess5"/>
    <dgm:cxn modelId="{185162D4-7593-2C47-95AE-1DB95B05FE37}" type="presOf" srcId="{2EDB45BD-497A-4890-A347-58195995D354}" destId="{387D8695-1AFD-AC43-B24C-2A73B8BE57D3}" srcOrd="0" destOrd="0" presId="urn:microsoft.com/office/officeart/2005/8/layout/vProcess5"/>
    <dgm:cxn modelId="{1CB674EE-C7AD-EF42-9E6F-9DF0A709266A}" type="presParOf" srcId="{B1C570A9-2E22-AC48-A2B0-2A139BC098A5}" destId="{7671C0BE-3B66-6945-9EF5-054DD286C72A}" srcOrd="0" destOrd="0" presId="urn:microsoft.com/office/officeart/2005/8/layout/vProcess5"/>
    <dgm:cxn modelId="{1EAF1502-C4AA-254F-AB07-EB93D53DFEF1}" type="presParOf" srcId="{B1C570A9-2E22-AC48-A2B0-2A139BC098A5}" destId="{B4C43AA4-2C4A-0547-9F9F-C75DEA1D4A04}" srcOrd="1" destOrd="0" presId="urn:microsoft.com/office/officeart/2005/8/layout/vProcess5"/>
    <dgm:cxn modelId="{2F802561-AC33-744D-82C9-4285C4E57571}" type="presParOf" srcId="{B1C570A9-2E22-AC48-A2B0-2A139BC098A5}" destId="{47036D49-730F-BC4E-BC71-ABF736534DAF}" srcOrd="2" destOrd="0" presId="urn:microsoft.com/office/officeart/2005/8/layout/vProcess5"/>
    <dgm:cxn modelId="{156DB91F-B47E-274E-B02C-E3E6297309BA}" type="presParOf" srcId="{B1C570A9-2E22-AC48-A2B0-2A139BC098A5}" destId="{387D8695-1AFD-AC43-B24C-2A73B8BE57D3}" srcOrd="3" destOrd="0" presId="urn:microsoft.com/office/officeart/2005/8/layout/vProcess5"/>
    <dgm:cxn modelId="{8A774AFC-4F15-CD45-99EA-2938657CF4F0}" type="presParOf" srcId="{B1C570A9-2E22-AC48-A2B0-2A139BC098A5}" destId="{6EF2D56E-6692-234C-9A05-F95CD2EEC6B4}" srcOrd="4" destOrd="0" presId="urn:microsoft.com/office/officeart/2005/8/layout/vProcess5"/>
    <dgm:cxn modelId="{6C8D7790-F496-744A-A0DD-E121671276B2}" type="presParOf" srcId="{B1C570A9-2E22-AC48-A2B0-2A139BC098A5}" destId="{D29002D4-2660-0049-8A15-E221118D46E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1DB44-F2DF-40A5-B4FC-96263B3E7F1D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4DED9-1979-4E43-A12E-E825ADF2191B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0847-A11D-48C2-90BA-D7320EDADCEB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objective of this project is to understand and predict the suicide rate globally with respect to socio-economic factors, age group and gender.</a:t>
          </a:r>
        </a:p>
      </dsp:txBody>
      <dsp:txXfrm>
        <a:off x="1642860" y="607"/>
        <a:ext cx="4985943" cy="1422390"/>
      </dsp:txXfrm>
    </dsp:sp>
    <dsp:sp modelId="{5304B6B1-8937-4D22-9BA6-A44E50130418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A8B43-0BF0-4D28-9E21-840F36F61CB2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E4F8B-5A48-4593-AF5E-387366C1819C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Describe the geographical variability of suicide rates worldwide during period 1985 to 2016.</a:t>
          </a:r>
        </a:p>
      </dsp:txBody>
      <dsp:txXfrm>
        <a:off x="1642860" y="1778595"/>
        <a:ext cx="4985943" cy="1422390"/>
      </dsp:txXfrm>
    </dsp:sp>
    <dsp:sp modelId="{B833E9CA-A668-4202-B331-D50546833D06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AF788-1426-455F-9F9C-608230FDA33D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6029-A96A-4CAF-BC02-F5DAA9C5D15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Investigate the correlation between various factors which cause for the suicide rate increase or decrease.</a:t>
          </a:r>
        </a:p>
      </dsp:txBody>
      <dsp:txXfrm>
        <a:off x="1642860" y="3556583"/>
        <a:ext cx="4985943" cy="142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43AA4-2C4A-0547-9F9F-C75DEA1D4A04}">
      <dsp:nvSpPr>
        <dsp:cNvPr id="0" name=""/>
        <dsp:cNvSpPr/>
      </dsp:nvSpPr>
      <dsp:spPr>
        <a:xfrm>
          <a:off x="0" y="0"/>
          <a:ext cx="7306865" cy="17466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Most of the socio-economic factors operate at the individual level i.e., micro-socioeconomic level.</a:t>
          </a:r>
        </a:p>
      </dsp:txBody>
      <dsp:txXfrm>
        <a:off x="51158" y="51158"/>
        <a:ext cx="5501568" cy="1644330"/>
      </dsp:txXfrm>
    </dsp:sp>
    <dsp:sp modelId="{47036D49-730F-BC4E-BC71-ABF736534DAF}">
      <dsp:nvSpPr>
        <dsp:cNvPr id="0" name=""/>
        <dsp:cNvSpPr/>
      </dsp:nvSpPr>
      <dsp:spPr>
        <a:xfrm>
          <a:off x="1289446" y="2134790"/>
          <a:ext cx="7306865" cy="174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Eg: Gender, unemployment, urban/rural ratio, alcohol use, divorce rate etc might have compounding effect and vary the trends in suicide rates.</a:t>
          </a:r>
        </a:p>
      </dsp:txBody>
      <dsp:txXfrm>
        <a:off x="1340604" y="2185948"/>
        <a:ext cx="4779782" cy="1644330"/>
      </dsp:txXfrm>
    </dsp:sp>
    <dsp:sp modelId="{387D8695-1AFD-AC43-B24C-2A73B8BE57D3}">
      <dsp:nvSpPr>
        <dsp:cNvPr id="0" name=""/>
        <dsp:cNvSpPr/>
      </dsp:nvSpPr>
      <dsp:spPr>
        <a:xfrm>
          <a:off x="6171544" y="1373058"/>
          <a:ext cx="1135320" cy="113532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26991" y="1373058"/>
        <a:ext cx="624426" cy="85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ussellyates88/suicide-rates-overview-1985-to-2016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B8-6648-1848-9AB8-DEE6A60AC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8892"/>
            <a:ext cx="7766936" cy="164630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World Health Organization</a:t>
            </a:r>
            <a:b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Suicides and trends</a:t>
            </a:r>
            <a:br>
              <a:rPr lang="en-I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7033E-2851-944B-BF1C-74B3E85B4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892" y="2179991"/>
            <a:ext cx="7529286" cy="93107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 659 Final Project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0F553A-B138-4D42-B72E-45F78DC279BC}"/>
              </a:ext>
            </a:extLst>
          </p:cNvPr>
          <p:cNvSpPr txBox="1">
            <a:spLocks/>
          </p:cNvSpPr>
          <p:nvPr/>
        </p:nvSpPr>
        <p:spPr>
          <a:xfrm>
            <a:off x="1744717" y="3877412"/>
            <a:ext cx="752928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By </a:t>
            </a:r>
          </a:p>
          <a:p>
            <a:pPr algn="ctr"/>
            <a:r>
              <a:rPr lang="en-US" b="1" i="1" dirty="0" err="1"/>
              <a:t>Lakshmikanth</a:t>
            </a:r>
            <a:r>
              <a:rPr lang="en-US" b="1" i="1" dirty="0"/>
              <a:t> </a:t>
            </a:r>
            <a:r>
              <a:rPr lang="en-US" b="1" i="1" dirty="0" err="1"/>
              <a:t>Peddinti</a:t>
            </a:r>
            <a:r>
              <a:rPr lang="en-US" b="1" i="1" dirty="0"/>
              <a:t> – LK596</a:t>
            </a:r>
          </a:p>
          <a:p>
            <a:pPr algn="ctr"/>
            <a:r>
              <a:rPr lang="en-US" b="1" i="1" dirty="0" err="1"/>
              <a:t>Sumit</a:t>
            </a:r>
            <a:r>
              <a:rPr lang="en-US" b="1" i="1" dirty="0"/>
              <a:t> Anand – SA3665</a:t>
            </a:r>
          </a:p>
          <a:p>
            <a:pPr algn="ctr"/>
            <a:r>
              <a:rPr lang="en-US" b="1" i="1" dirty="0"/>
              <a:t>Madhu </a:t>
            </a:r>
            <a:r>
              <a:rPr lang="en-US" b="1" i="1" dirty="0" err="1"/>
              <a:t>Bandru</a:t>
            </a:r>
            <a:r>
              <a:rPr lang="en-US" b="1" i="1" dirty="0"/>
              <a:t> – MB4236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12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820A-C26D-F346-84C5-F7DB5E26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Objective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6FE1D-C728-442A-AE95-CD6EFEB87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18060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9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E48DE-D467-2340-8B03-94DB6310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55" y="168259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/>
              <a:t>Basic Approach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7246-5A45-634B-8110-5EF6F927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50" y="713693"/>
            <a:ext cx="3856774" cy="20633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F6EB-318D-314D-AFF6-15E44813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75" y="1976671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project implementation, analysis and visualization will be done using ‘R’ functions/modules.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We have also used Tableau and IBM analytics for Exploratory Data Analysis.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CC52-3D33-2E4C-A52A-2DB4955D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751" y="3162436"/>
            <a:ext cx="2009840" cy="18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7412-65C9-8B4A-B9D7-A357CE43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C9DB3-BE2A-4085-8D14-852934F5F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678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3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2D21-9A5F-9041-AD0E-226BEC19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CE3D-DC34-9545-8684-C7515443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Data used for the problem is Suicide rates overview 1985 to 2016</a:t>
            </a:r>
          </a:p>
          <a:p>
            <a:r>
              <a:rPr lang="en-US" dirty="0"/>
              <a:t>Obtained from </a:t>
            </a:r>
            <a:r>
              <a:rPr lang="en-US" dirty="0" err="1"/>
              <a:t>Kaggle.com</a:t>
            </a:r>
            <a:endParaRPr lang="en-US" dirty="0"/>
          </a:p>
          <a:p>
            <a:r>
              <a:rPr lang="en-US" dirty="0"/>
              <a:t>Total records 27820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A3B5-0AAB-7547-99B5-8CE5CC4ED5F3}"/>
              </a:ext>
            </a:extLst>
          </p:cNvPr>
          <p:cNvSpPr txBox="1"/>
          <p:nvPr/>
        </p:nvSpPr>
        <p:spPr>
          <a:xfrm>
            <a:off x="501805" y="1085334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E5DE07-B3A0-314C-AAE4-84007D5A2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64510"/>
              </p:ext>
            </p:extLst>
          </p:nvPr>
        </p:nvGraphicFramePr>
        <p:xfrm>
          <a:off x="501805" y="1594624"/>
          <a:ext cx="5588640" cy="366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96">
                  <a:extLst>
                    <a:ext uri="{9D8B030D-6E8A-4147-A177-3AD203B41FA5}">
                      <a16:colId xmlns:a16="http://schemas.microsoft.com/office/drawing/2014/main" val="2393896645"/>
                    </a:ext>
                  </a:extLst>
                </a:gridCol>
                <a:gridCol w="221417">
                  <a:extLst>
                    <a:ext uri="{9D8B030D-6E8A-4147-A177-3AD203B41FA5}">
                      <a16:colId xmlns:a16="http://schemas.microsoft.com/office/drawing/2014/main" val="4275082722"/>
                    </a:ext>
                  </a:extLst>
                </a:gridCol>
                <a:gridCol w="279661">
                  <a:extLst>
                    <a:ext uri="{9D8B030D-6E8A-4147-A177-3AD203B41FA5}">
                      <a16:colId xmlns:a16="http://schemas.microsoft.com/office/drawing/2014/main" val="2262126661"/>
                    </a:ext>
                  </a:extLst>
                </a:gridCol>
                <a:gridCol w="250076">
                  <a:extLst>
                    <a:ext uri="{9D8B030D-6E8A-4147-A177-3AD203B41FA5}">
                      <a16:colId xmlns:a16="http://schemas.microsoft.com/office/drawing/2014/main" val="40066510"/>
                    </a:ext>
                  </a:extLst>
                </a:gridCol>
                <a:gridCol w="483979">
                  <a:extLst>
                    <a:ext uri="{9D8B030D-6E8A-4147-A177-3AD203B41FA5}">
                      <a16:colId xmlns:a16="http://schemas.microsoft.com/office/drawing/2014/main" val="4222167395"/>
                    </a:ext>
                  </a:extLst>
                </a:gridCol>
                <a:gridCol w="436829">
                  <a:extLst>
                    <a:ext uri="{9D8B030D-6E8A-4147-A177-3AD203B41FA5}">
                      <a16:colId xmlns:a16="http://schemas.microsoft.com/office/drawing/2014/main" val="800719287"/>
                    </a:ext>
                  </a:extLst>
                </a:gridCol>
                <a:gridCol w="691996">
                  <a:extLst>
                    <a:ext uri="{9D8B030D-6E8A-4147-A177-3AD203B41FA5}">
                      <a16:colId xmlns:a16="http://schemas.microsoft.com/office/drawing/2014/main" val="2931618618"/>
                    </a:ext>
                  </a:extLst>
                </a:gridCol>
                <a:gridCol w="512640">
                  <a:extLst>
                    <a:ext uri="{9D8B030D-6E8A-4147-A177-3AD203B41FA5}">
                      <a16:colId xmlns:a16="http://schemas.microsoft.com/office/drawing/2014/main" val="1912643259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1734655955"/>
                    </a:ext>
                  </a:extLst>
                </a:gridCol>
                <a:gridCol w="677203">
                  <a:extLst>
                    <a:ext uri="{9D8B030D-6E8A-4147-A177-3AD203B41FA5}">
                      <a16:colId xmlns:a16="http://schemas.microsoft.com/office/drawing/2014/main" val="506320510"/>
                    </a:ext>
                  </a:extLst>
                </a:gridCol>
                <a:gridCol w="714184">
                  <a:extLst>
                    <a:ext uri="{9D8B030D-6E8A-4147-A177-3AD203B41FA5}">
                      <a16:colId xmlns:a16="http://schemas.microsoft.com/office/drawing/2014/main" val="128928288"/>
                    </a:ext>
                  </a:extLst>
                </a:gridCol>
                <a:gridCol w="560714">
                  <a:extLst>
                    <a:ext uri="{9D8B030D-6E8A-4147-A177-3AD203B41FA5}">
                      <a16:colId xmlns:a16="http://schemas.microsoft.com/office/drawing/2014/main" val="3514986797"/>
                    </a:ext>
                  </a:extLst>
                </a:gridCol>
              </a:tblGrid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sex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suicides_no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population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suicides/100k pop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country-year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HDI for year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 gdp_for_year ($) 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gdp_per_capita ($)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u="none" strike="noStrike">
                          <a:solidFill>
                            <a:srgbClr val="000000"/>
                          </a:solidFill>
                          <a:effectLst/>
                        </a:rPr>
                        <a:t>generation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2519723217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Albania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15-24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312900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Albania1987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2,156,624,900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Generation 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85756049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Australia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75+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219000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30.59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Australia1985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180,190,994,861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12374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G.I. Generation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3529550282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75+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840300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222,942,790,435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G.I. Generation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2198311622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Africa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75+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167328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3.59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 Africa1996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147,607,982,695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G.I. Generation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1646831333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Arab Emirates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35-54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1083147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Arab Emirates2005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180,617,018,380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42196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Boomers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3961202668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Kingdom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35-54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6997144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Kingdom1987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745,162,608,269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13996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Silent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1302306524"/>
                  </a:ext>
                </a:extLst>
              </a:tr>
              <a:tr h="45859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States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15-24 years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19589000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United States1985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4,346,734,000,000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19693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Generation X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0" marR="960" marT="960" marB="0" anchor="b"/>
                </a:tc>
                <a:extLst>
                  <a:ext uri="{0D108BD9-81ED-4DB2-BD59-A6C34878D82A}">
                    <a16:rowId xmlns:a16="http://schemas.microsoft.com/office/drawing/2014/main" val="417890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10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00C12-E50A-BE45-8348-DD8276C3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Observations</a:t>
            </a:r>
            <a:endParaRPr lang="en-US" dirty="0"/>
          </a:p>
        </p:txBody>
      </p:sp>
      <p:sp>
        <p:nvSpPr>
          <p:cNvPr id="33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DAAE-C655-1B40-B4DB-A0F31A1A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Countries with Low GDP have high suicide rate.</a:t>
            </a:r>
          </a:p>
          <a:p>
            <a:r>
              <a:rPr lang="en-US" dirty="0"/>
              <a:t>Males suicide rates are high compared to Female. </a:t>
            </a:r>
          </a:p>
        </p:txBody>
      </p:sp>
      <p:sp>
        <p:nvSpPr>
          <p:cNvPr id="35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1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9848CF3-5172-FE40-BD80-57E220BE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1" t="5295" r="1225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6F228-780F-014C-BD2A-9ED247D9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008E-59DE-AD40-B5E3-C9F75C9B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r">
              <a:lnSpc>
                <a:spcPct val="90000"/>
              </a:lnSpc>
              <a:buNone/>
            </a:pPr>
            <a:r>
              <a:rPr lang="en-US" sz="1500" b="1">
                <a:solidFill>
                  <a:schemeClr val="tx1">
                    <a:lumMod val="50000"/>
                    <a:lumOff val="50000"/>
                  </a:schemeClr>
                </a:solidFill>
              </a:rPr>
              <a:t>Data Source:</a:t>
            </a: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b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 i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https://www.kaggle.com/russellyates88/suicide-rates-overview-1985-to-2016</a:t>
            </a:r>
            <a:endParaRPr lang="en-US" sz="15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7D3E9-A2F9-3E4A-9235-3A7E4E5B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B80F2336-0352-40EA-8BB2-5E40F0324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5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371</Words>
  <Application>Microsoft Macintosh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World Health Organization Suicides and trends </vt:lpstr>
      <vt:lpstr>Objective</vt:lpstr>
      <vt:lpstr>Basic Approach</vt:lpstr>
      <vt:lpstr>Limitations</vt:lpstr>
      <vt:lpstr>Data</vt:lpstr>
      <vt:lpstr>Observations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Health Organization Suicides and trends </dc:title>
  <dc:creator>Bandru,Madhu</dc:creator>
  <cp:lastModifiedBy>Bandru,Madhu</cp:lastModifiedBy>
  <cp:revision>2</cp:revision>
  <dcterms:created xsi:type="dcterms:W3CDTF">2019-12-04T13:59:06Z</dcterms:created>
  <dcterms:modified xsi:type="dcterms:W3CDTF">2019-12-04T14:00:13Z</dcterms:modified>
</cp:coreProperties>
</file>