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smtClean="0">
                <a:solidFill>
                  <a:srgbClr val="FF0000"/>
                </a:solidFill>
              </a:rPr>
              <a:t>Madhumita Duvvuri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9890" y="909539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53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719"/>
            <a:ext cx="8229600" cy="3365760"/>
          </a:xfrm>
        </p:spPr>
        <p:txBody>
          <a:bodyPr>
            <a:noAutofit/>
          </a:bodyPr>
          <a:lstStyle/>
          <a:p>
            <a:r>
              <a:rPr lang="en-IN" sz="1600" dirty="0" smtClean="0"/>
              <a:t>Combining Neural Networks and Time-Series Analysis the stocks in the market were categorized into well-performed and poorly performed in the market.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Investors who use this modelling technology should be able to improve their analysis choosing the best investment alternatives based on better predictions. 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To further validate the proposed technique in investment analysis, we need to perform qualitative and quantitative tests on our data, considering different time periods and different industries or sectors. </a:t>
            </a:r>
          </a:p>
          <a:p>
            <a:endParaRPr lang="en-IN" sz="1600" dirty="0" smtClean="0"/>
          </a:p>
          <a:p>
            <a:r>
              <a:rPr lang="en-IN" sz="1600" dirty="0" smtClean="0"/>
              <a:t>With the many advantages, investors and researchers should seriously consider the application of neural network and time-series techniques to investment analysis.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058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44000" y="2958873"/>
            <a:ext cx="3968885" cy="3325206"/>
          </a:xfrm>
          <a:prstGeom prst="rect">
            <a:avLst/>
          </a:prstGeom>
          <a:solidFill>
            <a:schemeClr val="bg1"/>
          </a:solidFill>
          <a:ln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57200" y="2942665"/>
            <a:ext cx="3968885" cy="3325206"/>
          </a:xfrm>
          <a:prstGeom prst="rect">
            <a:avLst/>
          </a:prstGeom>
          <a:solidFill>
            <a:schemeClr val="bg1"/>
          </a:solidFill>
          <a:ln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47476" y="1742873"/>
            <a:ext cx="8346332" cy="98087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2665"/>
            <a:ext cx="3968885" cy="34289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300" dirty="0" smtClean="0"/>
              <a:t>Article discusses about:</a:t>
            </a:r>
          </a:p>
          <a:p>
            <a:r>
              <a:rPr lang="en-IN" sz="1300" dirty="0" smtClean="0"/>
              <a:t>Time-varying stock return predictability</a:t>
            </a:r>
          </a:p>
          <a:p>
            <a:r>
              <a:rPr lang="en-IN" sz="1300" dirty="0" smtClean="0"/>
              <a:t>Returns are driven by changing market conditions</a:t>
            </a:r>
          </a:p>
          <a:p>
            <a:r>
              <a:rPr lang="en-IN" sz="1300" dirty="0" smtClean="0"/>
              <a:t>Explores the implications of AMH:</a:t>
            </a:r>
          </a:p>
          <a:p>
            <a:pPr>
              <a:buNone/>
            </a:pPr>
            <a:r>
              <a:rPr lang="en-IN" sz="1300" dirty="0" smtClean="0"/>
              <a:t>	Degree of market efficiency fluctuates over time.</a:t>
            </a:r>
          </a:p>
          <a:p>
            <a:pPr>
              <a:buNone/>
            </a:pPr>
            <a:r>
              <a:rPr lang="en-IN" sz="1300" dirty="0" smtClean="0"/>
              <a:t>	Degree of market efficiency depends on market conditions.</a:t>
            </a:r>
          </a:p>
          <a:p>
            <a:r>
              <a:rPr lang="en-IN" sz="1300" dirty="0" smtClean="0"/>
              <a:t>Predicted returns are consistent with the implication of adaptive market hypothesis (AMH).</a:t>
            </a:r>
          </a:p>
          <a:p>
            <a:r>
              <a:rPr lang="en-IN" sz="1300" dirty="0" smtClean="0"/>
              <a:t>Stock returns are highly related to market volatility and economic fundamentals.</a:t>
            </a:r>
          </a:p>
          <a:p>
            <a:r>
              <a:rPr lang="en-IN" sz="1300" dirty="0" smtClean="0"/>
              <a:t>Assumes that market is </a:t>
            </a:r>
            <a:r>
              <a:rPr lang="en-IN" sz="1300" i="1" dirty="0" smtClean="0"/>
              <a:t>weak-form of EMH</a:t>
            </a:r>
            <a:r>
              <a:rPr lang="en-IN" sz="1300" dirty="0" smtClean="0"/>
              <a:t> and states that asset returns cannot be predicted accurately using the past prices.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3728" y="2942665"/>
            <a:ext cx="3971968" cy="332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IN" sz="1300" dirty="0" smtClean="0"/>
              <a:t>Regression Analysis was performed on the measures of return predictability.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article uses the following statistical tests to compute measures of return predictability: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 variance ratio test (testing weak-form of efficiency of financial markets)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 portmanteau test (testing the auto-correlation of returns which are subject to unknown forms of heteroskedasticity)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Generalized spectral test (both linear and non-linear dependence are tested)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6" y="1762329"/>
            <a:ext cx="4221804" cy="1136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b="1" dirty="0" smtClean="0"/>
              <a:t>Stock return predictability and the adaptive markets hypothesis: Evidence from century-long US data.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34896" y="1739625"/>
            <a:ext cx="4656192" cy="1159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sz="1400" dirty="0" smtClean="0"/>
              <a:t>Article portrays strong evidence of time varying return predictability of the DJIA - Dow Jones Industrial Average index from 1900 to 2009. Return predictability is found to be driven by changing market conditions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17536" y="2329483"/>
            <a:ext cx="4156813" cy="3040164"/>
          </a:xfrm>
          <a:prstGeom prst="rect">
            <a:avLst/>
          </a:prstGeom>
          <a:solidFill>
            <a:schemeClr val="bg1"/>
          </a:solidFill>
          <a:ln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57200" y="2332731"/>
            <a:ext cx="3968885" cy="3040164"/>
          </a:xfrm>
          <a:prstGeom prst="rect">
            <a:avLst/>
          </a:prstGeom>
          <a:solidFill>
            <a:schemeClr val="bg1"/>
          </a:solidFill>
          <a:ln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837" y="2665757"/>
            <a:ext cx="4017524" cy="2129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Efficient market hypothesis (EMH) states that it is not always possible to outperform the market consistently.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3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EMH stated by economist Eugene Fama 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13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IN" sz="135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stock prices follow a random walk theory and cannot be predicted based on their past behaviour.</a:t>
            </a: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3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471" y="1485735"/>
            <a:ext cx="8326877" cy="761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AIM: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 efficient market hypothesis in a semi-strong efficient market using stock</a:t>
            </a:r>
            <a:r>
              <a:rPr kumimoji="0" lang="en-I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prices, fundamental and</a:t>
            </a:r>
            <a:r>
              <a:rPr lang="en-IN" sz="1600" dirty="0" smtClean="0"/>
              <a:t> 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factors of U.S. Stock market data.</a:t>
            </a:r>
            <a:r>
              <a:rPr kumimoji="0" lang="en-I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sz="1600" dirty="0" smtClean="0"/>
              <a:t>T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tests are performed</a:t>
            </a:r>
            <a:r>
              <a:rPr kumimoji="0" lang="en-I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different industries of </a:t>
            </a:r>
            <a:r>
              <a:rPr lang="en-IN" sz="1600" dirty="0" smtClean="0"/>
              <a:t>the market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draw conclusions on the consistency of the predicted stock returns.</a:t>
            </a:r>
            <a:r>
              <a:rPr kumimoji="0" lang="en-I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6512" y="2478651"/>
            <a:ext cx="4265934" cy="29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Neural Networks are considered as one of the foremost methodologies used in performing complicated pattern recognition and non-linear forecasting tasks across many applications and domains.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non-linear regularities of the economic market can be extracted by applying this technique to our data which is an economic time series.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Decoding these previously undetected regularities in stock price movement  will be lead to earning profits from investing.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200" dirty="0" smtClean="0"/>
              <a:t>Hence a multivariate time series analysis is used to analyze the behaviour of time-dependent stock price data and forecast returns based on the history of variation of this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447472" y="5445975"/>
            <a:ext cx="8326877" cy="10812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	Forecasting returns in an evolving economic system requires that the prediction rules adapt to these changes continuously.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	Implementing a hybrid approach of using neural networks with time series analysis addresses the fundamental problems by predicting a time series with inconsistent regularities.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80" y="3341512"/>
            <a:ext cx="3589506" cy="3224652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IN" sz="1350" b="1" dirty="0" smtClean="0"/>
              <a:t>		</a:t>
            </a:r>
            <a:r>
              <a:rPr lang="en-IN" sz="1400" b="1" u="sng" dirty="0" smtClean="0"/>
              <a:t>QUATERLY DATA ACCUMULATION</a:t>
            </a:r>
            <a:endParaRPr lang="en-IN" sz="1350" b="1" u="sng" dirty="0" smtClean="0"/>
          </a:p>
          <a:p>
            <a:pPr lvl="0">
              <a:buFont typeface="Arial" pitchFamily="34" charset="0"/>
              <a:buChar char="•"/>
            </a:pPr>
            <a:r>
              <a:rPr lang="en-IN" sz="1350" dirty="0" smtClean="0"/>
              <a:t>Fundamental factors are captured from financial statements which are released at the end of every quarter for a fiscal year. </a:t>
            </a:r>
          </a:p>
          <a:p>
            <a:pPr lvl="0">
              <a:buFont typeface="Arial" pitchFamily="34" charset="0"/>
              <a:buChar char="•"/>
            </a:pPr>
            <a:r>
              <a:rPr lang="en-IN" sz="1350" dirty="0" smtClean="0"/>
              <a:t>Financial statements are a combination of both profit and loss statement and balance sheet.</a:t>
            </a:r>
          </a:p>
          <a:p>
            <a:pPr lvl="0">
              <a:buFont typeface="Arial" pitchFamily="34" charset="0"/>
              <a:buChar char="•"/>
            </a:pPr>
            <a:r>
              <a:rPr lang="en-IN" sz="1350" dirty="0" smtClean="0"/>
              <a:t> P&amp;l statement or income statement has factors which help us to identify the performance and profitability of a company for a fiscal year.</a:t>
            </a:r>
          </a:p>
          <a:p>
            <a:pPr lvl="0">
              <a:buFont typeface="Arial" pitchFamily="34" charset="0"/>
              <a:buChar char="•"/>
            </a:pPr>
            <a:r>
              <a:rPr lang="en-IN" sz="1350" dirty="0" smtClean="0"/>
              <a:t>Balance Sheet has indicators which help us understand the financial status of each company. </a:t>
            </a:r>
          </a:p>
          <a:p>
            <a:pPr lvl="0" defTabSz="914400">
              <a:buNone/>
              <a:defRPr/>
            </a:pPr>
            <a:endParaRPr lang="en-IN" sz="1350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519129"/>
            <a:ext cx="8229600" cy="158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Financial Data collection is an on-going and recursive process.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considered for analysis is stock market data of U.S. Stock market from 2011 to 2016 which includes: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a) daily closing prices,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volume,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c) fundamental factors (revenue, earnings per share, market capital and etc.) and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d) technical factor ( RSI – Relative Strength Index : momentum indicator)</a:t>
            </a:r>
            <a:endParaRPr kumimoji="0" lang="en-IN" sz="135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3184" y="3341512"/>
            <a:ext cx="3589506" cy="3169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sz="1400" dirty="0" smtClean="0"/>
              <a:t>	   </a:t>
            </a:r>
            <a:r>
              <a:rPr lang="en-IN" sz="1400" b="1" u="sng" dirty="0" smtClean="0"/>
              <a:t>DAILY DATA ACCUMULATION</a:t>
            </a:r>
            <a:endParaRPr lang="en-IN" sz="140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IN" sz="1400" dirty="0" smtClean="0"/>
              <a:t>Market capital is the company’s market value of it’s outstanding shares. Based on the company’s market capitalization it’s stocks are classified into small cap, mid cap and large cap stocks.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IN" sz="1400" dirty="0" smtClean="0"/>
              <a:t>Our analysis uses the stock market data of the U.S. market from the year 2011.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IN" sz="1400" dirty="0" smtClean="0"/>
              <a:t>Unlike the article we are using the daily closing prices of an exchange traded fund (ETF) of small cap stocks and large cap stocks (SP500).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IN" sz="1400" dirty="0" smtClean="0"/>
              <a:t>RSI is computed based on these prices for each stock.</a:t>
            </a:r>
          </a:p>
        </p:txBody>
      </p:sp>
    </p:spTree>
    <p:extLst>
      <p:ext uri="{BB962C8B-B14F-4D97-AF65-F5344CB8AC3E}">
        <p14:creationId xmlns:p14="http://schemas.microsoft.com/office/powerpoint/2010/main" xmlns="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3986813"/>
            <a:ext cx="8093413" cy="2504801"/>
          </a:xfrm>
          <a:prstGeom prst="rect">
            <a:avLst/>
          </a:prstGeom>
          <a:solidFill>
            <a:schemeClr val="bg1"/>
          </a:solidFill>
          <a:ln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133966"/>
            <a:ext cx="7608864" cy="1143000"/>
          </a:xfrm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12" y="2661001"/>
            <a:ext cx="8229600" cy="12771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1700" b="1" dirty="0" smtClean="0"/>
              <a:t>Proposed Model</a:t>
            </a:r>
          </a:p>
          <a:p>
            <a:pPr>
              <a:buNone/>
            </a:pPr>
            <a:r>
              <a:rPr lang="en-IN" sz="1200" dirty="0" smtClean="0"/>
              <a:t>A four layered neural network using back propagation learning algorithm to train the network. </a:t>
            </a:r>
          </a:p>
          <a:p>
            <a:pPr>
              <a:buNone/>
            </a:pPr>
            <a:r>
              <a:rPr lang="en-IN" sz="1200" dirty="0" smtClean="0"/>
              <a:t>	 one input layer, two hidden layers and one output layer.</a:t>
            </a:r>
          </a:p>
          <a:p>
            <a:pPr>
              <a:buNone/>
            </a:pPr>
            <a:r>
              <a:rPr lang="en-IN" sz="1200" dirty="0" smtClean="0"/>
              <a:t>Moving average modelling on weights from neural networks is done.</a:t>
            </a:r>
          </a:p>
          <a:p>
            <a:pPr>
              <a:buNone/>
            </a:pPr>
            <a:r>
              <a:rPr lang="en-IN" sz="1200" dirty="0" smtClean="0"/>
              <a:t>Returns predicted using the predicted weights in a neural network equation</a:t>
            </a:r>
            <a:r>
              <a:rPr lang="en-IN" sz="135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01030"/>
            <a:ext cx="8229600" cy="128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Techniques Implemented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Neural network model - an intelligent data mining technique which is used in pattern recognition problems like stock price predictions.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ARMA or autoregressive moving average model - applied to time series data and commonly used as an estimation model in simulation forecasting of asset prices.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These models are 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predict future values for a given time series data.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3858" y="4073726"/>
            <a:ext cx="4356755" cy="2297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to a neural network should be normalized first.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Initially frequency of the model chosen is quarterly.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each quarter from 2011 to 2014 stock data is considered as train data and from 2015 as test data for modelling the neural networks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1050" dirty="0" smtClean="0"/>
              <a:t>Neural Network Model is run for each sector in the train data.</a:t>
            </a:r>
            <a:endParaRPr kumimoji="0" lang="en-I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series analysis is performed</a:t>
            </a:r>
            <a:r>
              <a:rPr kumimoji="0" lang="en-IN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weights from each </a:t>
            </a:r>
            <a:r>
              <a:rPr kumimoji="0" lang="en-I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neural network</a:t>
            </a:r>
            <a:r>
              <a:rPr kumimoji="0" lang="en-IN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</a:t>
            </a:r>
            <a:r>
              <a:rPr kumimoji="0" lang="en-I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1050" dirty="0" smtClean="0"/>
              <a:t>Weights for the future quarters are predicted using time series model.</a:t>
            </a:r>
            <a:endParaRPr kumimoji="0" lang="en-I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the predicted weights, compute the expected returns of all the stocks.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Stocks are ranked according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expected returns and divided into 5 groups.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664" y="4173151"/>
            <a:ext cx="3336599" cy="195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26927" y="4167414"/>
            <a:ext cx="6186791" cy="2098789"/>
          </a:xfrm>
          <a:prstGeom prst="rect">
            <a:avLst/>
          </a:prstGeom>
          <a:solidFill>
            <a:schemeClr val="bg1"/>
          </a:solidFill>
          <a:ln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89105" y="1505851"/>
            <a:ext cx="5729592" cy="2336577"/>
          </a:xfrm>
          <a:prstGeom prst="rect">
            <a:avLst/>
          </a:prstGeom>
          <a:solidFill>
            <a:schemeClr val="bg1"/>
          </a:solidFill>
          <a:ln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2383" y="4570550"/>
            <a:ext cx="599269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265" y="1680294"/>
            <a:ext cx="4120735" cy="32847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Actual Returns (Log)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41" y="4196598"/>
            <a:ext cx="4007274" cy="328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Predicted Returns  (Log)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125" y="1973377"/>
            <a:ext cx="5501842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02878" y="2237353"/>
          <a:ext cx="2381656" cy="1182624"/>
        </p:xfrm>
        <a:graphic>
          <a:graphicData uri="http://schemas.openxmlformats.org/drawingml/2006/table">
            <a:tbl>
              <a:tblPr/>
              <a:tblGrid>
                <a:gridCol w="874497"/>
                <a:gridCol w="1507159"/>
              </a:tblGrid>
              <a:tr h="295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Calibri"/>
                          <a:ea typeface="Calibri"/>
                          <a:cs typeface="Times New Roman"/>
                        </a:rPr>
                        <a:t>Notation</a:t>
                      </a:r>
                      <a:endParaRPr lang="en-IN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IN" sz="1200" baseline="-25000" dirty="0"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Calibri"/>
                          <a:ea typeface="Calibri"/>
                          <a:cs typeface="Times New Roman"/>
                        </a:rPr>
                        <a:t>Stock Price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IN" sz="1200" baseline="-25000" dirty="0"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Calibri"/>
                          <a:ea typeface="Calibri"/>
                          <a:cs typeface="Times New Roman"/>
                        </a:rPr>
                        <a:t>Return = (P</a:t>
                      </a:r>
                      <a:r>
                        <a:rPr lang="en-IN" sz="1200" baseline="-25000" dirty="0">
                          <a:latin typeface="Calibri"/>
                          <a:ea typeface="Calibri"/>
                          <a:cs typeface="Times New Roman"/>
                        </a:rPr>
                        <a:t>t </a:t>
                      </a:r>
                      <a:r>
                        <a:rPr lang="en-IN" sz="1200" dirty="0">
                          <a:latin typeface="Calibri"/>
                          <a:ea typeface="Calibri"/>
                          <a:cs typeface="Times New Roman"/>
                        </a:rPr>
                        <a:t>/P</a:t>
                      </a:r>
                      <a:r>
                        <a:rPr lang="en-IN" sz="1200" baseline="-25000" dirty="0">
                          <a:latin typeface="Calibri"/>
                          <a:ea typeface="Calibri"/>
                          <a:cs typeface="Times New Roman"/>
                        </a:rPr>
                        <a:t>t-1</a:t>
                      </a:r>
                      <a:r>
                        <a:rPr lang="en-IN" sz="1200" dirty="0">
                          <a:latin typeface="Calibri"/>
                          <a:ea typeface="Calibri"/>
                          <a:cs typeface="Times New Roman"/>
                        </a:rPr>
                        <a:t>) – 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Time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334782" y="1675357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0429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dirty="0" smtClean="0"/>
              <a:t>Spread between the performance of Group 1 and Group 5 (Expected Returns).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554" y="3175859"/>
            <a:ext cx="4204819" cy="120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pre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00" y="2071975"/>
            <a:ext cx="4064719" cy="367706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924148" y="2840472"/>
            <a:ext cx="1741251" cy="739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012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	</a:t>
            </a:r>
            <a:r>
              <a:rPr lang="en-IN" sz="1700" dirty="0" smtClean="0"/>
              <a:t>Based on the regression metrics used they find evidence that: 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return predictability fluctuates over time and is highly governed by changing market conditions.</a:t>
            </a:r>
          </a:p>
          <a:p>
            <a:r>
              <a:rPr lang="en-IN" sz="1700" dirty="0" smtClean="0"/>
              <a:t> during a market crash, no return predictability is prominently evident, mostly because of the extreme degree of associated uncertainty. </a:t>
            </a:r>
          </a:p>
          <a:p>
            <a:r>
              <a:rPr lang="en-IN" sz="1700" dirty="0" smtClean="0"/>
              <a:t>inflation, risk-free rates and stock market volatility influence stock market predictability over a period of time.</a:t>
            </a:r>
            <a:endParaRPr lang="en-US" sz="17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Based on the overall forecasted values we can say that the expected return of stocks have shown a positive trend in all the quarters. </a:t>
            </a:r>
          </a:p>
          <a:p>
            <a:endParaRPr lang="en-IN" dirty="0" smtClean="0"/>
          </a:p>
          <a:p>
            <a:r>
              <a:rPr lang="en-IN" dirty="0" smtClean="0"/>
              <a:t>The spread between the performance of group 1 and group 5 has increased for every quarter.</a:t>
            </a:r>
          </a:p>
          <a:p>
            <a:r>
              <a:rPr lang="en-IN" dirty="0" smtClean="0"/>
              <a:t>On the whole the averages depict a huge volatility in stock price movements. </a:t>
            </a:r>
          </a:p>
          <a:p>
            <a:r>
              <a:rPr lang="en-IN" dirty="0" smtClean="0"/>
              <a:t>Deducted that predicted returns are dependent on the publically available information or market conditions which proves that markets are semi-strong form efficient. </a:t>
            </a:r>
          </a:p>
        </p:txBody>
      </p:sp>
    </p:spTree>
    <p:extLst>
      <p:ext uri="{BB962C8B-B14F-4D97-AF65-F5344CB8AC3E}">
        <p14:creationId xmlns:p14="http://schemas.microsoft.com/office/powerpoint/2010/main" xmlns="" val="27991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3944"/>
            <a:ext cx="8229600" cy="4148847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IN" sz="1800" dirty="0" smtClean="0"/>
              <a:t>	</a:t>
            </a:r>
            <a:r>
              <a:rPr lang="en-IN" sz="1800" b="1" u="sng" dirty="0" smtClean="0"/>
              <a:t>Time for each operation:</a:t>
            </a:r>
            <a:r>
              <a:rPr lang="en-IN" sz="1800" dirty="0" smtClean="0"/>
              <a:t> The complete analysis took about 55 minutes and the time for each operation is mentioned below.</a:t>
            </a:r>
          </a:p>
          <a:p>
            <a:pPr lvl="0"/>
            <a:r>
              <a:rPr lang="en-IN" sz="1800" dirty="0" smtClean="0"/>
              <a:t>Data Load (240 seconds)</a:t>
            </a:r>
          </a:p>
          <a:p>
            <a:pPr lvl="0"/>
            <a:r>
              <a:rPr lang="en-IN" sz="1800" dirty="0" smtClean="0"/>
              <a:t>Data Preparation (123 seconds)</a:t>
            </a:r>
          </a:p>
          <a:p>
            <a:pPr lvl="0"/>
            <a:r>
              <a:rPr lang="en-IN" sz="1800" dirty="0" smtClean="0"/>
              <a:t>Neural Networking modelling (45 minutes)</a:t>
            </a:r>
          </a:p>
          <a:p>
            <a:r>
              <a:rPr lang="en-IN" sz="1800" dirty="0" smtClean="0"/>
              <a:t>In Traditional Neural Network Modelling it took about 60 minutes for each model to run.  Now each model takes about 5 minutes when we use Threshold and Stepmax parameters in ‘neuralnet’ function and also by running the models in a loop.</a:t>
            </a:r>
          </a:p>
          <a:p>
            <a:pPr lvl="0"/>
            <a:r>
              <a:rPr lang="en-IN" sz="1800" dirty="0" smtClean="0"/>
              <a:t>Time Series Analysis (5 seconds)</a:t>
            </a:r>
          </a:p>
          <a:p>
            <a:pPr lvl="0"/>
            <a:r>
              <a:rPr lang="en-IN" sz="1800" dirty="0" smtClean="0"/>
              <a:t>Predicting Returns for future quarters (120 seconds)</a:t>
            </a:r>
          </a:p>
          <a:p>
            <a:pPr lvl="0"/>
            <a:r>
              <a:rPr lang="en-IN" sz="1800" dirty="0" smtClean="0"/>
              <a:t>Ranking and grouping of stocks (15 seconds)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07490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687</Words>
  <Application>Microsoft Office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of Madhumita Duvvuri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</dc:title>
  <dc:creator>Microsoft Office User</dc:creator>
  <cp:lastModifiedBy>madhumita d</cp:lastModifiedBy>
  <cp:revision>73</cp:revision>
  <dcterms:created xsi:type="dcterms:W3CDTF">2017-04-16T22:38:03Z</dcterms:created>
  <dcterms:modified xsi:type="dcterms:W3CDTF">2017-04-20T18:15:04Z</dcterms:modified>
</cp:coreProperties>
</file>