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5" r:id="rId12"/>
    <p:sldId id="278" r:id="rId13"/>
    <p:sldId id="266" r:id="rId14"/>
    <p:sldId id="267" r:id="rId15"/>
    <p:sldId id="269" r:id="rId16"/>
    <p:sldId id="268" r:id="rId17"/>
    <p:sldId id="27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9600" y="1143000"/>
            <a:ext cx="8001000" cy="2133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295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Competitor Article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552256" y="4507025"/>
            <a:ext cx="3124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Madhumita Duvvuri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 –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Regression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19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Regression Analysis was conducted on the measures of return predictability of stocks.</a:t>
            </a:r>
          </a:p>
          <a:p>
            <a:r>
              <a:rPr lang="en-IN" sz="2400" dirty="0" smtClean="0"/>
              <a:t>Sequential testing of market efficiency was not taken into consideration</a:t>
            </a:r>
          </a:p>
          <a:p>
            <a:r>
              <a:rPr lang="en-IN" sz="2400" dirty="0" smtClean="0"/>
              <a:t>Statistical significance of return predictability at monthly frequency is tested using results from the various tests.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Empirical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Time-varying return predictability(RP) – Using AVR and AQ statistics the hypothesis of RP is rejected and markets are not efficient for whole period.</a:t>
            </a:r>
          </a:p>
          <a:p>
            <a:r>
              <a:rPr lang="en-IN" sz="2400" dirty="0" smtClean="0"/>
              <a:t>RP and market conditions – Regression on AVR and AQ statistics (with economic variables of market), suggests higher return predictability during economic crises.</a:t>
            </a:r>
          </a:p>
          <a:p>
            <a:r>
              <a:rPr lang="en-IN" sz="2400" dirty="0" smtClean="0"/>
              <a:t>Results from empirical study on weak-form of efficient markets imply that market conditions play a major role in predicting the returns of stocks.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Analysis from Article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Markets are considered to follow weak-form of EMH.</a:t>
            </a:r>
          </a:p>
          <a:p>
            <a:r>
              <a:rPr lang="en-IN" sz="2400" dirty="0" smtClean="0"/>
              <a:t>Degree of return predictability of the U.S. stock market fluctuates over time – evidence of AMH.</a:t>
            </a:r>
          </a:p>
          <a:p>
            <a:r>
              <a:rPr lang="en-IN" sz="2400" dirty="0" smtClean="0"/>
              <a:t>Inflation, risk-free rates and stock market volatility – factors influencing stock returns.</a:t>
            </a:r>
          </a:p>
          <a:p>
            <a:r>
              <a:rPr lang="en-IN" sz="2400" dirty="0" smtClean="0"/>
              <a:t>Empirical evaluation of AMH is done using century  long U.S. stock market data.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Predicting returns using publically available data on stock prices and also past prices over a period is time-dependent.</a:t>
            </a:r>
          </a:p>
          <a:p>
            <a:r>
              <a:rPr lang="en-IN" sz="2400" dirty="0" smtClean="0"/>
              <a:t>We use a multivariate time series to study the behaviour of stocks and forecast the returns of a stock in the market.</a:t>
            </a:r>
          </a:p>
          <a:p>
            <a:r>
              <a:rPr lang="en-IN" sz="2400" dirty="0" smtClean="0"/>
              <a:t>All the factors which can be considered to forecast the returns are available on the financial statements of a company.</a:t>
            </a:r>
          </a:p>
          <a:p>
            <a:r>
              <a:rPr lang="en-IN" sz="2400" dirty="0" smtClean="0"/>
              <a:t>Financial statements are publically released by the company for a fiscal year.</a:t>
            </a:r>
          </a:p>
          <a:p>
            <a:pPr>
              <a:buNone/>
            </a:pPr>
            <a:r>
              <a:rPr lang="en-IN" sz="2400" dirty="0" smtClean="0"/>
              <a:t>	- balance sheet,</a:t>
            </a:r>
          </a:p>
          <a:p>
            <a:pPr>
              <a:buNone/>
            </a:pPr>
            <a:r>
              <a:rPr lang="en-IN" sz="2400" dirty="0" smtClean="0"/>
              <a:t>	- income statement and</a:t>
            </a:r>
          </a:p>
          <a:p>
            <a:pPr>
              <a:buNone/>
            </a:pPr>
            <a:r>
              <a:rPr lang="en-IN" sz="2400" dirty="0" smtClean="0"/>
              <a:t>	- cash flow statement.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Our Approach					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Assumption in time series analysis: relationship among variables is linear</a:t>
            </a:r>
          </a:p>
          <a:p>
            <a:r>
              <a:rPr lang="en-IN" sz="2400" dirty="0" smtClean="0"/>
              <a:t>Temporal variables exhibit irregularities and it is not possible to predict accurately.</a:t>
            </a:r>
          </a:p>
          <a:p>
            <a:r>
              <a:rPr lang="en-IN" sz="2400" dirty="0" smtClean="0"/>
              <a:t>Non-linear modelling and Factor Analysis are best suited for temporal data.</a:t>
            </a:r>
          </a:p>
          <a:p>
            <a:r>
              <a:rPr lang="en-IN" sz="2400" dirty="0" smtClean="0"/>
              <a:t>Neural Networks Factor Model is used as a non-linear forecasting technique.</a:t>
            </a:r>
          </a:p>
          <a:p>
            <a:r>
              <a:rPr lang="en-IN" sz="2400" dirty="0" smtClean="0"/>
              <a:t>This model can capture non-linearity and non-normality of a high dimensional dataset.</a:t>
            </a:r>
          </a:p>
          <a:p>
            <a:pPr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83819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NN’s receive a large number of inputs/factors (stock data information) and return the expected outputs.</a:t>
            </a:r>
          </a:p>
          <a:p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3200400"/>
            <a:ext cx="762000" cy="2057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6764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6764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676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57600" y="2895600"/>
            <a:ext cx="762000" cy="2819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8100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8100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100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810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Arrow Connector 22"/>
          <p:cNvCxnSpPr>
            <a:stCxn id="7" idx="6"/>
            <a:endCxn id="11" idx="2"/>
          </p:cNvCxnSpPr>
          <p:nvPr/>
        </p:nvCxnSpPr>
        <p:spPr>
          <a:xfrm flipV="1">
            <a:off x="2133600" y="32766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2"/>
          </p:cNvCxnSpPr>
          <p:nvPr/>
        </p:nvCxnSpPr>
        <p:spPr>
          <a:xfrm>
            <a:off x="2133600" y="35052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3" idx="2"/>
          </p:cNvCxnSpPr>
          <p:nvPr/>
        </p:nvCxnSpPr>
        <p:spPr>
          <a:xfrm>
            <a:off x="2133600" y="35052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</p:cNvCxnSpPr>
          <p:nvPr/>
        </p:nvCxnSpPr>
        <p:spPr>
          <a:xfrm>
            <a:off x="2133600" y="3505200"/>
            <a:ext cx="16764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67400" y="3657600"/>
            <a:ext cx="7620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6019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Arrow Connector 34"/>
          <p:cNvCxnSpPr>
            <a:stCxn id="8" idx="6"/>
            <a:endCxn id="11" idx="2"/>
          </p:cNvCxnSpPr>
          <p:nvPr/>
        </p:nvCxnSpPr>
        <p:spPr>
          <a:xfrm flipV="1">
            <a:off x="2133600" y="32766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2" idx="2"/>
          </p:cNvCxnSpPr>
          <p:nvPr/>
        </p:nvCxnSpPr>
        <p:spPr>
          <a:xfrm flipV="1">
            <a:off x="2133600" y="39624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6"/>
            <a:endCxn id="13" idx="2"/>
          </p:cNvCxnSpPr>
          <p:nvPr/>
        </p:nvCxnSpPr>
        <p:spPr>
          <a:xfrm>
            <a:off x="2133600" y="42672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14" idx="2"/>
          </p:cNvCxnSpPr>
          <p:nvPr/>
        </p:nvCxnSpPr>
        <p:spPr>
          <a:xfrm>
            <a:off x="2133600" y="42672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2133600" y="3276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6"/>
            <a:endCxn id="12" idx="2"/>
          </p:cNvCxnSpPr>
          <p:nvPr/>
        </p:nvCxnSpPr>
        <p:spPr>
          <a:xfrm flipV="1">
            <a:off x="2133600" y="39624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6"/>
            <a:endCxn id="13" idx="2"/>
          </p:cNvCxnSpPr>
          <p:nvPr/>
        </p:nvCxnSpPr>
        <p:spPr>
          <a:xfrm flipV="1">
            <a:off x="2133600" y="47244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14" idx="2"/>
          </p:cNvCxnSpPr>
          <p:nvPr/>
        </p:nvCxnSpPr>
        <p:spPr>
          <a:xfrm>
            <a:off x="2133600" y="49530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31" idx="2"/>
          </p:cNvCxnSpPr>
          <p:nvPr/>
        </p:nvCxnSpPr>
        <p:spPr>
          <a:xfrm>
            <a:off x="4267200" y="32766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6"/>
            <a:endCxn id="31" idx="2"/>
          </p:cNvCxnSpPr>
          <p:nvPr/>
        </p:nvCxnSpPr>
        <p:spPr>
          <a:xfrm>
            <a:off x="4267200" y="39624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6"/>
            <a:endCxn id="31" idx="2"/>
          </p:cNvCxnSpPr>
          <p:nvPr/>
        </p:nvCxnSpPr>
        <p:spPr>
          <a:xfrm flipV="1">
            <a:off x="4267200" y="40386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31" idx="2"/>
          </p:cNvCxnSpPr>
          <p:nvPr/>
        </p:nvCxnSpPr>
        <p:spPr>
          <a:xfrm flipV="1">
            <a:off x="4267200" y="40386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467600" y="2438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5486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5867400" y="4724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5791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7924800" y="24778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Neuron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6019800" y="3135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059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w2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1752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2743200" y="29718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W1	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781800" y="4038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6400" y="3288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16764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16764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x3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7391400" y="36692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Expected Output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457200" y="3821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Inputs</a:t>
            </a:r>
            <a:endParaRPr lang="en-IN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334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Visualizations are created using quarterly data on U.S. stock market from 2011 to 2015.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The company with highest market capitalization.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Closing prices (quarterly) - Apple’s stock through 5 years.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Earnings per Share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P/E ratio  (price / earnings per share)</a:t>
            </a:r>
          </a:p>
          <a:p>
            <a:pPr marL="457200" indent="-457200">
              <a:buAutoNum type="arabicPeriod"/>
            </a:pP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6006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Apache </a:t>
            </a:r>
            <a:r>
              <a:rPr lang="en-IN" sz="1400" dirty="0" err="1" smtClean="0"/>
              <a:t>Zepplin</a:t>
            </a:r>
            <a:r>
              <a:rPr lang="en-IN" sz="1400" dirty="0" smtClean="0"/>
              <a:t> and R Interpreter were used to load the data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Data Analysis</a:t>
            </a:r>
            <a:endParaRPr lang="en-IN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pic>
        <p:nvPicPr>
          <p:cNvPr id="7" name="Picture 6" descr="assign4_marketCa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06816"/>
            <a:ext cx="9144000" cy="4812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6006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Used Apache </a:t>
            </a:r>
            <a:r>
              <a:rPr lang="en-IN" sz="1400" dirty="0" err="1" smtClean="0"/>
              <a:t>Zepplin</a:t>
            </a:r>
            <a:r>
              <a:rPr lang="en-IN" sz="1400" dirty="0" smtClean="0"/>
              <a:t> to create interactive data visualization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Analysis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ssign4_pric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03291"/>
            <a:ext cx="9144000" cy="4816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26006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Used Apache </a:t>
            </a:r>
            <a:r>
              <a:rPr lang="en-IN" sz="1400" dirty="0" err="1" smtClean="0"/>
              <a:t>Zepplin</a:t>
            </a:r>
            <a:r>
              <a:rPr lang="en-IN" sz="1400" dirty="0" smtClean="0"/>
              <a:t> to create interactive data visualization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Analysis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ssign4_ep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15814"/>
            <a:ext cx="9144000" cy="5080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2484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Used Apache </a:t>
            </a:r>
            <a:r>
              <a:rPr lang="en-IN" sz="1400" dirty="0" err="1" smtClean="0"/>
              <a:t>Zepplin</a:t>
            </a:r>
            <a:r>
              <a:rPr lang="en-IN" sz="1400" dirty="0" smtClean="0"/>
              <a:t> to create interactive data visualization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My project is based on testing market efficiency in a semi-strong efficient market using the closing prices of U.S. Stock market data.</a:t>
            </a:r>
          </a:p>
          <a:p>
            <a:r>
              <a:rPr lang="en-IN" sz="2400" dirty="0" smtClean="0"/>
              <a:t>Competitor article chosen: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i="1" dirty="0" smtClean="0"/>
              <a:t>“ Stock return predictability and the adaptive market hypothesis: Evidence from century-long U.S. data”</a:t>
            </a:r>
          </a:p>
          <a:p>
            <a:pPr>
              <a:buNone/>
            </a:pPr>
            <a:r>
              <a:rPr lang="en-IN" i="1" dirty="0" smtClean="0"/>
              <a:t>	</a:t>
            </a:r>
            <a:r>
              <a:rPr lang="en-IN" sz="2400" i="1" dirty="0" smtClean="0"/>
              <a:t>- Jae H. Kim, Abdul Shamsuddin and Kian-Ping Lim</a:t>
            </a:r>
          </a:p>
          <a:p>
            <a:pPr>
              <a:buNone/>
            </a:pPr>
            <a:endParaRPr lang="en-IN" sz="2400" i="1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Analysis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ssign4_pby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37646"/>
            <a:ext cx="9144000" cy="4782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26006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Used Apache </a:t>
            </a:r>
            <a:r>
              <a:rPr lang="en-IN" sz="1400" dirty="0" err="1" smtClean="0"/>
              <a:t>Zepplin</a:t>
            </a:r>
            <a:r>
              <a:rPr lang="en-IN" sz="1400" dirty="0" smtClean="0"/>
              <a:t> to create interactive data visualization</a:t>
            </a:r>
            <a:endParaRPr lang="en-I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 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Capstone Project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Assumed market is weak-form of efficient</a:t>
                      </a:r>
                      <a:r>
                        <a:rPr lang="en-IN" baseline="0" dirty="0" smtClean="0"/>
                        <a:t> market hypothesis (EMH)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</a:t>
                      </a:r>
                      <a:r>
                        <a:rPr lang="en-IN" baseline="0" dirty="0" smtClean="0"/>
                        <a:t> for semi-strong form of efficient market hypothesis (EMH)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Test for evidence of AMH (adaptive market hypothesis) in return predictability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Computing expected returns for testing market hypothesis.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Used DJIA index i.e. Index created for 30 blue chip stocks (large cap stocks) for century</a:t>
                      </a:r>
                      <a:r>
                        <a:rPr lang="en-IN" baseline="0" dirty="0" smtClean="0"/>
                        <a:t>-long U.S. stock market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Using daily</a:t>
                      </a:r>
                      <a:r>
                        <a:rPr lang="en-IN" baseline="0" dirty="0" smtClean="0"/>
                        <a:t> closing prices of exchange traded fund (ETF) of both small and large cap stocks  from the year 2000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Regression Analysis :</a:t>
                      </a:r>
                      <a:r>
                        <a:rPr lang="en-IN" baseline="0" dirty="0" smtClean="0"/>
                        <a:t> AVR, AQ and Generalized spectral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Neural Network</a:t>
                      </a:r>
                      <a:r>
                        <a:rPr lang="en-IN" baseline="0" dirty="0" smtClean="0"/>
                        <a:t>s and Factor Models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About Article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Paper discusses about:</a:t>
            </a:r>
          </a:p>
          <a:p>
            <a:r>
              <a:rPr lang="en-IN" sz="2400" dirty="0" smtClean="0"/>
              <a:t>Time-varying stock return predictability</a:t>
            </a:r>
          </a:p>
          <a:p>
            <a:r>
              <a:rPr lang="en-IN" sz="2400" dirty="0" smtClean="0"/>
              <a:t>Returns are driven by changing market conditions</a:t>
            </a:r>
          </a:p>
          <a:p>
            <a:r>
              <a:rPr lang="en-IN" sz="2400" dirty="0" smtClean="0"/>
              <a:t>Predicted returns are consistent with the implication of adaptive market hypothesis (AMH).</a:t>
            </a:r>
          </a:p>
          <a:p>
            <a:r>
              <a:rPr lang="en-IN" sz="2400" dirty="0" smtClean="0"/>
              <a:t>Stock returns are highly related to market volatility and economic fundamentals.</a:t>
            </a:r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About Article					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514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States that market is </a:t>
            </a:r>
            <a:r>
              <a:rPr lang="en-IN" sz="2400" i="1" dirty="0" smtClean="0"/>
              <a:t>weak-form of EMH</a:t>
            </a:r>
            <a:r>
              <a:rPr lang="en-IN" sz="2400" dirty="0" smtClean="0"/>
              <a:t> and asset returns cannot be predicted accurately using the past prices.</a:t>
            </a:r>
          </a:p>
          <a:p>
            <a:r>
              <a:rPr lang="en-IN" sz="2400" dirty="0" smtClean="0"/>
              <a:t>Article explores the implications of AMH:</a:t>
            </a:r>
          </a:p>
          <a:p>
            <a:pPr>
              <a:buFontTx/>
              <a:buChar char="-"/>
            </a:pPr>
            <a:r>
              <a:rPr lang="en-IN" sz="2400" dirty="0" smtClean="0"/>
              <a:t>Degree of market efficiency fluctuates over time.</a:t>
            </a:r>
          </a:p>
          <a:p>
            <a:pPr>
              <a:buFontTx/>
              <a:buChar char="-"/>
            </a:pPr>
            <a:r>
              <a:rPr lang="en-IN" sz="2400" dirty="0" smtClean="0"/>
              <a:t>Degree of market efficiency depends on market conditions.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Technique – Our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Stock market in many scenarios follows </a:t>
            </a:r>
            <a:r>
              <a:rPr lang="en-IN" sz="2400" i="1" dirty="0" smtClean="0"/>
              <a:t>semi-strong form of EMH</a:t>
            </a:r>
            <a:r>
              <a:rPr lang="en-IN" sz="2400" dirty="0" smtClean="0"/>
              <a:t> – which means that the stock prices fully reflect all available information and no investor gains an abnormal profit.</a:t>
            </a:r>
          </a:p>
          <a:p>
            <a:r>
              <a:rPr lang="en-IN" sz="2400" dirty="0" smtClean="0"/>
              <a:t>Our study includes </a:t>
            </a:r>
          </a:p>
          <a:p>
            <a:pPr>
              <a:buFontTx/>
              <a:buChar char="-"/>
            </a:pPr>
            <a:r>
              <a:rPr lang="en-IN" sz="2400" dirty="0" smtClean="0"/>
              <a:t>computation of the expected returns using all the publically available stock information and past prices.</a:t>
            </a:r>
          </a:p>
          <a:p>
            <a:pPr>
              <a:buFontTx/>
              <a:buChar char="-"/>
            </a:pPr>
            <a:r>
              <a:rPr lang="en-IN" sz="2400" dirty="0" smtClean="0"/>
              <a:t>Investability of the model achieved.</a:t>
            </a:r>
          </a:p>
          <a:p>
            <a:endParaRPr lang="en-IN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- Article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048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article uses the DJIA (Dow Jones Industrial Average) index, daily from January 1900 to June 2009.</a:t>
            </a:r>
          </a:p>
          <a:p>
            <a:r>
              <a:rPr lang="en-IN" sz="2400" dirty="0" smtClean="0"/>
              <a:t>Index is calculated as a price-weighted average of 30 blue chip stocks or component stocks.</a:t>
            </a:r>
          </a:p>
          <a:p>
            <a:r>
              <a:rPr lang="en-IN" sz="2400" dirty="0" smtClean="0"/>
              <a:t>Blue chip stocks are stocks of well established companies or market leaders which drive the stock market.</a:t>
            </a: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– Our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352800"/>
          </a:xfrm>
        </p:spPr>
        <p:txBody>
          <a:bodyPr/>
          <a:lstStyle/>
          <a:p>
            <a:r>
              <a:rPr lang="en-IN" sz="2400" dirty="0" smtClean="0"/>
              <a:t>Our analysis uses the stock market data of the U.S. market from the year 2000.</a:t>
            </a:r>
          </a:p>
          <a:p>
            <a:r>
              <a:rPr lang="en-IN" sz="2400" dirty="0" smtClean="0"/>
              <a:t>Unlike the article we are using the daily closing prices of an exchange traded fund (ETF) of small cap stocks and large cap stocks (SP500).</a:t>
            </a:r>
          </a:p>
          <a:p>
            <a:r>
              <a:rPr lang="en-IN" sz="2400" dirty="0" smtClean="0"/>
              <a:t>Added to this dataset we will be using the yield curve rates from U.S. </a:t>
            </a:r>
            <a:r>
              <a:rPr lang="en-IN" sz="2400" smtClean="0"/>
              <a:t>Treasury. 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The article uses the following statistical tests to compute measures of return predictability:</a:t>
            </a:r>
          </a:p>
          <a:p>
            <a:pPr>
              <a:buFontTx/>
              <a:buChar char="-"/>
            </a:pPr>
            <a:r>
              <a:rPr lang="en-IN" sz="2400" dirty="0" smtClean="0"/>
              <a:t>Automatic variance ratio test (testing weak-form of efficiency of financial markets)</a:t>
            </a:r>
          </a:p>
          <a:p>
            <a:pPr>
              <a:buFontTx/>
              <a:buChar char="-"/>
            </a:pPr>
            <a:r>
              <a:rPr lang="en-IN" sz="2400" dirty="0" smtClean="0"/>
              <a:t>Automatic portmanteau test (testing the auto-correlation of returns which are subject to unknown forms of heteroskedasticity)</a:t>
            </a:r>
          </a:p>
          <a:p>
            <a:pPr>
              <a:buFontTx/>
              <a:buChar char="-"/>
            </a:pPr>
            <a:r>
              <a:rPr lang="en-IN" sz="2400" dirty="0" smtClean="0"/>
              <a:t>Generalized spectral test (both linear and non-linear dependence are tested)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Method – Flow Chart</a:t>
            </a:r>
            <a:endParaRPr lang="en-IN" dirty="0"/>
          </a:p>
        </p:txBody>
      </p:sp>
      <p:pic>
        <p:nvPicPr>
          <p:cNvPr id="4" name="Picture 3" descr="SPUprimar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576" y="6165304"/>
            <a:ext cx="2083373" cy="432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1371600"/>
            <a:ext cx="22860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Return Predictability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5400" y="2819400"/>
            <a:ext cx="25908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895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Automatic Variance Ratio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95400" y="3962400"/>
            <a:ext cx="28956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038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Automatic Portmanteau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3276600"/>
            <a:ext cx="22860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3352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Spectral Test</a:t>
            </a:r>
            <a:endParaRPr lang="en-IN" dirty="0"/>
          </a:p>
        </p:txBody>
      </p:sp>
      <p:cxnSp>
        <p:nvCxnSpPr>
          <p:cNvPr id="17" name="Straight Connector 16"/>
          <p:cNvCxnSpPr>
            <a:stCxn id="5" idx="1"/>
          </p:cNvCxnSpPr>
          <p:nvPr/>
        </p:nvCxnSpPr>
        <p:spPr>
          <a:xfrm flipH="1">
            <a:off x="762000" y="160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0" y="16002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1"/>
          </p:cNvCxnSpPr>
          <p:nvPr/>
        </p:nvCxnSpPr>
        <p:spPr>
          <a:xfrm>
            <a:off x="7620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762000" y="419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81600" y="1600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05800" y="1600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0" y="1676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Dependency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 </a:t>
            </a:r>
            <a:endParaRPr lang="en-IN" dirty="0"/>
          </a:p>
        </p:txBody>
      </p:sp>
      <p:cxnSp>
        <p:nvCxnSpPr>
          <p:cNvPr id="66" name="Straight Arrow Connector 65"/>
          <p:cNvCxnSpPr>
            <a:endCxn id="12" idx="3"/>
          </p:cNvCxnSpPr>
          <p:nvPr/>
        </p:nvCxnSpPr>
        <p:spPr>
          <a:xfrm flipH="1">
            <a:off x="76962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1676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and Non-Linear Dependency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5042240" y="5105400"/>
            <a:ext cx="22860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118440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Regression Analysis**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381000" y="626006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**Regression Analysis – whether stock return predictability depends  on market conditions</a:t>
            </a:r>
            <a:endParaRPr lang="en-IN" sz="1400" dirty="0"/>
          </a:p>
        </p:txBody>
      </p:sp>
      <p:sp>
        <p:nvSpPr>
          <p:cNvPr id="71" name="Rectangle 70"/>
          <p:cNvSpPr/>
          <p:nvPr/>
        </p:nvSpPr>
        <p:spPr>
          <a:xfrm>
            <a:off x="1874224" y="5105400"/>
            <a:ext cx="2286000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1950424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Statistical Test Results</a:t>
            </a:r>
            <a:endParaRPr lang="en-IN" dirty="0"/>
          </a:p>
        </p:txBody>
      </p:sp>
      <p:cxnSp>
        <p:nvCxnSpPr>
          <p:cNvPr id="76" name="Straight Arrow Connector 75"/>
          <p:cNvCxnSpPr>
            <a:endCxn id="68" idx="1"/>
          </p:cNvCxnSpPr>
          <p:nvPr/>
        </p:nvCxnSpPr>
        <p:spPr>
          <a:xfrm>
            <a:off x="4160224" y="5334000"/>
            <a:ext cx="882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935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Title</vt:lpstr>
      <vt:lpstr>About Article</vt:lpstr>
      <vt:lpstr>About Article     ....</vt:lpstr>
      <vt:lpstr>Technique – Our Study</vt:lpstr>
      <vt:lpstr>Data - Article</vt:lpstr>
      <vt:lpstr>Data – Our study</vt:lpstr>
      <vt:lpstr>Method </vt:lpstr>
      <vt:lpstr>Method – Flow Chart</vt:lpstr>
      <vt:lpstr>Regression Analysis</vt:lpstr>
      <vt:lpstr>Empirical Results</vt:lpstr>
      <vt:lpstr>Analysis from Article</vt:lpstr>
      <vt:lpstr>Our Approach</vt:lpstr>
      <vt:lpstr>Our Approach     .....</vt:lpstr>
      <vt:lpstr>Neural Networks</vt:lpstr>
      <vt:lpstr>Data Analysis</vt:lpstr>
      <vt:lpstr>Data Analysis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madhumita d</dc:creator>
  <cp:lastModifiedBy>madhumita d</cp:lastModifiedBy>
  <cp:revision>35</cp:revision>
  <dcterms:created xsi:type="dcterms:W3CDTF">2006-08-16T00:00:00Z</dcterms:created>
  <dcterms:modified xsi:type="dcterms:W3CDTF">2017-02-15T20:54:09Z</dcterms:modified>
</cp:coreProperties>
</file>