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92" r:id="rId7"/>
    <p:sldId id="264" r:id="rId8"/>
    <p:sldId id="279" r:id="rId9"/>
    <p:sldId id="280" r:id="rId10"/>
    <p:sldId id="263" r:id="rId11"/>
    <p:sldId id="281" r:id="rId12"/>
    <p:sldId id="282" r:id="rId13"/>
    <p:sldId id="283" r:id="rId14"/>
    <p:sldId id="284" r:id="rId15"/>
    <p:sldId id="285" r:id="rId16"/>
    <p:sldId id="278" r:id="rId17"/>
    <p:sldId id="286" r:id="rId18"/>
    <p:sldId id="287" r:id="rId19"/>
    <p:sldId id="288" r:id="rId20"/>
    <p:sldId id="289" r:id="rId21"/>
    <p:sldId id="291" r:id="rId22"/>
    <p:sldId id="290" r:id="rId23"/>
    <p:sldId id="294" r:id="rId24"/>
    <p:sldId id="2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Rounded Rectangle 4"/>
          <p:cNvSpPr/>
          <p:nvPr/>
        </p:nvSpPr>
        <p:spPr>
          <a:xfrm>
            <a:off x="609600" y="1143000"/>
            <a:ext cx="8001000" cy="2133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p:cNvSpPr txBox="1">
            <a:spLocks/>
          </p:cNvSpPr>
          <p:nvPr/>
        </p:nvSpPr>
        <p:spPr>
          <a:xfrm>
            <a:off x="762000" y="1295400"/>
            <a:ext cx="7772400" cy="147002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Proposal</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Subtitle 2"/>
          <p:cNvSpPr txBox="1">
            <a:spLocks/>
          </p:cNvSpPr>
          <p:nvPr/>
        </p:nvSpPr>
        <p:spPr>
          <a:xfrm>
            <a:off x="5552256" y="4507025"/>
            <a:ext cx="3124200" cy="1066800"/>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Madhumita Duvvuri</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MS –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Data</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endParaRPr lang="en-IN" sz="2400" dirty="0" smtClean="0"/>
          </a:p>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6" name="Content Placeholder 2"/>
          <p:cNvSpPr txBox="1">
            <a:spLocks/>
          </p:cNvSpPr>
          <p:nvPr/>
        </p:nvSpPr>
        <p:spPr>
          <a:xfrm>
            <a:off x="457200" y="1828800"/>
            <a:ext cx="8229600" cy="3733800"/>
          </a:xfrm>
          <a:prstGeom prst="rect">
            <a:avLst/>
          </a:prstGeom>
        </p:spPr>
        <p:txBody>
          <a:bodyPr vert="horz" lIns="91440" tIns="45720" rIns="91440" bIns="45720" rtlCol="0">
            <a:normAutofit fontScale="92500" lnSpcReduction="20000"/>
          </a:bodyPr>
          <a:lstStyle/>
          <a:p>
            <a:pPr marL="342900" lvl="0" indent="-342900">
              <a:spcBef>
                <a:spcPct val="20000"/>
              </a:spcBef>
              <a:buFont typeface="Arial" pitchFamily="34" charset="0"/>
              <a:buChar char="•"/>
            </a:pPr>
            <a:r>
              <a:rPr lang="en-IN" sz="2400" dirty="0" smtClean="0"/>
              <a:t>Financial Data accumulation is </a:t>
            </a:r>
            <a:r>
              <a:rPr lang="en-IN" sz="2400" dirty="0" smtClean="0"/>
              <a:t>a recursive </a:t>
            </a:r>
            <a:r>
              <a:rPr lang="en-IN" sz="2400" dirty="0" smtClean="0"/>
              <a:t>and an </a:t>
            </a:r>
            <a:r>
              <a:rPr lang="en-IN" sz="2400" dirty="0" smtClean="0"/>
              <a:t>on-going process</a:t>
            </a:r>
            <a:r>
              <a:rPr lang="en-IN" sz="2400" dirty="0" smtClean="0"/>
              <a:t>.	</a:t>
            </a:r>
          </a:p>
          <a:p>
            <a:pPr marL="342900" lvl="0" indent="-342900">
              <a:spcBef>
                <a:spcPct val="20000"/>
              </a:spcBef>
            </a:pPr>
            <a:endParaRPr lang="en-IN" sz="2400" dirty="0" smtClean="0"/>
          </a:p>
          <a:p>
            <a:pPr marL="342900" lvl="0" indent="-342900">
              <a:spcBef>
                <a:spcPct val="20000"/>
              </a:spcBef>
              <a:buFont typeface="Arial" pitchFamily="34" charset="0"/>
              <a:buChar char="•"/>
            </a:pPr>
            <a:r>
              <a:rPr lang="en-IN" sz="2400" dirty="0" smtClean="0"/>
              <a:t>Data considered for analysis is stock market data of U.S. Stock market.</a:t>
            </a:r>
          </a:p>
          <a:p>
            <a:pPr marL="342900" lvl="0" indent="-342900">
              <a:spcBef>
                <a:spcPct val="20000"/>
              </a:spcBef>
            </a:pPr>
            <a:endParaRPr lang="en-IN" sz="2400" dirty="0" smtClean="0"/>
          </a:p>
          <a:p>
            <a:pPr marL="342900" lvl="0" indent="-342900">
              <a:spcBef>
                <a:spcPct val="20000"/>
              </a:spcBef>
              <a:buFont typeface="Arial" pitchFamily="34" charset="0"/>
              <a:buChar char="•"/>
            </a:pPr>
            <a:r>
              <a:rPr lang="en-IN" sz="2400" dirty="0" smtClean="0"/>
              <a:t>Initial part of analysis is done on the fundamental factors from financial statements. </a:t>
            </a:r>
          </a:p>
          <a:p>
            <a:pPr marL="342900" lvl="0" indent="-342900">
              <a:spcBef>
                <a:spcPct val="20000"/>
              </a:spcBef>
            </a:pPr>
            <a:endParaRPr lang="en-IN" sz="2400" dirty="0" smtClean="0"/>
          </a:p>
          <a:p>
            <a:pPr marL="342900" lvl="0" indent="-342900">
              <a:spcBef>
                <a:spcPct val="20000"/>
              </a:spcBef>
              <a:buFont typeface="Arial" pitchFamily="34" charset="0"/>
              <a:buChar char="•"/>
            </a:pPr>
            <a:r>
              <a:rPr lang="en-IN" sz="2400" dirty="0" smtClean="0"/>
              <a:t>Later technical indicators, macro economic factors, difference or first and second derivative information is incorporated in the analysis</a:t>
            </a:r>
          </a:p>
          <a:p>
            <a:pPr marL="342900" lvl="0" indent="-342900">
              <a:spcBef>
                <a:spcPct val="20000"/>
              </a:spcBef>
            </a:pPr>
            <a:endParaRPr lang="en-IN" sz="24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Data</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905000"/>
            <a:ext cx="8229600" cy="21336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000" dirty="0" smtClean="0"/>
              <a:t>Financial statements are a </a:t>
            </a:r>
            <a:r>
              <a:rPr lang="en-IN" sz="2000" dirty="0" smtClean="0"/>
              <a:t>combination of both profit and loss statement and balance sheet</a:t>
            </a:r>
            <a:r>
              <a:rPr lang="en-IN" sz="2000" dirty="0" smtClean="0"/>
              <a:t>.</a:t>
            </a:r>
          </a:p>
          <a:p>
            <a:pPr marL="342900" lvl="0" indent="-342900">
              <a:spcBef>
                <a:spcPct val="20000"/>
              </a:spcBef>
              <a:buFont typeface="Arial" pitchFamily="34" charset="0"/>
              <a:buChar char="•"/>
            </a:pPr>
            <a:r>
              <a:rPr lang="en-IN" sz="2000" dirty="0" smtClean="0"/>
              <a:t> </a:t>
            </a:r>
            <a:r>
              <a:rPr lang="en-IN" sz="2000" dirty="0" smtClean="0"/>
              <a:t>P&amp;l</a:t>
            </a:r>
            <a:r>
              <a:rPr lang="en-IN" sz="2000" dirty="0" smtClean="0"/>
              <a:t> statement </a:t>
            </a:r>
            <a:r>
              <a:rPr lang="en-IN" sz="2000" dirty="0" smtClean="0"/>
              <a:t>or </a:t>
            </a:r>
            <a:r>
              <a:rPr lang="en-IN" sz="2000" dirty="0" smtClean="0"/>
              <a:t>income </a:t>
            </a:r>
            <a:r>
              <a:rPr lang="en-IN" sz="2000" dirty="0" smtClean="0"/>
              <a:t>statement has factors </a:t>
            </a:r>
            <a:r>
              <a:rPr lang="en-IN" sz="2000" dirty="0" smtClean="0"/>
              <a:t>which help us </a:t>
            </a:r>
            <a:r>
              <a:rPr lang="en-IN" sz="2000" dirty="0" smtClean="0"/>
              <a:t>to identify </a:t>
            </a:r>
            <a:r>
              <a:rPr lang="en-IN" sz="2000" dirty="0" smtClean="0"/>
              <a:t>the performance and profitability of a </a:t>
            </a:r>
            <a:r>
              <a:rPr lang="en-IN" sz="2000" dirty="0" smtClean="0"/>
              <a:t>company for a fiscal year.</a:t>
            </a:r>
          </a:p>
          <a:p>
            <a:pPr marL="342900" lvl="0" indent="-342900">
              <a:spcBef>
                <a:spcPct val="20000"/>
              </a:spcBef>
              <a:buFont typeface="Arial" pitchFamily="34" charset="0"/>
              <a:buChar char="•"/>
            </a:pPr>
            <a:r>
              <a:rPr lang="en-IN" sz="2000" dirty="0" smtClean="0"/>
              <a:t>Balance </a:t>
            </a:r>
            <a:r>
              <a:rPr lang="en-IN" sz="2000" dirty="0" smtClean="0"/>
              <a:t>Sheet has indicators which help </a:t>
            </a:r>
            <a:r>
              <a:rPr lang="en-IN" sz="2000" dirty="0" smtClean="0"/>
              <a:t>us understand </a:t>
            </a:r>
            <a:r>
              <a:rPr lang="en-IN" sz="2000" dirty="0" smtClean="0"/>
              <a:t>the financial status of each company</a:t>
            </a:r>
            <a:r>
              <a:rPr lang="en-IN" sz="2000" dirty="0" smtClean="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905000" y="5312664"/>
          <a:ext cx="5199380" cy="630936"/>
        </p:xfrm>
        <a:graphic>
          <a:graphicData uri="http://schemas.openxmlformats.org/drawingml/2006/table">
            <a:tbl>
              <a:tblPr/>
              <a:tblGrid>
                <a:gridCol w="1689100"/>
                <a:gridCol w="3510280"/>
              </a:tblGrid>
              <a:tr h="0">
                <a:tc>
                  <a:txBody>
                    <a:bodyPr/>
                    <a:lstStyle/>
                    <a:p>
                      <a:pPr>
                        <a:lnSpc>
                          <a:spcPct val="115000"/>
                        </a:lnSpc>
                        <a:spcAft>
                          <a:spcPts val="0"/>
                        </a:spcAft>
                      </a:pPr>
                      <a:r>
                        <a:rPr lang="en-IN" sz="1200" dirty="0">
                          <a:latin typeface="Calibri"/>
                          <a:ea typeface="Calibri"/>
                          <a:cs typeface="Times New Roman"/>
                        </a:rPr>
                        <a:t>Balance Sheet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Comprises of Assets, Liability and Equity</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dirty="0">
                          <a:latin typeface="Calibri"/>
                          <a:ea typeface="Calibri"/>
                          <a:cs typeface="Times New Roman"/>
                        </a:rPr>
                        <a:t>Income Statement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Reports Company’s Performance</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dirty="0">
                          <a:latin typeface="Calibri"/>
                          <a:ea typeface="Calibri"/>
                          <a:cs typeface="Times New Roman"/>
                        </a:rPr>
                        <a:t>Cash Flow Statement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Presents Operating, Investing and Financing Activities</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Content Placeholder 2"/>
          <p:cNvSpPr txBox="1">
            <a:spLocks/>
          </p:cNvSpPr>
          <p:nvPr/>
        </p:nvSpPr>
        <p:spPr>
          <a:xfrm>
            <a:off x="609600" y="4495800"/>
            <a:ext cx="8229600" cy="762000"/>
          </a:xfrm>
          <a:prstGeom prst="rect">
            <a:avLst/>
          </a:prstGeom>
        </p:spPr>
        <p:txBody>
          <a:bodyPr vert="horz" lIns="91440" tIns="45720" rIns="91440" bIns="45720" rtlCol="0">
            <a:normAutofit/>
          </a:bodyPr>
          <a:lstStyle/>
          <a:p>
            <a:pPr marL="342900" lvl="0" indent="-342900">
              <a:spcBef>
                <a:spcPct val="20000"/>
              </a:spcBef>
            </a:pPr>
            <a:r>
              <a:rPr lang="en-IN" dirty="0" smtClean="0"/>
              <a:t>	There </a:t>
            </a:r>
            <a:r>
              <a:rPr lang="en-IN" dirty="0" smtClean="0"/>
              <a:t>are three forms of financial statements a company releases quarterly and </a:t>
            </a:r>
            <a:r>
              <a:rPr lang="en-IN" dirty="0" smtClean="0"/>
              <a:t>annually.</a:t>
            </a:r>
            <a:endParaRPr lang="en-IN"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Data</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endParaRPr lang="en-IN" sz="2400" dirty="0" smtClean="0"/>
          </a:p>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828800"/>
            <a:ext cx="8229600" cy="685800"/>
          </a:xfrm>
          <a:prstGeom prst="rect">
            <a:avLst/>
          </a:prstGeom>
        </p:spPr>
        <p:txBody>
          <a:bodyPr vert="horz" lIns="91440" tIns="45720" rIns="91440" bIns="45720" rtlCol="0">
            <a:normAutofit lnSpcReduction="10000"/>
          </a:bodyPr>
          <a:lstStyle/>
          <a:p>
            <a:pPr marL="342900" lvl="0" indent="-342900">
              <a:spcBef>
                <a:spcPct val="20000"/>
              </a:spcBef>
            </a:pPr>
            <a:r>
              <a:rPr lang="en-IN" sz="2000" dirty="0" smtClean="0"/>
              <a:t>	The dataset chosen has 20 fundamental factors from the indicators in the financial statements issued by a company.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Table 7"/>
          <p:cNvGraphicFramePr>
            <a:graphicFrameLocks noGrp="1"/>
          </p:cNvGraphicFramePr>
          <p:nvPr/>
        </p:nvGraphicFramePr>
        <p:xfrm>
          <a:off x="914400" y="2571747"/>
          <a:ext cx="7772400" cy="3085350"/>
        </p:xfrm>
        <a:graphic>
          <a:graphicData uri="http://schemas.openxmlformats.org/drawingml/2006/table">
            <a:tbl>
              <a:tblPr/>
              <a:tblGrid>
                <a:gridCol w="3886200"/>
                <a:gridCol w="3886200"/>
              </a:tblGrid>
              <a:tr h="262373">
                <a:tc gridSpan="2">
                  <a:txBody>
                    <a:bodyPr/>
                    <a:lstStyle/>
                    <a:p>
                      <a:pPr algn="ctr" fontAlgn="b"/>
                      <a:r>
                        <a:rPr lang="en-IN" sz="1800" b="1" i="0" u="none" strike="noStrike" dirty="0">
                          <a:solidFill>
                            <a:srgbClr val="000000"/>
                          </a:solidFill>
                          <a:latin typeface="Calibri"/>
                        </a:rPr>
                        <a:t>Fundamental Factors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hMerge="1">
                  <a:txBody>
                    <a:bodyPr/>
                    <a:lstStyle/>
                    <a:p>
                      <a:endParaRPr lang="en-IN"/>
                    </a:p>
                  </a:txBody>
                  <a:tcPr/>
                </a:tc>
              </a:tr>
              <a:tr h="280468">
                <a:tc>
                  <a:txBody>
                    <a:bodyPr/>
                    <a:lstStyle/>
                    <a:p>
                      <a:pPr algn="l" fontAlgn="b"/>
                      <a:r>
                        <a:rPr lang="en-IN" sz="1600" b="0" i="0" u="none" strike="noStrike" dirty="0" smtClean="0">
                          <a:solidFill>
                            <a:srgbClr val="000000"/>
                          </a:solidFill>
                          <a:latin typeface="Calibri"/>
                        </a:rPr>
                        <a:t> Revenues</a:t>
                      </a:r>
                      <a:endParaRPr lang="en-IN" sz="1600" b="0" i="0" u="none" strike="noStrike" dirty="0">
                        <a:solidFill>
                          <a:srgbClr val="000000"/>
                        </a:solidFill>
                        <a:latin typeface="Calibri"/>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Net </a:t>
                      </a:r>
                      <a:r>
                        <a:rPr lang="en-IN" sz="1600" b="0" i="0" u="none" strike="noStrike" dirty="0">
                          <a:solidFill>
                            <a:srgbClr val="000000"/>
                          </a:solidFill>
                          <a:latin typeface="Calibri"/>
                        </a:rPr>
                        <a:t>Income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Cost </a:t>
                      </a:r>
                      <a:r>
                        <a:rPr lang="en-IN" sz="1600" b="0" i="0" u="none" strike="noStrike" dirty="0">
                          <a:solidFill>
                            <a:srgbClr val="000000"/>
                          </a:solidFill>
                          <a:latin typeface="Calibri"/>
                        </a:rPr>
                        <a:t>of Revenue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Earnings </a:t>
                      </a:r>
                      <a:r>
                        <a:rPr lang="en-IN" sz="1600" b="0" i="0" u="none" strike="noStrike" dirty="0">
                          <a:solidFill>
                            <a:srgbClr val="000000"/>
                          </a:solidFill>
                          <a:latin typeface="Calibri"/>
                        </a:rPr>
                        <a:t>before Tax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Gross </a:t>
                      </a:r>
                      <a:r>
                        <a:rPr lang="en-IN" sz="1600" b="0" i="0" u="none" strike="noStrike" dirty="0">
                          <a:solidFill>
                            <a:srgbClr val="000000"/>
                          </a:solidFill>
                          <a:latin typeface="Calibri"/>
                        </a:rPr>
                        <a:t>Profit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Earnings </a:t>
                      </a:r>
                      <a:r>
                        <a:rPr lang="en-IN" sz="1600" b="0" i="0" u="none" strike="noStrike" dirty="0">
                          <a:solidFill>
                            <a:srgbClr val="000000"/>
                          </a:solidFill>
                          <a:latin typeface="Calibri"/>
                        </a:rPr>
                        <a:t>per Basic Share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Selling</a:t>
                      </a:r>
                      <a:r>
                        <a:rPr lang="en-IN" sz="1600" b="0" i="0" u="none" strike="noStrike" dirty="0">
                          <a:solidFill>
                            <a:srgbClr val="000000"/>
                          </a:solidFill>
                          <a:latin typeface="Calibri"/>
                        </a:rPr>
                        <a:t>, General and Administrative Expense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Profit </a:t>
                      </a:r>
                      <a:r>
                        <a:rPr lang="en-IN" sz="1600" b="0" i="0" u="none" strike="noStrike" dirty="0">
                          <a:solidFill>
                            <a:srgbClr val="000000"/>
                          </a:solidFill>
                          <a:latin typeface="Calibri"/>
                        </a:rPr>
                        <a:t>Margin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Earnings </a:t>
                      </a:r>
                      <a:r>
                        <a:rPr lang="en-IN" sz="1600" b="0" i="0" u="none" strike="noStrike" dirty="0">
                          <a:solidFill>
                            <a:srgbClr val="000000"/>
                          </a:solidFill>
                          <a:latin typeface="Calibri"/>
                        </a:rPr>
                        <a:t>Before Interest &amp; Taxes (EBIT)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Total </a:t>
                      </a:r>
                      <a:r>
                        <a:rPr lang="en-IN" sz="1600" b="0" i="0" u="none" strike="noStrike" dirty="0">
                          <a:solidFill>
                            <a:srgbClr val="000000"/>
                          </a:solidFill>
                          <a:latin typeface="Calibri"/>
                        </a:rPr>
                        <a:t>Assets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Gross </a:t>
                      </a:r>
                      <a:r>
                        <a:rPr lang="en-IN" sz="1600" b="0" i="0" u="none" strike="noStrike" dirty="0">
                          <a:solidFill>
                            <a:srgbClr val="000000"/>
                          </a:solidFill>
                          <a:latin typeface="Calibri"/>
                        </a:rPr>
                        <a:t>Margin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Current </a:t>
                      </a:r>
                      <a:r>
                        <a:rPr lang="en-IN" sz="1600" b="0" i="0" u="none" strike="noStrike" dirty="0">
                          <a:solidFill>
                            <a:srgbClr val="000000"/>
                          </a:solidFill>
                          <a:latin typeface="Calibri"/>
                        </a:rPr>
                        <a:t>Assets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SGNA </a:t>
                      </a:r>
                      <a:r>
                        <a:rPr lang="en-IN" sz="1600" b="0" i="0" u="none" strike="noStrike" dirty="0">
                          <a:solidFill>
                            <a:srgbClr val="000000"/>
                          </a:solidFill>
                          <a:latin typeface="Calibri"/>
                        </a:rPr>
                        <a:t>as % of Revenues*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Current </a:t>
                      </a:r>
                      <a:r>
                        <a:rPr lang="en-IN" sz="1600" b="0" i="0" u="none" strike="noStrike" dirty="0">
                          <a:solidFill>
                            <a:srgbClr val="000000"/>
                          </a:solidFill>
                          <a:latin typeface="Calibri"/>
                        </a:rPr>
                        <a:t>Liabilities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EBIT </a:t>
                      </a:r>
                      <a:r>
                        <a:rPr lang="en-IN" sz="1600" b="0" i="0" u="none" strike="noStrike" dirty="0">
                          <a:solidFill>
                            <a:srgbClr val="000000"/>
                          </a:solidFill>
                          <a:latin typeface="Calibri"/>
                        </a:rPr>
                        <a:t>Margin*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Current </a:t>
                      </a:r>
                      <a:r>
                        <a:rPr lang="en-IN" sz="1600" b="0" i="0" u="none" strike="noStrike" dirty="0">
                          <a:solidFill>
                            <a:srgbClr val="000000"/>
                          </a:solidFill>
                          <a:latin typeface="Calibri"/>
                        </a:rPr>
                        <a:t>Ratio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Interest </a:t>
                      </a:r>
                      <a:r>
                        <a:rPr lang="en-IN" sz="1600" b="0" i="0" u="none" strike="noStrike" dirty="0">
                          <a:solidFill>
                            <a:srgbClr val="000000"/>
                          </a:solidFill>
                          <a:latin typeface="Calibri"/>
                        </a:rPr>
                        <a:t>Expense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Working </a:t>
                      </a:r>
                      <a:r>
                        <a:rPr lang="en-IN" sz="1600" b="0" i="0" u="none" strike="noStrike" dirty="0">
                          <a:solidFill>
                            <a:srgbClr val="000000"/>
                          </a:solidFill>
                          <a:latin typeface="Calibri"/>
                        </a:rPr>
                        <a:t>Capital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0468">
                <a:tc>
                  <a:txBody>
                    <a:bodyPr/>
                    <a:lstStyle/>
                    <a:p>
                      <a:pPr algn="l" fontAlgn="b"/>
                      <a:r>
                        <a:rPr lang="en-IN" sz="1600" b="0" i="0" u="none" strike="noStrike" dirty="0" smtClean="0">
                          <a:solidFill>
                            <a:srgbClr val="000000"/>
                          </a:solidFill>
                          <a:latin typeface="Calibri"/>
                        </a:rPr>
                        <a:t> Income </a:t>
                      </a:r>
                      <a:r>
                        <a:rPr lang="en-IN" sz="1600" b="0" i="0" u="none" strike="noStrike" dirty="0">
                          <a:solidFill>
                            <a:srgbClr val="000000"/>
                          </a:solidFill>
                          <a:latin typeface="Calibri"/>
                        </a:rPr>
                        <a:t>Tax Expense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smtClean="0">
                          <a:solidFill>
                            <a:srgbClr val="000000"/>
                          </a:solidFill>
                          <a:latin typeface="Calibri"/>
                        </a:rPr>
                        <a:t> Capital </a:t>
                      </a:r>
                      <a:r>
                        <a:rPr lang="en-IN" sz="1600" b="0" i="0" u="none" strike="noStrike" dirty="0">
                          <a:solidFill>
                            <a:srgbClr val="000000"/>
                          </a:solidFill>
                          <a:latin typeface="Calibri"/>
                        </a:rPr>
                        <a:t>Expenditure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Data</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graphicFrame>
        <p:nvGraphicFramePr>
          <p:cNvPr id="5" name="Table 4"/>
          <p:cNvGraphicFramePr>
            <a:graphicFrameLocks noGrp="1"/>
          </p:cNvGraphicFramePr>
          <p:nvPr/>
        </p:nvGraphicFramePr>
        <p:xfrm>
          <a:off x="5128260" y="3255264"/>
          <a:ext cx="3101340" cy="1773936"/>
        </p:xfrm>
        <a:graphic>
          <a:graphicData uri="http://schemas.openxmlformats.org/drawingml/2006/table">
            <a:tbl>
              <a:tblPr/>
              <a:tblGrid>
                <a:gridCol w="777338"/>
                <a:gridCol w="2324002"/>
              </a:tblGrid>
              <a:tr h="295656">
                <a:tc>
                  <a:txBody>
                    <a:bodyPr/>
                    <a:lstStyle/>
                    <a:p>
                      <a:pPr>
                        <a:lnSpc>
                          <a:spcPct val="115000"/>
                        </a:lnSpc>
                        <a:spcAft>
                          <a:spcPts val="0"/>
                        </a:spcAft>
                      </a:pPr>
                      <a:r>
                        <a:rPr lang="en-IN" sz="1200" b="1" dirty="0">
                          <a:latin typeface="Calibri"/>
                          <a:ea typeface="Calibri"/>
                          <a:cs typeface="Times New Roman"/>
                        </a:rPr>
                        <a:t>Notation</a:t>
                      </a:r>
                      <a:endParaRPr lang="en-IN"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b="1" dirty="0">
                          <a:latin typeface="Calibri"/>
                          <a:ea typeface="Calibri"/>
                          <a:cs typeface="Times New Roman"/>
                        </a:rPr>
                        <a:t>Description</a:t>
                      </a:r>
                      <a:endParaRPr lang="en-IN"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56">
                <a:tc>
                  <a:txBody>
                    <a:bodyPr/>
                    <a:lstStyle/>
                    <a:p>
                      <a:pPr>
                        <a:lnSpc>
                          <a:spcPct val="115000"/>
                        </a:lnSpc>
                        <a:spcAft>
                          <a:spcPts val="0"/>
                        </a:spcAft>
                      </a:pPr>
                      <a:r>
                        <a:rPr lang="en-IN" sz="1200" dirty="0">
                          <a:latin typeface="Calibri"/>
                          <a:ea typeface="Calibri"/>
                          <a:cs typeface="Times New Roman"/>
                        </a:rPr>
                        <a:t>P</a:t>
                      </a:r>
                      <a:r>
                        <a:rPr lang="en-IN" sz="1200" baseline="-25000" dirty="0">
                          <a:latin typeface="Calibri"/>
                          <a:ea typeface="Calibri"/>
                          <a:cs typeface="Times New Roman"/>
                        </a:rPr>
                        <a:t>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Stock Price</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56">
                <a:tc>
                  <a:txBody>
                    <a:bodyPr/>
                    <a:lstStyle/>
                    <a:p>
                      <a:pPr>
                        <a:lnSpc>
                          <a:spcPct val="115000"/>
                        </a:lnSpc>
                        <a:spcAft>
                          <a:spcPts val="0"/>
                        </a:spcAft>
                      </a:pPr>
                      <a:r>
                        <a:rPr lang="en-IN" sz="1200" dirty="0">
                          <a:latin typeface="Calibri"/>
                          <a:ea typeface="Calibri"/>
                          <a:cs typeface="Times New Roman"/>
                        </a:rPr>
                        <a:t>p</a:t>
                      </a:r>
                      <a:r>
                        <a:rPr lang="en-IN" sz="1200" baseline="-25000" dirty="0">
                          <a:latin typeface="Calibri"/>
                          <a:ea typeface="Calibri"/>
                          <a:cs typeface="Times New Roman"/>
                        </a:rPr>
                        <a:t>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log P</a:t>
                      </a:r>
                      <a:r>
                        <a:rPr lang="en-IN" sz="1200" baseline="-25000" dirty="0">
                          <a:latin typeface="Calibri"/>
                          <a:ea typeface="Calibri"/>
                          <a:cs typeface="Times New Roman"/>
                        </a:rPr>
                        <a:t>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56">
                <a:tc>
                  <a:txBody>
                    <a:bodyPr/>
                    <a:lstStyle/>
                    <a:p>
                      <a:pPr>
                        <a:lnSpc>
                          <a:spcPct val="115000"/>
                        </a:lnSpc>
                        <a:spcAft>
                          <a:spcPts val="0"/>
                        </a:spcAft>
                      </a:pPr>
                      <a:r>
                        <a:rPr lang="en-IN" sz="1200" dirty="0">
                          <a:latin typeface="Calibri"/>
                          <a:ea typeface="Calibri"/>
                          <a:cs typeface="Times New Roman"/>
                        </a:rPr>
                        <a:t>R</a:t>
                      </a:r>
                      <a:r>
                        <a:rPr lang="en-IN" sz="1200" baseline="-25000" dirty="0">
                          <a:latin typeface="Calibri"/>
                          <a:ea typeface="Calibri"/>
                          <a:cs typeface="Times New Roman"/>
                        </a:rPr>
                        <a:t>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Return = (P</a:t>
                      </a:r>
                      <a:r>
                        <a:rPr lang="en-IN" sz="1200" baseline="-25000" dirty="0">
                          <a:latin typeface="Calibri"/>
                          <a:ea typeface="Calibri"/>
                          <a:cs typeface="Times New Roman"/>
                        </a:rPr>
                        <a:t>t </a:t>
                      </a:r>
                      <a:r>
                        <a:rPr lang="en-IN" sz="1200" dirty="0">
                          <a:latin typeface="Calibri"/>
                          <a:ea typeface="Calibri"/>
                          <a:cs typeface="Times New Roman"/>
                        </a:rPr>
                        <a:t>/P</a:t>
                      </a:r>
                      <a:r>
                        <a:rPr lang="en-IN" sz="1200" baseline="-25000" dirty="0">
                          <a:latin typeface="Calibri"/>
                          <a:ea typeface="Calibri"/>
                          <a:cs typeface="Times New Roman"/>
                        </a:rPr>
                        <a:t>t-1</a:t>
                      </a:r>
                      <a:r>
                        <a:rPr lang="en-IN" sz="1200" dirty="0">
                          <a:latin typeface="Calibri"/>
                          <a:ea typeface="Calibri"/>
                          <a:cs typeface="Times New Roman"/>
                        </a:rPr>
                        <a:t>) – 1</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56">
                <a:tc>
                  <a:txBody>
                    <a:bodyPr/>
                    <a:lstStyle/>
                    <a:p>
                      <a:pPr>
                        <a:lnSpc>
                          <a:spcPct val="115000"/>
                        </a:lnSpc>
                        <a:spcAft>
                          <a:spcPts val="0"/>
                        </a:spcAft>
                      </a:pPr>
                      <a:r>
                        <a:rPr lang="en-IN" sz="1200" dirty="0">
                          <a:latin typeface="Calibri"/>
                          <a:ea typeface="Calibri"/>
                          <a:cs typeface="Times New Roman"/>
                        </a:rPr>
                        <a:t>r</a:t>
                      </a:r>
                      <a:r>
                        <a:rPr lang="en-IN" sz="1200" baseline="-25000" dirty="0">
                          <a:latin typeface="Calibri"/>
                          <a:ea typeface="Calibri"/>
                          <a:cs typeface="Times New Roman"/>
                        </a:rPr>
                        <a:t>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Return from ‘risk free’ investment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56">
                <a:tc>
                  <a:txBody>
                    <a:bodyPr/>
                    <a:lstStyle/>
                    <a:p>
                      <a:pPr>
                        <a:lnSpc>
                          <a:spcPct val="115000"/>
                        </a:lnSpc>
                        <a:spcAft>
                          <a:spcPts val="0"/>
                        </a:spcAft>
                      </a:pPr>
                      <a:r>
                        <a:rPr lang="en-IN" sz="1200" dirty="0">
                          <a:latin typeface="Calibri"/>
                          <a:ea typeface="Calibri"/>
                          <a:cs typeface="Times New Roman"/>
                        </a:rPr>
                        <a:t>R</a:t>
                      </a:r>
                      <a:r>
                        <a:rPr lang="en-IN" sz="1200" baseline="-25000" dirty="0">
                          <a:latin typeface="Calibri"/>
                          <a:ea typeface="Calibri"/>
                          <a:cs typeface="Times New Roman"/>
                        </a:rPr>
                        <a:t>t</a:t>
                      </a:r>
                      <a:r>
                        <a:rPr lang="en-IN" sz="1200" dirty="0">
                          <a:latin typeface="Calibri"/>
                          <a:ea typeface="Calibri"/>
                          <a:cs typeface="Times New Roman"/>
                        </a:rPr>
                        <a:t> – r</a:t>
                      </a:r>
                      <a:r>
                        <a:rPr lang="en-IN" sz="1200" baseline="-25000" dirty="0">
                          <a:latin typeface="Calibri"/>
                          <a:ea typeface="Calibri"/>
                          <a:cs typeface="Times New Roman"/>
                        </a:rPr>
                        <a:t>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Calibri"/>
                          <a:ea typeface="Calibri"/>
                          <a:cs typeface="Times New Roman"/>
                        </a:rPr>
                        <a:t>Excess return</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5128260" y="2450068"/>
            <a:ext cx="2362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Explanatory Variables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457200" y="1600200"/>
            <a:ext cx="4572000" cy="2862322"/>
          </a:xfrm>
          <a:prstGeom prst="rect">
            <a:avLst/>
          </a:prstGeom>
        </p:spPr>
        <p:txBody>
          <a:bodyPr wrap="square">
            <a:spAutoFit/>
          </a:bodyPr>
          <a:lstStyle/>
          <a:p>
            <a:pPr>
              <a:buFont typeface="Arial" pitchFamily="34" charset="0"/>
              <a:buChar char="•"/>
            </a:pPr>
            <a:r>
              <a:rPr lang="en-IN" dirty="0" smtClean="0"/>
              <a:t> The </a:t>
            </a:r>
            <a:r>
              <a:rPr lang="en-IN" dirty="0" smtClean="0"/>
              <a:t>final dataset </a:t>
            </a:r>
            <a:r>
              <a:rPr lang="en-IN" dirty="0" smtClean="0"/>
              <a:t>has </a:t>
            </a:r>
            <a:r>
              <a:rPr lang="en-IN" dirty="0" smtClean="0"/>
              <a:t>quarterly data </a:t>
            </a:r>
            <a:r>
              <a:rPr lang="en-IN" dirty="0" smtClean="0"/>
              <a:t>with information of 5500 </a:t>
            </a:r>
            <a:r>
              <a:rPr lang="en-IN" dirty="0" smtClean="0"/>
              <a:t>stocks approximately. </a:t>
            </a:r>
          </a:p>
          <a:p>
            <a:pPr>
              <a:buFont typeface="Arial" pitchFamily="34" charset="0"/>
              <a:buChar char="•"/>
            </a:pPr>
            <a:r>
              <a:rPr lang="en-IN" dirty="0" smtClean="0"/>
              <a:t> The </a:t>
            </a:r>
            <a:r>
              <a:rPr lang="en-IN" dirty="0" smtClean="0"/>
              <a:t>daily closing prices, trading volume and the daily US Treasury yield curve rates for each </a:t>
            </a:r>
            <a:r>
              <a:rPr lang="en-IN" dirty="0" smtClean="0"/>
              <a:t>stock will be added in the later part of the analysis. </a:t>
            </a:r>
          </a:p>
          <a:p>
            <a:pPr>
              <a:buFont typeface="Arial" pitchFamily="34" charset="0"/>
              <a:buChar char="•"/>
            </a:pPr>
            <a:r>
              <a:rPr lang="en-IN" dirty="0" smtClean="0"/>
              <a:t> </a:t>
            </a:r>
            <a:r>
              <a:rPr lang="en-IN" dirty="0" smtClean="0"/>
              <a:t>The daily yield curve rates are available on the </a:t>
            </a:r>
            <a:r>
              <a:rPr lang="en-IN" dirty="0" smtClean="0"/>
              <a:t>Data and Charts </a:t>
            </a:r>
            <a:r>
              <a:rPr lang="en-IN" dirty="0" smtClean="0"/>
              <a:t>Centre </a:t>
            </a:r>
            <a:r>
              <a:rPr lang="en-IN" dirty="0" smtClean="0"/>
              <a:t>of treasury.gov which coordinates with the U.S. Department of the Treasury. </a:t>
            </a:r>
            <a:endParaRPr lang="en-IN" dirty="0"/>
          </a:p>
        </p:txBody>
      </p:sp>
      <p:sp>
        <p:nvSpPr>
          <p:cNvPr id="9" name="Rectangle 8"/>
          <p:cNvSpPr/>
          <p:nvPr/>
        </p:nvSpPr>
        <p:spPr>
          <a:xfrm>
            <a:off x="457200" y="4819471"/>
            <a:ext cx="4572000" cy="1200329"/>
          </a:xfrm>
          <a:prstGeom prst="rect">
            <a:avLst/>
          </a:prstGeom>
        </p:spPr>
        <p:txBody>
          <a:bodyPr wrap="square">
            <a:spAutoFit/>
          </a:bodyPr>
          <a:lstStyle/>
          <a:p>
            <a:pPr>
              <a:buFont typeface="Arial" pitchFamily="34" charset="0"/>
              <a:buChar char="•"/>
            </a:pPr>
            <a:r>
              <a:rPr lang="en-IN" dirty="0" smtClean="0"/>
              <a:t> Some explanatory variables are added for the purpose of analysis.</a:t>
            </a:r>
          </a:p>
          <a:p>
            <a:pPr>
              <a:buFont typeface="Arial" pitchFamily="34" charset="0"/>
              <a:buChar char="•"/>
            </a:pPr>
            <a:r>
              <a:rPr lang="en-IN" dirty="0" smtClean="0"/>
              <a:t> </a:t>
            </a:r>
            <a:r>
              <a:rPr lang="en-IN" dirty="0" smtClean="0"/>
              <a:t>The calculation for returns is shown in the table.</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Data</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381000" y="1828800"/>
            <a:ext cx="8229600" cy="1219200"/>
          </a:xfrm>
          <a:prstGeom prst="rect">
            <a:avLst/>
          </a:prstGeom>
        </p:spPr>
        <p:txBody>
          <a:bodyPr vert="horz" lIns="91440" tIns="45720" rIns="91440" bIns="45720" rtlCol="0">
            <a:normAutofit/>
          </a:bodyPr>
          <a:lstStyle/>
          <a:p>
            <a:pPr marL="342900" lvl="0" indent="-342900">
              <a:spcBef>
                <a:spcPct val="20000"/>
              </a:spcBef>
            </a:pPr>
            <a:r>
              <a:rPr lang="en-IN" sz="2000" dirty="0" smtClean="0"/>
              <a:t>	Market capital is the company’s market value of it’s outstanding shares. Based on the company’s market capitalization it’s stocks are classified into small cap, mid cap and large cap stocks.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381000" y="2971800"/>
            <a:ext cx="8229600" cy="1219200"/>
          </a:xfrm>
          <a:prstGeom prst="rect">
            <a:avLst/>
          </a:prstGeom>
        </p:spPr>
        <p:txBody>
          <a:bodyPr vert="horz" lIns="91440" tIns="45720" rIns="91440" bIns="45720" rtlCol="0">
            <a:normAutofit/>
          </a:bodyPr>
          <a:lstStyle/>
          <a:p>
            <a:pPr marL="342900" lvl="0" indent="-342900">
              <a:spcBef>
                <a:spcPct val="20000"/>
              </a:spcBef>
            </a:pPr>
            <a:r>
              <a:rPr lang="en-IN" sz="2000" dirty="0" smtClean="0"/>
              <a:t>	Small Cap Stocks – Market Cap between $300 million and $2billion</a:t>
            </a:r>
          </a:p>
          <a:p>
            <a:pPr marL="342900" lvl="0" indent="-342900">
              <a:spcBef>
                <a:spcPct val="20000"/>
              </a:spcBef>
            </a:pPr>
            <a:r>
              <a:rPr lang="en-IN" sz="2000" dirty="0" smtClean="0"/>
              <a:t>	</a:t>
            </a:r>
            <a:endParaRPr lang="en-IN" sz="2000" dirty="0" smtClean="0"/>
          </a:p>
          <a:p>
            <a:pPr marL="342900" lvl="0" indent="-342900">
              <a:spcBef>
                <a:spcPct val="20000"/>
              </a:spcBef>
            </a:pPr>
            <a:r>
              <a:rPr lang="en-IN" sz="2000" dirty="0" smtClean="0"/>
              <a:t>	</a:t>
            </a:r>
            <a:r>
              <a:rPr lang="en-IN" sz="2000" dirty="0" smtClean="0"/>
              <a:t>Large Cap Stocks – Market Cap higher than $5 billion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381000" y="4419600"/>
            <a:ext cx="8229600" cy="1219200"/>
          </a:xfrm>
          <a:prstGeom prst="rect">
            <a:avLst/>
          </a:prstGeom>
        </p:spPr>
        <p:txBody>
          <a:bodyPr vert="horz" lIns="91440" tIns="45720" rIns="91440" bIns="45720" rtlCol="0">
            <a:normAutofit/>
          </a:bodyPr>
          <a:lstStyle/>
          <a:p>
            <a:pPr marL="342900" lvl="0" indent="-342900">
              <a:spcBef>
                <a:spcPct val="20000"/>
              </a:spcBef>
            </a:pPr>
            <a:r>
              <a:rPr lang="en-IN" sz="2000" dirty="0" smtClean="0"/>
              <a:t>	Our dataset has two other files which contains daily closing prices of exchange trading fund (ETF). One ETF tracks 2000 companies with small cap stocks and  other tracks the SP500 i.e. Large cap stocks.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smtClean="0"/>
              <a:t>Data</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endParaRPr lang="en-IN" sz="2400" dirty="0" smtClean="0"/>
          </a:p>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273552"/>
            <a:ext cx="2083373" cy="432048"/>
          </a:xfrm>
          <a:prstGeom prst="rect">
            <a:avLst/>
          </a:prstGeom>
        </p:spPr>
      </p:pic>
      <p:sp>
        <p:nvSpPr>
          <p:cNvPr id="5" name="Content Placeholder 2"/>
          <p:cNvSpPr txBox="1">
            <a:spLocks/>
          </p:cNvSpPr>
          <p:nvPr/>
        </p:nvSpPr>
        <p:spPr>
          <a:xfrm>
            <a:off x="381000" y="1219200"/>
            <a:ext cx="8229600" cy="1219200"/>
          </a:xfrm>
          <a:prstGeom prst="rect">
            <a:avLst/>
          </a:prstGeom>
        </p:spPr>
        <p:txBody>
          <a:bodyPr vert="horz" lIns="91440" tIns="45720" rIns="91440" bIns="45720" rtlCol="0">
            <a:normAutofit/>
          </a:bodyPr>
          <a:lstStyle/>
          <a:p>
            <a:pPr marL="342900" lvl="0" indent="-342900">
              <a:spcBef>
                <a:spcPct val="20000"/>
              </a:spcBef>
            </a:pPr>
            <a:r>
              <a:rPr lang="en-IN" sz="2000" dirty="0" smtClean="0"/>
              <a:t>	Performance of small cap </a:t>
            </a:r>
            <a:r>
              <a:rPr lang="en-IN" sz="2000" dirty="0" smtClean="0"/>
              <a:t>vs</a:t>
            </a:r>
            <a:r>
              <a:rPr lang="en-IN" sz="2000" dirty="0" smtClean="0"/>
              <a:t> large cap stocks is shown in the graph below (red – small cap and blue – large cap).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1" u="none" strike="noStrike" kern="1200" cap="none" spc="0" normalizeH="0" baseline="0" noProof="0" dirty="0" smtClean="0">
                <a:ln>
                  <a:noFill/>
                </a:ln>
                <a:solidFill>
                  <a:schemeClr val="tx1"/>
                </a:solidFill>
                <a:effectLst/>
                <a:uLnTx/>
                <a:uFillTx/>
                <a:latin typeface="+mn-lt"/>
                <a:ea typeface="+mn-ea"/>
                <a:cs typeface="+mn-cs"/>
              </a:rPr>
              <a:t>	</a:t>
            </a: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pic>
        <p:nvPicPr>
          <p:cNvPr id="45057" name="Picture 1"/>
          <p:cNvPicPr>
            <a:picLocks noChangeAspect="1" noChangeArrowheads="1"/>
          </p:cNvPicPr>
          <p:nvPr/>
        </p:nvPicPr>
        <p:blipFill>
          <a:blip r:embed="rId3" cstate="print"/>
          <a:srcRect/>
          <a:stretch>
            <a:fillRect/>
          </a:stretch>
        </p:blipFill>
        <p:spPr bwMode="auto">
          <a:xfrm>
            <a:off x="533400" y="1850213"/>
            <a:ext cx="8153400" cy="416958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Neural Networks</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6" name="Content Placeholder 2"/>
          <p:cNvSpPr txBox="1">
            <a:spLocks/>
          </p:cNvSpPr>
          <p:nvPr/>
        </p:nvSpPr>
        <p:spPr>
          <a:xfrm>
            <a:off x="457200" y="1828800"/>
            <a:ext cx="8229600" cy="3429000"/>
          </a:xfrm>
          <a:prstGeom prst="rect">
            <a:avLst/>
          </a:prstGeom>
        </p:spPr>
        <p:txBody>
          <a:bodyPr vert="horz" lIns="91440" tIns="45720" rIns="91440" bIns="45720" rtlCol="0">
            <a:normAutofit/>
          </a:bodyPr>
          <a:lstStyle/>
          <a:p>
            <a:pPr>
              <a:buFont typeface="Arial" pitchFamily="34" charset="0"/>
              <a:buChar char="•"/>
            </a:pPr>
            <a:r>
              <a:rPr lang="en-IN" sz="2400" dirty="0" smtClean="0"/>
              <a:t> Neural </a:t>
            </a:r>
            <a:r>
              <a:rPr lang="en-IN" sz="2400" dirty="0" smtClean="0"/>
              <a:t>network model </a:t>
            </a:r>
            <a:r>
              <a:rPr lang="en-IN" sz="2400" dirty="0" smtClean="0"/>
              <a:t>- </a:t>
            </a:r>
            <a:r>
              <a:rPr lang="en-IN" sz="2400" dirty="0" smtClean="0"/>
              <a:t>an intelligent data mining technique which is used in pattern recognition problems like stock price predictions. </a:t>
            </a:r>
            <a:endParaRPr lang="en-IN" sz="2400" dirty="0" smtClean="0"/>
          </a:p>
          <a:p>
            <a:pPr>
              <a:buFont typeface="Arial" pitchFamily="34" charset="0"/>
              <a:buChar char="•"/>
            </a:pPr>
            <a:r>
              <a:rPr lang="en-IN" sz="2400" dirty="0" smtClean="0"/>
              <a:t> Non-parametric, non-linear, </a:t>
            </a:r>
            <a:r>
              <a:rPr lang="en-IN" sz="2400" dirty="0" smtClean="0"/>
              <a:t>data driven model which </a:t>
            </a:r>
            <a:r>
              <a:rPr lang="en-IN" sz="2400" dirty="0" smtClean="0"/>
              <a:t>uses learning algorithms to </a:t>
            </a:r>
            <a:r>
              <a:rPr lang="en-IN" sz="2400" dirty="0" smtClean="0"/>
              <a:t>map the past values </a:t>
            </a:r>
            <a:r>
              <a:rPr lang="en-IN" sz="2400" dirty="0" smtClean="0"/>
              <a:t>(past </a:t>
            </a:r>
            <a:r>
              <a:rPr lang="en-IN" sz="2400" dirty="0" smtClean="0"/>
              <a:t>prices and </a:t>
            </a:r>
            <a:r>
              <a:rPr lang="en-IN" sz="2400" dirty="0" smtClean="0"/>
              <a:t>trading volume </a:t>
            </a:r>
            <a:r>
              <a:rPr lang="en-IN" sz="2400" dirty="0" smtClean="0"/>
              <a:t>information) of a time series. </a:t>
            </a:r>
            <a:endParaRPr lang="en-IN" sz="2400" dirty="0" smtClean="0"/>
          </a:p>
          <a:p>
            <a:pPr>
              <a:buFont typeface="Arial" pitchFamily="34" charset="0"/>
              <a:buChar char="•"/>
            </a:pPr>
            <a:r>
              <a:rPr lang="en-IN" sz="2400" dirty="0" smtClean="0"/>
              <a:t> </a:t>
            </a:r>
            <a:r>
              <a:rPr lang="en-IN" sz="2400" dirty="0" smtClean="0"/>
              <a:t>Use </a:t>
            </a:r>
            <a:r>
              <a:rPr lang="en-IN" sz="2400" dirty="0" smtClean="0"/>
              <a:t>a neural network was initially inspired from the nervous system of human beings. </a:t>
            </a:r>
            <a:endParaRPr lang="en-IN"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Neural Networks</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447800"/>
            <a:ext cx="8229600" cy="2667000"/>
          </a:xfrm>
          <a:prstGeom prst="rect">
            <a:avLst/>
          </a:prstGeom>
        </p:spPr>
        <p:txBody>
          <a:bodyPr vert="horz" lIns="91440" tIns="45720" rIns="91440" bIns="45720" rtlCol="0">
            <a:normAutofit fontScale="92500" lnSpcReduction="10000"/>
          </a:bodyPr>
          <a:lstStyle/>
          <a:p>
            <a:pPr>
              <a:buFont typeface="Arial" pitchFamily="34" charset="0"/>
              <a:buChar char="•"/>
            </a:pPr>
            <a:r>
              <a:rPr lang="en-IN" sz="2000" dirty="0" smtClean="0"/>
              <a:t> A feed forward multi layer </a:t>
            </a:r>
            <a:r>
              <a:rPr lang="en-IN" sz="2000" dirty="0" smtClean="0"/>
              <a:t>perceptron</a:t>
            </a:r>
            <a:r>
              <a:rPr lang="en-IN" sz="2000" dirty="0" smtClean="0"/>
              <a:t> (MLP) neural network is considered to forecast the stock price returns.</a:t>
            </a:r>
          </a:p>
          <a:p>
            <a:pPr>
              <a:buFont typeface="Arial" pitchFamily="34" charset="0"/>
              <a:buChar char="•"/>
            </a:pPr>
            <a:r>
              <a:rPr lang="en-IN" sz="2000" dirty="0" smtClean="0"/>
              <a:t>The MLP neural network consists of three layers:</a:t>
            </a:r>
          </a:p>
          <a:p>
            <a:pPr lvl="1">
              <a:buFontTx/>
              <a:buChar char="-"/>
            </a:pPr>
            <a:r>
              <a:rPr lang="en-IN" sz="2000" dirty="0" smtClean="0"/>
              <a:t>Input layer</a:t>
            </a:r>
          </a:p>
          <a:p>
            <a:pPr lvl="1">
              <a:buFontTx/>
              <a:buChar char="-"/>
            </a:pPr>
            <a:r>
              <a:rPr lang="en-IN" sz="2000" dirty="0" smtClean="0"/>
              <a:t>Hidden layer</a:t>
            </a:r>
          </a:p>
          <a:p>
            <a:pPr lvl="1">
              <a:buFontTx/>
              <a:buChar char="-"/>
            </a:pPr>
            <a:r>
              <a:rPr lang="en-IN" sz="2000" dirty="0" smtClean="0"/>
              <a:t>Output layer</a:t>
            </a:r>
          </a:p>
          <a:p>
            <a:pPr>
              <a:buFont typeface="Arial" pitchFamily="34" charset="0"/>
              <a:buChar char="•"/>
            </a:pPr>
            <a:r>
              <a:rPr lang="en-IN" sz="2000" dirty="0" smtClean="0"/>
              <a:t> Every layer has number of units which receive and transmit signals (or outputs) to the next set of units on other layers. These connections are measured by weights ( </a:t>
            </a:r>
            <a:r>
              <a:rPr lang="en-IN" sz="2000" dirty="0" smtClean="0"/>
              <a:t>w</a:t>
            </a:r>
            <a:r>
              <a:rPr lang="en-IN" sz="2000" baseline="-25000" dirty="0" smtClean="0"/>
              <a:t>ij</a:t>
            </a:r>
            <a:r>
              <a:rPr lang="en-IN" sz="2000" dirty="0" smtClean="0"/>
              <a:t> ).</a:t>
            </a: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p:cNvPicPr/>
          <p:nvPr/>
        </p:nvPicPr>
        <p:blipFill>
          <a:blip r:embed="rId3" cstate="print"/>
          <a:srcRect/>
          <a:stretch>
            <a:fillRect/>
          </a:stretch>
        </p:blipFill>
        <p:spPr bwMode="auto">
          <a:xfrm>
            <a:off x="5916881" y="4394200"/>
            <a:ext cx="1931719" cy="1549400"/>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889000" y="4166554"/>
            <a:ext cx="4064000" cy="215804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Neural Networks</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447800"/>
            <a:ext cx="8229600" cy="2667000"/>
          </a:xfrm>
          <a:prstGeom prst="rect">
            <a:avLst/>
          </a:prstGeom>
        </p:spPr>
        <p:txBody>
          <a:bodyPr vert="horz" lIns="91440" tIns="45720" rIns="91440" bIns="45720" rtlCol="0">
            <a:normAutofit/>
          </a:bodyPr>
          <a:lstStyle/>
          <a:p>
            <a:pPr>
              <a:buFont typeface="Arial" pitchFamily="34" charset="0"/>
              <a:buChar char="•"/>
            </a:pPr>
            <a:r>
              <a:rPr lang="en-IN" sz="2000" dirty="0" smtClean="0"/>
              <a:t> </a:t>
            </a:r>
            <a:r>
              <a:rPr lang="en-IN" sz="2000" dirty="0" smtClean="0"/>
              <a:t>Forecasting </a:t>
            </a:r>
            <a:r>
              <a:rPr lang="en-IN" sz="2000" dirty="0" smtClean="0"/>
              <a:t>expected returns using </a:t>
            </a:r>
            <a:r>
              <a:rPr lang="en-IN" sz="2000" dirty="0" smtClean="0"/>
              <a:t>the asset </a:t>
            </a:r>
            <a:r>
              <a:rPr lang="en-IN" sz="2000" dirty="0" smtClean="0"/>
              <a:t>price </a:t>
            </a:r>
            <a:r>
              <a:rPr lang="en-IN" sz="2000" dirty="0" smtClean="0"/>
              <a:t>data </a:t>
            </a:r>
            <a:r>
              <a:rPr lang="en-IN" sz="2000" dirty="0" smtClean="0"/>
              <a:t>of U.S. </a:t>
            </a:r>
            <a:r>
              <a:rPr lang="en-IN" sz="2000" dirty="0" smtClean="0"/>
              <a:t>stock market consists of </a:t>
            </a:r>
            <a:r>
              <a:rPr lang="en-IN" sz="2000" dirty="0" smtClean="0"/>
              <a:t>many neural networks that learn the relationship between </a:t>
            </a:r>
            <a:r>
              <a:rPr lang="en-IN" sz="2000" dirty="0" smtClean="0"/>
              <a:t>economical and technical </a:t>
            </a:r>
            <a:r>
              <a:rPr lang="en-IN" sz="2000" dirty="0" smtClean="0"/>
              <a:t>factors. </a:t>
            </a:r>
            <a:endParaRPr lang="en-IN" sz="2000" dirty="0" smtClean="0"/>
          </a:p>
          <a:p>
            <a:pPr>
              <a:buFont typeface="Arial" pitchFamily="34" charset="0"/>
              <a:buChar char="•"/>
            </a:pPr>
            <a:r>
              <a:rPr lang="en-IN" sz="2000" dirty="0" smtClean="0"/>
              <a:t> </a:t>
            </a:r>
            <a:r>
              <a:rPr lang="en-IN" sz="2000" dirty="0" smtClean="0"/>
              <a:t>The goal </a:t>
            </a:r>
            <a:r>
              <a:rPr lang="en-IN" sz="2000" dirty="0" smtClean="0"/>
              <a:t>is to </a:t>
            </a:r>
            <a:r>
              <a:rPr lang="en-IN" sz="2000" dirty="0" smtClean="0"/>
              <a:t>predict daily returns and </a:t>
            </a:r>
            <a:r>
              <a:rPr lang="en-IN" sz="2000" dirty="0" smtClean="0"/>
              <a:t>quarterly returns of the all the </a:t>
            </a:r>
            <a:r>
              <a:rPr lang="en-IN" sz="2000" dirty="0" smtClean="0"/>
              <a:t>stocks available. </a:t>
            </a:r>
          </a:p>
          <a:p>
            <a:pPr>
              <a:buFont typeface="Arial" pitchFamily="34" charset="0"/>
              <a:buChar char="•"/>
            </a:pPr>
            <a:r>
              <a:rPr lang="en-IN" sz="2000" dirty="0" smtClean="0"/>
              <a:t> </a:t>
            </a:r>
            <a:r>
              <a:rPr lang="en-IN" sz="2000" dirty="0" smtClean="0"/>
              <a:t>Figure below gives </a:t>
            </a:r>
            <a:r>
              <a:rPr lang="en-IN" sz="2000" dirty="0" smtClean="0"/>
              <a:t>the basic architecture of </a:t>
            </a:r>
            <a:r>
              <a:rPr lang="en-IN" sz="2000" dirty="0" smtClean="0"/>
              <a:t>our </a:t>
            </a:r>
            <a:r>
              <a:rPr lang="en-IN" sz="2000" dirty="0" smtClean="0"/>
              <a:t>prediction system. </a:t>
            </a:r>
            <a:r>
              <a:rPr lang="en-IN" sz="2000" dirty="0" smtClean="0"/>
              <a:t>It converts </a:t>
            </a:r>
            <a:r>
              <a:rPr lang="en-IN" sz="2000" dirty="0" smtClean="0"/>
              <a:t>all the </a:t>
            </a:r>
            <a:r>
              <a:rPr lang="en-IN" sz="2000" dirty="0" smtClean="0"/>
              <a:t>given factors (</a:t>
            </a:r>
            <a:r>
              <a:rPr lang="en-IN" sz="2000" dirty="0" smtClean="0"/>
              <a:t>technical and economic) into a space pattern which </a:t>
            </a:r>
            <a:r>
              <a:rPr lang="en-IN" sz="2000" dirty="0" smtClean="0"/>
              <a:t>are taken as the </a:t>
            </a:r>
            <a:r>
              <a:rPr lang="en-IN" sz="2000" dirty="0" smtClean="0"/>
              <a:t>input to the neural network. </a:t>
            </a: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p:nvPr/>
        </p:nvPicPr>
        <p:blipFill>
          <a:blip r:embed="rId3" cstate="print"/>
          <a:srcRect/>
          <a:stretch>
            <a:fillRect/>
          </a:stretch>
        </p:blipFill>
        <p:spPr bwMode="auto">
          <a:xfrm>
            <a:off x="1447800" y="4114800"/>
            <a:ext cx="6400799" cy="2057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Time Series Analysis</a:t>
            </a:r>
            <a:endParaRPr lang="en-IN" dirty="0"/>
          </a:p>
        </p:txBody>
      </p:sp>
      <p:sp>
        <p:nvSpPr>
          <p:cNvPr id="3" name="Content Placeholder 2"/>
          <p:cNvSpPr>
            <a:spLocks noGrp="1"/>
          </p:cNvSpPr>
          <p:nvPr>
            <p:ph idx="1"/>
          </p:nvPr>
        </p:nvSpPr>
        <p:spPr>
          <a:xfrm>
            <a:off x="457200" y="1447800"/>
            <a:ext cx="8229600" cy="3962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447800"/>
            <a:ext cx="8229600" cy="4419600"/>
          </a:xfrm>
          <a:prstGeom prst="rect">
            <a:avLst/>
          </a:prstGeom>
        </p:spPr>
        <p:txBody>
          <a:bodyPr vert="horz" lIns="91440" tIns="45720" rIns="91440" bIns="45720" rtlCol="0">
            <a:normAutofit/>
          </a:bodyPr>
          <a:lstStyle/>
          <a:p>
            <a:pPr>
              <a:buFont typeface="Arial" pitchFamily="34" charset="0"/>
              <a:buChar char="•"/>
            </a:pPr>
            <a:r>
              <a:rPr lang="en-IN" sz="2400" dirty="0" smtClean="0"/>
              <a:t> ARMA </a:t>
            </a:r>
            <a:r>
              <a:rPr lang="en-IN" sz="2400" dirty="0" smtClean="0"/>
              <a:t>or autoregressive moving average model </a:t>
            </a:r>
            <a:r>
              <a:rPr lang="en-IN" sz="2400" dirty="0" smtClean="0"/>
              <a:t>- applied </a:t>
            </a:r>
            <a:r>
              <a:rPr lang="en-IN" sz="2400" dirty="0" smtClean="0"/>
              <a:t>to time series </a:t>
            </a:r>
            <a:r>
              <a:rPr lang="en-IN" sz="2400" dirty="0" smtClean="0"/>
              <a:t>data and commonly used </a:t>
            </a:r>
            <a:r>
              <a:rPr lang="en-IN" sz="2400" dirty="0" smtClean="0"/>
              <a:t>to </a:t>
            </a:r>
            <a:r>
              <a:rPr lang="en-IN" sz="2400" dirty="0" smtClean="0"/>
              <a:t>calculate and </a:t>
            </a:r>
            <a:r>
              <a:rPr lang="en-IN" sz="2400" dirty="0" smtClean="0"/>
              <a:t>estimate the Value at Risk (VAR</a:t>
            </a:r>
            <a:r>
              <a:rPr lang="en-IN" sz="2400" dirty="0" smtClean="0"/>
              <a:t>).</a:t>
            </a:r>
          </a:p>
          <a:p>
            <a:pPr>
              <a:buFont typeface="Arial" pitchFamily="34" charset="0"/>
              <a:buChar char="•"/>
            </a:pPr>
            <a:r>
              <a:rPr lang="en-IN" sz="2400" dirty="0" smtClean="0"/>
              <a:t> VAR - </a:t>
            </a:r>
            <a:r>
              <a:rPr lang="en-IN" sz="2400" dirty="0" smtClean="0"/>
              <a:t>an estimation model used in simulation forecasting of asset </a:t>
            </a:r>
            <a:r>
              <a:rPr lang="en-IN" sz="2400" dirty="0" smtClean="0"/>
              <a:t>prices.</a:t>
            </a:r>
          </a:p>
          <a:p>
            <a:pPr>
              <a:buFont typeface="Arial" pitchFamily="34" charset="0"/>
              <a:buChar char="•"/>
            </a:pPr>
            <a:r>
              <a:rPr lang="en-IN" sz="2400" dirty="0" smtClean="0"/>
              <a:t> </a:t>
            </a:r>
            <a:r>
              <a:rPr lang="en-IN" sz="2400" dirty="0" smtClean="0"/>
              <a:t>ARMA models are used </a:t>
            </a:r>
            <a:r>
              <a:rPr lang="en-IN" sz="2400" dirty="0" smtClean="0"/>
              <a:t>to </a:t>
            </a:r>
            <a:r>
              <a:rPr lang="en-IN" sz="2400" dirty="0" smtClean="0"/>
              <a:t>predict future </a:t>
            </a:r>
            <a:r>
              <a:rPr lang="en-IN" sz="2400" dirty="0" smtClean="0"/>
              <a:t>values for a given time series </a:t>
            </a:r>
            <a:r>
              <a:rPr lang="en-IN" sz="2400" dirty="0" smtClean="0"/>
              <a:t>data.</a:t>
            </a:r>
          </a:p>
          <a:p>
            <a:pPr>
              <a:buFont typeface="Arial" pitchFamily="34" charset="0"/>
              <a:buChar char="•"/>
            </a:pPr>
            <a:r>
              <a:rPr lang="en-IN" sz="2400" dirty="0" smtClean="0"/>
              <a:t> </a:t>
            </a:r>
            <a:r>
              <a:rPr lang="en-IN" sz="2400" dirty="0" smtClean="0"/>
              <a:t>Forecasting </a:t>
            </a:r>
            <a:r>
              <a:rPr lang="en-IN" sz="2400" dirty="0" smtClean="0"/>
              <a:t>future stock prices is based on the past prices and volume information which can be converted to a time series </a:t>
            </a:r>
            <a:r>
              <a:rPr lang="en-IN" sz="2400" dirty="0" smtClean="0"/>
              <a:t>data.</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Novel Contribution</a:t>
            </a:r>
            <a:endParaRPr lang="en-IN" dirty="0"/>
          </a:p>
        </p:txBody>
      </p:sp>
      <p:sp>
        <p:nvSpPr>
          <p:cNvPr id="3" name="Content Placeholder 2"/>
          <p:cNvSpPr>
            <a:spLocks noGrp="1"/>
          </p:cNvSpPr>
          <p:nvPr>
            <p:ph idx="1"/>
          </p:nvPr>
        </p:nvSpPr>
        <p:spPr>
          <a:xfrm>
            <a:off x="457200" y="1905000"/>
            <a:ext cx="8229600" cy="3429000"/>
          </a:xfrm>
        </p:spPr>
        <p:txBody>
          <a:bodyPr>
            <a:normAutofit/>
          </a:bodyPr>
          <a:lstStyle/>
          <a:p>
            <a:r>
              <a:rPr lang="en-IN" sz="2400" dirty="0" smtClean="0"/>
              <a:t>The aim of this analysis is to test efficient market hypothesis in </a:t>
            </a:r>
            <a:r>
              <a:rPr lang="en-IN" sz="2400" dirty="0" smtClean="0"/>
              <a:t>a semi-strong efficient market </a:t>
            </a:r>
            <a:r>
              <a:rPr lang="en-IN" sz="2400" dirty="0" smtClean="0"/>
              <a:t>using </a:t>
            </a:r>
            <a:r>
              <a:rPr lang="en-IN" sz="2400" dirty="0" smtClean="0"/>
              <a:t>the closing prices of U.S. Stock market </a:t>
            </a:r>
            <a:r>
              <a:rPr lang="en-IN" sz="2400" dirty="0" smtClean="0"/>
              <a:t>data.</a:t>
            </a:r>
          </a:p>
          <a:p>
            <a:r>
              <a:rPr lang="en-IN" sz="2400" dirty="0" smtClean="0"/>
              <a:t>R</a:t>
            </a:r>
            <a:r>
              <a:rPr lang="en-IN" sz="2400" dirty="0" smtClean="0"/>
              <a:t>elate these tests </a:t>
            </a:r>
            <a:r>
              <a:rPr lang="en-IN" sz="2400" dirty="0" smtClean="0"/>
              <a:t>based on </a:t>
            </a:r>
            <a:r>
              <a:rPr lang="en-IN" sz="2400" dirty="0" smtClean="0"/>
              <a:t>different sectors </a:t>
            </a:r>
            <a:r>
              <a:rPr lang="en-IN" sz="2400" dirty="0" smtClean="0"/>
              <a:t>of industry to draw conclusions </a:t>
            </a:r>
            <a:r>
              <a:rPr lang="en-IN" sz="2400" dirty="0" smtClean="0"/>
              <a:t>on </a:t>
            </a:r>
            <a:r>
              <a:rPr lang="en-IN" sz="2400" dirty="0" smtClean="0"/>
              <a:t>the consistency of the predicted stock prices based on each sector</a:t>
            </a:r>
            <a:r>
              <a:rPr lang="en-IN" sz="2400" dirty="0" smtClean="0"/>
              <a:t>.</a:t>
            </a:r>
            <a:endParaRPr lang="en-IN" sz="2400" dirty="0" smtClean="0"/>
          </a:p>
          <a:p>
            <a:r>
              <a:rPr lang="en-IN" sz="2400" dirty="0" smtClean="0"/>
              <a:t> </a:t>
            </a:r>
            <a:r>
              <a:rPr lang="en-IN" sz="2400" dirty="0" smtClean="0"/>
              <a:t>Stock return prediction is done using a hybrid model of neural networks and time series modelling.</a:t>
            </a:r>
          </a:p>
          <a:p>
            <a:pPr>
              <a:buNone/>
            </a:pP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ARMA model</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447800"/>
            <a:ext cx="8229600" cy="4419600"/>
          </a:xfrm>
          <a:prstGeom prst="rect">
            <a:avLst/>
          </a:prstGeom>
        </p:spPr>
        <p:txBody>
          <a:bodyPr vert="horz" lIns="91440" tIns="45720" rIns="91440" bIns="45720" rtlCol="0">
            <a:normAutofit/>
          </a:bodyPr>
          <a:lstStyle/>
          <a:p>
            <a:r>
              <a:rPr lang="en-IN" sz="2400" dirty="0" smtClean="0"/>
              <a:t>ARMA models both autoregressive (AR) and </a:t>
            </a:r>
            <a:r>
              <a:rPr lang="en-IN" sz="2400" dirty="0" smtClean="0"/>
              <a:t>moving </a:t>
            </a:r>
            <a:r>
              <a:rPr lang="en-IN" sz="2400" dirty="0" smtClean="0"/>
              <a:t>average (MA) terms. Noted by ARMA(</a:t>
            </a:r>
            <a:r>
              <a:rPr lang="en-IN" sz="2400" dirty="0" smtClean="0"/>
              <a:t>p,q</a:t>
            </a:r>
            <a:r>
              <a:rPr lang="en-IN" sz="2400" dirty="0" smtClean="0"/>
              <a:t>) with p being autoregressive terms and q being moving average terms. </a:t>
            </a:r>
          </a:p>
          <a:p>
            <a:r>
              <a:rPr lang="en-IN" sz="2400" dirty="0" smtClean="0"/>
              <a:t> 		</a:t>
            </a:r>
            <a:endParaRPr lang="en-IN" sz="2400" dirty="0" smtClean="0"/>
          </a:p>
          <a:p>
            <a:endParaRPr lang="en-IN" sz="2400" dirty="0" smtClean="0"/>
          </a:p>
          <a:p>
            <a:pPr>
              <a:buFont typeface="Arial" pitchFamily="34" charset="0"/>
              <a:buChar char="•"/>
            </a:pPr>
            <a:endParaRPr lang="en-IN" sz="2400" dirty="0" smtClean="0"/>
          </a:p>
          <a:p>
            <a:endParaRPr lang="en-IN" sz="2400" dirty="0" smtClean="0"/>
          </a:p>
          <a:p>
            <a:r>
              <a:rPr lang="en-IN" sz="2400" dirty="0" smtClean="0"/>
              <a:t>Where ϕ </a:t>
            </a:r>
            <a:r>
              <a:rPr lang="en-IN" sz="2400" dirty="0" smtClean="0"/>
              <a:t>is the parameter of the </a:t>
            </a:r>
            <a:r>
              <a:rPr lang="en-IN" sz="2400" dirty="0" smtClean="0"/>
              <a:t>AR model, </a:t>
            </a:r>
            <a:r>
              <a:rPr lang="en-IN" sz="2400" dirty="0" smtClean="0"/>
              <a:t>θ is the parameter of the </a:t>
            </a:r>
            <a:r>
              <a:rPr lang="en-IN" sz="2400" dirty="0" smtClean="0"/>
              <a:t>MA model and </a:t>
            </a:r>
            <a:r>
              <a:rPr lang="en-IN" sz="2400" dirty="0" smtClean="0"/>
              <a:t>ε is the error term. </a:t>
            </a:r>
            <a:endParaRPr lang="en-IN" sz="2400" dirty="0" smtClean="0"/>
          </a:p>
        </p:txBody>
      </p:sp>
      <p:pic>
        <p:nvPicPr>
          <p:cNvPr id="40961" name="Picture 1"/>
          <p:cNvPicPr>
            <a:picLocks noChangeAspect="1" noChangeArrowheads="1"/>
          </p:cNvPicPr>
          <p:nvPr/>
        </p:nvPicPr>
        <p:blipFill>
          <a:blip r:embed="rId3" cstate="print"/>
          <a:srcRect/>
          <a:stretch>
            <a:fillRect/>
          </a:stretch>
        </p:blipFill>
        <p:spPr bwMode="auto">
          <a:xfrm>
            <a:off x="2695575" y="3019425"/>
            <a:ext cx="3752850" cy="8667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Proposed Model</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6" name="Content Placeholder 2"/>
          <p:cNvSpPr txBox="1">
            <a:spLocks/>
          </p:cNvSpPr>
          <p:nvPr/>
        </p:nvSpPr>
        <p:spPr>
          <a:xfrm>
            <a:off x="457200" y="1447800"/>
            <a:ext cx="8229600" cy="4419600"/>
          </a:xfrm>
          <a:prstGeom prst="rect">
            <a:avLst/>
          </a:prstGeom>
        </p:spPr>
        <p:txBody>
          <a:bodyPr vert="horz" lIns="91440" tIns="45720" rIns="91440" bIns="45720" rtlCol="0">
            <a:normAutofit fontScale="92500"/>
          </a:bodyPr>
          <a:lstStyle/>
          <a:p>
            <a:pPr>
              <a:buFont typeface="Arial" pitchFamily="34" charset="0"/>
              <a:buChar char="•"/>
            </a:pPr>
            <a:r>
              <a:rPr lang="en-IN" sz="2400" dirty="0" smtClean="0"/>
              <a:t> </a:t>
            </a:r>
            <a:r>
              <a:rPr lang="en-IN" sz="2400" dirty="0" smtClean="0"/>
              <a:t>A </a:t>
            </a:r>
            <a:r>
              <a:rPr lang="en-IN" sz="2400" dirty="0" smtClean="0"/>
              <a:t>four layered neural network </a:t>
            </a:r>
            <a:r>
              <a:rPr lang="en-IN" sz="2400" dirty="0" smtClean="0"/>
              <a:t>using back </a:t>
            </a:r>
            <a:r>
              <a:rPr lang="en-IN" sz="2400" dirty="0" smtClean="0"/>
              <a:t>propagation learning algorithm to train the network. </a:t>
            </a:r>
            <a:endParaRPr lang="en-IN" sz="2400" dirty="0" smtClean="0"/>
          </a:p>
          <a:p>
            <a:endParaRPr lang="en-IN" sz="2400" dirty="0" smtClean="0"/>
          </a:p>
          <a:p>
            <a:r>
              <a:rPr lang="en-IN" sz="2400" dirty="0" smtClean="0"/>
              <a:t>	</a:t>
            </a:r>
            <a:r>
              <a:rPr lang="en-IN" sz="2400" dirty="0" smtClean="0"/>
              <a:t>- the </a:t>
            </a:r>
            <a:r>
              <a:rPr lang="en-IN" sz="2400" dirty="0" smtClean="0"/>
              <a:t>input layer, two hidden layers and an output layer</a:t>
            </a:r>
            <a:r>
              <a:rPr lang="en-IN" sz="2400" dirty="0" smtClean="0"/>
              <a:t>.</a:t>
            </a:r>
          </a:p>
          <a:p>
            <a:endParaRPr lang="en-IN" sz="2400" dirty="0" smtClean="0"/>
          </a:p>
          <a:p>
            <a:pPr>
              <a:buFont typeface="Arial" pitchFamily="34" charset="0"/>
              <a:buChar char="•"/>
            </a:pPr>
            <a:r>
              <a:rPr lang="en-IN" sz="2400" dirty="0" smtClean="0"/>
              <a:t> Input to a neural </a:t>
            </a:r>
            <a:r>
              <a:rPr lang="en-IN" sz="2400" dirty="0" smtClean="0"/>
              <a:t>network </a:t>
            </a:r>
            <a:r>
              <a:rPr lang="en-IN" sz="2400" dirty="0" smtClean="0"/>
              <a:t>should be normalized first. </a:t>
            </a:r>
          </a:p>
          <a:p>
            <a:pPr>
              <a:buFont typeface="Arial" pitchFamily="34" charset="0"/>
              <a:buChar char="•"/>
            </a:pPr>
            <a:r>
              <a:rPr lang="en-IN" sz="2400" dirty="0" smtClean="0"/>
              <a:t> </a:t>
            </a:r>
            <a:r>
              <a:rPr lang="en-IN" sz="2400" dirty="0" smtClean="0"/>
              <a:t>Initially frequency of the model chosen is quarterly.</a:t>
            </a:r>
          </a:p>
          <a:p>
            <a:pPr>
              <a:buFont typeface="Arial" pitchFamily="34" charset="0"/>
              <a:buChar char="•"/>
            </a:pPr>
            <a:r>
              <a:rPr lang="en-IN" sz="2400" dirty="0" smtClean="0"/>
              <a:t> </a:t>
            </a:r>
            <a:r>
              <a:rPr lang="en-IN" sz="2400" dirty="0" smtClean="0"/>
              <a:t>For each quarter from 2011 to 2014 stock data is considered as train data and from 2015 as test data for modelling the neural networks</a:t>
            </a:r>
          </a:p>
          <a:p>
            <a:pPr>
              <a:buFont typeface="Arial" pitchFamily="34" charset="0"/>
              <a:buChar char="•"/>
            </a:pPr>
            <a:r>
              <a:rPr lang="en-IN" sz="2400" dirty="0" smtClean="0"/>
              <a:t> </a:t>
            </a:r>
            <a:r>
              <a:rPr lang="en-IN" sz="2400" dirty="0" smtClean="0"/>
              <a:t>Time series analysis is used to predict </a:t>
            </a:r>
            <a:r>
              <a:rPr lang="en-IN" sz="2400" dirty="0" smtClean="0"/>
              <a:t>w</a:t>
            </a:r>
            <a:r>
              <a:rPr lang="en-IN" sz="2400" dirty="0" smtClean="0"/>
              <a:t>eights from neural networks.</a:t>
            </a:r>
          </a:p>
          <a:p>
            <a:pPr>
              <a:buFont typeface="Arial" pitchFamily="34" charset="0"/>
              <a:buChar char="•"/>
            </a:pPr>
            <a:r>
              <a:rPr lang="en-IN" sz="2400" dirty="0" smtClean="0"/>
              <a:t> </a:t>
            </a:r>
            <a:r>
              <a:rPr lang="en-IN" sz="2400" dirty="0" smtClean="0"/>
              <a:t>Using predicted weights compute the expected returns of all the stocks. </a:t>
            </a:r>
          </a:p>
          <a:p>
            <a:endParaRPr lang="en-IN"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Pseudo code</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9" name="Rectangle 1"/>
          <p:cNvSpPr>
            <a:spLocks noChangeArrowheads="1"/>
          </p:cNvSpPr>
          <p:nvPr/>
        </p:nvSpPr>
        <p:spPr bwMode="auto">
          <a:xfrm>
            <a:off x="1676400" y="1839992"/>
            <a:ext cx="5334000" cy="3570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Pseudo Code for the proposed model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Read quarterly data file into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arq_data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Assign ((P</a:t>
            </a:r>
            <a:r>
              <a:rPr kumimoji="0" lang="en-US" sz="1600" b="0" i="1"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
            </a:r>
            <a:r>
              <a:rPr kumimoji="0" lang="en-US" sz="1600" b="0" i="1"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t-1</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1) to returns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Initialize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arq_data_factors</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required factors from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arq_data</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Generate 15 subsets for each date from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arq_data_factors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Normalize the data in the subsets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Initialize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var</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While </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var</a:t>
            </a: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less than or equal to 15</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Generate neural network model for date subset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Process expected returns using predict()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Add expected returns to the subset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Plot the neural network model for each date subset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i="1" dirty="0" smtClean="0">
              <a:latin typeface="Calibri" pitchFamily="34"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 – Pseudo code</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39937" name="Rectangle 1"/>
          <p:cNvSpPr>
            <a:spLocks noChangeArrowheads="1"/>
          </p:cNvSpPr>
          <p:nvPr/>
        </p:nvSpPr>
        <p:spPr bwMode="auto">
          <a:xfrm>
            <a:off x="1447800" y="2079972"/>
            <a:ext cx="53340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Pseudo Code for the proposed model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i="1" dirty="0" smtClean="0">
                <a:latin typeface="Calibri" pitchFamily="34" charset="0"/>
                <a:cs typeface="Times New Roman" pitchFamily="18" charset="0"/>
              </a:rPr>
              <a:t>Compute the weights from each neural network model</a:t>
            </a:r>
            <a:endParaRPr lang="en-US" sz="1600" dirty="0" smtClean="0">
              <a:latin typeface="Arial" pitchFamily="34" charset="0"/>
              <a:cs typeface="Arial" pitchFamily="34" charset="0"/>
            </a:endParaRPr>
          </a:p>
          <a:p>
            <a:pPr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Initialize weights_matrix to weights</a:t>
            </a:r>
          </a:p>
          <a:p>
            <a:pPr eaLnBrk="0" fontAlgn="base" hangingPunct="0">
              <a:spcBef>
                <a:spcPct val="0"/>
              </a:spcBef>
              <a:spcAft>
                <a:spcPct val="0"/>
              </a:spcAft>
            </a:pPr>
            <a:endParaRPr lang="en-US" sz="1600" i="1" dirty="0" smtClean="0">
              <a:latin typeface="Calibri" pitchFamily="34" charset="0"/>
              <a:ea typeface="Calibri" pitchFamily="34" charset="0"/>
              <a:cs typeface="Times New Roman" pitchFamily="18" charset="0"/>
            </a:endParaRPr>
          </a:p>
          <a:p>
            <a:pPr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Initialize var1 </a:t>
            </a:r>
            <a:r>
              <a:rPr lang="en-US" sz="1600" i="1" dirty="0" smtClean="0">
                <a:latin typeface="Calibri" pitchFamily="34" charset="0"/>
                <a:ea typeface="Calibri" pitchFamily="34" charset="0"/>
                <a:cs typeface="Times New Roman" pitchFamily="18" charset="0"/>
              </a:rPr>
              <a:t>to </a:t>
            </a:r>
            <a:r>
              <a:rPr lang="en-US" sz="1600" i="1" dirty="0" smtClean="0">
                <a:latin typeface="Calibri" pitchFamily="34" charset="0"/>
                <a:ea typeface="Calibri" pitchFamily="34" charset="0"/>
                <a:cs typeface="Times New Roman" pitchFamily="18" charset="0"/>
              </a:rPr>
              <a:t>1</a:t>
            </a:r>
            <a:endParaRPr lang="en-US" sz="1600" i="1" dirty="0" smtClean="0">
              <a:latin typeface="Arial" pitchFamily="34" charset="0"/>
              <a:ea typeface="Calibri" pitchFamily="34" charset="0"/>
              <a:cs typeface="Arial" pitchFamily="34" charset="0"/>
            </a:endParaRPr>
          </a:p>
          <a:p>
            <a:pPr lvl="0"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While var1 less </a:t>
            </a:r>
            <a:r>
              <a:rPr lang="en-US" sz="1600" i="1" dirty="0" smtClean="0">
                <a:latin typeface="Calibri" pitchFamily="34" charset="0"/>
                <a:ea typeface="Calibri" pitchFamily="34" charset="0"/>
                <a:cs typeface="Times New Roman" pitchFamily="18" charset="0"/>
              </a:rPr>
              <a:t>than or equal to 15</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	Generate </a:t>
            </a:r>
            <a:r>
              <a:rPr lang="en-US" sz="1600" i="1" dirty="0" smtClean="0">
                <a:latin typeface="Calibri" pitchFamily="34" charset="0"/>
                <a:ea typeface="Calibri" pitchFamily="34" charset="0"/>
                <a:cs typeface="Times New Roman" pitchFamily="18" charset="0"/>
              </a:rPr>
              <a:t>time series </a:t>
            </a:r>
            <a:r>
              <a:rPr lang="en-US" sz="1600" i="1" dirty="0" smtClean="0">
                <a:latin typeface="Calibri" pitchFamily="34" charset="0"/>
                <a:ea typeface="Calibri" pitchFamily="34" charset="0"/>
                <a:cs typeface="Times New Roman" pitchFamily="18" charset="0"/>
              </a:rPr>
              <a:t>model for </a:t>
            </a:r>
            <a:r>
              <a:rPr lang="en-US" sz="1600" i="1" dirty="0" smtClean="0">
                <a:latin typeface="Calibri" pitchFamily="34" charset="0"/>
                <a:ea typeface="Calibri" pitchFamily="34" charset="0"/>
                <a:cs typeface="Times New Roman" pitchFamily="18" charset="0"/>
              </a:rPr>
              <a:t>each weight</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	Process </a:t>
            </a:r>
            <a:r>
              <a:rPr lang="en-US" sz="1600" i="1" dirty="0" smtClean="0">
                <a:latin typeface="Calibri" pitchFamily="34" charset="0"/>
                <a:ea typeface="Calibri" pitchFamily="34" charset="0"/>
                <a:cs typeface="Times New Roman" pitchFamily="18" charset="0"/>
              </a:rPr>
              <a:t>forecasted_weights</a:t>
            </a:r>
            <a:r>
              <a:rPr lang="en-US" sz="1600" i="1" dirty="0" smtClean="0">
                <a:latin typeface="Calibri" pitchFamily="34" charset="0"/>
                <a:ea typeface="Calibri" pitchFamily="34" charset="0"/>
                <a:cs typeface="Times New Roman" pitchFamily="18" charset="0"/>
              </a:rPr>
              <a:t> </a:t>
            </a:r>
            <a:r>
              <a:rPr lang="en-US" sz="1600" i="1" dirty="0" smtClean="0">
                <a:latin typeface="Calibri" pitchFamily="34" charset="0"/>
                <a:ea typeface="Calibri" pitchFamily="34" charset="0"/>
                <a:cs typeface="Times New Roman" pitchFamily="18" charset="0"/>
              </a:rPr>
              <a:t>using predict() </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	Add </a:t>
            </a:r>
            <a:r>
              <a:rPr lang="en-US" sz="1600" i="1" dirty="0" smtClean="0">
                <a:latin typeface="Calibri" pitchFamily="34" charset="0"/>
                <a:ea typeface="Calibri" pitchFamily="34" charset="0"/>
                <a:cs typeface="Times New Roman" pitchFamily="18" charset="0"/>
              </a:rPr>
              <a:t>forecasted_weights</a:t>
            </a:r>
            <a:r>
              <a:rPr lang="en-US" sz="1600" i="1" dirty="0" smtClean="0">
                <a:latin typeface="Calibri" pitchFamily="34" charset="0"/>
                <a:ea typeface="Calibri" pitchFamily="34" charset="0"/>
                <a:cs typeface="Times New Roman" pitchFamily="18" charset="0"/>
              </a:rPr>
              <a:t> to </a:t>
            </a:r>
            <a:r>
              <a:rPr lang="en-US" sz="1600" i="1" dirty="0" smtClean="0">
                <a:latin typeface="Calibri" pitchFamily="34" charset="0"/>
                <a:ea typeface="Calibri" pitchFamily="34" charset="0"/>
                <a:cs typeface="Times New Roman" pitchFamily="18" charset="0"/>
              </a:rPr>
              <a:t>weights_predict</a:t>
            </a:r>
            <a:endParaRPr lang="en-US" sz="1600" dirty="0" smtClean="0">
              <a:latin typeface="Arial" pitchFamily="34" charset="0"/>
              <a:cs typeface="Arial" pitchFamily="34" charset="0"/>
            </a:endParaRPr>
          </a:p>
          <a:p>
            <a:pPr lvl="0" eaLnBrk="0" fontAlgn="base" hangingPunct="0">
              <a:spcBef>
                <a:spcPct val="0"/>
              </a:spcBef>
              <a:spcAft>
                <a:spcPct val="0"/>
              </a:spcAft>
            </a:pPr>
            <a:r>
              <a:rPr lang="en-US" sz="1600" i="1" dirty="0" smtClean="0">
                <a:latin typeface="Calibri" pitchFamily="34" charset="0"/>
                <a:ea typeface="Calibri" pitchFamily="34" charset="0"/>
                <a:cs typeface="Times New Roman" pitchFamily="18" charset="0"/>
              </a:rPr>
              <a:t>Compute expected returns using new </a:t>
            </a:r>
            <a:r>
              <a:rPr lang="en-US" sz="1600" i="1" dirty="0" smtClean="0">
                <a:latin typeface="Calibri" pitchFamily="34" charset="0"/>
                <a:ea typeface="Calibri" pitchFamily="34" charset="0"/>
                <a:cs typeface="Times New Roman" pitchFamily="18" charset="0"/>
              </a:rPr>
              <a:t>weights_predict</a:t>
            </a:r>
            <a:endParaRPr lang="en-US" sz="1600" i="1" dirty="0" smtClean="0">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i="1"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i="1" dirty="0" smtClean="0">
              <a:latin typeface="Calibri" pitchFamily="34"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Method</a:t>
            </a:r>
            <a:endParaRPr lang="en-IN"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447800"/>
            <a:ext cx="8229600" cy="4419600"/>
          </a:xfrm>
          <a:prstGeom prst="rect">
            <a:avLst/>
          </a:prstGeom>
        </p:spPr>
        <p:txBody>
          <a:bodyPr vert="horz" lIns="91440" tIns="45720" rIns="91440" bIns="45720" rtlCol="0">
            <a:normAutofit/>
          </a:bodyPr>
          <a:lstStyle/>
          <a:p>
            <a:pPr>
              <a:buFont typeface="Arial" pitchFamily="34" charset="0"/>
              <a:buChar char="•"/>
            </a:pPr>
            <a:r>
              <a:rPr lang="en-IN" sz="2400" dirty="0" smtClean="0"/>
              <a:t> Data </a:t>
            </a:r>
            <a:r>
              <a:rPr lang="en-IN" sz="2400" dirty="0" smtClean="0"/>
              <a:t>driven </a:t>
            </a:r>
            <a:r>
              <a:rPr lang="en-IN" sz="2400" dirty="0" smtClean="0"/>
              <a:t>methodologies are considered to be the best way </a:t>
            </a:r>
            <a:r>
              <a:rPr lang="en-IN" sz="2400" dirty="0" smtClean="0"/>
              <a:t>to handle the real time prediction problems</a:t>
            </a:r>
            <a:r>
              <a:rPr lang="en-IN" sz="2400" dirty="0" smtClean="0"/>
              <a:t>.</a:t>
            </a:r>
          </a:p>
          <a:p>
            <a:pPr>
              <a:buFont typeface="Arial" pitchFamily="34" charset="0"/>
              <a:buChar char="•"/>
            </a:pPr>
            <a:r>
              <a:rPr lang="en-IN" sz="2400" dirty="0" smtClean="0"/>
              <a:t> </a:t>
            </a:r>
            <a:r>
              <a:rPr lang="en-IN" sz="2400" dirty="0" smtClean="0"/>
              <a:t>Use of such models on stock market data makes it is highly reliable to forecast the returns and make some useful conclusions on the investments made.</a:t>
            </a:r>
          </a:p>
          <a:p>
            <a:pPr>
              <a:buFont typeface="Arial" pitchFamily="34" charset="0"/>
              <a:buChar char="•"/>
            </a:pPr>
            <a:r>
              <a:rPr lang="en-IN" sz="2400" dirty="0" smtClean="0"/>
              <a:t> Neural networks being a data </a:t>
            </a:r>
            <a:r>
              <a:rPr lang="en-IN" sz="2400" dirty="0" smtClean="0"/>
              <a:t>driven approach </a:t>
            </a:r>
            <a:r>
              <a:rPr lang="en-IN" sz="2400" dirty="0" smtClean="0"/>
              <a:t>(with learning </a:t>
            </a:r>
            <a:r>
              <a:rPr lang="en-IN" sz="2400" dirty="0" smtClean="0"/>
              <a:t>and training of the </a:t>
            </a:r>
            <a:r>
              <a:rPr lang="en-IN" sz="2400" dirty="0" smtClean="0"/>
              <a:t>models based </a:t>
            </a:r>
            <a:r>
              <a:rPr lang="en-IN" sz="2400" dirty="0" smtClean="0"/>
              <a:t>on the available </a:t>
            </a:r>
            <a:r>
              <a:rPr lang="en-IN" sz="2400" dirty="0" smtClean="0"/>
              <a:t>data), makes </a:t>
            </a:r>
            <a:r>
              <a:rPr lang="en-IN" sz="2400" dirty="0" smtClean="0"/>
              <a:t>it very robust to deal with the uncertainty of data. </a:t>
            </a:r>
            <a:endParaRPr lang="en-IN" sz="2400" dirty="0" smtClean="0"/>
          </a:p>
          <a:p>
            <a:pPr>
              <a:buFont typeface="Arial" pitchFamily="34" charset="0"/>
              <a:buChar char="•"/>
            </a:pPr>
            <a:r>
              <a:rPr lang="en-IN" sz="2400" dirty="0" smtClean="0"/>
              <a:t> </a:t>
            </a:r>
            <a:r>
              <a:rPr lang="en-IN" sz="2400" dirty="0" smtClean="0"/>
              <a:t>NN are </a:t>
            </a:r>
            <a:r>
              <a:rPr lang="en-IN" sz="2400" dirty="0" smtClean="0"/>
              <a:t>highly capable in dealing with machine learning challenges </a:t>
            </a:r>
            <a:r>
              <a:rPr lang="en-IN" sz="2400" dirty="0" smtClean="0"/>
              <a:t>and pattern recognition.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Novel Contribution</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fontScale="92500" lnSpcReduction="10000"/>
          </a:bodyPr>
          <a:lstStyle/>
          <a:p>
            <a:pPr marL="342900" lvl="0" indent="-342900">
              <a:spcBef>
                <a:spcPct val="20000"/>
              </a:spcBef>
              <a:buFont typeface="Arial" pitchFamily="34" charset="0"/>
              <a:buChar char="•"/>
            </a:pPr>
            <a:r>
              <a:rPr lang="en-IN" sz="2400" dirty="0" smtClean="0"/>
              <a:t>Efficient market hypothesis (EMH) states that it is not </a:t>
            </a:r>
            <a:r>
              <a:rPr lang="en-IN" sz="2400" dirty="0" smtClean="0"/>
              <a:t>always possible </a:t>
            </a:r>
            <a:r>
              <a:rPr lang="en-IN" sz="2400" dirty="0" smtClean="0"/>
              <a:t>to </a:t>
            </a:r>
            <a:r>
              <a:rPr lang="en-IN" sz="2400" dirty="0" smtClean="0"/>
              <a:t>outperform </a:t>
            </a:r>
            <a:r>
              <a:rPr lang="en-IN" sz="2400" dirty="0" smtClean="0"/>
              <a:t>the </a:t>
            </a:r>
            <a:r>
              <a:rPr lang="en-IN" sz="2400" dirty="0" smtClean="0"/>
              <a:t>market consistently.</a:t>
            </a:r>
          </a:p>
          <a:p>
            <a:pPr marL="342900" lvl="0" indent="-342900">
              <a:spcBef>
                <a:spcPct val="20000"/>
              </a:spcBef>
              <a:buFont typeface="Arial" pitchFamily="34" charset="0"/>
              <a:buChar char="•"/>
            </a:pPr>
            <a:r>
              <a:rPr lang="en-IN" sz="2400" dirty="0" smtClean="0"/>
              <a:t>EMH </a:t>
            </a:r>
            <a:r>
              <a:rPr lang="en-IN" sz="2400" dirty="0" smtClean="0"/>
              <a:t>stated </a:t>
            </a:r>
            <a:r>
              <a:rPr lang="en-IN" sz="2400" dirty="0" smtClean="0"/>
              <a:t>by </a:t>
            </a:r>
            <a:r>
              <a:rPr lang="en-IN" sz="2400" dirty="0" smtClean="0"/>
              <a:t>economist Eugene </a:t>
            </a:r>
            <a:r>
              <a:rPr lang="en-IN" sz="2400" dirty="0" smtClean="0"/>
              <a:t>Fama</a:t>
            </a:r>
            <a:r>
              <a:rPr lang="en-IN" sz="2400" dirty="0" smtClean="0"/>
              <a:t> </a:t>
            </a:r>
            <a:r>
              <a:rPr lang="en-IN" sz="2400" dirty="0" smtClean="0"/>
              <a:t>: </a:t>
            </a:r>
          </a:p>
          <a:p>
            <a:pPr marL="342900" lvl="0" indent="-342900">
              <a:spcBef>
                <a:spcPct val="20000"/>
              </a:spcBef>
            </a:pPr>
            <a:endParaRPr lang="en-IN" sz="2400" dirty="0" smtClean="0"/>
          </a:p>
          <a:p>
            <a:pPr marL="342900" lvl="0" indent="-342900">
              <a:spcBef>
                <a:spcPct val="20000"/>
              </a:spcBef>
            </a:pPr>
            <a:r>
              <a:rPr lang="en-IN" sz="2400" dirty="0" smtClean="0"/>
              <a:t>	</a:t>
            </a:r>
            <a:r>
              <a:rPr lang="en-IN" sz="2400" dirty="0" smtClean="0"/>
              <a:t>“</a:t>
            </a:r>
            <a:r>
              <a:rPr lang="en-IN" sz="2400" i="1" dirty="0" smtClean="0"/>
              <a:t>The </a:t>
            </a:r>
            <a:r>
              <a:rPr lang="en-IN" sz="2400" i="1" dirty="0" smtClean="0"/>
              <a:t>stock prices follow a random walk theory and cannot be predicted based on their past behaviour</a:t>
            </a:r>
            <a:r>
              <a:rPr lang="en-IN" sz="2400" i="1" dirty="0" smtClean="0"/>
              <a:t>.</a:t>
            </a:r>
            <a:r>
              <a:rPr lang="en-IN" sz="2400" dirty="0" smtClean="0"/>
              <a:t>” </a:t>
            </a:r>
          </a:p>
          <a:p>
            <a:pPr marL="342900" lvl="0" indent="-342900">
              <a:spcBef>
                <a:spcPct val="20000"/>
              </a:spcBef>
            </a:pPr>
            <a:endParaRPr lang="en-IN" sz="2400" dirty="0" smtClean="0"/>
          </a:p>
          <a:p>
            <a:pPr marL="342900" lvl="0" indent="-342900">
              <a:spcBef>
                <a:spcPct val="20000"/>
              </a:spcBef>
              <a:buFont typeface="Arial" pitchFamily="34" charset="0"/>
              <a:buChar cha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The term </a:t>
            </a:r>
            <a:r>
              <a:rPr lang="en-IN" sz="2400" dirty="0" smtClean="0"/>
              <a:t>“efficiency</a:t>
            </a:r>
            <a:r>
              <a:rPr lang="en-IN" sz="2400" dirty="0" smtClean="0"/>
              <a:t>” in </a:t>
            </a:r>
            <a:r>
              <a:rPr lang="en-IN" sz="2400" dirty="0" smtClean="0"/>
              <a:t>EMH </a:t>
            </a:r>
            <a:r>
              <a:rPr lang="en-IN" sz="2400" dirty="0" smtClean="0"/>
              <a:t>means that the </a:t>
            </a:r>
            <a:r>
              <a:rPr lang="en-IN" sz="2400" dirty="0" smtClean="0"/>
              <a:t>markets </a:t>
            </a:r>
            <a:r>
              <a:rPr lang="en-IN" sz="2400" dirty="0" smtClean="0"/>
              <a:t>can quickly </a:t>
            </a:r>
            <a:r>
              <a:rPr lang="en-IN" sz="2400" dirty="0" smtClean="0"/>
              <a:t>absorb </a:t>
            </a:r>
            <a:r>
              <a:rPr lang="en-IN" sz="2400" dirty="0" smtClean="0"/>
              <a:t>any new information available on the </a:t>
            </a:r>
            <a:r>
              <a:rPr lang="en-IN" sz="2400" dirty="0" smtClean="0"/>
              <a:t>industry, company</a:t>
            </a:r>
            <a:r>
              <a:rPr lang="en-IN" sz="2400" dirty="0" smtClean="0"/>
              <a:t>, value of the </a:t>
            </a:r>
            <a:r>
              <a:rPr lang="en-IN" sz="2400" dirty="0" smtClean="0"/>
              <a:t>company, economy and </a:t>
            </a:r>
            <a:r>
              <a:rPr lang="en-IN" sz="2400" dirty="0" smtClean="0"/>
              <a:t>can impound this information accurately into </a:t>
            </a:r>
            <a:r>
              <a:rPr lang="en-IN" sz="2400" dirty="0" smtClean="0"/>
              <a:t>stock </a:t>
            </a:r>
            <a:r>
              <a:rPr lang="en-IN" sz="2400" dirty="0" smtClean="0"/>
              <a:t>prices. </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Novel Contribution</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fontScale="92500"/>
          </a:bodyPr>
          <a:lstStyle/>
          <a:p>
            <a:pPr marL="342900" lvl="0" indent="-342900">
              <a:spcBef>
                <a:spcPct val="20000"/>
              </a:spcBef>
              <a:buFont typeface="Arial" pitchFamily="34" charset="0"/>
              <a:buChar char="•"/>
            </a:pPr>
            <a:r>
              <a:rPr lang="en-IN" sz="2400" dirty="0" smtClean="0"/>
              <a:t>Neural Networks are </a:t>
            </a:r>
            <a:r>
              <a:rPr lang="en-IN" sz="2400" dirty="0" smtClean="0"/>
              <a:t>considered as </a:t>
            </a:r>
            <a:r>
              <a:rPr lang="en-IN" sz="2400" dirty="0" smtClean="0"/>
              <a:t>one of the foremost </a:t>
            </a:r>
            <a:r>
              <a:rPr lang="en-IN" sz="2400" dirty="0" smtClean="0"/>
              <a:t>methodologies used in </a:t>
            </a:r>
            <a:r>
              <a:rPr lang="en-IN" sz="2400" dirty="0" smtClean="0"/>
              <a:t>performing complicated pattern recognition </a:t>
            </a:r>
            <a:r>
              <a:rPr lang="en-IN" sz="2400" dirty="0" smtClean="0"/>
              <a:t>and non-linear </a:t>
            </a:r>
            <a:r>
              <a:rPr lang="en-IN" sz="2400" dirty="0" smtClean="0"/>
              <a:t>forecasting tasks </a:t>
            </a:r>
            <a:r>
              <a:rPr lang="en-IN" sz="2400" dirty="0" smtClean="0"/>
              <a:t>across </a:t>
            </a:r>
            <a:r>
              <a:rPr lang="en-IN" sz="2400" dirty="0" smtClean="0"/>
              <a:t>many applications and domains.</a:t>
            </a:r>
            <a:endParaRPr lang="en-IN" sz="2400" dirty="0" smtClean="0"/>
          </a:p>
          <a:p>
            <a:pPr marL="342900" lvl="0" indent="-342900">
              <a:spcBef>
                <a:spcPct val="20000"/>
              </a:spcBef>
              <a:buFont typeface="Arial" pitchFamily="34" charset="0"/>
              <a:buChar char="•"/>
            </a:pPr>
            <a:r>
              <a:rPr lang="en-IN" sz="2400" dirty="0" smtClean="0"/>
              <a:t>The </a:t>
            </a:r>
            <a:r>
              <a:rPr lang="en-IN" sz="2400" dirty="0" smtClean="0"/>
              <a:t>non-linear regularities of the economic market </a:t>
            </a:r>
            <a:r>
              <a:rPr lang="en-IN" sz="2400" dirty="0" smtClean="0"/>
              <a:t>can be extracted by applying </a:t>
            </a:r>
            <a:r>
              <a:rPr lang="en-IN" sz="2400" dirty="0" smtClean="0"/>
              <a:t>this technique to </a:t>
            </a:r>
            <a:r>
              <a:rPr lang="en-IN" sz="2400" dirty="0" smtClean="0"/>
              <a:t>our stock market data which is an economic </a:t>
            </a:r>
            <a:r>
              <a:rPr lang="en-IN" sz="2400" dirty="0" smtClean="0"/>
              <a:t>time </a:t>
            </a:r>
            <a:r>
              <a:rPr lang="en-IN" sz="2400" dirty="0" smtClean="0"/>
              <a:t>series.</a:t>
            </a:r>
          </a:p>
          <a:p>
            <a:pPr marL="342900" lvl="0" indent="-342900">
              <a:spcBef>
                <a:spcPct val="20000"/>
              </a:spcBef>
              <a:buFont typeface="Arial" pitchFamily="34" charset="0"/>
              <a:buChar char="•"/>
            </a:pPr>
            <a:r>
              <a:rPr lang="en-IN" sz="2400" dirty="0" smtClean="0"/>
              <a:t>Decoding these previously undetected regularities </a:t>
            </a:r>
            <a:r>
              <a:rPr lang="en-IN" sz="2400" dirty="0" smtClean="0"/>
              <a:t>in </a:t>
            </a:r>
            <a:r>
              <a:rPr lang="en-IN" sz="2400" dirty="0" smtClean="0"/>
              <a:t>stock </a:t>
            </a:r>
            <a:r>
              <a:rPr lang="en-IN" sz="2400" dirty="0" smtClean="0"/>
              <a:t>price movement </a:t>
            </a:r>
            <a:r>
              <a:rPr lang="en-IN" sz="2400" dirty="0" smtClean="0"/>
              <a:t>(like day-to-day </a:t>
            </a:r>
            <a:r>
              <a:rPr lang="en-IN" sz="2400" dirty="0" smtClean="0"/>
              <a:t>or </a:t>
            </a:r>
            <a:r>
              <a:rPr lang="en-IN" sz="2400" dirty="0" smtClean="0"/>
              <a:t>month-to-month </a:t>
            </a:r>
            <a:r>
              <a:rPr lang="en-IN" sz="2400" dirty="0" smtClean="0"/>
              <a:t>fluctuations of stock </a:t>
            </a:r>
            <a:r>
              <a:rPr lang="en-IN" sz="2400" dirty="0" smtClean="0"/>
              <a:t>prices) will </a:t>
            </a:r>
            <a:r>
              <a:rPr lang="en-IN" sz="2400" dirty="0" smtClean="0"/>
              <a:t>be </a:t>
            </a:r>
            <a:r>
              <a:rPr lang="en-IN" sz="2400" dirty="0" smtClean="0"/>
              <a:t>lead to earning profits </a:t>
            </a:r>
            <a:r>
              <a:rPr lang="en-IN" sz="2400" dirty="0" smtClean="0"/>
              <a:t>from investing.</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Novel Contribution</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400" dirty="0" smtClean="0"/>
              <a:t>Predicting stock prices </a:t>
            </a:r>
            <a:r>
              <a:rPr lang="en-IN" sz="2400" dirty="0" smtClean="0"/>
              <a:t>is based </a:t>
            </a:r>
            <a:r>
              <a:rPr lang="en-IN" sz="2400" dirty="0" smtClean="0"/>
              <a:t>on many </a:t>
            </a:r>
            <a:r>
              <a:rPr lang="en-IN" sz="2400" dirty="0" smtClean="0"/>
              <a:t>factors like</a:t>
            </a:r>
          </a:p>
          <a:p>
            <a:pPr marL="342900" lvl="0" indent="-342900">
              <a:spcBef>
                <a:spcPct val="20000"/>
              </a:spcBef>
            </a:pPr>
            <a:r>
              <a:rPr lang="en-IN" sz="2400" dirty="0" smtClean="0"/>
              <a:t>	</a:t>
            </a:r>
            <a:r>
              <a:rPr lang="en-IN" sz="2400" dirty="0" smtClean="0"/>
              <a:t>-	fundamental factors</a:t>
            </a:r>
          </a:p>
          <a:p>
            <a:pPr marL="342900" lvl="0" indent="-342900">
              <a:spcBef>
                <a:spcPct val="20000"/>
              </a:spcBef>
            </a:pPr>
            <a:r>
              <a:rPr lang="en-IN" sz="2400" dirty="0" smtClean="0"/>
              <a:t>	</a:t>
            </a:r>
            <a:r>
              <a:rPr lang="en-IN" sz="2400" dirty="0" smtClean="0"/>
              <a:t>-	technical indicators</a:t>
            </a:r>
          </a:p>
          <a:p>
            <a:pPr marL="342900" lvl="0" indent="-342900">
              <a:spcBef>
                <a:spcPct val="20000"/>
              </a:spcBef>
            </a:pPr>
            <a:r>
              <a:rPr lang="en-IN" sz="2400" dirty="0" smtClean="0"/>
              <a:t>	</a:t>
            </a:r>
            <a:r>
              <a:rPr lang="en-IN" sz="2400" dirty="0" smtClean="0"/>
              <a:t>-	macro economic factors</a:t>
            </a:r>
          </a:p>
          <a:p>
            <a:pPr marL="342900" lvl="0" indent="-342900">
              <a:spcBef>
                <a:spcPct val="20000"/>
              </a:spcBef>
              <a:buFont typeface="Arial" pitchFamily="34" charset="0"/>
              <a:buChar char="•"/>
            </a:pPr>
            <a:r>
              <a:rPr lang="en-IN" sz="2400" dirty="0" smtClean="0"/>
              <a:t>These factors have values which change over a period of time.</a:t>
            </a:r>
          </a:p>
          <a:p>
            <a:pPr marL="342900" lvl="0" indent="-342900">
              <a:spcBef>
                <a:spcPct val="20000"/>
              </a:spcBef>
              <a:buFont typeface="Arial" pitchFamily="34" charset="0"/>
              <a:buChar char="•"/>
            </a:pPr>
            <a:r>
              <a:rPr lang="en-IN" sz="2400" dirty="0" smtClean="0"/>
              <a:t>Hence </a:t>
            </a:r>
            <a:r>
              <a:rPr lang="en-IN" sz="2400" dirty="0" smtClean="0"/>
              <a:t>a multivariate time series analysis is used to </a:t>
            </a:r>
            <a:r>
              <a:rPr lang="en-IN" sz="2400" dirty="0" smtClean="0"/>
              <a:t>analyze the </a:t>
            </a:r>
            <a:r>
              <a:rPr lang="en-IN" sz="2400" dirty="0" smtClean="0"/>
              <a:t>behaviour of </a:t>
            </a:r>
            <a:r>
              <a:rPr lang="en-IN" sz="2400" dirty="0" smtClean="0"/>
              <a:t>time-dependent stock price </a:t>
            </a:r>
            <a:r>
              <a:rPr lang="en-IN" sz="2400" dirty="0" smtClean="0"/>
              <a:t>data and forecast </a:t>
            </a:r>
            <a:r>
              <a:rPr lang="en-IN" sz="2400" dirty="0" smtClean="0"/>
              <a:t>returns based </a:t>
            </a:r>
            <a:r>
              <a:rPr lang="en-IN" sz="2400" dirty="0" smtClean="0"/>
              <a:t>on the history of variation of </a:t>
            </a:r>
            <a:r>
              <a:rPr lang="en-IN" sz="2400" dirty="0" smtClean="0"/>
              <a:t>this data.</a:t>
            </a:r>
            <a:endParaRPr kumimoji="0" lang="en-IN" sz="24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Novel Contribution</a:t>
            </a:r>
            <a:endParaRPr lang="en-IN" dirty="0"/>
          </a:p>
        </p:txBody>
      </p:sp>
      <p:sp>
        <p:nvSpPr>
          <p:cNvPr id="3" name="Content Placeholder 2"/>
          <p:cNvSpPr>
            <a:spLocks noGrp="1"/>
          </p:cNvSpPr>
          <p:nvPr>
            <p:ph idx="1"/>
          </p:nvPr>
        </p:nvSpPr>
        <p:spPr>
          <a:xfrm>
            <a:off x="457200" y="1447800"/>
            <a:ext cx="8229600" cy="4724400"/>
          </a:xfrm>
        </p:spPr>
        <p:txBody>
          <a:bodyPr>
            <a:normAutofit/>
          </a:bodyPr>
          <a:lstStyle/>
          <a:p>
            <a:pPr>
              <a:buNone/>
            </a:pPr>
            <a:endParaRPr lang="en-IN" dirty="0" smtClean="0"/>
          </a:p>
          <a:p>
            <a:pPr>
              <a:buNone/>
            </a:pPr>
            <a:r>
              <a:rPr lang="en-IN" dirty="0" smtClean="0"/>
              <a:t> </a:t>
            </a:r>
            <a:endParaRPr lang="en-IN" sz="2400" i="1"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2400" dirty="0" smtClean="0"/>
              <a:t>Predicting </a:t>
            </a:r>
            <a:r>
              <a:rPr lang="en-IN" sz="2400" dirty="0" smtClean="0"/>
              <a:t>stock </a:t>
            </a:r>
            <a:r>
              <a:rPr lang="en-IN" sz="2400" dirty="0" smtClean="0"/>
              <a:t>price returns </a:t>
            </a:r>
            <a:r>
              <a:rPr lang="en-IN" sz="2400" dirty="0" smtClean="0"/>
              <a:t>in an economic system is subject to change </a:t>
            </a:r>
            <a:r>
              <a:rPr lang="en-IN" sz="2400" dirty="0" smtClean="0"/>
              <a:t>continuously. </a:t>
            </a:r>
          </a:p>
          <a:p>
            <a:pPr marL="342900" lvl="0" indent="-342900">
              <a:spcBef>
                <a:spcPct val="20000"/>
              </a:spcBef>
              <a:buFont typeface="Arial" pitchFamily="34" charset="0"/>
              <a:buChar char="•"/>
            </a:pPr>
            <a:r>
              <a:rPr lang="en-IN" sz="2400" dirty="0" smtClean="0"/>
              <a:t> For </a:t>
            </a:r>
            <a:r>
              <a:rPr lang="en-IN" sz="2400" dirty="0" smtClean="0"/>
              <a:t>forecasting </a:t>
            </a:r>
            <a:r>
              <a:rPr lang="en-IN" sz="2400" dirty="0" smtClean="0"/>
              <a:t>such values the </a:t>
            </a:r>
            <a:r>
              <a:rPr lang="en-IN" sz="2400" dirty="0" smtClean="0"/>
              <a:t>prediction </a:t>
            </a:r>
            <a:r>
              <a:rPr lang="en-IN" sz="2400" dirty="0" smtClean="0"/>
              <a:t>rules </a:t>
            </a:r>
            <a:r>
              <a:rPr lang="en-IN" sz="2400" dirty="0" smtClean="0"/>
              <a:t>change </a:t>
            </a:r>
            <a:r>
              <a:rPr lang="en-IN" sz="2400" dirty="0" smtClean="0"/>
              <a:t>vigorously and </a:t>
            </a:r>
            <a:r>
              <a:rPr lang="en-IN" sz="2400" dirty="0" smtClean="0"/>
              <a:t>hence learning </a:t>
            </a:r>
            <a:r>
              <a:rPr lang="en-IN" sz="2400" dirty="0" smtClean="0"/>
              <a:t>algorithm and </a:t>
            </a:r>
            <a:r>
              <a:rPr lang="en-IN" sz="2400" dirty="0" smtClean="0"/>
              <a:t>prediction </a:t>
            </a:r>
            <a:r>
              <a:rPr lang="en-IN" sz="2400" dirty="0" smtClean="0"/>
              <a:t>system must </a:t>
            </a:r>
            <a:r>
              <a:rPr lang="en-IN" sz="2400" dirty="0" smtClean="0"/>
              <a:t>adhere to these changing rules</a:t>
            </a:r>
            <a:r>
              <a:rPr lang="en-IN" sz="2400" dirty="0" smtClean="0"/>
              <a:t>.</a:t>
            </a:r>
          </a:p>
          <a:p>
            <a:pPr marL="342900" indent="-342900">
              <a:spcBef>
                <a:spcPct val="20000"/>
              </a:spcBef>
              <a:buFont typeface="Arial" pitchFamily="34" charset="0"/>
              <a:buChar char="•"/>
            </a:pPr>
            <a:r>
              <a:rPr kumimoji="0" lang="en-IN" sz="2400" b="0" u="none" strike="noStrike" kern="1200" cap="none" spc="0" normalizeH="0" baseline="0" noProof="0" dirty="0" smtClean="0">
                <a:ln>
                  <a:noFill/>
                </a:ln>
                <a:solidFill>
                  <a:schemeClr val="tx1"/>
                </a:solidFill>
                <a:effectLst/>
                <a:uLnTx/>
                <a:uFillTx/>
                <a:latin typeface="+mn-lt"/>
                <a:ea typeface="+mn-ea"/>
                <a:cs typeface="+mn-cs"/>
              </a:rPr>
              <a:t>Hence a </a:t>
            </a:r>
            <a:r>
              <a:rPr lang="en-IN" sz="2400" noProof="0" dirty="0" smtClean="0"/>
              <a:t>hybrid</a:t>
            </a:r>
            <a:r>
              <a:rPr lang="en-IN" sz="2400" dirty="0" smtClean="0"/>
              <a:t> </a:t>
            </a:r>
            <a:r>
              <a:rPr lang="en-IN" sz="2400" dirty="0" smtClean="0"/>
              <a:t>approach of using neural networks with time series analysis addresses the fundamental problems by predicting </a:t>
            </a:r>
            <a:r>
              <a:rPr lang="en-IN" sz="2400" dirty="0" smtClean="0"/>
              <a:t>a </a:t>
            </a:r>
            <a:r>
              <a:rPr lang="en-IN" sz="2400" dirty="0" smtClean="0"/>
              <a:t>time </a:t>
            </a:r>
            <a:r>
              <a:rPr lang="en-IN" sz="2400" dirty="0" smtClean="0"/>
              <a:t>series with inconsistent regularities.</a:t>
            </a:r>
            <a:endParaRPr lang="en-IN" sz="2400" dirty="0" smtClean="0"/>
          </a:p>
          <a:p>
            <a:pPr marL="342900" lvl="0" indent="-342900">
              <a:spcBef>
                <a:spcPct val="20000"/>
              </a:spcBef>
              <a:buFont typeface="Arial" pitchFamily="34" charset="0"/>
              <a:buChar char="•"/>
            </a:pPr>
            <a:endParaRPr kumimoji="0" lang="en-IN" sz="24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Work by Competitors</a:t>
            </a:r>
            <a:endParaRPr lang="en-IN" dirty="0"/>
          </a:p>
        </p:txBody>
      </p:sp>
      <p:sp>
        <p:nvSpPr>
          <p:cNvPr id="3" name="Content Placeholder 2"/>
          <p:cNvSpPr>
            <a:spLocks noGrp="1"/>
          </p:cNvSpPr>
          <p:nvPr>
            <p:ph idx="1"/>
          </p:nvPr>
        </p:nvSpPr>
        <p:spPr>
          <a:xfrm>
            <a:off x="457200" y="1447800"/>
            <a:ext cx="8229600" cy="2667000"/>
          </a:xfrm>
        </p:spPr>
        <p:txBody>
          <a:bodyPr>
            <a:normAutofit/>
          </a:bodyPr>
          <a:lstStyle/>
          <a:p>
            <a:pPr marL="457200" indent="-457200">
              <a:buFont typeface="+mj-lt"/>
              <a:buAutoNum type="arabicPeriod"/>
            </a:pPr>
            <a:r>
              <a:rPr lang="en-IN" sz="2000" dirty="0" smtClean="0"/>
              <a:t>Stock return predictability and the adaptive markets hypothesis: Evidence from century-long US </a:t>
            </a:r>
            <a:r>
              <a:rPr lang="en-IN" sz="2000" dirty="0" smtClean="0"/>
              <a:t>data. </a:t>
            </a:r>
          </a:p>
          <a:p>
            <a:pPr marL="457200" indent="-457200">
              <a:buNone/>
            </a:pPr>
            <a:r>
              <a:rPr lang="en-IN" sz="2000" dirty="0" smtClean="0"/>
              <a:t>	</a:t>
            </a:r>
            <a:r>
              <a:rPr lang="en-IN" sz="2000" dirty="0" smtClean="0"/>
              <a:t>-	This study provides </a:t>
            </a:r>
            <a:r>
              <a:rPr lang="en-IN" sz="2000" dirty="0" smtClean="0"/>
              <a:t>strong evidence of </a:t>
            </a:r>
            <a:r>
              <a:rPr lang="en-IN" sz="2000" dirty="0" smtClean="0"/>
              <a:t>time varying return predictability </a:t>
            </a:r>
            <a:r>
              <a:rPr lang="en-IN" sz="2000" dirty="0" smtClean="0"/>
              <a:t>of the </a:t>
            </a:r>
            <a:r>
              <a:rPr lang="en-IN" sz="2000" dirty="0" smtClean="0"/>
              <a:t>DJIA - Dow </a:t>
            </a:r>
            <a:r>
              <a:rPr lang="en-IN" sz="2000" dirty="0" smtClean="0"/>
              <a:t>Jones </a:t>
            </a:r>
            <a:r>
              <a:rPr lang="en-IN" sz="2000" dirty="0" smtClean="0"/>
              <a:t>Industrial Average </a:t>
            </a:r>
            <a:r>
              <a:rPr lang="en-IN" sz="2000" dirty="0" smtClean="0"/>
              <a:t>index from 1900 to 2009</a:t>
            </a:r>
            <a:r>
              <a:rPr lang="en-IN" sz="2000" dirty="0" smtClean="0"/>
              <a:t>. </a:t>
            </a:r>
            <a:r>
              <a:rPr lang="en-IN" sz="2000" dirty="0" smtClean="0"/>
              <a:t>Return predictability is found to be driven by changing market conditions</a:t>
            </a:r>
            <a:endParaRPr lang="en-IN" sz="2000" dirty="0" smtClean="0"/>
          </a:p>
          <a:p>
            <a:pPr marL="457200" indent="-457200">
              <a:buNone/>
            </a:pPr>
            <a:r>
              <a:rPr lang="en-IN" sz="2000" dirty="0" smtClean="0"/>
              <a:t>	</a:t>
            </a:r>
            <a:r>
              <a:rPr lang="en-IN" sz="2000" dirty="0" smtClean="0"/>
              <a:t>-	Regression Analysis was performed on the measures of return predictability.</a:t>
            </a:r>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609600" y="4267200"/>
            <a:ext cx="8229600" cy="2133600"/>
          </a:xfrm>
          <a:prstGeom prst="rect">
            <a:avLst/>
          </a:prstGeom>
        </p:spPr>
        <p:txBody>
          <a:bodyPr vert="horz" lIns="91440" tIns="45720" rIns="91440" bIns="45720" rtlCol="0">
            <a:no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2"/>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Financial modelling using Gaussian process models.</a:t>
            </a:r>
          </a:p>
          <a:p>
            <a:pPr marL="457200" lvl="0" indent="-457200">
              <a:spcBef>
                <a:spcPct val="20000"/>
              </a:spcBef>
            </a:pPr>
            <a:r>
              <a:rPr lang="en-IN" sz="2000" dirty="0" smtClean="0"/>
              <a:t>	-	 Gaussian process (GP) models </a:t>
            </a:r>
            <a:r>
              <a:rPr lang="en-IN" sz="2000" dirty="0" smtClean="0"/>
              <a:t>are one of the emerging </a:t>
            </a:r>
            <a:r>
              <a:rPr lang="en-IN" sz="2000" dirty="0" smtClean="0"/>
              <a:t>non-parametric Bayesian models and in this </a:t>
            </a:r>
            <a:r>
              <a:rPr lang="en-IN" sz="2000" dirty="0" smtClean="0"/>
              <a:t>paper they tested the GP model’s applicability </a:t>
            </a:r>
            <a:r>
              <a:rPr lang="en-IN" sz="2000" dirty="0" smtClean="0"/>
              <a:t>to financial data. </a:t>
            </a:r>
            <a:endParaRPr lang="en-IN" sz="2000" dirty="0" smtClean="0"/>
          </a:p>
          <a:p>
            <a:pPr marL="457200" lvl="0" indent="-457200">
              <a:spcBef>
                <a:spcPct val="20000"/>
              </a:spcBef>
            </a:pPr>
            <a:r>
              <a:rPr lang="en-IN" sz="2000" dirty="0" smtClean="0"/>
              <a:t>	</a:t>
            </a:r>
            <a:r>
              <a:rPr lang="en-IN" sz="2000" dirty="0" smtClean="0"/>
              <a:t>-	GP </a:t>
            </a:r>
            <a:r>
              <a:rPr lang="en-IN" sz="2000" dirty="0" smtClean="0"/>
              <a:t>model </a:t>
            </a:r>
            <a:r>
              <a:rPr lang="en-IN" sz="2000" dirty="0" smtClean="0"/>
              <a:t>is fitted </a:t>
            </a:r>
            <a:r>
              <a:rPr lang="en-IN" sz="2000" dirty="0" smtClean="0"/>
              <a:t>to daily data from U.S. commodity markets.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Work by Competitors</a:t>
            </a:r>
            <a:endParaRPr lang="en-IN" dirty="0"/>
          </a:p>
        </p:txBody>
      </p:sp>
      <p:sp>
        <p:nvSpPr>
          <p:cNvPr id="3" name="Content Placeholder 2"/>
          <p:cNvSpPr>
            <a:spLocks noGrp="1"/>
          </p:cNvSpPr>
          <p:nvPr>
            <p:ph idx="1"/>
          </p:nvPr>
        </p:nvSpPr>
        <p:spPr>
          <a:xfrm>
            <a:off x="457200" y="1447800"/>
            <a:ext cx="8229600" cy="2209800"/>
          </a:xfrm>
        </p:spPr>
        <p:txBody>
          <a:bodyPr>
            <a:normAutofit/>
          </a:bodyPr>
          <a:lstStyle/>
          <a:p>
            <a:pPr marL="457200" indent="-457200">
              <a:buAutoNum type="arabicPeriod" startAt="3"/>
            </a:pPr>
            <a:r>
              <a:rPr lang="en-IN" sz="2000" dirty="0" smtClean="0"/>
              <a:t>The </a:t>
            </a:r>
            <a:r>
              <a:rPr lang="en-IN" sz="2000" dirty="0" smtClean="0"/>
              <a:t>empirical risk–return relation: A factor analysis approach. </a:t>
            </a:r>
            <a:endParaRPr lang="en-IN" sz="2000" dirty="0" smtClean="0"/>
          </a:p>
          <a:p>
            <a:pPr marL="514350" indent="-514350">
              <a:buNone/>
            </a:pPr>
            <a:r>
              <a:rPr lang="en-IN" sz="2000" dirty="0" smtClean="0"/>
              <a:t>	-	Dynamic factor analysis was performed on large datasets having economic information like volatility, risk premium and returns.</a:t>
            </a:r>
          </a:p>
          <a:p>
            <a:pPr marL="514350" indent="-514350">
              <a:buNone/>
            </a:pPr>
            <a:r>
              <a:rPr lang="en-IN" sz="2000" dirty="0" smtClean="0"/>
              <a:t>	</a:t>
            </a:r>
            <a:r>
              <a:rPr lang="en-IN" sz="2000" dirty="0" smtClean="0"/>
              <a:t>-	Conclusions were drawn based on the volatility of excess stock market returns and a positive conditional risk return correlation.</a:t>
            </a:r>
            <a:endParaRPr lang="en-IN" sz="2000" dirty="0"/>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609600" y="3733800"/>
            <a:ext cx="8229600" cy="2057400"/>
          </a:xfrm>
          <a:prstGeom prst="rect">
            <a:avLst/>
          </a:prstGeom>
        </p:spPr>
        <p:txBody>
          <a:bodyPr vert="horz" lIns="91440" tIns="45720" rIns="91440" bIns="45720" rtlCol="0">
            <a:no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4"/>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Stock market prediction system with modular neural networks.</a:t>
            </a:r>
            <a:endParaRPr lang="en-IN" sz="2000" dirty="0" smtClean="0"/>
          </a:p>
          <a:p>
            <a:pPr marL="457200" marR="0" lvl="0" indent="-457200" algn="l" defTabSz="914400" rtl="0" eaLnBrk="1" fontAlgn="auto" latinLnBrk="0" hangingPunct="1">
              <a:lnSpc>
                <a:spcPct val="100000"/>
              </a:lnSpc>
              <a:spcBef>
                <a:spcPct val="20000"/>
              </a:spcBef>
              <a:spcAft>
                <a:spcPts val="0"/>
              </a:spcAft>
              <a:buClrTx/>
              <a:buSzTx/>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	This</a:t>
            </a:r>
            <a:r>
              <a:rPr kumimoji="0" lang="en-IN" sz="2000" b="0" i="0" u="none" strike="noStrike" kern="1200" cap="none" spc="0" normalizeH="0" noProof="0" dirty="0" smtClean="0">
                <a:ln>
                  <a:noFill/>
                </a:ln>
                <a:solidFill>
                  <a:schemeClr val="tx1"/>
                </a:solidFill>
                <a:effectLst/>
                <a:uLnTx/>
                <a:uFillTx/>
                <a:latin typeface="+mn-lt"/>
                <a:ea typeface="+mn-ea"/>
                <a:cs typeface="+mn-cs"/>
              </a:rPr>
              <a:t> study discusses the buying and selling time predictions on Tokyo Stock Exchange.</a:t>
            </a:r>
          </a:p>
          <a:p>
            <a:pPr marL="457200" marR="0" lvl="0" indent="-457200" algn="l" defTabSz="914400" rtl="0" eaLnBrk="1" fontAlgn="auto" latinLnBrk="0" hangingPunct="1">
              <a:lnSpc>
                <a:spcPct val="100000"/>
              </a:lnSpc>
              <a:spcBef>
                <a:spcPct val="20000"/>
              </a:spcBef>
              <a:spcAft>
                <a:spcPts val="0"/>
              </a:spcAft>
              <a:buClrTx/>
              <a:buSzTx/>
              <a:tabLst/>
              <a:defRPr/>
            </a:pPr>
            <a:r>
              <a:rPr lang="en-IN" sz="2000" baseline="0" dirty="0" smtClean="0"/>
              <a:t>	</a:t>
            </a:r>
            <a:r>
              <a:rPr lang="en-IN" sz="2000" baseline="0" dirty="0" smtClean="0"/>
              <a:t>-	The</a:t>
            </a:r>
            <a:r>
              <a:rPr lang="en-IN" sz="2000" dirty="0" smtClean="0"/>
              <a:t> prediction system was made up of several neural networks based on various technical and fundamental factors.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Work by Competitors</a:t>
            </a:r>
            <a:endParaRPr lang="en-IN" dirty="0"/>
          </a:p>
        </p:txBody>
      </p:sp>
      <p:sp>
        <p:nvSpPr>
          <p:cNvPr id="3" name="Content Placeholder 2"/>
          <p:cNvSpPr>
            <a:spLocks noGrp="1"/>
          </p:cNvSpPr>
          <p:nvPr>
            <p:ph idx="1"/>
          </p:nvPr>
        </p:nvSpPr>
        <p:spPr>
          <a:xfrm>
            <a:off x="457200" y="1447800"/>
            <a:ext cx="8229600" cy="2209800"/>
          </a:xfrm>
        </p:spPr>
        <p:txBody>
          <a:bodyPr>
            <a:normAutofit/>
          </a:bodyPr>
          <a:lstStyle/>
          <a:p>
            <a:pPr marL="457200" indent="-457200">
              <a:buAutoNum type="arabicPeriod" startAt="5"/>
            </a:pPr>
            <a:r>
              <a:rPr lang="en-IN" sz="2000" dirty="0" smtClean="0"/>
              <a:t>USA </a:t>
            </a:r>
            <a:r>
              <a:rPr lang="en-IN" sz="2000" dirty="0" smtClean="0"/>
              <a:t>S&amp;P 500 stock market dynamism exploration with moving window and artificial intelligence approach</a:t>
            </a:r>
            <a:r>
              <a:rPr lang="en-IN" sz="2000" dirty="0" smtClean="0"/>
              <a:t>.</a:t>
            </a:r>
          </a:p>
          <a:p>
            <a:pPr marL="457200" indent="-457200">
              <a:buNone/>
            </a:pPr>
            <a:r>
              <a:rPr lang="en-IN" sz="2000" dirty="0" smtClean="0"/>
              <a:t>	</a:t>
            </a:r>
            <a:r>
              <a:rPr lang="en-IN" sz="2000" dirty="0" smtClean="0"/>
              <a:t>-	This paper proposes an approach to use artificial immune algorithm, fuzzy theorem, support vectors and seasonal moving window to explore stocks for USA S&amp;P 500 stock indexes.</a:t>
            </a:r>
          </a:p>
        </p:txBody>
      </p:sp>
      <p:pic>
        <p:nvPicPr>
          <p:cNvPr id="4" name="Picture 3" descr="SPUprimaryLogo.jpg"/>
          <p:cNvPicPr>
            <a:picLocks noChangeAspect="1"/>
          </p:cNvPicPr>
          <p:nvPr/>
        </p:nvPicPr>
        <p:blipFill>
          <a:blip r:embed="rId2" cstate="print"/>
          <a:stretch>
            <a:fillRect/>
          </a:stretch>
        </p:blipFill>
        <p:spPr>
          <a:xfrm>
            <a:off x="6919576" y="6165304"/>
            <a:ext cx="2083373" cy="432048"/>
          </a:xfrm>
          <a:prstGeom prst="rect">
            <a:avLst/>
          </a:prstGeom>
        </p:spPr>
      </p:pic>
      <p:sp>
        <p:nvSpPr>
          <p:cNvPr id="5" name="Content Placeholder 2"/>
          <p:cNvSpPr txBox="1">
            <a:spLocks/>
          </p:cNvSpPr>
          <p:nvPr/>
        </p:nvSpPr>
        <p:spPr>
          <a:xfrm>
            <a:off x="381000" y="3581400"/>
            <a:ext cx="8229600" cy="2362200"/>
          </a:xfrm>
          <a:prstGeom prst="rect">
            <a:avLst/>
          </a:prstGeom>
        </p:spPr>
        <p:txBody>
          <a:bodyPr vert="horz" lIns="91440" tIns="45720" rIns="91440" bIns="45720" rtlCol="0">
            <a:no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startAt="6"/>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Economic prediction using neural networks: The case of IBM daily stock returns.</a:t>
            </a:r>
          </a:p>
          <a:p>
            <a:pPr marL="457200" marR="0" lvl="0" indent="-457200" algn="l" defTabSz="914400" rtl="0" eaLnBrk="1" fontAlgn="auto" latinLnBrk="0" hangingPunct="1">
              <a:lnSpc>
                <a:spcPct val="100000"/>
              </a:lnSpc>
              <a:spcBef>
                <a:spcPct val="20000"/>
              </a:spcBef>
              <a:spcAft>
                <a:spcPts val="0"/>
              </a:spcAft>
              <a:buClrTx/>
              <a:buSzTx/>
              <a:tabLst/>
              <a:defRPr/>
            </a:pPr>
            <a:r>
              <a:rPr lang="en-IN" sz="2000" dirty="0" smtClean="0"/>
              <a:t>	</a:t>
            </a:r>
            <a:r>
              <a:rPr lang="en-IN" sz="2000" dirty="0" smtClean="0"/>
              <a:t>-	This study reports the results of using neural network modelling and learning techniques to decode the regularities in the price movement of IBM daily stock returns.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20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2423</TotalTime>
  <Words>1228</Words>
  <Application>Microsoft Office PowerPoint</Application>
  <PresentationFormat>On-screen Show (4:3)</PresentationFormat>
  <Paragraphs>216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Novel Contribution</vt:lpstr>
      <vt:lpstr>Novel Contribution</vt:lpstr>
      <vt:lpstr>Novel Contribution</vt:lpstr>
      <vt:lpstr>Novel Contribution</vt:lpstr>
      <vt:lpstr>Novel Contribution</vt:lpstr>
      <vt:lpstr>Work by Competitors</vt:lpstr>
      <vt:lpstr>Work by Competitors</vt:lpstr>
      <vt:lpstr>Work by Competitors</vt:lpstr>
      <vt:lpstr>Data</vt:lpstr>
      <vt:lpstr>Data</vt:lpstr>
      <vt:lpstr>Data</vt:lpstr>
      <vt:lpstr>Data</vt:lpstr>
      <vt:lpstr>Data</vt:lpstr>
      <vt:lpstr>Data</vt:lpstr>
      <vt:lpstr>Method – Neural Networks</vt:lpstr>
      <vt:lpstr>Method – Neural Networks</vt:lpstr>
      <vt:lpstr>Method – Neural Networks</vt:lpstr>
      <vt:lpstr>Method – Time Series Analysis</vt:lpstr>
      <vt:lpstr>Method – ARMA model</vt:lpstr>
      <vt:lpstr>Method – Proposed Model</vt:lpstr>
      <vt:lpstr>Method – Pseudo code</vt:lpstr>
      <vt:lpstr>Method – Pseudo code</vt:lpstr>
      <vt:lpstr>Method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madhumita d</dc:creator>
  <cp:lastModifiedBy>madhumita d</cp:lastModifiedBy>
  <cp:revision>107</cp:revision>
  <dcterms:created xsi:type="dcterms:W3CDTF">2006-08-16T00:00:00Z</dcterms:created>
  <dcterms:modified xsi:type="dcterms:W3CDTF">2017-02-26T01:20:09Z</dcterms:modified>
</cp:coreProperties>
</file>