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8" r:id="rId5"/>
    <p:sldId id="258" r:id="rId6"/>
    <p:sldId id="279" r:id="rId7"/>
    <p:sldId id="260" r:id="rId8"/>
    <p:sldId id="261" r:id="rId9"/>
    <p:sldId id="262" r:id="rId10"/>
    <p:sldId id="257" r:id="rId11"/>
    <p:sldId id="280" r:id="rId12"/>
    <p:sldId id="263" r:id="rId13"/>
    <p:sldId id="264" r:id="rId14"/>
    <p:sldId id="265" r:id="rId15"/>
    <p:sldId id="266" r:id="rId16"/>
    <p:sldId id="267" r:id="rId17"/>
    <p:sldId id="268" r:id="rId18"/>
    <p:sldId id="269" r:id="rId19"/>
    <p:sldId id="270" r:id="rId20"/>
    <p:sldId id="283" r:id="rId21"/>
    <p:sldId id="290" r:id="rId22"/>
    <p:sldId id="289" r:id="rId23"/>
    <p:sldId id="288" r:id="rId24"/>
    <p:sldId id="287" r:id="rId25"/>
    <p:sldId id="286" r:id="rId26"/>
    <p:sldId id="285" r:id="rId27"/>
    <p:sldId id="284" r:id="rId28"/>
    <p:sldId id="271" r:id="rId29"/>
    <p:sldId id="282" r:id="rId30"/>
    <p:sldId id="281" r:id="rId31"/>
    <p:sldId id="272" r:id="rId32"/>
    <p:sldId id="273" r:id="rId33"/>
    <p:sldId id="274" r:id="rId34"/>
    <p:sldId id="275" r:id="rId35"/>
    <p:sldId id="292" r:id="rId36"/>
    <p:sldId id="293" r:id="rId37"/>
    <p:sldId id="305" r:id="rId38"/>
    <p:sldId id="294" r:id="rId39"/>
    <p:sldId id="295" r:id="rId40"/>
    <p:sldId id="296" r:id="rId41"/>
    <p:sldId id="297" r:id="rId42"/>
    <p:sldId id="298" r:id="rId43"/>
    <p:sldId id="299" r:id="rId44"/>
    <p:sldId id="300" r:id="rId45"/>
    <p:sldId id="301" r:id="rId46"/>
    <p:sldId id="302" r:id="rId47"/>
    <p:sldId id="303" r:id="rId48"/>
    <p:sldId id="304" r:id="rId49"/>
    <p:sldId id="306" r:id="rId50"/>
    <p:sldId id="314" r:id="rId51"/>
    <p:sldId id="313" r:id="rId52"/>
    <p:sldId id="312" r:id="rId53"/>
    <p:sldId id="311" r:id="rId54"/>
    <p:sldId id="310" r:id="rId55"/>
    <p:sldId id="31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75" d="100"/>
          <a:sy n="75" d="100"/>
        </p:scale>
        <p:origin x="974"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4E93E-66AD-4FA1-B60F-C23DFD6857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15A3C9-CD1C-475A-907D-899FECB9A4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99EFBB-D055-4AF6-987B-FABB58398942}"/>
              </a:ext>
            </a:extLst>
          </p:cNvPr>
          <p:cNvSpPr>
            <a:spLocks noGrp="1"/>
          </p:cNvSpPr>
          <p:nvPr>
            <p:ph type="dt" sz="half" idx="10"/>
          </p:nvPr>
        </p:nvSpPr>
        <p:spPr/>
        <p:txBody>
          <a:bodyPr/>
          <a:lstStyle/>
          <a:p>
            <a:fld id="{E9CC3783-F261-441F-80E2-B24BAC4390CD}" type="datetimeFigureOut">
              <a:rPr lang="en-US" smtClean="0"/>
              <a:t>1/26/2018</a:t>
            </a:fld>
            <a:endParaRPr lang="en-US"/>
          </a:p>
        </p:txBody>
      </p:sp>
      <p:sp>
        <p:nvSpPr>
          <p:cNvPr id="5" name="Footer Placeholder 4">
            <a:extLst>
              <a:ext uri="{FF2B5EF4-FFF2-40B4-BE49-F238E27FC236}">
                <a16:creationId xmlns:a16="http://schemas.microsoft.com/office/drawing/2014/main" id="{1A633A2B-0C63-4E09-9142-D6E1E9770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DC1EF-3E08-47A8-8945-30B84F24E708}"/>
              </a:ext>
            </a:extLst>
          </p:cNvPr>
          <p:cNvSpPr>
            <a:spLocks noGrp="1"/>
          </p:cNvSpPr>
          <p:nvPr>
            <p:ph type="sldNum" sz="quarter" idx="12"/>
          </p:nvPr>
        </p:nvSpPr>
        <p:spPr/>
        <p:txBody>
          <a:bodyPr/>
          <a:lstStyle/>
          <a:p>
            <a:fld id="{28DAAF02-10EF-4350-9E44-20FFDE280461}" type="slidenum">
              <a:rPr lang="en-US" smtClean="0"/>
              <a:t>‹#›</a:t>
            </a:fld>
            <a:endParaRPr lang="en-US"/>
          </a:p>
        </p:txBody>
      </p:sp>
    </p:spTree>
    <p:extLst>
      <p:ext uri="{BB962C8B-B14F-4D97-AF65-F5344CB8AC3E}">
        <p14:creationId xmlns:p14="http://schemas.microsoft.com/office/powerpoint/2010/main" val="1200113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A18E-EA2A-41F3-A798-7514C61E8D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AC0AE1-9C85-444D-B340-29234CE37F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F2D307-B1DD-4B12-BAF7-5435BA6C06FB}"/>
              </a:ext>
            </a:extLst>
          </p:cNvPr>
          <p:cNvSpPr>
            <a:spLocks noGrp="1"/>
          </p:cNvSpPr>
          <p:nvPr>
            <p:ph type="dt" sz="half" idx="10"/>
          </p:nvPr>
        </p:nvSpPr>
        <p:spPr/>
        <p:txBody>
          <a:bodyPr/>
          <a:lstStyle/>
          <a:p>
            <a:fld id="{E9CC3783-F261-441F-80E2-B24BAC4390CD}" type="datetimeFigureOut">
              <a:rPr lang="en-US" smtClean="0"/>
              <a:t>1/26/2018</a:t>
            </a:fld>
            <a:endParaRPr lang="en-US"/>
          </a:p>
        </p:txBody>
      </p:sp>
      <p:sp>
        <p:nvSpPr>
          <p:cNvPr id="5" name="Footer Placeholder 4">
            <a:extLst>
              <a:ext uri="{FF2B5EF4-FFF2-40B4-BE49-F238E27FC236}">
                <a16:creationId xmlns:a16="http://schemas.microsoft.com/office/drawing/2014/main" id="{B20A8944-09B8-4820-B555-93CFCB20A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2F11F-C597-4879-987D-0761092BB324}"/>
              </a:ext>
            </a:extLst>
          </p:cNvPr>
          <p:cNvSpPr>
            <a:spLocks noGrp="1"/>
          </p:cNvSpPr>
          <p:nvPr>
            <p:ph type="sldNum" sz="quarter" idx="12"/>
          </p:nvPr>
        </p:nvSpPr>
        <p:spPr/>
        <p:txBody>
          <a:bodyPr/>
          <a:lstStyle/>
          <a:p>
            <a:fld id="{28DAAF02-10EF-4350-9E44-20FFDE280461}" type="slidenum">
              <a:rPr lang="en-US" smtClean="0"/>
              <a:t>‹#›</a:t>
            </a:fld>
            <a:endParaRPr lang="en-US"/>
          </a:p>
        </p:txBody>
      </p:sp>
    </p:spTree>
    <p:extLst>
      <p:ext uri="{BB962C8B-B14F-4D97-AF65-F5344CB8AC3E}">
        <p14:creationId xmlns:p14="http://schemas.microsoft.com/office/powerpoint/2010/main" val="343350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0F9461-C861-469A-A09A-909FF079A1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B07911-4CDB-479E-8D2B-19FFC22C0F3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3DE3D1-CCCD-414B-B9BE-8966E2D07234}"/>
              </a:ext>
            </a:extLst>
          </p:cNvPr>
          <p:cNvSpPr>
            <a:spLocks noGrp="1"/>
          </p:cNvSpPr>
          <p:nvPr>
            <p:ph type="dt" sz="half" idx="10"/>
          </p:nvPr>
        </p:nvSpPr>
        <p:spPr/>
        <p:txBody>
          <a:bodyPr/>
          <a:lstStyle/>
          <a:p>
            <a:fld id="{E9CC3783-F261-441F-80E2-B24BAC4390CD}" type="datetimeFigureOut">
              <a:rPr lang="en-US" smtClean="0"/>
              <a:t>1/26/2018</a:t>
            </a:fld>
            <a:endParaRPr lang="en-US"/>
          </a:p>
        </p:txBody>
      </p:sp>
      <p:sp>
        <p:nvSpPr>
          <p:cNvPr id="5" name="Footer Placeholder 4">
            <a:extLst>
              <a:ext uri="{FF2B5EF4-FFF2-40B4-BE49-F238E27FC236}">
                <a16:creationId xmlns:a16="http://schemas.microsoft.com/office/drawing/2014/main" id="{35883BE6-4841-491D-8558-D2ECCCC3B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AA3A1-1C62-4960-A146-7186036C68E7}"/>
              </a:ext>
            </a:extLst>
          </p:cNvPr>
          <p:cNvSpPr>
            <a:spLocks noGrp="1"/>
          </p:cNvSpPr>
          <p:nvPr>
            <p:ph type="sldNum" sz="quarter" idx="12"/>
          </p:nvPr>
        </p:nvSpPr>
        <p:spPr/>
        <p:txBody>
          <a:bodyPr/>
          <a:lstStyle/>
          <a:p>
            <a:fld id="{28DAAF02-10EF-4350-9E44-20FFDE280461}" type="slidenum">
              <a:rPr lang="en-US" smtClean="0"/>
              <a:t>‹#›</a:t>
            </a:fld>
            <a:endParaRPr lang="en-US"/>
          </a:p>
        </p:txBody>
      </p:sp>
    </p:spTree>
    <p:extLst>
      <p:ext uri="{BB962C8B-B14F-4D97-AF65-F5344CB8AC3E}">
        <p14:creationId xmlns:p14="http://schemas.microsoft.com/office/powerpoint/2010/main" val="216070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E710-9E83-475A-97AD-4E6DC964A9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8E26D9-967F-42A7-BBB2-6B6A961631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D03BD-A0A8-4054-84CB-FC8478C44EBC}"/>
              </a:ext>
            </a:extLst>
          </p:cNvPr>
          <p:cNvSpPr>
            <a:spLocks noGrp="1"/>
          </p:cNvSpPr>
          <p:nvPr>
            <p:ph type="dt" sz="half" idx="10"/>
          </p:nvPr>
        </p:nvSpPr>
        <p:spPr/>
        <p:txBody>
          <a:bodyPr/>
          <a:lstStyle/>
          <a:p>
            <a:fld id="{E9CC3783-F261-441F-80E2-B24BAC4390CD}" type="datetimeFigureOut">
              <a:rPr lang="en-US" smtClean="0"/>
              <a:t>1/26/2018</a:t>
            </a:fld>
            <a:endParaRPr lang="en-US"/>
          </a:p>
        </p:txBody>
      </p:sp>
      <p:sp>
        <p:nvSpPr>
          <p:cNvPr id="5" name="Footer Placeholder 4">
            <a:extLst>
              <a:ext uri="{FF2B5EF4-FFF2-40B4-BE49-F238E27FC236}">
                <a16:creationId xmlns:a16="http://schemas.microsoft.com/office/drawing/2014/main" id="{BC87C801-CDC9-473C-8A60-5356F0023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96A53-D958-449A-9D25-26B15F75C8CB}"/>
              </a:ext>
            </a:extLst>
          </p:cNvPr>
          <p:cNvSpPr>
            <a:spLocks noGrp="1"/>
          </p:cNvSpPr>
          <p:nvPr>
            <p:ph type="sldNum" sz="quarter" idx="12"/>
          </p:nvPr>
        </p:nvSpPr>
        <p:spPr/>
        <p:txBody>
          <a:bodyPr/>
          <a:lstStyle/>
          <a:p>
            <a:fld id="{28DAAF02-10EF-4350-9E44-20FFDE280461}" type="slidenum">
              <a:rPr lang="en-US" smtClean="0"/>
              <a:t>‹#›</a:t>
            </a:fld>
            <a:endParaRPr lang="en-US"/>
          </a:p>
        </p:txBody>
      </p:sp>
    </p:spTree>
    <p:extLst>
      <p:ext uri="{BB962C8B-B14F-4D97-AF65-F5344CB8AC3E}">
        <p14:creationId xmlns:p14="http://schemas.microsoft.com/office/powerpoint/2010/main" val="4239767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FA32-12F1-46D1-BE30-2DE7741ECE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A8E036-8A0B-4E5F-AEC7-7C2BC73FB3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B4B550-A908-4668-975B-B265514C6E2B}"/>
              </a:ext>
            </a:extLst>
          </p:cNvPr>
          <p:cNvSpPr>
            <a:spLocks noGrp="1"/>
          </p:cNvSpPr>
          <p:nvPr>
            <p:ph type="dt" sz="half" idx="10"/>
          </p:nvPr>
        </p:nvSpPr>
        <p:spPr/>
        <p:txBody>
          <a:bodyPr/>
          <a:lstStyle/>
          <a:p>
            <a:fld id="{E9CC3783-F261-441F-80E2-B24BAC4390CD}" type="datetimeFigureOut">
              <a:rPr lang="en-US" smtClean="0"/>
              <a:t>1/26/2018</a:t>
            </a:fld>
            <a:endParaRPr lang="en-US"/>
          </a:p>
        </p:txBody>
      </p:sp>
      <p:sp>
        <p:nvSpPr>
          <p:cNvPr id="5" name="Footer Placeholder 4">
            <a:extLst>
              <a:ext uri="{FF2B5EF4-FFF2-40B4-BE49-F238E27FC236}">
                <a16:creationId xmlns:a16="http://schemas.microsoft.com/office/drawing/2014/main" id="{ECC161EF-30D3-485D-951B-E1BD185AD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6B4C3-CBC6-4884-91E1-DEFDDE3507EC}"/>
              </a:ext>
            </a:extLst>
          </p:cNvPr>
          <p:cNvSpPr>
            <a:spLocks noGrp="1"/>
          </p:cNvSpPr>
          <p:nvPr>
            <p:ph type="sldNum" sz="quarter" idx="12"/>
          </p:nvPr>
        </p:nvSpPr>
        <p:spPr/>
        <p:txBody>
          <a:bodyPr/>
          <a:lstStyle/>
          <a:p>
            <a:fld id="{28DAAF02-10EF-4350-9E44-20FFDE280461}" type="slidenum">
              <a:rPr lang="en-US" smtClean="0"/>
              <a:t>‹#›</a:t>
            </a:fld>
            <a:endParaRPr lang="en-US"/>
          </a:p>
        </p:txBody>
      </p:sp>
    </p:spTree>
    <p:extLst>
      <p:ext uri="{BB962C8B-B14F-4D97-AF65-F5344CB8AC3E}">
        <p14:creationId xmlns:p14="http://schemas.microsoft.com/office/powerpoint/2010/main" val="219359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C71B-E662-4F76-9316-D860ADAD9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548D12-1839-4402-B2E8-035346B5E1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560905-A020-463D-8427-46078572C4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92ED77-744C-43D2-98F2-D434263E9B45}"/>
              </a:ext>
            </a:extLst>
          </p:cNvPr>
          <p:cNvSpPr>
            <a:spLocks noGrp="1"/>
          </p:cNvSpPr>
          <p:nvPr>
            <p:ph type="dt" sz="half" idx="10"/>
          </p:nvPr>
        </p:nvSpPr>
        <p:spPr/>
        <p:txBody>
          <a:bodyPr/>
          <a:lstStyle/>
          <a:p>
            <a:fld id="{E9CC3783-F261-441F-80E2-B24BAC4390CD}" type="datetimeFigureOut">
              <a:rPr lang="en-US" smtClean="0"/>
              <a:t>1/26/2018</a:t>
            </a:fld>
            <a:endParaRPr lang="en-US"/>
          </a:p>
        </p:txBody>
      </p:sp>
      <p:sp>
        <p:nvSpPr>
          <p:cNvPr id="6" name="Footer Placeholder 5">
            <a:extLst>
              <a:ext uri="{FF2B5EF4-FFF2-40B4-BE49-F238E27FC236}">
                <a16:creationId xmlns:a16="http://schemas.microsoft.com/office/drawing/2014/main" id="{D857895C-4E1E-448F-872E-475C8FD27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DA3AFF-415F-4E60-9620-AE628DFBD368}"/>
              </a:ext>
            </a:extLst>
          </p:cNvPr>
          <p:cNvSpPr>
            <a:spLocks noGrp="1"/>
          </p:cNvSpPr>
          <p:nvPr>
            <p:ph type="sldNum" sz="quarter" idx="12"/>
          </p:nvPr>
        </p:nvSpPr>
        <p:spPr/>
        <p:txBody>
          <a:bodyPr/>
          <a:lstStyle/>
          <a:p>
            <a:fld id="{28DAAF02-10EF-4350-9E44-20FFDE280461}" type="slidenum">
              <a:rPr lang="en-US" smtClean="0"/>
              <a:t>‹#›</a:t>
            </a:fld>
            <a:endParaRPr lang="en-US"/>
          </a:p>
        </p:txBody>
      </p:sp>
    </p:spTree>
    <p:extLst>
      <p:ext uri="{BB962C8B-B14F-4D97-AF65-F5344CB8AC3E}">
        <p14:creationId xmlns:p14="http://schemas.microsoft.com/office/powerpoint/2010/main" val="4026867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A6E1-F859-4394-B62E-11B928A042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0729A3-38BE-4701-A7D7-96F23C170D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B142CA-69DF-493F-A3C0-C128B9F1538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49DC13-38F0-4A41-9464-FB356212F9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46BDA2-2F59-4E81-835A-D19FC68842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84C321-E8DF-4F83-B0A2-AFB7AF3B219B}"/>
              </a:ext>
            </a:extLst>
          </p:cNvPr>
          <p:cNvSpPr>
            <a:spLocks noGrp="1"/>
          </p:cNvSpPr>
          <p:nvPr>
            <p:ph type="dt" sz="half" idx="10"/>
          </p:nvPr>
        </p:nvSpPr>
        <p:spPr/>
        <p:txBody>
          <a:bodyPr/>
          <a:lstStyle/>
          <a:p>
            <a:fld id="{E9CC3783-F261-441F-80E2-B24BAC4390CD}" type="datetimeFigureOut">
              <a:rPr lang="en-US" smtClean="0"/>
              <a:t>1/26/2018</a:t>
            </a:fld>
            <a:endParaRPr lang="en-US"/>
          </a:p>
        </p:txBody>
      </p:sp>
      <p:sp>
        <p:nvSpPr>
          <p:cNvPr id="8" name="Footer Placeholder 7">
            <a:extLst>
              <a:ext uri="{FF2B5EF4-FFF2-40B4-BE49-F238E27FC236}">
                <a16:creationId xmlns:a16="http://schemas.microsoft.com/office/drawing/2014/main" id="{F73672E2-B86A-4150-82AE-DBC3E44711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357EA4-0F64-4E1B-AF46-984FA003D9F6}"/>
              </a:ext>
            </a:extLst>
          </p:cNvPr>
          <p:cNvSpPr>
            <a:spLocks noGrp="1"/>
          </p:cNvSpPr>
          <p:nvPr>
            <p:ph type="sldNum" sz="quarter" idx="12"/>
          </p:nvPr>
        </p:nvSpPr>
        <p:spPr/>
        <p:txBody>
          <a:bodyPr/>
          <a:lstStyle/>
          <a:p>
            <a:fld id="{28DAAF02-10EF-4350-9E44-20FFDE280461}" type="slidenum">
              <a:rPr lang="en-US" smtClean="0"/>
              <a:t>‹#›</a:t>
            </a:fld>
            <a:endParaRPr lang="en-US"/>
          </a:p>
        </p:txBody>
      </p:sp>
    </p:spTree>
    <p:extLst>
      <p:ext uri="{BB962C8B-B14F-4D97-AF65-F5344CB8AC3E}">
        <p14:creationId xmlns:p14="http://schemas.microsoft.com/office/powerpoint/2010/main" val="364139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110E7-945C-4537-AED1-8B4F9124D9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0EEF8F-79AC-4C2B-98B0-E0865BF2C562}"/>
              </a:ext>
            </a:extLst>
          </p:cNvPr>
          <p:cNvSpPr>
            <a:spLocks noGrp="1"/>
          </p:cNvSpPr>
          <p:nvPr>
            <p:ph type="dt" sz="half" idx="10"/>
          </p:nvPr>
        </p:nvSpPr>
        <p:spPr/>
        <p:txBody>
          <a:bodyPr/>
          <a:lstStyle/>
          <a:p>
            <a:fld id="{E9CC3783-F261-441F-80E2-B24BAC4390CD}" type="datetimeFigureOut">
              <a:rPr lang="en-US" smtClean="0"/>
              <a:t>1/26/2018</a:t>
            </a:fld>
            <a:endParaRPr lang="en-US"/>
          </a:p>
        </p:txBody>
      </p:sp>
      <p:sp>
        <p:nvSpPr>
          <p:cNvPr id="4" name="Footer Placeholder 3">
            <a:extLst>
              <a:ext uri="{FF2B5EF4-FFF2-40B4-BE49-F238E27FC236}">
                <a16:creationId xmlns:a16="http://schemas.microsoft.com/office/drawing/2014/main" id="{35153798-E4D0-4C0A-B669-30D3CBF3D7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D2CD49-CA76-4D2E-9155-EFCE57251F9A}"/>
              </a:ext>
            </a:extLst>
          </p:cNvPr>
          <p:cNvSpPr>
            <a:spLocks noGrp="1"/>
          </p:cNvSpPr>
          <p:nvPr>
            <p:ph type="sldNum" sz="quarter" idx="12"/>
          </p:nvPr>
        </p:nvSpPr>
        <p:spPr/>
        <p:txBody>
          <a:bodyPr/>
          <a:lstStyle/>
          <a:p>
            <a:fld id="{28DAAF02-10EF-4350-9E44-20FFDE280461}" type="slidenum">
              <a:rPr lang="en-US" smtClean="0"/>
              <a:t>‹#›</a:t>
            </a:fld>
            <a:endParaRPr lang="en-US"/>
          </a:p>
        </p:txBody>
      </p:sp>
    </p:spTree>
    <p:extLst>
      <p:ext uri="{BB962C8B-B14F-4D97-AF65-F5344CB8AC3E}">
        <p14:creationId xmlns:p14="http://schemas.microsoft.com/office/powerpoint/2010/main" val="408303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B9F75A-53D8-49E9-B30C-5B24280EA77D}"/>
              </a:ext>
            </a:extLst>
          </p:cNvPr>
          <p:cNvSpPr>
            <a:spLocks noGrp="1"/>
          </p:cNvSpPr>
          <p:nvPr>
            <p:ph type="dt" sz="half" idx="10"/>
          </p:nvPr>
        </p:nvSpPr>
        <p:spPr/>
        <p:txBody>
          <a:bodyPr/>
          <a:lstStyle/>
          <a:p>
            <a:fld id="{E9CC3783-F261-441F-80E2-B24BAC4390CD}" type="datetimeFigureOut">
              <a:rPr lang="en-US" smtClean="0"/>
              <a:t>1/26/2018</a:t>
            </a:fld>
            <a:endParaRPr lang="en-US"/>
          </a:p>
        </p:txBody>
      </p:sp>
      <p:sp>
        <p:nvSpPr>
          <p:cNvPr id="3" name="Footer Placeholder 2">
            <a:extLst>
              <a:ext uri="{FF2B5EF4-FFF2-40B4-BE49-F238E27FC236}">
                <a16:creationId xmlns:a16="http://schemas.microsoft.com/office/drawing/2014/main" id="{0EC24F71-DE7A-48AF-929B-E58D48C7A6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95AD8-0FD7-4E10-BD71-C9E6EE1648A2}"/>
              </a:ext>
            </a:extLst>
          </p:cNvPr>
          <p:cNvSpPr>
            <a:spLocks noGrp="1"/>
          </p:cNvSpPr>
          <p:nvPr>
            <p:ph type="sldNum" sz="quarter" idx="12"/>
          </p:nvPr>
        </p:nvSpPr>
        <p:spPr/>
        <p:txBody>
          <a:bodyPr/>
          <a:lstStyle/>
          <a:p>
            <a:fld id="{28DAAF02-10EF-4350-9E44-20FFDE280461}" type="slidenum">
              <a:rPr lang="en-US" smtClean="0"/>
              <a:t>‹#›</a:t>
            </a:fld>
            <a:endParaRPr lang="en-US"/>
          </a:p>
        </p:txBody>
      </p:sp>
    </p:spTree>
    <p:extLst>
      <p:ext uri="{BB962C8B-B14F-4D97-AF65-F5344CB8AC3E}">
        <p14:creationId xmlns:p14="http://schemas.microsoft.com/office/powerpoint/2010/main" val="86830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521C-02DD-46DC-9E50-1949ABE4A3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BDD057-BE22-4582-9A4A-7AAD653C9D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6A3519-58C0-4F91-919B-EF55182E1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481885-0A76-4DEB-BD67-CA60E843E9EE}"/>
              </a:ext>
            </a:extLst>
          </p:cNvPr>
          <p:cNvSpPr>
            <a:spLocks noGrp="1"/>
          </p:cNvSpPr>
          <p:nvPr>
            <p:ph type="dt" sz="half" idx="10"/>
          </p:nvPr>
        </p:nvSpPr>
        <p:spPr/>
        <p:txBody>
          <a:bodyPr/>
          <a:lstStyle/>
          <a:p>
            <a:fld id="{E9CC3783-F261-441F-80E2-B24BAC4390CD}" type="datetimeFigureOut">
              <a:rPr lang="en-US" smtClean="0"/>
              <a:t>1/26/2018</a:t>
            </a:fld>
            <a:endParaRPr lang="en-US"/>
          </a:p>
        </p:txBody>
      </p:sp>
      <p:sp>
        <p:nvSpPr>
          <p:cNvPr id="6" name="Footer Placeholder 5">
            <a:extLst>
              <a:ext uri="{FF2B5EF4-FFF2-40B4-BE49-F238E27FC236}">
                <a16:creationId xmlns:a16="http://schemas.microsoft.com/office/drawing/2014/main" id="{DF5C711F-F94B-40FA-884E-B93D36E268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F12500-8CB7-4118-9F68-4DB606842BB6}"/>
              </a:ext>
            </a:extLst>
          </p:cNvPr>
          <p:cNvSpPr>
            <a:spLocks noGrp="1"/>
          </p:cNvSpPr>
          <p:nvPr>
            <p:ph type="sldNum" sz="quarter" idx="12"/>
          </p:nvPr>
        </p:nvSpPr>
        <p:spPr/>
        <p:txBody>
          <a:bodyPr/>
          <a:lstStyle/>
          <a:p>
            <a:fld id="{28DAAF02-10EF-4350-9E44-20FFDE280461}" type="slidenum">
              <a:rPr lang="en-US" smtClean="0"/>
              <a:t>‹#›</a:t>
            </a:fld>
            <a:endParaRPr lang="en-US"/>
          </a:p>
        </p:txBody>
      </p:sp>
    </p:spTree>
    <p:extLst>
      <p:ext uri="{BB962C8B-B14F-4D97-AF65-F5344CB8AC3E}">
        <p14:creationId xmlns:p14="http://schemas.microsoft.com/office/powerpoint/2010/main" val="121850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A394-0350-47DE-9F6C-61AF31F42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29DCFA-C174-42CE-B88F-65890013B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535E16-BA59-412D-A9CD-99C6C45EF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B2C95E-E2F2-4891-9B75-ED1F60E546BF}"/>
              </a:ext>
            </a:extLst>
          </p:cNvPr>
          <p:cNvSpPr>
            <a:spLocks noGrp="1"/>
          </p:cNvSpPr>
          <p:nvPr>
            <p:ph type="dt" sz="half" idx="10"/>
          </p:nvPr>
        </p:nvSpPr>
        <p:spPr/>
        <p:txBody>
          <a:bodyPr/>
          <a:lstStyle/>
          <a:p>
            <a:fld id="{E9CC3783-F261-441F-80E2-B24BAC4390CD}" type="datetimeFigureOut">
              <a:rPr lang="en-US" smtClean="0"/>
              <a:t>1/26/2018</a:t>
            </a:fld>
            <a:endParaRPr lang="en-US"/>
          </a:p>
        </p:txBody>
      </p:sp>
      <p:sp>
        <p:nvSpPr>
          <p:cNvPr id="6" name="Footer Placeholder 5">
            <a:extLst>
              <a:ext uri="{FF2B5EF4-FFF2-40B4-BE49-F238E27FC236}">
                <a16:creationId xmlns:a16="http://schemas.microsoft.com/office/drawing/2014/main" id="{43C7864C-6EEA-4973-8DEE-F7988C78E8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FEDE4-FAEF-4607-A813-67466AF411FA}"/>
              </a:ext>
            </a:extLst>
          </p:cNvPr>
          <p:cNvSpPr>
            <a:spLocks noGrp="1"/>
          </p:cNvSpPr>
          <p:nvPr>
            <p:ph type="sldNum" sz="quarter" idx="12"/>
          </p:nvPr>
        </p:nvSpPr>
        <p:spPr/>
        <p:txBody>
          <a:bodyPr/>
          <a:lstStyle/>
          <a:p>
            <a:fld id="{28DAAF02-10EF-4350-9E44-20FFDE280461}" type="slidenum">
              <a:rPr lang="en-US" smtClean="0"/>
              <a:t>‹#›</a:t>
            </a:fld>
            <a:endParaRPr lang="en-US"/>
          </a:p>
        </p:txBody>
      </p:sp>
    </p:spTree>
    <p:extLst>
      <p:ext uri="{BB962C8B-B14F-4D97-AF65-F5344CB8AC3E}">
        <p14:creationId xmlns:p14="http://schemas.microsoft.com/office/powerpoint/2010/main" val="369294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09ACF8-D2D1-4150-ABE9-39AAA9D8D5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CD072-010B-4B81-9009-CDE76B6DA0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4ED0B-F0C0-409E-BDAB-F75A34B789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C3783-F261-441F-80E2-B24BAC4390CD}" type="datetimeFigureOut">
              <a:rPr lang="en-US" smtClean="0"/>
              <a:t>1/26/2018</a:t>
            </a:fld>
            <a:endParaRPr lang="en-US"/>
          </a:p>
        </p:txBody>
      </p:sp>
      <p:sp>
        <p:nvSpPr>
          <p:cNvPr id="5" name="Footer Placeholder 4">
            <a:extLst>
              <a:ext uri="{FF2B5EF4-FFF2-40B4-BE49-F238E27FC236}">
                <a16:creationId xmlns:a16="http://schemas.microsoft.com/office/drawing/2014/main" id="{DA66803D-BD7C-4644-BA92-8D0866607D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E9D1FB-6497-45AA-ADB8-46CCB73D42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AAF02-10EF-4350-9E44-20FFDE280461}" type="slidenum">
              <a:rPr lang="en-US" smtClean="0"/>
              <a:t>‹#›</a:t>
            </a:fld>
            <a:endParaRPr lang="en-US"/>
          </a:p>
        </p:txBody>
      </p:sp>
    </p:spTree>
    <p:extLst>
      <p:ext uri="{BB962C8B-B14F-4D97-AF65-F5344CB8AC3E}">
        <p14:creationId xmlns:p14="http://schemas.microsoft.com/office/powerpoint/2010/main" val="102371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18F2-802F-42CB-8FB8-7CFD8959AF5E}"/>
              </a:ext>
            </a:extLst>
          </p:cNvPr>
          <p:cNvSpPr>
            <a:spLocks noGrp="1"/>
          </p:cNvSpPr>
          <p:nvPr>
            <p:ph type="ctrTitle"/>
          </p:nvPr>
        </p:nvSpPr>
        <p:spPr>
          <a:xfrm>
            <a:off x="1524000" y="1122362"/>
            <a:ext cx="9144000" cy="2760869"/>
          </a:xfrm>
        </p:spPr>
        <p:txBody>
          <a:bodyPr>
            <a:normAutofit/>
          </a:bodyPr>
          <a:lstStyle/>
          <a:p>
            <a:r>
              <a:rPr lang="en-US" sz="5400" b="1" dirty="0">
                <a:latin typeface="Times New Roman" panose="02020603050405020304" pitchFamily="18" charset="0"/>
                <a:cs typeface="Times New Roman" panose="02020603050405020304" pitchFamily="18" charset="0"/>
              </a:rPr>
              <a:t>AWS Elastic Container Service(ECS)</a:t>
            </a:r>
          </a:p>
        </p:txBody>
      </p:sp>
    </p:spTree>
    <p:extLst>
      <p:ext uri="{BB962C8B-B14F-4D97-AF65-F5344CB8AC3E}">
        <p14:creationId xmlns:p14="http://schemas.microsoft.com/office/powerpoint/2010/main" val="2406177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861C-E7EA-44F5-8E89-CA6DC4E7CF72}"/>
              </a:ext>
            </a:extLst>
          </p:cNvPr>
          <p:cNvSpPr>
            <a:spLocks noGrp="1"/>
          </p:cNvSpPr>
          <p:nvPr>
            <p:ph type="title"/>
          </p:nvPr>
        </p:nvSpPr>
        <p:spPr>
          <a:xfrm>
            <a:off x="838200" y="365125"/>
            <a:ext cx="10515600" cy="1071789"/>
          </a:xfrm>
        </p:spPr>
        <p:txBody>
          <a:bodyPr/>
          <a:lstStyle/>
          <a:p>
            <a:r>
              <a:rPr lang="en-US" b="1" dirty="0">
                <a:latin typeface="Times New Roman" panose="02020603050405020304" pitchFamily="18" charset="0"/>
                <a:cs typeface="Times New Roman" panose="02020603050405020304" pitchFamily="18" charset="0"/>
              </a:rPr>
              <a:t>What is ECS?</a:t>
            </a:r>
          </a:p>
        </p:txBody>
      </p:sp>
      <p:sp>
        <p:nvSpPr>
          <p:cNvPr id="3" name="Content Placeholder 2">
            <a:extLst>
              <a:ext uri="{FF2B5EF4-FFF2-40B4-BE49-F238E27FC236}">
                <a16:creationId xmlns:a16="http://schemas.microsoft.com/office/drawing/2014/main" id="{23ED804F-3CF7-4E8E-9B32-505FB09DB3A7}"/>
              </a:ext>
            </a:extLst>
          </p:cNvPr>
          <p:cNvSpPr>
            <a:spLocks noGrp="1"/>
          </p:cNvSpPr>
          <p:nvPr>
            <p:ph idx="1"/>
          </p:nvPr>
        </p:nvSpPr>
        <p:spPr>
          <a:xfrm>
            <a:off x="838200" y="1436914"/>
            <a:ext cx="10515600" cy="4740049"/>
          </a:xfrm>
        </p:spPr>
        <p:txBody>
          <a:bodyPr>
            <a:normAutofit/>
          </a:bodyPr>
          <a:lstStyle/>
          <a:p>
            <a:endParaRPr lang="en-GB" sz="2400" dirty="0">
              <a:effectLst/>
              <a:latin typeface="Times New Roman" panose="02020603050405020304" pitchFamily="18" charset="0"/>
              <a:cs typeface="Times New Roman" panose="02020603050405020304" pitchFamily="18" charset="0"/>
            </a:endParaRPr>
          </a:p>
          <a:p>
            <a:r>
              <a:rPr lang="en-GB" sz="2400" dirty="0">
                <a:effectLst/>
                <a:latin typeface="Times New Roman" panose="02020603050405020304" pitchFamily="18" charset="0"/>
                <a:cs typeface="Times New Roman" panose="02020603050405020304" pitchFamily="18" charset="0"/>
              </a:rPr>
              <a:t>Amazon Elastic Container Service (Amazon ECS) is a highly scalable, fast, container management service that makes it easy to run, stop, and manage Docker containers on a cluster. </a:t>
            </a:r>
          </a:p>
          <a:p>
            <a:pPr marL="0" indent="0">
              <a:buNone/>
            </a:pPr>
            <a:endParaRPr lang="en-GB" sz="2400" dirty="0">
              <a:effectLst/>
              <a:latin typeface="Times New Roman" panose="02020603050405020304" pitchFamily="18" charset="0"/>
              <a:cs typeface="Times New Roman" panose="02020603050405020304" pitchFamily="18" charset="0"/>
            </a:endParaRPr>
          </a:p>
          <a:p>
            <a:r>
              <a:rPr lang="en-GB" sz="2400" dirty="0">
                <a:effectLst/>
                <a:latin typeface="Times New Roman" panose="02020603050405020304" pitchFamily="18" charset="0"/>
                <a:cs typeface="Times New Roman" panose="02020603050405020304" pitchFamily="18" charset="0"/>
              </a:rPr>
              <a:t>You can host your cluster on a </a:t>
            </a:r>
            <a:r>
              <a:rPr lang="en-GB" sz="2400" dirty="0" err="1">
                <a:effectLst/>
                <a:latin typeface="Times New Roman" panose="02020603050405020304" pitchFamily="18" charset="0"/>
                <a:cs typeface="Times New Roman" panose="02020603050405020304" pitchFamily="18" charset="0"/>
              </a:rPr>
              <a:t>serverless</a:t>
            </a:r>
            <a:r>
              <a:rPr lang="en-GB" sz="2400" dirty="0">
                <a:effectLst/>
                <a:latin typeface="Times New Roman" panose="02020603050405020304" pitchFamily="18" charset="0"/>
                <a:cs typeface="Times New Roman" panose="02020603050405020304" pitchFamily="18" charset="0"/>
              </a:rPr>
              <a:t> infrastructure that is managed by Amazon ECS by launching your services or tasks using the </a:t>
            </a:r>
            <a:r>
              <a:rPr lang="en-GB" sz="2400" dirty="0" err="1">
                <a:effectLst/>
                <a:latin typeface="Times New Roman" panose="02020603050405020304" pitchFamily="18" charset="0"/>
                <a:cs typeface="Times New Roman" panose="02020603050405020304" pitchFamily="18" charset="0"/>
              </a:rPr>
              <a:t>Fargate</a:t>
            </a:r>
            <a:r>
              <a:rPr lang="en-GB" sz="2400" dirty="0">
                <a:effectLst/>
                <a:latin typeface="Times New Roman" panose="02020603050405020304" pitchFamily="18" charset="0"/>
                <a:cs typeface="Times New Roman" panose="02020603050405020304" pitchFamily="18" charset="0"/>
              </a:rPr>
              <a:t> launch type or EC2 Launch type</a:t>
            </a:r>
          </a:p>
          <a:p>
            <a:endParaRPr lang="en-GB"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340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852E-3D21-4EDC-8C4B-8EA7687549BA}"/>
              </a:ext>
            </a:extLst>
          </p:cNvPr>
          <p:cNvSpPr>
            <a:spLocks noGrp="1"/>
          </p:cNvSpPr>
          <p:nvPr>
            <p:ph type="title"/>
          </p:nvPr>
        </p:nvSpPr>
        <p:spPr>
          <a:xfrm>
            <a:off x="838200" y="365126"/>
            <a:ext cx="10515600" cy="881784"/>
          </a:xfrm>
        </p:spPr>
        <p:txBody>
          <a:bodyPr/>
          <a:lstStyle/>
          <a:p>
            <a:r>
              <a:rPr lang="en-US" dirty="0">
                <a:latin typeface="Times New Roman" panose="02020603050405020304" pitchFamily="18" charset="0"/>
                <a:cs typeface="Times New Roman" panose="02020603050405020304" pitchFamily="18" charset="0"/>
              </a:rPr>
              <a:t>ECS Launch Types:</a:t>
            </a:r>
          </a:p>
        </p:txBody>
      </p:sp>
      <p:sp>
        <p:nvSpPr>
          <p:cNvPr id="3" name="Content Placeholder 2">
            <a:extLst>
              <a:ext uri="{FF2B5EF4-FFF2-40B4-BE49-F238E27FC236}">
                <a16:creationId xmlns:a16="http://schemas.microsoft.com/office/drawing/2014/main" id="{7D6B65DB-DA75-4D57-8903-766B3035BA47}"/>
              </a:ext>
            </a:extLst>
          </p:cNvPr>
          <p:cNvSpPr>
            <a:spLocks noGrp="1"/>
          </p:cNvSpPr>
          <p:nvPr>
            <p:ph idx="1"/>
          </p:nvPr>
        </p:nvSpPr>
        <p:spPr>
          <a:xfrm>
            <a:off x="838200" y="1389413"/>
            <a:ext cx="10515600" cy="4787550"/>
          </a:xfrm>
        </p:spPr>
        <p:txBody>
          <a:bodyPr>
            <a:normAutofit/>
          </a:bodyPr>
          <a:lstStyle/>
          <a:p>
            <a:r>
              <a:rPr lang="en-US" sz="2400" b="1" u="sng" dirty="0" err="1">
                <a:latin typeface="Times New Roman" panose="02020603050405020304" pitchFamily="18" charset="0"/>
                <a:cs typeface="Times New Roman" panose="02020603050405020304" pitchFamily="18" charset="0"/>
              </a:rPr>
              <a:t>Fargate</a:t>
            </a:r>
            <a:r>
              <a:rPr lang="en-US" sz="2400" b="1" u="sng" dirty="0">
                <a:latin typeface="Times New Roman" panose="02020603050405020304" pitchFamily="18" charset="0"/>
                <a:cs typeface="Times New Roman" panose="02020603050405020304" pitchFamily="18" charset="0"/>
              </a:rPr>
              <a:t> Launch type: </a:t>
            </a:r>
          </a:p>
          <a:p>
            <a:pPr marL="0" indent="0">
              <a:buNone/>
            </a:pPr>
            <a:r>
              <a:rPr lang="en-GB" sz="2400" dirty="0">
                <a:effectLst/>
                <a:latin typeface="Times New Roman" panose="02020603050405020304" pitchFamily="18" charset="0"/>
                <a:cs typeface="Times New Roman" panose="02020603050405020304" pitchFamily="18" charset="0"/>
              </a:rPr>
              <a:t>The </a:t>
            </a:r>
            <a:r>
              <a:rPr lang="en-GB" sz="2400" dirty="0" err="1">
                <a:effectLst/>
                <a:latin typeface="Times New Roman" panose="02020603050405020304" pitchFamily="18" charset="0"/>
                <a:cs typeface="Times New Roman" panose="02020603050405020304" pitchFamily="18" charset="0"/>
              </a:rPr>
              <a:t>Fargate</a:t>
            </a:r>
            <a:r>
              <a:rPr lang="en-GB" sz="2400" dirty="0">
                <a:effectLst/>
                <a:latin typeface="Times New Roman" panose="02020603050405020304" pitchFamily="18" charset="0"/>
                <a:cs typeface="Times New Roman" panose="02020603050405020304" pitchFamily="18" charset="0"/>
              </a:rPr>
              <a:t> launch type allows you to run your containerized applications without the need to provision and manage the backend infrastructure. Just register your task definition and </a:t>
            </a:r>
            <a:r>
              <a:rPr lang="en-GB" sz="2400" dirty="0" err="1">
                <a:effectLst/>
                <a:latin typeface="Times New Roman" panose="02020603050405020304" pitchFamily="18" charset="0"/>
                <a:cs typeface="Times New Roman" panose="02020603050405020304" pitchFamily="18" charset="0"/>
              </a:rPr>
              <a:t>Fargate</a:t>
            </a:r>
            <a:r>
              <a:rPr lang="en-GB" sz="2400" dirty="0">
                <a:effectLst/>
                <a:latin typeface="Times New Roman" panose="02020603050405020304" pitchFamily="18" charset="0"/>
                <a:cs typeface="Times New Roman" panose="02020603050405020304" pitchFamily="18" charset="0"/>
              </a:rPr>
              <a:t> launches the container for you. </a:t>
            </a:r>
          </a:p>
          <a:p>
            <a:endParaRPr lang="en-GB" sz="2400" b="1" u="sng" dirty="0">
              <a:latin typeface="Times New Roman" panose="02020603050405020304" pitchFamily="18" charset="0"/>
              <a:cs typeface="Times New Roman" panose="02020603050405020304" pitchFamily="18" charset="0"/>
            </a:endParaRPr>
          </a:p>
          <a:p>
            <a:r>
              <a:rPr lang="en-GB" sz="2400" b="1" u="sng" dirty="0">
                <a:latin typeface="Times New Roman" panose="02020603050405020304" pitchFamily="18" charset="0"/>
                <a:cs typeface="Times New Roman" panose="02020603050405020304" pitchFamily="18" charset="0"/>
              </a:rPr>
              <a:t>EC2 Launch Type:</a:t>
            </a:r>
          </a:p>
          <a:p>
            <a:pPr marL="0" indent="0">
              <a:buNone/>
            </a:pPr>
            <a:r>
              <a:rPr lang="en-GB" sz="2400" dirty="0">
                <a:effectLst/>
                <a:latin typeface="Times New Roman" panose="02020603050405020304" pitchFamily="18" charset="0"/>
                <a:cs typeface="Times New Roman" panose="02020603050405020304" pitchFamily="18" charset="0"/>
              </a:rPr>
              <a:t>The EC2 launch type allows you to run your containerized applications on a cluster of Amazon EC2 instances that you manage. </a:t>
            </a:r>
            <a:endParaRPr lang="en-GB" sz="2400" b="1" u="sng"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181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9DCDF2-F008-4BF0-8C30-509F02875E17}"/>
              </a:ext>
            </a:extLst>
          </p:cNvPr>
          <p:cNvSpPr>
            <a:spLocks noGrp="1"/>
          </p:cNvSpPr>
          <p:nvPr>
            <p:ph idx="1"/>
          </p:nvPr>
        </p:nvSpPr>
        <p:spPr>
          <a:xfrm>
            <a:off x="838200" y="878774"/>
            <a:ext cx="10515600" cy="5298189"/>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Features of Amazon ECS:</a:t>
            </a:r>
          </a:p>
          <a:p>
            <a:pPr marL="0" indent="0">
              <a:buNone/>
            </a:pPr>
            <a:r>
              <a:rPr lang="en-US" sz="2400" b="1" u="sng"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Amazon ECS is a regional service that simplifies running application containers in a highly available manner across multiple AZ’s in region.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Once the Cluster is UP, you can define task definitions and services that specify with Docker Container images to run across your Clusters.</a:t>
            </a:r>
          </a:p>
          <a:p>
            <a:pPr marL="0" indent="0">
              <a:buNone/>
            </a:pPr>
            <a:endParaRPr lang="en-US"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59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C270-04F7-411C-AF51-36146961D6E9}"/>
              </a:ext>
            </a:extLst>
          </p:cNvPr>
          <p:cNvSpPr>
            <a:spLocks noGrp="1"/>
          </p:cNvSpPr>
          <p:nvPr>
            <p:ph type="title"/>
          </p:nvPr>
        </p:nvSpPr>
        <p:spPr>
          <a:xfrm>
            <a:off x="838200" y="365126"/>
            <a:ext cx="10515600" cy="988661"/>
          </a:xfrm>
        </p:spPr>
        <p:txBody>
          <a:bodyPr/>
          <a:lstStyle/>
          <a:p>
            <a:r>
              <a:rPr lang="en-US" dirty="0">
                <a:latin typeface="Times New Roman" panose="02020603050405020304" pitchFamily="18" charset="0"/>
                <a:cs typeface="Times New Roman" panose="02020603050405020304" pitchFamily="18" charset="0"/>
              </a:rPr>
              <a:t>Task Definitions:</a:t>
            </a:r>
          </a:p>
        </p:txBody>
      </p:sp>
      <p:sp>
        <p:nvSpPr>
          <p:cNvPr id="3" name="Content Placeholder 2">
            <a:extLst>
              <a:ext uri="{FF2B5EF4-FFF2-40B4-BE49-F238E27FC236}">
                <a16:creationId xmlns:a16="http://schemas.microsoft.com/office/drawing/2014/main" id="{19DD8A59-5B41-42B2-B919-595F0B2CC2A7}"/>
              </a:ext>
            </a:extLst>
          </p:cNvPr>
          <p:cNvSpPr>
            <a:spLocks noGrp="1"/>
          </p:cNvSpPr>
          <p:nvPr>
            <p:ph idx="1"/>
          </p:nvPr>
        </p:nvSpPr>
        <p:spPr>
          <a:xfrm>
            <a:off x="838200" y="1448790"/>
            <a:ext cx="10515600" cy="472817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To Prepare your application to run on Amazon ECS, You create a task definition.</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Task Definition is a text file in JSON format, that describes one or more Containers.</a:t>
            </a:r>
          </a:p>
          <a:p>
            <a:r>
              <a:rPr lang="en-US" sz="2400" dirty="0">
                <a:latin typeface="Times New Roman" panose="02020603050405020304" pitchFamily="18" charset="0"/>
                <a:cs typeface="Times New Roman" panose="02020603050405020304" pitchFamily="18" charset="0"/>
              </a:rPr>
              <a:t>Task Definitions specify various parameters for your applications.</a:t>
            </a:r>
          </a:p>
          <a:p>
            <a:r>
              <a:rPr lang="en-GB" sz="2400" dirty="0">
                <a:effectLst/>
                <a:latin typeface="Times New Roman" panose="02020603050405020304" pitchFamily="18" charset="0"/>
                <a:cs typeface="Times New Roman" panose="02020603050405020304" pitchFamily="18" charset="0"/>
              </a:rPr>
              <a:t>Examples of task definition parameters are which containers to use and the repositories in which they are located, which ports should be opened on the container instance for your application, and what data volumes should be used with the containers in the task.</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359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780F-3E25-4DBA-929A-644349353512}"/>
              </a:ext>
            </a:extLst>
          </p:cNvPr>
          <p:cNvSpPr>
            <a:spLocks noGrp="1"/>
          </p:cNvSpPr>
          <p:nvPr>
            <p:ph type="title"/>
          </p:nvPr>
        </p:nvSpPr>
        <p:spPr>
          <a:xfrm>
            <a:off x="838200" y="365125"/>
            <a:ext cx="10515600" cy="893659"/>
          </a:xfrm>
        </p:spPr>
        <p:txBody>
          <a:bodyPr/>
          <a:lstStyle/>
          <a:p>
            <a:r>
              <a:rPr lang="en-US" dirty="0">
                <a:latin typeface="Times New Roman" panose="02020603050405020304" pitchFamily="18" charset="0"/>
                <a:cs typeface="Times New Roman" panose="02020603050405020304" pitchFamily="18" charset="0"/>
              </a:rPr>
              <a:t>Tasks and Scheduling</a:t>
            </a:r>
          </a:p>
        </p:txBody>
      </p:sp>
      <p:sp>
        <p:nvSpPr>
          <p:cNvPr id="3" name="Content Placeholder 2">
            <a:extLst>
              <a:ext uri="{FF2B5EF4-FFF2-40B4-BE49-F238E27FC236}">
                <a16:creationId xmlns:a16="http://schemas.microsoft.com/office/drawing/2014/main" id="{655183DD-4C4A-4BFF-94B3-5470B6E65E6C}"/>
              </a:ext>
            </a:extLst>
          </p:cNvPr>
          <p:cNvSpPr>
            <a:spLocks noGrp="1"/>
          </p:cNvSpPr>
          <p:nvPr>
            <p:ph idx="1"/>
          </p:nvPr>
        </p:nvSpPr>
        <p:spPr>
          <a:xfrm>
            <a:off x="838200" y="1258784"/>
            <a:ext cx="10515600" cy="4918179"/>
          </a:xfrm>
        </p:spPr>
        <p:txBody>
          <a:bodyPr>
            <a:normAutofit/>
          </a:bodyPr>
          <a:lstStyle/>
          <a:p>
            <a:r>
              <a:rPr lang="en-GB" sz="2400" dirty="0">
                <a:effectLst/>
                <a:latin typeface="Times New Roman" panose="02020603050405020304" pitchFamily="18" charset="0"/>
                <a:cs typeface="Times New Roman" panose="02020603050405020304" pitchFamily="18" charset="0"/>
              </a:rPr>
              <a:t>A </a:t>
            </a:r>
            <a:r>
              <a:rPr lang="en-GB" sz="2400" i="1" dirty="0">
                <a:effectLst/>
                <a:latin typeface="Times New Roman" panose="02020603050405020304" pitchFamily="18" charset="0"/>
                <a:cs typeface="Times New Roman" panose="02020603050405020304" pitchFamily="18" charset="0"/>
              </a:rPr>
              <a:t>task</a:t>
            </a:r>
            <a:r>
              <a:rPr lang="en-GB" sz="2400" dirty="0">
                <a:effectLst/>
                <a:latin typeface="Times New Roman" panose="02020603050405020304" pitchFamily="18" charset="0"/>
                <a:cs typeface="Times New Roman" panose="02020603050405020304" pitchFamily="18" charset="0"/>
              </a:rPr>
              <a:t> is the instantiation of a task definition within a cluster. After you have created a task definition for your application within Amazon ECS, you can specify the number of tasks that will run on your cluster. </a:t>
            </a:r>
          </a:p>
          <a:p>
            <a:r>
              <a:rPr lang="en-GB" sz="2400" dirty="0">
                <a:effectLst/>
                <a:latin typeface="Times New Roman" panose="02020603050405020304" pitchFamily="18" charset="0"/>
                <a:cs typeface="Times New Roman" panose="02020603050405020304" pitchFamily="18" charset="0"/>
              </a:rPr>
              <a:t>The Amazon ECS task scheduler is responsible for placing tasks within your cluster. There are several different scheduling options available. For example, you can define a </a:t>
            </a:r>
            <a:r>
              <a:rPr lang="en-GB" sz="2400" i="1" dirty="0">
                <a:effectLst/>
                <a:latin typeface="Times New Roman" panose="02020603050405020304" pitchFamily="18" charset="0"/>
                <a:cs typeface="Times New Roman" panose="02020603050405020304" pitchFamily="18" charset="0"/>
              </a:rPr>
              <a:t>service</a:t>
            </a:r>
            <a:r>
              <a:rPr lang="en-GB" sz="2400" dirty="0">
                <a:effectLst/>
                <a:latin typeface="Times New Roman" panose="02020603050405020304" pitchFamily="18" charset="0"/>
                <a:cs typeface="Times New Roman" panose="02020603050405020304" pitchFamily="18" charset="0"/>
              </a:rPr>
              <a:t> that runs and maintains a specified number of tasks simultaneously.</a:t>
            </a:r>
          </a:p>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94E26C3-9D29-49E5-AB1E-D2A8794DFC52}"/>
              </a:ext>
            </a:extLst>
          </p:cNvPr>
          <p:cNvPicPr>
            <a:picLocks noChangeAspect="1"/>
          </p:cNvPicPr>
          <p:nvPr/>
        </p:nvPicPr>
        <p:blipFill>
          <a:blip r:embed="rId2"/>
          <a:stretch>
            <a:fillRect/>
          </a:stretch>
        </p:blipFill>
        <p:spPr>
          <a:xfrm>
            <a:off x="1888178" y="3859482"/>
            <a:ext cx="8143688" cy="2719448"/>
          </a:xfrm>
          <a:prstGeom prst="rect">
            <a:avLst/>
          </a:prstGeom>
        </p:spPr>
      </p:pic>
    </p:spTree>
    <p:extLst>
      <p:ext uri="{BB962C8B-B14F-4D97-AF65-F5344CB8AC3E}">
        <p14:creationId xmlns:p14="http://schemas.microsoft.com/office/powerpoint/2010/main" val="3177287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513801-9B3C-4E2E-B259-615A85D8CC52}"/>
              </a:ext>
            </a:extLst>
          </p:cNvPr>
          <p:cNvSpPr>
            <a:spLocks noGrp="1"/>
          </p:cNvSpPr>
          <p:nvPr>
            <p:ph idx="1"/>
          </p:nvPr>
        </p:nvSpPr>
        <p:spPr>
          <a:xfrm>
            <a:off x="838200" y="760021"/>
            <a:ext cx="10515600" cy="5416942"/>
          </a:xfrm>
        </p:spPr>
        <p:txBody>
          <a:bodyPr/>
          <a:lstStyle/>
          <a:p>
            <a:pPr marL="0" indent="0">
              <a:buNone/>
            </a:pPr>
            <a:r>
              <a:rPr lang="en-US" sz="4400" b="1" dirty="0">
                <a:latin typeface="Times New Roman" panose="02020603050405020304" pitchFamily="18" charset="0"/>
                <a:cs typeface="Times New Roman" panose="02020603050405020304" pitchFamily="18" charset="0"/>
              </a:rPr>
              <a:t>Clusters:</a:t>
            </a:r>
          </a:p>
          <a:p>
            <a:r>
              <a:rPr lang="en-GB" sz="2400" dirty="0">
                <a:effectLst/>
                <a:latin typeface="Times New Roman" panose="02020603050405020304" pitchFamily="18" charset="0"/>
                <a:cs typeface="Times New Roman" panose="02020603050405020304" pitchFamily="18" charset="0"/>
              </a:rPr>
              <a:t>When you run tasks using Amazon ECS, you place them on a </a:t>
            </a:r>
            <a:r>
              <a:rPr lang="en-GB" sz="2400" i="1" dirty="0">
                <a:effectLst/>
                <a:latin typeface="Times New Roman" panose="02020603050405020304" pitchFamily="18" charset="0"/>
                <a:cs typeface="Times New Roman" panose="02020603050405020304" pitchFamily="18" charset="0"/>
              </a:rPr>
              <a:t>cluster</a:t>
            </a:r>
            <a:r>
              <a:rPr lang="en-GB" sz="2400" dirty="0">
                <a:effectLst/>
                <a:latin typeface="Times New Roman" panose="02020603050405020304" pitchFamily="18" charset="0"/>
                <a:cs typeface="Times New Roman" panose="02020603050405020304" pitchFamily="18" charset="0"/>
              </a:rPr>
              <a:t>, which is a logical grouping of resources. </a:t>
            </a:r>
          </a:p>
          <a:p>
            <a:pPr marL="0" indent="0">
              <a:buNone/>
            </a:pPr>
            <a:endParaRPr lang="en-GB" sz="2400" dirty="0">
              <a:effectLst/>
              <a:latin typeface="Times New Roman" panose="02020603050405020304" pitchFamily="18" charset="0"/>
              <a:cs typeface="Times New Roman" panose="02020603050405020304" pitchFamily="18" charset="0"/>
            </a:endParaRPr>
          </a:p>
          <a:p>
            <a:r>
              <a:rPr lang="en-GB" sz="2400" dirty="0">
                <a:effectLst/>
                <a:latin typeface="Times New Roman" panose="02020603050405020304" pitchFamily="18" charset="0"/>
                <a:cs typeface="Times New Roman" panose="02020603050405020304" pitchFamily="18" charset="0"/>
              </a:rPr>
              <a:t>If you use the </a:t>
            </a:r>
            <a:r>
              <a:rPr lang="en-GB" sz="2400" dirty="0" err="1">
                <a:effectLst/>
                <a:latin typeface="Times New Roman" panose="02020603050405020304" pitchFamily="18" charset="0"/>
                <a:cs typeface="Times New Roman" panose="02020603050405020304" pitchFamily="18" charset="0"/>
              </a:rPr>
              <a:t>Fargate</a:t>
            </a:r>
            <a:r>
              <a:rPr lang="en-GB" sz="2400" dirty="0">
                <a:effectLst/>
                <a:latin typeface="Times New Roman" panose="02020603050405020304" pitchFamily="18" charset="0"/>
                <a:cs typeface="Times New Roman" panose="02020603050405020304" pitchFamily="18" charset="0"/>
              </a:rPr>
              <a:t> launch type with tasks within your cluster, Amazon ECS manages your cluster resources. </a:t>
            </a:r>
          </a:p>
          <a:p>
            <a:pPr marL="0" indent="0">
              <a:buNone/>
            </a:pPr>
            <a:endParaRPr lang="en-GB" sz="2400" dirty="0">
              <a:effectLst/>
              <a:latin typeface="Times New Roman" panose="02020603050405020304" pitchFamily="18" charset="0"/>
              <a:cs typeface="Times New Roman" panose="02020603050405020304" pitchFamily="18" charset="0"/>
            </a:endParaRPr>
          </a:p>
          <a:p>
            <a:r>
              <a:rPr lang="en-GB" sz="2400" dirty="0">
                <a:effectLst/>
                <a:latin typeface="Times New Roman" panose="02020603050405020304" pitchFamily="18" charset="0"/>
                <a:cs typeface="Times New Roman" panose="02020603050405020304" pitchFamily="18" charset="0"/>
              </a:rPr>
              <a:t>If you use the EC2 launch type, then your clusters will be a group of container instances you manage. Amazon ECS downloads your container images from a registry that you specify, and runs those images within your cluster.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730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EA1F2-E5E3-4CC8-A2B4-D9A8E82E4C35}"/>
              </a:ext>
            </a:extLst>
          </p:cNvPr>
          <p:cNvSpPr>
            <a:spLocks noGrp="1"/>
          </p:cNvSpPr>
          <p:nvPr>
            <p:ph idx="1"/>
          </p:nvPr>
        </p:nvSpPr>
        <p:spPr>
          <a:xfrm>
            <a:off x="838200" y="688769"/>
            <a:ext cx="10515600" cy="5488194"/>
          </a:xfrm>
        </p:spPr>
        <p:txBody>
          <a:bodyPr>
            <a:normAutofit/>
          </a:bodyPr>
          <a:lstStyle/>
          <a:p>
            <a:pPr marL="0" indent="0">
              <a:buNone/>
            </a:pPr>
            <a:r>
              <a:rPr lang="en-US" sz="4400" b="1" dirty="0">
                <a:latin typeface="Times New Roman" panose="02020603050405020304" pitchFamily="18" charset="0"/>
                <a:cs typeface="Times New Roman" panose="02020603050405020304" pitchFamily="18" charset="0"/>
              </a:rPr>
              <a:t>Container Agent</a:t>
            </a:r>
          </a:p>
          <a:p>
            <a:pPr marL="0" indent="0">
              <a:buNone/>
            </a:pPr>
            <a:r>
              <a:rPr lang="en-GB" sz="2400" dirty="0">
                <a:effectLst/>
                <a:latin typeface="Times New Roman" panose="02020603050405020304" pitchFamily="18" charset="0"/>
                <a:cs typeface="Times New Roman" panose="02020603050405020304" pitchFamily="18" charset="0"/>
              </a:rPr>
              <a:t>The </a:t>
            </a:r>
            <a:r>
              <a:rPr lang="en-GB" sz="2400" i="1" dirty="0">
                <a:effectLst/>
                <a:latin typeface="Times New Roman" panose="02020603050405020304" pitchFamily="18" charset="0"/>
                <a:cs typeface="Times New Roman" panose="02020603050405020304" pitchFamily="18" charset="0"/>
              </a:rPr>
              <a:t>container agent</a:t>
            </a:r>
            <a:r>
              <a:rPr lang="en-GB" sz="2400" dirty="0">
                <a:effectLst/>
                <a:latin typeface="Times New Roman" panose="02020603050405020304" pitchFamily="18" charset="0"/>
                <a:cs typeface="Times New Roman" panose="02020603050405020304" pitchFamily="18" charset="0"/>
              </a:rPr>
              <a:t> runs on each infrastructure resource within an Amazon ECS cluster. It sends information about the resource's current running tasks and resource utilization to Amazon ECS, and starts and stops tasks whenever it receives a request from Amazon ECS</a:t>
            </a:r>
          </a:p>
          <a:p>
            <a:pPr marL="0" indent="0">
              <a:buNone/>
            </a:pPr>
            <a:endParaRPr lang="en-GB"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ADB14D1-3FC5-40F5-8B85-D52DFDD0F996}"/>
              </a:ext>
            </a:extLst>
          </p:cNvPr>
          <p:cNvPicPr>
            <a:picLocks noChangeAspect="1"/>
          </p:cNvPicPr>
          <p:nvPr/>
        </p:nvPicPr>
        <p:blipFill>
          <a:blip r:embed="rId2"/>
          <a:stretch>
            <a:fillRect/>
          </a:stretch>
        </p:blipFill>
        <p:spPr>
          <a:xfrm>
            <a:off x="3230088" y="2672319"/>
            <a:ext cx="6187044" cy="3971925"/>
          </a:xfrm>
          <a:prstGeom prst="rect">
            <a:avLst/>
          </a:prstGeom>
        </p:spPr>
      </p:pic>
    </p:spTree>
    <p:extLst>
      <p:ext uri="{BB962C8B-B14F-4D97-AF65-F5344CB8AC3E}">
        <p14:creationId xmlns:p14="http://schemas.microsoft.com/office/powerpoint/2010/main" val="150478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1EF5F-930D-468C-850F-52CCBE28CCAA}"/>
              </a:ext>
            </a:extLst>
          </p:cNvPr>
          <p:cNvSpPr>
            <a:spLocks noGrp="1"/>
          </p:cNvSpPr>
          <p:nvPr>
            <p:ph type="title"/>
          </p:nvPr>
        </p:nvSpPr>
        <p:spPr>
          <a:xfrm>
            <a:off x="838200" y="365125"/>
            <a:ext cx="10515600" cy="786781"/>
          </a:xfrm>
        </p:spPr>
        <p:txBody>
          <a:bodyPr/>
          <a:lstStyle/>
          <a:p>
            <a:r>
              <a:rPr lang="en-US" dirty="0">
                <a:latin typeface="Times New Roman" panose="02020603050405020304" pitchFamily="18" charset="0"/>
                <a:cs typeface="Times New Roman" panose="02020603050405020304" pitchFamily="18" charset="0"/>
              </a:rPr>
              <a:t>SERVICES:</a:t>
            </a:r>
          </a:p>
        </p:txBody>
      </p:sp>
      <p:sp>
        <p:nvSpPr>
          <p:cNvPr id="3" name="Content Placeholder 2">
            <a:extLst>
              <a:ext uri="{FF2B5EF4-FFF2-40B4-BE49-F238E27FC236}">
                <a16:creationId xmlns:a16="http://schemas.microsoft.com/office/drawing/2014/main" id="{B9097D56-2277-47BD-BCA3-4AE418FCFCED}"/>
              </a:ext>
            </a:extLst>
          </p:cNvPr>
          <p:cNvSpPr>
            <a:spLocks noGrp="1"/>
          </p:cNvSpPr>
          <p:nvPr>
            <p:ph idx="1"/>
          </p:nvPr>
        </p:nvSpPr>
        <p:spPr>
          <a:xfrm>
            <a:off x="838200" y="1151906"/>
            <a:ext cx="10515600" cy="5025057"/>
          </a:xfrm>
        </p:spPr>
        <p:txBody>
          <a:bodyPr/>
          <a:lstStyle/>
          <a:p>
            <a:r>
              <a:rPr lang="en-GB" sz="2400" dirty="0">
                <a:effectLst/>
                <a:latin typeface="Times New Roman" panose="02020603050405020304" pitchFamily="18" charset="0"/>
                <a:cs typeface="Times New Roman" panose="02020603050405020304" pitchFamily="18" charset="0"/>
              </a:rPr>
              <a:t>Amazon ECS allows you to run and maintain a specified number (the "desired count") of instances of a task definition simultaneously in an Amazon ECS cluster. This is called a service.</a:t>
            </a:r>
          </a:p>
          <a:p>
            <a:endParaRPr lang="en-GB" sz="2400" dirty="0">
              <a:effectLst/>
              <a:latin typeface="Times New Roman" panose="02020603050405020304" pitchFamily="18" charset="0"/>
              <a:cs typeface="Times New Roman" panose="02020603050405020304" pitchFamily="18" charset="0"/>
            </a:endParaRPr>
          </a:p>
          <a:p>
            <a:r>
              <a:rPr lang="en-GB" sz="2400" dirty="0">
                <a:effectLst/>
                <a:latin typeface="Times New Roman" panose="02020603050405020304" pitchFamily="18" charset="0"/>
                <a:cs typeface="Times New Roman" panose="02020603050405020304" pitchFamily="18" charset="0"/>
              </a:rPr>
              <a:t>If any of your tasks should fail or stop for any reason, the Amazon ECS service scheduler launches another instance of your task definition to replace it and maintain the desired count of tasks in the service. </a:t>
            </a:r>
          </a:p>
          <a:p>
            <a:endParaRPr lang="en-GB" sz="2400" dirty="0">
              <a:effectLst/>
              <a:latin typeface="Times New Roman" panose="02020603050405020304" pitchFamily="18" charset="0"/>
              <a:cs typeface="Times New Roman" panose="02020603050405020304" pitchFamily="18" charset="0"/>
            </a:endParaRPr>
          </a:p>
          <a:p>
            <a:r>
              <a:rPr lang="en-GB" sz="2400" dirty="0">
                <a:effectLst/>
                <a:latin typeface="Times New Roman" panose="02020603050405020304" pitchFamily="18" charset="0"/>
                <a:cs typeface="Times New Roman" panose="02020603050405020304" pitchFamily="18" charset="0"/>
              </a:rPr>
              <a:t>In addition to maintaining the desired count of tasks in your service, you can optionally run your service behind a load balancer. </a:t>
            </a:r>
          </a:p>
          <a:p>
            <a:endParaRPr lang="en-US" dirty="0"/>
          </a:p>
        </p:txBody>
      </p:sp>
    </p:spTree>
    <p:extLst>
      <p:ext uri="{BB962C8B-B14F-4D97-AF65-F5344CB8AC3E}">
        <p14:creationId xmlns:p14="http://schemas.microsoft.com/office/powerpoint/2010/main" val="518092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4473-CE0F-419D-943E-6343715113FC}"/>
              </a:ext>
            </a:extLst>
          </p:cNvPr>
          <p:cNvSpPr>
            <a:spLocks noGrp="1"/>
          </p:cNvSpPr>
          <p:nvPr>
            <p:ph type="title"/>
          </p:nvPr>
        </p:nvSpPr>
        <p:spPr>
          <a:xfrm>
            <a:off x="838200" y="365125"/>
            <a:ext cx="10515600" cy="6059426"/>
          </a:xfrm>
        </p:spPr>
        <p:txBody>
          <a:bodyPr/>
          <a:lstStyle/>
          <a:p>
            <a:pPr algn="ctr"/>
            <a:r>
              <a:rPr lang="en-US" dirty="0">
                <a:latin typeface="Times New Roman" panose="02020603050405020304" pitchFamily="18" charset="0"/>
                <a:cs typeface="Times New Roman" panose="02020603050405020304" pitchFamily="18" charset="0"/>
              </a:rPr>
              <a:t>Creating Docker Image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Pushing image to ECS</a:t>
            </a:r>
          </a:p>
        </p:txBody>
      </p:sp>
    </p:spTree>
    <p:extLst>
      <p:ext uri="{BB962C8B-B14F-4D97-AF65-F5344CB8AC3E}">
        <p14:creationId xmlns:p14="http://schemas.microsoft.com/office/powerpoint/2010/main" val="2532384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B4791-28C5-4557-BB6D-4CC708A88C17}"/>
              </a:ext>
            </a:extLst>
          </p:cNvPr>
          <p:cNvSpPr>
            <a:spLocks noGrp="1"/>
          </p:cNvSpPr>
          <p:nvPr>
            <p:ph idx="1"/>
          </p:nvPr>
        </p:nvSpPr>
        <p:spPr>
          <a:xfrm>
            <a:off x="838200" y="843148"/>
            <a:ext cx="10515600" cy="533381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Sign into EC2 console and click on Launch instance and select Amazon AMI.</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33DC06D-B4D4-4095-890C-67A36A4A5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14095"/>
            <a:ext cx="10515600" cy="3902934"/>
          </a:xfrm>
          <a:prstGeom prst="rect">
            <a:avLst/>
          </a:prstGeom>
        </p:spPr>
      </p:pic>
    </p:spTree>
    <p:extLst>
      <p:ext uri="{BB962C8B-B14F-4D97-AF65-F5344CB8AC3E}">
        <p14:creationId xmlns:p14="http://schemas.microsoft.com/office/powerpoint/2010/main" val="575616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94C7-10AB-423A-8049-DDAB65087220}"/>
              </a:ext>
            </a:extLst>
          </p:cNvPr>
          <p:cNvSpPr>
            <a:spLocks noGrp="1"/>
          </p:cNvSpPr>
          <p:nvPr>
            <p:ph type="title"/>
          </p:nvPr>
        </p:nvSpPr>
        <p:spPr>
          <a:xfrm>
            <a:off x="838200" y="365125"/>
            <a:ext cx="10515600" cy="964911"/>
          </a:xfrm>
        </p:spPr>
        <p:txBody>
          <a:bodyPr/>
          <a:lstStyle/>
          <a:p>
            <a:r>
              <a:rPr lang="en-US" dirty="0">
                <a:latin typeface="Times New Roman" panose="02020603050405020304" pitchFamily="18" charset="0"/>
                <a:cs typeface="Times New Roman" panose="02020603050405020304" pitchFamily="18" charset="0"/>
              </a:rPr>
              <a:t>Problems before Docker?</a:t>
            </a:r>
          </a:p>
        </p:txBody>
      </p:sp>
      <p:sp>
        <p:nvSpPr>
          <p:cNvPr id="3" name="Content Placeholder 2">
            <a:extLst>
              <a:ext uri="{FF2B5EF4-FFF2-40B4-BE49-F238E27FC236}">
                <a16:creationId xmlns:a16="http://schemas.microsoft.com/office/drawing/2014/main" id="{5F99F50A-FDA4-4433-A12B-C726243822AE}"/>
              </a:ext>
            </a:extLst>
          </p:cNvPr>
          <p:cNvSpPr>
            <a:spLocks noGrp="1"/>
          </p:cNvSpPr>
          <p:nvPr>
            <p:ph idx="1"/>
          </p:nvPr>
        </p:nvSpPr>
        <p:spPr>
          <a:xfrm>
            <a:off x="838200" y="1330036"/>
            <a:ext cx="10515600" cy="4846927"/>
          </a:xfrm>
        </p:spPr>
        <p:txBody>
          <a:bodyPr>
            <a:normAutofit/>
          </a:bodyPr>
          <a:lstStyle/>
          <a:p>
            <a:r>
              <a:rPr lang="en-US" sz="2400" b="1" dirty="0">
                <a:latin typeface="Times New Roman" panose="02020603050405020304" pitchFamily="18" charset="0"/>
                <a:cs typeface="Times New Roman" panose="02020603050405020304" pitchFamily="18" charset="0"/>
              </a:rPr>
              <a:t>Problem1 : </a:t>
            </a:r>
            <a:r>
              <a:rPr lang="en-US" sz="2400" dirty="0">
                <a:latin typeface="Times New Roman" panose="02020603050405020304" pitchFamily="18" charset="0"/>
                <a:cs typeface="Times New Roman" panose="02020603050405020304" pitchFamily="18" charset="0"/>
              </a:rPr>
              <a:t>An Application works in development laptop but not in testing or Production. This is due to difference in computing environment between dev, test or Production.</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Problem2: </a:t>
            </a:r>
            <a:r>
              <a:rPr lang="en-US" sz="2400" dirty="0">
                <a:latin typeface="Times New Roman" panose="02020603050405020304" pitchFamily="18" charset="0"/>
                <a:cs typeface="Times New Roman" panose="02020603050405020304" pitchFamily="18" charset="0"/>
              </a:rPr>
              <a:t>Deploying an Application requires several of Microservices in one machine. So, if you are starting five of those services you require five VMs on that machine.(Wastage of resources, if we run one microservice on one VM).</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3359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B4791-28C5-4557-BB6D-4CC708A88C17}"/>
              </a:ext>
            </a:extLst>
          </p:cNvPr>
          <p:cNvSpPr>
            <a:spLocks noGrp="1"/>
          </p:cNvSpPr>
          <p:nvPr>
            <p:ph idx="1"/>
          </p:nvPr>
        </p:nvSpPr>
        <p:spPr>
          <a:xfrm>
            <a:off x="838200" y="451262"/>
            <a:ext cx="10515600" cy="572570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Select the t2.micro and Select the existing VPC(If you have one) or keep default VPC.</a:t>
            </a:r>
          </a:p>
          <a:p>
            <a:pPr marL="0" indent="0">
              <a:buNone/>
            </a:pPr>
            <a:r>
              <a:rPr lang="en-US" sz="2400" dirty="0">
                <a:latin typeface="Times New Roman" panose="02020603050405020304" pitchFamily="18" charset="0"/>
                <a:cs typeface="Times New Roman" panose="02020603050405020304" pitchFamily="18" charset="0"/>
              </a:rPr>
              <a:t>Here, I am going with default VPC.</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E150097-5D5F-4259-B92A-83F330A21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05050"/>
            <a:ext cx="10515600" cy="4476997"/>
          </a:xfrm>
          <a:prstGeom prst="rect">
            <a:avLst/>
          </a:prstGeom>
        </p:spPr>
      </p:pic>
    </p:spTree>
    <p:extLst>
      <p:ext uri="{BB962C8B-B14F-4D97-AF65-F5344CB8AC3E}">
        <p14:creationId xmlns:p14="http://schemas.microsoft.com/office/powerpoint/2010/main" val="3654713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B4791-28C5-4557-BB6D-4CC708A88C17}"/>
              </a:ext>
            </a:extLst>
          </p:cNvPr>
          <p:cNvSpPr>
            <a:spLocks noGrp="1"/>
          </p:cNvSpPr>
          <p:nvPr>
            <p:ph idx="1"/>
          </p:nvPr>
        </p:nvSpPr>
        <p:spPr>
          <a:xfrm>
            <a:off x="838200" y="843148"/>
            <a:ext cx="10515600" cy="533381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Container Agent </a:t>
            </a:r>
            <a:r>
              <a:rPr lang="en-US" sz="2400" dirty="0">
                <a:latin typeface="Times New Roman" panose="02020603050405020304" pitchFamily="18" charset="0"/>
                <a:cs typeface="Times New Roman" panose="02020603050405020304" pitchFamily="18" charset="0"/>
              </a:rPr>
              <a:t>is Pre-installed on Amazon Linux AMI. So, no need to add it as Bootstrap script or install it.</a:t>
            </a:r>
          </a:p>
          <a:p>
            <a:pPr marL="0" indent="0">
              <a:buNone/>
            </a:pPr>
            <a:r>
              <a:rPr lang="en-US" sz="2400" dirty="0">
                <a:latin typeface="Times New Roman" panose="02020603050405020304" pitchFamily="18" charset="0"/>
                <a:cs typeface="Times New Roman" panose="02020603050405020304" pitchFamily="18" charset="0"/>
              </a:rPr>
              <a:t>Create the Security group and Open the 80 port.</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D8A967C-412C-4DB7-A2D8-B396F2FE7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151" y="2446317"/>
            <a:ext cx="10415650" cy="3434800"/>
          </a:xfrm>
          <a:prstGeom prst="rect">
            <a:avLst/>
          </a:prstGeom>
        </p:spPr>
      </p:pic>
    </p:spTree>
    <p:extLst>
      <p:ext uri="{BB962C8B-B14F-4D97-AF65-F5344CB8AC3E}">
        <p14:creationId xmlns:p14="http://schemas.microsoft.com/office/powerpoint/2010/main" val="512563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B4791-28C5-4557-BB6D-4CC708A88C17}"/>
              </a:ext>
            </a:extLst>
          </p:cNvPr>
          <p:cNvSpPr>
            <a:spLocks noGrp="1"/>
          </p:cNvSpPr>
          <p:nvPr>
            <p:ph idx="1"/>
          </p:nvPr>
        </p:nvSpPr>
        <p:spPr>
          <a:xfrm>
            <a:off x="838200" y="843148"/>
            <a:ext cx="10515600" cy="5333815"/>
          </a:xfrm>
        </p:spPr>
        <p:txBody>
          <a:bodyPr>
            <a:normAutofit/>
          </a:bodyPr>
          <a:lstStyle/>
          <a:p>
            <a:r>
              <a:rPr lang="en-US" sz="2400" dirty="0">
                <a:latin typeface="Times New Roman" panose="02020603050405020304" pitchFamily="18" charset="0"/>
                <a:cs typeface="Times New Roman" panose="02020603050405020304" pitchFamily="18" charset="0"/>
              </a:rPr>
              <a:t>Once the Instance got launched, Login to instance.</a:t>
            </a:r>
          </a:p>
          <a:p>
            <a:r>
              <a:rPr lang="en-US" sz="2400" dirty="0">
                <a:latin typeface="Times New Roman" panose="02020603050405020304" pitchFamily="18" charset="0"/>
                <a:cs typeface="Times New Roman" panose="02020603050405020304" pitchFamily="18" charset="0"/>
              </a:rPr>
              <a:t>Once you logged in, </a:t>
            </a:r>
            <a:r>
              <a:rPr lang="en-GB" sz="2400" dirty="0">
                <a:effectLst/>
                <a:latin typeface="Times New Roman" panose="02020603050405020304" pitchFamily="18" charset="0"/>
                <a:cs typeface="Times New Roman" panose="02020603050405020304" pitchFamily="18" charset="0"/>
              </a:rPr>
              <a:t>Update the installed packages and package cache on your instance.</a:t>
            </a:r>
          </a:p>
          <a:p>
            <a:pPr marL="0" indent="0">
              <a:buNone/>
            </a:pPr>
            <a:r>
              <a:rPr lang="en-GB" sz="2400" dirty="0">
                <a:effectLst/>
                <a:latin typeface="Times New Roman" panose="02020603050405020304" pitchFamily="18" charset="0"/>
                <a:cs typeface="Times New Roman" panose="02020603050405020304" pitchFamily="18" charset="0"/>
              </a:rPr>
              <a:t>Give the command as </a:t>
            </a:r>
            <a:r>
              <a:rPr lang="en-GB" sz="2400" b="1" dirty="0" err="1">
                <a:effectLst/>
                <a:latin typeface="Times New Roman" panose="02020603050405020304" pitchFamily="18" charset="0"/>
                <a:cs typeface="Times New Roman" panose="02020603050405020304" pitchFamily="18" charset="0"/>
              </a:rPr>
              <a:t>Sudo</a:t>
            </a:r>
            <a:r>
              <a:rPr lang="en-GB" sz="2400" b="1" dirty="0">
                <a:effectLst/>
                <a:latin typeface="Times New Roman" panose="02020603050405020304" pitchFamily="18" charset="0"/>
                <a:cs typeface="Times New Roman" panose="02020603050405020304" pitchFamily="18" charset="0"/>
              </a:rPr>
              <a:t> yum update -y</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9AD6348-1DB4-4C67-8609-A0B83AC9B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032" y="2926724"/>
            <a:ext cx="9690264" cy="3450325"/>
          </a:xfrm>
          <a:prstGeom prst="rect">
            <a:avLst/>
          </a:prstGeom>
        </p:spPr>
      </p:pic>
    </p:spTree>
    <p:extLst>
      <p:ext uri="{BB962C8B-B14F-4D97-AF65-F5344CB8AC3E}">
        <p14:creationId xmlns:p14="http://schemas.microsoft.com/office/powerpoint/2010/main" val="3003359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B4791-28C5-4557-BB6D-4CC708A88C17}"/>
              </a:ext>
            </a:extLst>
          </p:cNvPr>
          <p:cNvSpPr>
            <a:spLocks noGrp="1"/>
          </p:cNvSpPr>
          <p:nvPr>
            <p:ph idx="1"/>
          </p:nvPr>
        </p:nvSpPr>
        <p:spPr>
          <a:xfrm>
            <a:off x="838200" y="843148"/>
            <a:ext cx="10515600" cy="5333815"/>
          </a:xfrm>
        </p:spPr>
        <p:txBody>
          <a:bodyPr>
            <a:normAutofit/>
          </a:bodyPr>
          <a:lstStyle/>
          <a:p>
            <a:r>
              <a:rPr lang="en-US" sz="2400" dirty="0">
                <a:latin typeface="Times New Roman" panose="02020603050405020304" pitchFamily="18" charset="0"/>
                <a:cs typeface="Times New Roman" panose="02020603050405020304" pitchFamily="18" charset="0"/>
              </a:rPr>
              <a:t>Once the Updates complete, Install Docker .</a:t>
            </a:r>
          </a:p>
          <a:p>
            <a:r>
              <a:rPr lang="en-US" sz="2400" dirty="0">
                <a:latin typeface="Times New Roman" panose="02020603050405020304" pitchFamily="18" charset="0"/>
                <a:cs typeface="Times New Roman" panose="02020603050405020304" pitchFamily="18" charset="0"/>
              </a:rPr>
              <a:t>For installing Docker, command is </a:t>
            </a:r>
            <a:r>
              <a:rPr lang="en-US" sz="2400" b="1" dirty="0" err="1">
                <a:latin typeface="Times New Roman" panose="02020603050405020304" pitchFamily="18" charset="0"/>
                <a:cs typeface="Times New Roman" panose="02020603050405020304" pitchFamily="18" charset="0"/>
              </a:rPr>
              <a:t>Sudo</a:t>
            </a:r>
            <a:r>
              <a:rPr lang="en-US" sz="2400" b="1" dirty="0">
                <a:latin typeface="Times New Roman" panose="02020603050405020304" pitchFamily="18" charset="0"/>
                <a:cs typeface="Times New Roman" panose="02020603050405020304" pitchFamily="18" charset="0"/>
              </a:rPr>
              <a:t> yum install –y docker</a:t>
            </a:r>
          </a:p>
        </p:txBody>
      </p:sp>
      <p:pic>
        <p:nvPicPr>
          <p:cNvPr id="4" name="Picture 3">
            <a:extLst>
              <a:ext uri="{FF2B5EF4-FFF2-40B4-BE49-F238E27FC236}">
                <a16:creationId xmlns:a16="http://schemas.microsoft.com/office/drawing/2014/main" id="{1B945190-A2CC-4BBB-BC3F-A991D8100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53397"/>
            <a:ext cx="10515600" cy="3823566"/>
          </a:xfrm>
          <a:prstGeom prst="rect">
            <a:avLst/>
          </a:prstGeom>
        </p:spPr>
      </p:pic>
    </p:spTree>
    <p:extLst>
      <p:ext uri="{BB962C8B-B14F-4D97-AF65-F5344CB8AC3E}">
        <p14:creationId xmlns:p14="http://schemas.microsoft.com/office/powerpoint/2010/main" val="1937195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1C01B-D390-41D8-980C-8AE09E0B1410}"/>
              </a:ext>
            </a:extLst>
          </p:cNvPr>
          <p:cNvSpPr>
            <a:spLocks noGrp="1"/>
          </p:cNvSpPr>
          <p:nvPr>
            <p:ph idx="1"/>
          </p:nvPr>
        </p:nvSpPr>
        <p:spPr>
          <a:xfrm>
            <a:off x="838200" y="748145"/>
            <a:ext cx="10515600" cy="5428818"/>
          </a:xfrm>
        </p:spPr>
        <p:txBody>
          <a:bodyPr>
            <a:normAutofit/>
          </a:bodyPr>
          <a:lstStyle/>
          <a:p>
            <a:r>
              <a:rPr lang="en-US" sz="2400" dirty="0">
                <a:latin typeface="Times New Roman" panose="02020603050405020304" pitchFamily="18" charset="0"/>
                <a:cs typeface="Times New Roman" panose="02020603050405020304" pitchFamily="18" charset="0"/>
              </a:rPr>
              <a:t>Next, Start the Docker Service.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8D0079B-1C02-4AE4-A317-E642F1BD7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82006"/>
            <a:ext cx="10431483" cy="3093988"/>
          </a:xfrm>
          <a:prstGeom prst="rect">
            <a:avLst/>
          </a:prstGeom>
        </p:spPr>
      </p:pic>
    </p:spTree>
    <p:extLst>
      <p:ext uri="{BB962C8B-B14F-4D97-AF65-F5344CB8AC3E}">
        <p14:creationId xmlns:p14="http://schemas.microsoft.com/office/powerpoint/2010/main" val="1371724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B4791-28C5-4557-BB6D-4CC708A88C17}"/>
              </a:ext>
            </a:extLst>
          </p:cNvPr>
          <p:cNvSpPr>
            <a:spLocks noGrp="1"/>
          </p:cNvSpPr>
          <p:nvPr>
            <p:ph idx="1"/>
          </p:nvPr>
        </p:nvSpPr>
        <p:spPr>
          <a:xfrm>
            <a:off x="838200" y="843148"/>
            <a:ext cx="10515600" cy="5333815"/>
          </a:xfrm>
        </p:spPr>
        <p:txBody>
          <a:bodyPr>
            <a:normAutofit/>
          </a:bodyPr>
          <a:lstStyle/>
          <a:p>
            <a:pPr marL="0" indent="0">
              <a:buNone/>
            </a:pPr>
            <a:r>
              <a:rPr lang="en-GB" sz="2400" dirty="0">
                <a:effectLst/>
                <a:latin typeface="Times New Roman" panose="02020603050405020304" pitchFamily="18" charset="0"/>
                <a:cs typeface="Times New Roman" panose="02020603050405020304" pitchFamily="18" charset="0"/>
              </a:rPr>
              <a:t>Add the ec2-user to the docker group so, you can execute Docker commands without using </a:t>
            </a:r>
            <a:r>
              <a:rPr lang="en-GB" sz="2400" dirty="0" err="1">
                <a:effectLst/>
                <a:latin typeface="Times New Roman" panose="02020603050405020304" pitchFamily="18" charset="0"/>
                <a:cs typeface="Times New Roman" panose="02020603050405020304" pitchFamily="18" charset="0"/>
              </a:rPr>
              <a:t>sudo</a:t>
            </a:r>
            <a:r>
              <a:rPr lang="en-GB" sz="2400" dirty="0">
                <a:effectLst/>
                <a:latin typeface="Times New Roman" panose="02020603050405020304" pitchFamily="18" charset="0"/>
                <a:cs typeface="Times New Roman" panose="02020603050405020304" pitchFamily="18" charset="0"/>
              </a:rPr>
              <a:t>.</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2D89AB0-31DD-42BB-965E-A5AD29820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031" y="2363189"/>
            <a:ext cx="10213769" cy="2719449"/>
          </a:xfrm>
          <a:prstGeom prst="rect">
            <a:avLst/>
          </a:prstGeom>
        </p:spPr>
      </p:pic>
    </p:spTree>
    <p:extLst>
      <p:ext uri="{BB962C8B-B14F-4D97-AF65-F5344CB8AC3E}">
        <p14:creationId xmlns:p14="http://schemas.microsoft.com/office/powerpoint/2010/main" val="463827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B4791-28C5-4557-BB6D-4CC708A88C17}"/>
              </a:ext>
            </a:extLst>
          </p:cNvPr>
          <p:cNvSpPr>
            <a:spLocks noGrp="1"/>
          </p:cNvSpPr>
          <p:nvPr>
            <p:ph idx="1"/>
          </p:nvPr>
        </p:nvSpPr>
        <p:spPr>
          <a:xfrm>
            <a:off x="838200" y="843148"/>
            <a:ext cx="10515600" cy="5333815"/>
          </a:xfrm>
        </p:spPr>
        <p:txBody>
          <a:bodyPr>
            <a:normAutofit/>
          </a:bodyPr>
          <a:lstStyle/>
          <a:p>
            <a:r>
              <a:rPr lang="en-US" sz="2400" dirty="0">
                <a:latin typeface="Times New Roman" panose="02020603050405020304" pitchFamily="18" charset="0"/>
                <a:cs typeface="Times New Roman" panose="02020603050405020304" pitchFamily="18" charset="0"/>
              </a:rPr>
              <a:t>Logout and Login back to pick up the new group permissions.</a:t>
            </a:r>
          </a:p>
          <a:p>
            <a:r>
              <a:rPr lang="en-US" sz="2400" dirty="0">
                <a:latin typeface="Times New Roman" panose="02020603050405020304" pitchFamily="18" charset="0"/>
                <a:cs typeface="Times New Roman" panose="02020603050405020304" pitchFamily="18" charset="0"/>
              </a:rPr>
              <a:t>Verify that the ec2-user can run the docker command without using </a:t>
            </a:r>
            <a:r>
              <a:rPr lang="en-US" sz="2400" dirty="0" err="1">
                <a:latin typeface="Times New Roman" panose="02020603050405020304" pitchFamily="18" charset="0"/>
                <a:cs typeface="Times New Roman" panose="02020603050405020304" pitchFamily="18" charset="0"/>
              </a:rPr>
              <a:t>sudo</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Give command as </a:t>
            </a:r>
            <a:r>
              <a:rPr lang="en-US" sz="2400" b="1" dirty="0">
                <a:latin typeface="Times New Roman" panose="02020603050405020304" pitchFamily="18" charset="0"/>
                <a:cs typeface="Times New Roman" panose="02020603050405020304" pitchFamily="18" charset="0"/>
              </a:rPr>
              <a:t>docker info.</a:t>
            </a: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21C1959-2849-4B62-8BA4-019A81F72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060" y="2363190"/>
            <a:ext cx="7825839" cy="3930732"/>
          </a:xfrm>
          <a:prstGeom prst="rect">
            <a:avLst/>
          </a:prstGeom>
        </p:spPr>
      </p:pic>
    </p:spTree>
    <p:extLst>
      <p:ext uri="{BB962C8B-B14F-4D97-AF65-F5344CB8AC3E}">
        <p14:creationId xmlns:p14="http://schemas.microsoft.com/office/powerpoint/2010/main" val="310077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B4791-28C5-4557-BB6D-4CC708A88C17}"/>
              </a:ext>
            </a:extLst>
          </p:cNvPr>
          <p:cNvSpPr>
            <a:spLocks noGrp="1"/>
          </p:cNvSpPr>
          <p:nvPr>
            <p:ph idx="1"/>
          </p:nvPr>
        </p:nvSpPr>
        <p:spPr>
          <a:xfrm>
            <a:off x="838200" y="843148"/>
            <a:ext cx="10515600" cy="5333815"/>
          </a:xfrm>
        </p:spPr>
        <p:txBody>
          <a:bodyPr>
            <a:normAutofit/>
          </a:bodyPr>
          <a:lstStyle/>
          <a:p>
            <a:r>
              <a:rPr lang="en-US" sz="2400" dirty="0">
                <a:latin typeface="Times New Roman" panose="02020603050405020304" pitchFamily="18" charset="0"/>
                <a:cs typeface="Times New Roman" panose="02020603050405020304" pitchFamily="18" charset="0"/>
              </a:rPr>
              <a:t>Now Create Docker Image.</a:t>
            </a:r>
          </a:p>
          <a:p>
            <a:r>
              <a:rPr lang="en-US" sz="2400" dirty="0">
                <a:latin typeface="Times New Roman" panose="02020603050405020304" pitchFamily="18" charset="0"/>
                <a:cs typeface="Times New Roman" panose="02020603050405020304" pitchFamily="18" charset="0"/>
              </a:rPr>
              <a:t>Create a file called </a:t>
            </a:r>
            <a:r>
              <a:rPr lang="en-US" sz="2400" dirty="0" err="1">
                <a:latin typeface="Times New Roman" panose="02020603050405020304" pitchFamily="18" charset="0"/>
                <a:cs typeface="Times New Roman" panose="02020603050405020304" pitchFamily="18" charset="0"/>
              </a:rPr>
              <a:t>called</a:t>
            </a:r>
            <a:r>
              <a:rPr lang="en-US" sz="2400" dirty="0">
                <a:latin typeface="Times New Roman" panose="02020603050405020304" pitchFamily="18" charset="0"/>
                <a:cs typeface="Times New Roman" panose="02020603050405020304" pitchFamily="18" charset="0"/>
              </a:rPr>
              <a:t> Docker file.</a:t>
            </a:r>
          </a:p>
          <a:p>
            <a:r>
              <a:rPr lang="en-GB" sz="2400" dirty="0">
                <a:effectLst/>
                <a:latin typeface="Times New Roman" panose="02020603050405020304" pitchFamily="18" charset="0"/>
                <a:cs typeface="Times New Roman" panose="02020603050405020304" pitchFamily="18" charset="0"/>
              </a:rPr>
              <a:t>A </a:t>
            </a:r>
            <a:r>
              <a:rPr lang="en-GB" sz="2400" dirty="0" err="1">
                <a:effectLst/>
                <a:latin typeface="Times New Roman" panose="02020603050405020304" pitchFamily="18" charset="0"/>
                <a:cs typeface="Times New Roman" panose="02020603050405020304" pitchFamily="18" charset="0"/>
              </a:rPr>
              <a:t>Dockerfile</a:t>
            </a:r>
            <a:r>
              <a:rPr lang="en-GB" sz="2400" dirty="0">
                <a:effectLst/>
                <a:latin typeface="Times New Roman" panose="02020603050405020304" pitchFamily="18" charset="0"/>
                <a:cs typeface="Times New Roman" panose="02020603050405020304" pitchFamily="18" charset="0"/>
              </a:rPr>
              <a:t> is a manifest that describes the base image to use for your Docker image and what you want installed and running on it.</a:t>
            </a:r>
          </a:p>
          <a:p>
            <a:r>
              <a:rPr lang="en-GB" sz="2400" dirty="0">
                <a:latin typeface="Times New Roman" panose="02020603050405020304" pitchFamily="18" charset="0"/>
                <a:cs typeface="Times New Roman" panose="02020603050405020304" pitchFamily="18" charset="0"/>
              </a:rPr>
              <a:t>Give the Command as </a:t>
            </a:r>
            <a:r>
              <a:rPr lang="en-GB" sz="2400" b="1" dirty="0">
                <a:latin typeface="Times New Roman" panose="02020603050405020304" pitchFamily="18" charset="0"/>
                <a:cs typeface="Times New Roman" panose="02020603050405020304" pitchFamily="18" charset="0"/>
              </a:rPr>
              <a:t>touch </a:t>
            </a:r>
            <a:r>
              <a:rPr lang="en-GB" sz="2400" b="1" dirty="0" err="1">
                <a:latin typeface="Times New Roman" panose="02020603050405020304" pitchFamily="18" charset="0"/>
                <a:cs typeface="Times New Roman" panose="02020603050405020304" pitchFamily="18" charset="0"/>
              </a:rPr>
              <a:t>dockerfile</a:t>
            </a:r>
            <a:endParaRPr lang="en-GB" sz="2400" b="1" dirty="0">
              <a:effectLst/>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CA7A6E6-4980-42BE-BC49-929BD4ED5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553" y="3598223"/>
            <a:ext cx="7564581" cy="1615045"/>
          </a:xfrm>
          <a:prstGeom prst="rect">
            <a:avLst/>
          </a:prstGeom>
        </p:spPr>
      </p:pic>
    </p:spTree>
    <p:extLst>
      <p:ext uri="{BB962C8B-B14F-4D97-AF65-F5344CB8AC3E}">
        <p14:creationId xmlns:p14="http://schemas.microsoft.com/office/powerpoint/2010/main" val="2059786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6C304A-DCFA-41E5-AD91-688506174BD5}"/>
              </a:ext>
            </a:extLst>
          </p:cNvPr>
          <p:cNvSpPr>
            <a:spLocks noGrp="1"/>
          </p:cNvSpPr>
          <p:nvPr>
            <p:ph idx="1"/>
          </p:nvPr>
        </p:nvSpPr>
        <p:spPr>
          <a:xfrm>
            <a:off x="838200" y="617518"/>
            <a:ext cx="10515600" cy="555944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Edit the file and add the below content.</a:t>
            </a:r>
          </a:p>
          <a:p>
            <a:pPr marL="0" indent="0">
              <a:buNone/>
            </a:pPr>
            <a:r>
              <a:rPr lang="en-US" sz="2400" dirty="0">
                <a:latin typeface="Times New Roman" panose="02020603050405020304" pitchFamily="18" charset="0"/>
                <a:cs typeface="Times New Roman" panose="02020603050405020304" pitchFamily="18" charset="0"/>
              </a:rPr>
              <a:t>This docker file uses the Ubuntu 12.4 image and </a:t>
            </a:r>
            <a:r>
              <a:rPr lang="en-GB" sz="2400" dirty="0">
                <a:effectLst/>
                <a:latin typeface="Times New Roman" panose="02020603050405020304" pitchFamily="18" charset="0"/>
                <a:cs typeface="Times New Roman" panose="02020603050405020304" pitchFamily="18" charset="0"/>
              </a:rPr>
              <a:t>instructions update the package caches, install some software packages for the web server, and then write the "Hello World!" content to the web server's document root.</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4F0499-4F30-49B9-A068-24B66C9F2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392" y="2357254"/>
            <a:ext cx="7885215" cy="4227614"/>
          </a:xfrm>
          <a:prstGeom prst="rect">
            <a:avLst/>
          </a:prstGeom>
        </p:spPr>
      </p:pic>
    </p:spTree>
    <p:extLst>
      <p:ext uri="{BB962C8B-B14F-4D97-AF65-F5344CB8AC3E}">
        <p14:creationId xmlns:p14="http://schemas.microsoft.com/office/powerpoint/2010/main" val="2298979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D77F1A-3315-4A56-8531-4C37FCE34973}"/>
              </a:ext>
            </a:extLst>
          </p:cNvPr>
          <p:cNvSpPr>
            <a:spLocks noGrp="1"/>
          </p:cNvSpPr>
          <p:nvPr>
            <p:ph idx="1"/>
          </p:nvPr>
        </p:nvSpPr>
        <p:spPr>
          <a:xfrm>
            <a:off x="838200" y="760021"/>
            <a:ext cx="10515600" cy="5416942"/>
          </a:xfrm>
        </p:spPr>
        <p:txBody>
          <a:bodyPr/>
          <a:lstStyle/>
          <a:p>
            <a:r>
              <a:rPr lang="en-GB" sz="2400" dirty="0">
                <a:effectLst/>
                <a:latin typeface="Times New Roman" panose="02020603050405020304" pitchFamily="18" charset="0"/>
                <a:cs typeface="Times New Roman" panose="02020603050405020304" pitchFamily="18" charset="0"/>
              </a:rPr>
              <a:t>Build the Docker image from your </a:t>
            </a:r>
            <a:r>
              <a:rPr lang="en-GB" sz="2400" dirty="0" err="1">
                <a:effectLst/>
                <a:latin typeface="Times New Roman" panose="02020603050405020304" pitchFamily="18" charset="0"/>
                <a:cs typeface="Times New Roman" panose="02020603050405020304" pitchFamily="18" charset="0"/>
              </a:rPr>
              <a:t>Dockerfile</a:t>
            </a:r>
            <a:r>
              <a:rPr lang="en-GB" sz="2400" dirty="0">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Give the command as </a:t>
            </a:r>
            <a:r>
              <a:rPr lang="en-GB" sz="2400" b="1" dirty="0">
                <a:latin typeface="Times New Roman" panose="02020603050405020304" pitchFamily="18" charset="0"/>
                <a:cs typeface="Times New Roman" panose="02020603050405020304" pitchFamily="18" charset="0"/>
              </a:rPr>
              <a:t>docker build –t hello-world/</a:t>
            </a:r>
            <a:r>
              <a:rPr lang="en-GB" sz="2400" b="1" dirty="0" err="1">
                <a:latin typeface="Times New Roman" panose="02020603050405020304" pitchFamily="18" charset="0"/>
                <a:cs typeface="Times New Roman" panose="02020603050405020304" pitchFamily="18" charset="0"/>
              </a:rPr>
              <a:t>dockerfile</a:t>
            </a:r>
            <a:endParaRPr lang="en-GB" sz="2400" b="1" dirty="0">
              <a:latin typeface="Times New Roman" panose="02020603050405020304" pitchFamily="18" charset="0"/>
              <a:cs typeface="Times New Roman" panose="02020603050405020304" pitchFamily="18" charset="0"/>
            </a:endParaRPr>
          </a:p>
          <a:p>
            <a:pPr marL="0" indent="0">
              <a:buNone/>
            </a:pPr>
            <a:endParaRPr lang="en-US" b="1" dirty="0"/>
          </a:p>
        </p:txBody>
      </p:sp>
      <p:pic>
        <p:nvPicPr>
          <p:cNvPr id="5" name="Picture 4">
            <a:extLst>
              <a:ext uri="{FF2B5EF4-FFF2-40B4-BE49-F238E27FC236}">
                <a16:creationId xmlns:a16="http://schemas.microsoft.com/office/drawing/2014/main" id="{3049583D-4997-449C-874B-AF42897E6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784" y="2066306"/>
            <a:ext cx="8823367" cy="3883232"/>
          </a:xfrm>
          <a:prstGeom prst="rect">
            <a:avLst/>
          </a:prstGeom>
        </p:spPr>
      </p:pic>
    </p:spTree>
    <p:extLst>
      <p:ext uri="{BB962C8B-B14F-4D97-AF65-F5344CB8AC3E}">
        <p14:creationId xmlns:p14="http://schemas.microsoft.com/office/powerpoint/2010/main" val="341663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5860-1A84-4D72-A39C-B9889EE70C25}"/>
              </a:ext>
            </a:extLst>
          </p:cNvPr>
          <p:cNvSpPr>
            <a:spLocks noGrp="1"/>
          </p:cNvSpPr>
          <p:nvPr>
            <p:ph type="title"/>
          </p:nvPr>
        </p:nvSpPr>
        <p:spPr>
          <a:xfrm>
            <a:off x="838200" y="365126"/>
            <a:ext cx="10515600" cy="1071788"/>
          </a:xfrm>
        </p:spPr>
        <p:txBody>
          <a:bodyPr/>
          <a:lstStyle/>
          <a:p>
            <a:r>
              <a:rPr lang="en-US" dirty="0">
                <a:latin typeface="Times New Roman" panose="02020603050405020304" pitchFamily="18" charset="0"/>
                <a:cs typeface="Times New Roman" panose="02020603050405020304" pitchFamily="18" charset="0"/>
              </a:rPr>
              <a:t>What are Microservices?</a:t>
            </a:r>
          </a:p>
        </p:txBody>
      </p:sp>
      <p:sp>
        <p:nvSpPr>
          <p:cNvPr id="3" name="Content Placeholder 2">
            <a:extLst>
              <a:ext uri="{FF2B5EF4-FFF2-40B4-BE49-F238E27FC236}">
                <a16:creationId xmlns:a16="http://schemas.microsoft.com/office/drawing/2014/main" id="{A711C5FA-EF89-410D-8A03-963C0B93C102}"/>
              </a:ext>
            </a:extLst>
          </p:cNvPr>
          <p:cNvSpPr>
            <a:spLocks noGrp="1"/>
          </p:cNvSpPr>
          <p:nvPr>
            <p:ph idx="1"/>
          </p:nvPr>
        </p:nvSpPr>
        <p:spPr>
          <a:xfrm>
            <a:off x="838200" y="1650669"/>
            <a:ext cx="10515600" cy="4526293"/>
          </a:xfrm>
        </p:spPr>
        <p:txBody>
          <a:bodyPr>
            <a:normAutofit/>
          </a:bodyPr>
          <a:lstStyle/>
          <a:p>
            <a:r>
              <a:rPr lang="en-US" sz="2400" dirty="0">
                <a:latin typeface="Times New Roman" panose="02020603050405020304" pitchFamily="18" charset="0"/>
                <a:cs typeface="Times New Roman" panose="02020603050405020304" pitchFamily="18" charset="0"/>
              </a:rPr>
              <a:t>Large application broken down to smaller services, each of these resources together to be turned as Micro-Services.</a:t>
            </a:r>
          </a:p>
          <a:p>
            <a:r>
              <a:rPr lang="en-US" sz="2400" dirty="0">
                <a:latin typeface="Times New Roman" panose="02020603050405020304" pitchFamily="18" charset="0"/>
                <a:cs typeface="Times New Roman" panose="02020603050405020304" pitchFamily="18" charset="0"/>
              </a:rPr>
              <a:t>Micro-Services is divided in to small services and these services are connected via internet to fulfill one particular goal.</a:t>
            </a:r>
          </a:p>
          <a:p>
            <a:pPr marL="0" indent="0">
              <a:buNone/>
            </a:pPr>
            <a:r>
              <a:rPr lang="en-US" sz="2400" b="1" u="sng" dirty="0">
                <a:latin typeface="Times New Roman" panose="02020603050405020304" pitchFamily="18" charset="0"/>
                <a:cs typeface="Times New Roman" panose="02020603050405020304" pitchFamily="18" charset="0"/>
              </a:rPr>
              <a:t>Advantages:</a:t>
            </a:r>
          </a:p>
          <a:p>
            <a:r>
              <a:rPr lang="en-US" sz="2400" dirty="0">
                <a:latin typeface="Times New Roman" panose="02020603050405020304" pitchFamily="18" charset="0"/>
                <a:cs typeface="Times New Roman" panose="02020603050405020304" pitchFamily="18" charset="0"/>
              </a:rPr>
              <a:t>Some types of applications become easier to build &amp; maintain when they are broken in to smaller, Composable pieces which work together.</a:t>
            </a:r>
          </a:p>
          <a:p>
            <a:r>
              <a:rPr lang="en-US" sz="2400" dirty="0">
                <a:latin typeface="Times New Roman" panose="02020603050405020304" pitchFamily="18" charset="0"/>
                <a:cs typeface="Times New Roman" panose="02020603050405020304" pitchFamily="18" charset="0"/>
              </a:rPr>
              <a:t>If we want to update any module in application, it becomes easier because the dependencies will be less.</a:t>
            </a:r>
          </a:p>
        </p:txBody>
      </p:sp>
    </p:spTree>
    <p:extLst>
      <p:ext uri="{BB962C8B-B14F-4D97-AF65-F5344CB8AC3E}">
        <p14:creationId xmlns:p14="http://schemas.microsoft.com/office/powerpoint/2010/main" val="3066433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7C87A3-3537-4831-9F77-37E1C0AB37DC}"/>
              </a:ext>
            </a:extLst>
          </p:cNvPr>
          <p:cNvSpPr>
            <a:spLocks noGrp="1"/>
          </p:cNvSpPr>
          <p:nvPr>
            <p:ph idx="1"/>
          </p:nvPr>
        </p:nvSpPr>
        <p:spPr>
          <a:xfrm>
            <a:off x="838200" y="819397"/>
            <a:ext cx="10515600" cy="5357566"/>
          </a:xfrm>
        </p:spPr>
        <p:txBody>
          <a:bodyPr>
            <a:normAutofit/>
          </a:bodyPr>
          <a:lstStyle/>
          <a:p>
            <a:r>
              <a:rPr lang="en-US" sz="2400" dirty="0">
                <a:latin typeface="Times New Roman" panose="02020603050405020304" pitchFamily="18" charset="0"/>
                <a:cs typeface="Times New Roman" panose="02020603050405020304" pitchFamily="18" charset="0"/>
              </a:rPr>
              <a:t>Run docker images to verify the image was created successfully or not.</a:t>
            </a:r>
          </a:p>
          <a:p>
            <a:r>
              <a:rPr lang="en-US" sz="2400" dirty="0">
                <a:latin typeface="Times New Roman" panose="02020603050405020304" pitchFamily="18" charset="0"/>
                <a:cs typeface="Times New Roman" panose="02020603050405020304" pitchFamily="18" charset="0"/>
              </a:rPr>
              <a:t>Give the command as docker images –filter reference=hello-world/</a:t>
            </a:r>
            <a:r>
              <a:rPr lang="en-US" sz="2400" dirty="0" err="1">
                <a:latin typeface="Times New Roman" panose="02020603050405020304" pitchFamily="18" charset="0"/>
                <a:cs typeface="Times New Roman" panose="02020603050405020304" pitchFamily="18" charset="0"/>
              </a:rPr>
              <a:t>dockerfile</a:t>
            </a:r>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035EA3C0-F608-43B0-BAA5-EE466CACD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12870"/>
            <a:ext cx="10515600" cy="1972885"/>
          </a:xfrm>
          <a:prstGeom prst="rect">
            <a:avLst/>
          </a:prstGeom>
        </p:spPr>
      </p:pic>
    </p:spTree>
    <p:extLst>
      <p:ext uri="{BB962C8B-B14F-4D97-AF65-F5344CB8AC3E}">
        <p14:creationId xmlns:p14="http://schemas.microsoft.com/office/powerpoint/2010/main" val="1078069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F29D2-09DA-4B11-96B7-89484ED49CD8}"/>
              </a:ext>
            </a:extLst>
          </p:cNvPr>
          <p:cNvSpPr>
            <a:spLocks noGrp="1"/>
          </p:cNvSpPr>
          <p:nvPr>
            <p:ph idx="1"/>
          </p:nvPr>
        </p:nvSpPr>
        <p:spPr>
          <a:xfrm>
            <a:off x="838200" y="831273"/>
            <a:ext cx="10515600" cy="5345690"/>
          </a:xfrm>
        </p:spPr>
        <p:txBody>
          <a:bodyPr>
            <a:normAutofit/>
          </a:bodyPr>
          <a:lstStyle/>
          <a:p>
            <a:r>
              <a:rPr lang="en-GB" sz="2400" dirty="0">
                <a:effectLst/>
                <a:latin typeface="Times New Roman" panose="02020603050405020304" pitchFamily="18" charset="0"/>
                <a:cs typeface="Times New Roman" panose="02020603050405020304" pitchFamily="18" charset="0"/>
              </a:rPr>
              <a:t>Run the newly built image. </a:t>
            </a:r>
            <a:r>
              <a:rPr lang="en-GB" sz="2400" dirty="0">
                <a:latin typeface="Times New Roman" panose="02020603050405020304" pitchFamily="18" charset="0"/>
                <a:cs typeface="Times New Roman" panose="02020603050405020304" pitchFamily="18" charset="0"/>
              </a:rPr>
              <a:t>The –p 80:80</a:t>
            </a:r>
            <a:r>
              <a:rPr lang="en-GB" sz="2400" dirty="0">
                <a:effectLst/>
                <a:latin typeface="Times New Roman" panose="02020603050405020304" pitchFamily="18" charset="0"/>
                <a:cs typeface="Times New Roman" panose="02020603050405020304" pitchFamily="18" charset="0"/>
              </a:rPr>
              <a:t> option maps the exposed port 80 on the container to port 80 on the host system.</a:t>
            </a:r>
          </a:p>
          <a:p>
            <a:r>
              <a:rPr lang="en-GB" sz="2400" dirty="0">
                <a:effectLst/>
                <a:latin typeface="Times New Roman" panose="02020603050405020304" pitchFamily="18" charset="0"/>
                <a:cs typeface="Times New Roman" panose="02020603050405020304" pitchFamily="18" charset="0"/>
              </a:rPr>
              <a:t>Output from the Apache web server is displayed in the terminal window. You can ignore the “Could not reliably determine the server’s fully qualified domain name” message.</a:t>
            </a:r>
          </a:p>
          <a:p>
            <a:r>
              <a:rPr lang="en-GB" sz="2400" dirty="0">
                <a:latin typeface="Times New Roman" panose="02020603050405020304" pitchFamily="18" charset="0"/>
                <a:cs typeface="Times New Roman" panose="02020603050405020304" pitchFamily="18" charset="0"/>
              </a:rPr>
              <a:t>Now, Click on your public IP of the Instance and you can view the </a:t>
            </a:r>
            <a:r>
              <a:rPr lang="en-GB" sz="2400" i="1" dirty="0">
                <a:latin typeface="Times New Roman" panose="02020603050405020304" pitchFamily="18" charset="0"/>
                <a:cs typeface="Times New Roman" panose="02020603050405020304" pitchFamily="18" charset="0"/>
              </a:rPr>
              <a:t>hello world </a:t>
            </a:r>
            <a:r>
              <a:rPr lang="en-GB" sz="2400" dirty="0">
                <a:latin typeface="Times New Roman" panose="02020603050405020304" pitchFamily="18" charset="0"/>
                <a:cs typeface="Times New Roman" panose="02020603050405020304" pitchFamily="18" charset="0"/>
              </a:rPr>
              <a:t>web page in browser</a:t>
            </a:r>
            <a:endParaRPr lang="en-GB" sz="2400" dirty="0">
              <a:effectLst/>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B127132-4108-418F-9C43-D6EB4C2EF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784" y="3760126"/>
            <a:ext cx="9120249" cy="1710046"/>
          </a:xfrm>
          <a:prstGeom prst="rect">
            <a:avLst/>
          </a:prstGeom>
        </p:spPr>
      </p:pic>
    </p:spTree>
    <p:extLst>
      <p:ext uri="{BB962C8B-B14F-4D97-AF65-F5344CB8AC3E}">
        <p14:creationId xmlns:p14="http://schemas.microsoft.com/office/powerpoint/2010/main" val="1226024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5C4E-A5C6-401E-BAF8-D1E2E7D25CF4}"/>
              </a:ext>
            </a:extLst>
          </p:cNvPr>
          <p:cNvSpPr>
            <a:spLocks noGrp="1"/>
          </p:cNvSpPr>
          <p:nvPr>
            <p:ph type="title"/>
          </p:nvPr>
        </p:nvSpPr>
        <p:spPr>
          <a:xfrm>
            <a:off x="838200" y="365126"/>
            <a:ext cx="10515600" cy="881784"/>
          </a:xfrm>
        </p:spPr>
        <p:txBody>
          <a:bodyPr>
            <a:normAutofit fontScale="90000"/>
          </a:bodyPr>
          <a:lstStyle/>
          <a:p>
            <a:r>
              <a:rPr lang="en-GB" sz="3600" b="1" dirty="0">
                <a:effectLst/>
                <a:latin typeface="Times New Roman" panose="02020603050405020304" pitchFamily="18" charset="0"/>
                <a:cs typeface="Times New Roman" panose="02020603050405020304" pitchFamily="18" charset="0"/>
              </a:rPr>
              <a:t>Push your image to Amazon Elastic Container Registry</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43FE22-592E-4AD1-83D6-9AE9529CABD8}"/>
              </a:ext>
            </a:extLst>
          </p:cNvPr>
          <p:cNvSpPr>
            <a:spLocks noGrp="1"/>
          </p:cNvSpPr>
          <p:nvPr>
            <p:ph idx="1"/>
          </p:nvPr>
        </p:nvSpPr>
        <p:spPr>
          <a:xfrm>
            <a:off x="838200" y="1246910"/>
            <a:ext cx="10515600" cy="4930053"/>
          </a:xfrm>
        </p:spPr>
        <p:txBody>
          <a:bodyPr>
            <a:normAutofit/>
          </a:bodyPr>
          <a:lstStyle/>
          <a:p>
            <a:r>
              <a:rPr lang="en-GB" sz="2400" dirty="0">
                <a:effectLst/>
                <a:latin typeface="Times New Roman" panose="02020603050405020304" pitchFamily="18" charset="0"/>
                <a:cs typeface="Times New Roman" panose="02020603050405020304" pitchFamily="18" charset="0"/>
              </a:rPr>
              <a:t>Amazon ECR is a managed AWS Docker registry service.</a:t>
            </a:r>
          </a:p>
          <a:p>
            <a:r>
              <a:rPr lang="en-GB" sz="2400" dirty="0">
                <a:latin typeface="Times New Roman" panose="02020603050405020304" pitchFamily="18" charset="0"/>
                <a:cs typeface="Times New Roman" panose="02020603050405020304" pitchFamily="18" charset="0"/>
              </a:rPr>
              <a:t>Create an Amazon ECR Repository to store your hello-world image. Note the Repository URL from output.</a:t>
            </a:r>
          </a:p>
          <a:p>
            <a:r>
              <a:rPr lang="en-GB" sz="2400" dirty="0">
                <a:latin typeface="Times New Roman" panose="02020603050405020304" pitchFamily="18" charset="0"/>
                <a:cs typeface="Times New Roman" panose="02020603050405020304" pitchFamily="18" charset="0"/>
              </a:rPr>
              <a:t>Command is </a:t>
            </a:r>
            <a:r>
              <a:rPr lang="en-GB" sz="2400" b="1" dirty="0" err="1">
                <a:latin typeface="Times New Roman" panose="02020603050405020304" pitchFamily="18" charset="0"/>
                <a:cs typeface="Times New Roman" panose="02020603050405020304" pitchFamily="18" charset="0"/>
              </a:rPr>
              <a:t>aws</a:t>
            </a:r>
            <a:r>
              <a:rPr lang="en-GB" sz="2400" b="1"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ecr</a:t>
            </a:r>
            <a:r>
              <a:rPr lang="en-GB" sz="2400" b="1" dirty="0">
                <a:latin typeface="Times New Roman" panose="02020603050405020304" pitchFamily="18" charset="0"/>
                <a:cs typeface="Times New Roman" panose="02020603050405020304" pitchFamily="18" charset="0"/>
              </a:rPr>
              <a:t> create-repository –repository-name hello-world.</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DBD397D-6475-4962-B7E1-0D849EE9CC6C}"/>
              </a:ext>
            </a:extLst>
          </p:cNvPr>
          <p:cNvPicPr>
            <a:picLocks noChangeAspect="1"/>
          </p:cNvPicPr>
          <p:nvPr/>
        </p:nvPicPr>
        <p:blipFill>
          <a:blip r:embed="rId2"/>
          <a:stretch>
            <a:fillRect/>
          </a:stretch>
        </p:blipFill>
        <p:spPr>
          <a:xfrm>
            <a:off x="2470067" y="3291261"/>
            <a:ext cx="7730837" cy="2707573"/>
          </a:xfrm>
          <a:prstGeom prst="rect">
            <a:avLst/>
          </a:prstGeom>
        </p:spPr>
      </p:pic>
    </p:spTree>
    <p:extLst>
      <p:ext uri="{BB962C8B-B14F-4D97-AF65-F5344CB8AC3E}">
        <p14:creationId xmlns:p14="http://schemas.microsoft.com/office/powerpoint/2010/main" val="338786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CED20-1881-469E-89CA-E69DFC85ABE0}"/>
              </a:ext>
            </a:extLst>
          </p:cNvPr>
          <p:cNvSpPr>
            <a:spLocks noGrp="1"/>
          </p:cNvSpPr>
          <p:nvPr>
            <p:ph idx="1"/>
          </p:nvPr>
        </p:nvSpPr>
        <p:spPr>
          <a:xfrm>
            <a:off x="838200" y="676894"/>
            <a:ext cx="10515600" cy="5500069"/>
          </a:xfrm>
        </p:spPr>
        <p:txBody>
          <a:bodyPr/>
          <a:lstStyle/>
          <a:p>
            <a:r>
              <a:rPr lang="en-US" sz="2400" dirty="0">
                <a:latin typeface="Times New Roman" panose="02020603050405020304" pitchFamily="18" charset="0"/>
                <a:cs typeface="Times New Roman" panose="02020603050405020304" pitchFamily="18" charset="0"/>
              </a:rPr>
              <a:t>Tag the hello-world image with the Repository URL value with the previous step.</a:t>
            </a:r>
          </a:p>
          <a:p>
            <a:r>
              <a:rPr lang="en-US" sz="2400" dirty="0">
                <a:latin typeface="Times New Roman" panose="02020603050405020304" pitchFamily="18" charset="0"/>
                <a:cs typeface="Times New Roman" panose="02020603050405020304" pitchFamily="18" charset="0"/>
              </a:rPr>
              <a:t>Command is docker tag hello-world/</a:t>
            </a:r>
            <a:r>
              <a:rPr lang="en-US" sz="2400" dirty="0" err="1">
                <a:latin typeface="Times New Roman" panose="02020603050405020304" pitchFamily="18" charset="0"/>
                <a:cs typeface="Times New Roman" panose="02020603050405020304" pitchFamily="18" charset="0"/>
              </a:rPr>
              <a:t>dockerfile</a:t>
            </a:r>
            <a:r>
              <a:rPr lang="en-US" sz="2400" dirty="0">
                <a:latin typeface="Times New Roman" panose="02020603050405020304" pitchFamily="18" charset="0"/>
                <a:cs typeface="Times New Roman" panose="02020603050405020304" pitchFamily="18" charset="0"/>
              </a:rPr>
              <a:t> aws-account-id.dkr.ecr.us-west-2.amazonaws.com/hello-world</a:t>
            </a:r>
          </a:p>
          <a:p>
            <a:pPr marL="0" indent="0">
              <a:buNone/>
            </a:pPr>
            <a:endParaRPr lang="en-US" dirty="0"/>
          </a:p>
        </p:txBody>
      </p:sp>
      <p:pic>
        <p:nvPicPr>
          <p:cNvPr id="2" name="Picture 1">
            <a:extLst>
              <a:ext uri="{FF2B5EF4-FFF2-40B4-BE49-F238E27FC236}">
                <a16:creationId xmlns:a16="http://schemas.microsoft.com/office/drawing/2014/main" id="{D8C95210-15B0-4138-8CF4-2E67CCDF13A9}"/>
              </a:ext>
            </a:extLst>
          </p:cNvPr>
          <p:cNvPicPr>
            <a:picLocks noChangeAspect="1"/>
          </p:cNvPicPr>
          <p:nvPr/>
        </p:nvPicPr>
        <p:blipFill>
          <a:blip r:embed="rId2"/>
          <a:stretch>
            <a:fillRect/>
          </a:stretch>
        </p:blipFill>
        <p:spPr>
          <a:xfrm>
            <a:off x="838200" y="2583402"/>
            <a:ext cx="10515600" cy="2672179"/>
          </a:xfrm>
          <a:prstGeom prst="rect">
            <a:avLst/>
          </a:prstGeom>
        </p:spPr>
      </p:pic>
    </p:spTree>
    <p:extLst>
      <p:ext uri="{BB962C8B-B14F-4D97-AF65-F5344CB8AC3E}">
        <p14:creationId xmlns:p14="http://schemas.microsoft.com/office/powerpoint/2010/main" val="1280968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36129-E662-4C4C-B4CF-8D46E11A7AB3}"/>
              </a:ext>
            </a:extLst>
          </p:cNvPr>
          <p:cNvSpPr>
            <a:spLocks noGrp="1"/>
          </p:cNvSpPr>
          <p:nvPr>
            <p:ph idx="1"/>
          </p:nvPr>
        </p:nvSpPr>
        <p:spPr>
          <a:xfrm>
            <a:off x="838199" y="700644"/>
            <a:ext cx="10515600" cy="5440693"/>
          </a:xfrm>
        </p:spPr>
        <p:txBody>
          <a:bodyPr>
            <a:normAutofit/>
          </a:bodyPr>
          <a:lstStyle/>
          <a:p>
            <a:r>
              <a:rPr lang="en-US" sz="2400" dirty="0">
                <a:latin typeface="Times New Roman" panose="02020603050405020304" pitchFamily="18" charset="0"/>
                <a:cs typeface="Times New Roman" panose="02020603050405020304" pitchFamily="18" charset="0"/>
              </a:rPr>
              <a:t>Run the </a:t>
            </a:r>
            <a:r>
              <a:rPr lang="en-US" sz="2400" b="1" dirty="0" err="1">
                <a:latin typeface="Times New Roman" panose="02020603050405020304" pitchFamily="18" charset="0"/>
                <a:cs typeface="Times New Roman" panose="02020603050405020304" pitchFamily="18" charset="0"/>
              </a:rPr>
              <a:t>aws</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ecr</a:t>
            </a:r>
            <a:r>
              <a:rPr lang="en-US" sz="2400" b="1" dirty="0">
                <a:latin typeface="Times New Roman" panose="02020603050405020304" pitchFamily="18" charset="0"/>
                <a:cs typeface="Times New Roman" panose="02020603050405020304" pitchFamily="18" charset="0"/>
              </a:rPr>
              <a:t> get-login –no-include-email </a:t>
            </a:r>
            <a:r>
              <a:rPr lang="en-US" sz="2400" dirty="0">
                <a:latin typeface="Times New Roman" panose="02020603050405020304" pitchFamily="18" charset="0"/>
                <a:cs typeface="Times New Roman" panose="02020603050405020304" pitchFamily="18" charset="0"/>
              </a:rPr>
              <a:t>to get the docker login authentication string for your registry</a:t>
            </a:r>
          </a:p>
          <a:p>
            <a:r>
              <a:rPr lang="en-GB" sz="2400" dirty="0">
                <a:effectLst/>
                <a:latin typeface="Times New Roman" panose="02020603050405020304" pitchFamily="18" charset="0"/>
                <a:cs typeface="Times New Roman" panose="02020603050405020304" pitchFamily="18" charset="0"/>
              </a:rPr>
              <a:t>Run the docker login command that was returned in the previous step. This command provides an authorization token that is valid for 12 hours.</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2230F84-A949-425D-A8F4-255D62486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543" y="2490892"/>
            <a:ext cx="8407729" cy="2686749"/>
          </a:xfrm>
          <a:prstGeom prst="rect">
            <a:avLst/>
          </a:prstGeom>
        </p:spPr>
      </p:pic>
    </p:spTree>
    <p:extLst>
      <p:ext uri="{BB962C8B-B14F-4D97-AF65-F5344CB8AC3E}">
        <p14:creationId xmlns:p14="http://schemas.microsoft.com/office/powerpoint/2010/main" val="1317638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B3E2D5-FF8A-43C4-861F-13B9B8905B7D}"/>
              </a:ext>
            </a:extLst>
          </p:cNvPr>
          <p:cNvSpPr>
            <a:spLocks noGrp="1"/>
          </p:cNvSpPr>
          <p:nvPr>
            <p:ph idx="1"/>
          </p:nvPr>
        </p:nvSpPr>
        <p:spPr>
          <a:xfrm>
            <a:off x="838200" y="783771"/>
            <a:ext cx="10515600" cy="5393192"/>
          </a:xfrm>
        </p:spPr>
        <p:txBody>
          <a:bodyPr>
            <a:normAutofit/>
          </a:bodyPr>
          <a:lstStyle/>
          <a:p>
            <a:r>
              <a:rPr lang="en-US" dirty="0">
                <a:latin typeface="Times New Roman" panose="02020603050405020304" pitchFamily="18" charset="0"/>
                <a:cs typeface="Times New Roman" panose="02020603050405020304" pitchFamily="18" charset="0"/>
              </a:rPr>
              <a:t>Once you run the command , you will see the output as below.</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F4D9D97-F38F-4D44-83EC-C3310B0F6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18234"/>
            <a:ext cx="10515600" cy="1490629"/>
          </a:xfrm>
          <a:prstGeom prst="rect">
            <a:avLst/>
          </a:prstGeom>
        </p:spPr>
      </p:pic>
    </p:spTree>
    <p:extLst>
      <p:ext uri="{BB962C8B-B14F-4D97-AF65-F5344CB8AC3E}">
        <p14:creationId xmlns:p14="http://schemas.microsoft.com/office/powerpoint/2010/main" val="513991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E2891-DDD4-4B22-986C-13E78CB66847}"/>
              </a:ext>
            </a:extLst>
          </p:cNvPr>
          <p:cNvSpPr>
            <a:spLocks noGrp="1"/>
          </p:cNvSpPr>
          <p:nvPr>
            <p:ph idx="1"/>
          </p:nvPr>
        </p:nvSpPr>
        <p:spPr>
          <a:xfrm>
            <a:off x="838200" y="760021"/>
            <a:ext cx="10515600" cy="5416942"/>
          </a:xfrm>
        </p:spPr>
        <p:txBody>
          <a:bodyPr>
            <a:normAutofit/>
          </a:bodyPr>
          <a:lstStyle/>
          <a:p>
            <a:r>
              <a:rPr lang="en-US" sz="2400" dirty="0">
                <a:latin typeface="Times New Roman" panose="02020603050405020304" pitchFamily="18" charset="0"/>
                <a:cs typeface="Times New Roman" panose="02020603050405020304" pitchFamily="18" charset="0"/>
              </a:rPr>
              <a:t>Push the image to Amazon ECR  with the Repository URL value from the earlier step.</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84D1A31-0838-476A-A232-D3C4E978A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026" y="2090057"/>
            <a:ext cx="10022774" cy="3491345"/>
          </a:xfrm>
          <a:prstGeom prst="rect">
            <a:avLst/>
          </a:prstGeom>
        </p:spPr>
      </p:pic>
    </p:spTree>
    <p:extLst>
      <p:ext uri="{BB962C8B-B14F-4D97-AF65-F5344CB8AC3E}">
        <p14:creationId xmlns:p14="http://schemas.microsoft.com/office/powerpoint/2010/main" val="998756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F40DEF-D40E-4670-A21B-4CB9B1EF9805}"/>
              </a:ext>
            </a:extLst>
          </p:cNvPr>
          <p:cNvSpPr>
            <a:spLocks noGrp="1"/>
          </p:cNvSpPr>
          <p:nvPr>
            <p:ph idx="1"/>
          </p:nvPr>
        </p:nvSpPr>
        <p:spPr>
          <a:xfrm>
            <a:off x="838200" y="630315"/>
            <a:ext cx="10515600" cy="5546648"/>
          </a:xfrm>
        </p:spPr>
        <p:txBody>
          <a:bodyPr>
            <a:normAutofit/>
          </a:bodyPr>
          <a:lstStyle/>
          <a:p>
            <a:r>
              <a:rPr lang="en-IN" sz="2400" dirty="0">
                <a:latin typeface="Times New Roman" panose="02020603050405020304" pitchFamily="18" charset="0"/>
                <a:cs typeface="Times New Roman" panose="02020603050405020304" pitchFamily="18" charset="0"/>
              </a:rPr>
              <a:t>Once you login to ECS Console, You will see the repository created with the name hello-world.</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BAE3DB4-65FF-493B-8DD1-C48270E97A44}"/>
              </a:ext>
            </a:extLst>
          </p:cNvPr>
          <p:cNvPicPr>
            <a:picLocks noChangeAspect="1"/>
          </p:cNvPicPr>
          <p:nvPr/>
        </p:nvPicPr>
        <p:blipFill>
          <a:blip r:embed="rId2"/>
          <a:stretch>
            <a:fillRect/>
          </a:stretch>
        </p:blipFill>
        <p:spPr>
          <a:xfrm>
            <a:off x="838200" y="2314532"/>
            <a:ext cx="10515600" cy="3003191"/>
          </a:xfrm>
          <a:prstGeom prst="rect">
            <a:avLst/>
          </a:prstGeom>
        </p:spPr>
      </p:pic>
    </p:spTree>
    <p:extLst>
      <p:ext uri="{BB962C8B-B14F-4D97-AF65-F5344CB8AC3E}">
        <p14:creationId xmlns:p14="http://schemas.microsoft.com/office/powerpoint/2010/main" val="3305845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33A5A-21BA-469B-9D6D-DB2BAFF9FF65}"/>
              </a:ext>
            </a:extLst>
          </p:cNvPr>
          <p:cNvSpPr>
            <a:spLocks noGrp="1"/>
          </p:cNvSpPr>
          <p:nvPr>
            <p:ph idx="1"/>
          </p:nvPr>
        </p:nvSpPr>
        <p:spPr>
          <a:xfrm>
            <a:off x="838200" y="760021"/>
            <a:ext cx="10515600" cy="5416942"/>
          </a:xfrm>
        </p:spPr>
        <p:txBody>
          <a:bodyPr>
            <a:normAutofit/>
          </a:bodyPr>
          <a:lstStyle/>
          <a:p>
            <a:r>
              <a:rPr lang="en-US" sz="2400" dirty="0">
                <a:latin typeface="Times New Roman" panose="02020603050405020304" pitchFamily="18" charset="0"/>
                <a:cs typeface="Times New Roman" panose="02020603050405020304" pitchFamily="18" charset="0"/>
              </a:rPr>
              <a:t>Click on the hello-World and you will see the pushed image in the Repository.</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831844F-23F0-416E-94F4-C6E36998D42F}"/>
              </a:ext>
            </a:extLst>
          </p:cNvPr>
          <p:cNvPicPr>
            <a:picLocks noChangeAspect="1"/>
          </p:cNvPicPr>
          <p:nvPr/>
        </p:nvPicPr>
        <p:blipFill>
          <a:blip r:embed="rId2"/>
          <a:stretch>
            <a:fillRect/>
          </a:stretch>
        </p:blipFill>
        <p:spPr>
          <a:xfrm>
            <a:off x="838200" y="1700885"/>
            <a:ext cx="10515600" cy="4237463"/>
          </a:xfrm>
          <a:prstGeom prst="rect">
            <a:avLst/>
          </a:prstGeom>
        </p:spPr>
      </p:pic>
    </p:spTree>
    <p:extLst>
      <p:ext uri="{BB962C8B-B14F-4D97-AF65-F5344CB8AC3E}">
        <p14:creationId xmlns:p14="http://schemas.microsoft.com/office/powerpoint/2010/main" val="3275183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0579D5-81D4-4D46-919C-DCDE36A429F9}"/>
              </a:ext>
            </a:extLst>
          </p:cNvPr>
          <p:cNvSpPr>
            <a:spLocks noGrp="1"/>
          </p:cNvSpPr>
          <p:nvPr>
            <p:ph idx="1"/>
          </p:nvPr>
        </p:nvSpPr>
        <p:spPr>
          <a:xfrm>
            <a:off x="838200" y="795647"/>
            <a:ext cx="10515600" cy="5381316"/>
          </a:xfrm>
        </p:spPr>
        <p:txBody>
          <a:bodyPr>
            <a:normAutofit/>
          </a:bodyPr>
          <a:lstStyle/>
          <a:p>
            <a:r>
              <a:rPr lang="en-US" sz="2400" dirty="0">
                <a:latin typeface="Times New Roman" panose="02020603050405020304" pitchFamily="18" charset="0"/>
                <a:cs typeface="Times New Roman" panose="02020603050405020304" pitchFamily="18" charset="0"/>
              </a:rPr>
              <a:t>Click on the Clusters tab and Click on Create Cluster.</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253979F-A1D3-4612-9A8A-FD1718A39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775" y="2400211"/>
            <a:ext cx="9449163" cy="2624550"/>
          </a:xfrm>
          <a:prstGeom prst="rect">
            <a:avLst/>
          </a:prstGeom>
        </p:spPr>
      </p:pic>
    </p:spTree>
    <p:extLst>
      <p:ext uri="{BB962C8B-B14F-4D97-AF65-F5344CB8AC3E}">
        <p14:creationId xmlns:p14="http://schemas.microsoft.com/office/powerpoint/2010/main" val="234271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0752-EE87-4DC6-96D1-99A48A0B159F}"/>
              </a:ext>
            </a:extLst>
          </p:cNvPr>
          <p:cNvSpPr>
            <a:spLocks noGrp="1"/>
          </p:cNvSpPr>
          <p:nvPr>
            <p:ph type="title"/>
          </p:nvPr>
        </p:nvSpPr>
        <p:spPr>
          <a:xfrm>
            <a:off x="838200" y="365125"/>
            <a:ext cx="10515600" cy="905535"/>
          </a:xfrm>
        </p:spPr>
        <p:txBody>
          <a:bodyPr/>
          <a:lstStyle/>
          <a:p>
            <a:r>
              <a:rPr lang="en-US" dirty="0">
                <a:latin typeface="Times New Roman" panose="02020603050405020304" pitchFamily="18" charset="0"/>
                <a:cs typeface="Times New Roman" panose="02020603050405020304" pitchFamily="18" charset="0"/>
              </a:rPr>
              <a:t>Solutions after Docker</a:t>
            </a:r>
          </a:p>
        </p:txBody>
      </p:sp>
      <p:sp>
        <p:nvSpPr>
          <p:cNvPr id="3" name="Content Placeholder 2">
            <a:extLst>
              <a:ext uri="{FF2B5EF4-FFF2-40B4-BE49-F238E27FC236}">
                <a16:creationId xmlns:a16="http://schemas.microsoft.com/office/drawing/2014/main" id="{47BFB6E5-6297-48BF-A446-D2CDDDEBF2C6}"/>
              </a:ext>
            </a:extLst>
          </p:cNvPr>
          <p:cNvSpPr>
            <a:spLocks noGrp="1"/>
          </p:cNvSpPr>
          <p:nvPr>
            <p:ph idx="1"/>
          </p:nvPr>
        </p:nvSpPr>
        <p:spPr>
          <a:xfrm>
            <a:off x="838200" y="1365662"/>
            <a:ext cx="10515600" cy="4811301"/>
          </a:xfrm>
        </p:spPr>
        <p:txBody>
          <a:bodyPr>
            <a:normAutofit/>
          </a:bodyPr>
          <a:lstStyle/>
          <a:p>
            <a:r>
              <a:rPr lang="en-US" sz="2400" dirty="0">
                <a:latin typeface="Times New Roman" panose="02020603050405020304" pitchFamily="18" charset="0"/>
                <a:cs typeface="Times New Roman" panose="02020603050405020304" pitchFamily="18" charset="0"/>
              </a:rPr>
              <a:t>For </a:t>
            </a:r>
            <a:r>
              <a:rPr lang="en-US" sz="2400" b="1" dirty="0">
                <a:latin typeface="Times New Roman" panose="02020603050405020304" pitchFamily="18" charset="0"/>
                <a:cs typeface="Times New Roman" panose="02020603050405020304" pitchFamily="18" charset="0"/>
              </a:rPr>
              <a:t>Problem1</a:t>
            </a:r>
            <a:r>
              <a:rPr lang="en-US" sz="2400" dirty="0">
                <a:latin typeface="Times New Roman" panose="02020603050405020304" pitchFamily="18" charset="0"/>
                <a:cs typeface="Times New Roman" panose="02020603050405020304" pitchFamily="18" charset="0"/>
              </a:rPr>
              <a:t>, the containers have same computing environment across the Life cycle i.e., Dev, Test and Prod.</a:t>
            </a:r>
          </a:p>
          <a:p>
            <a:r>
              <a:rPr lang="en-US" sz="2400" dirty="0">
                <a:latin typeface="Times New Roman" panose="02020603050405020304" pitchFamily="18" charset="0"/>
                <a:cs typeface="Times New Roman" panose="02020603050405020304" pitchFamily="18" charset="0"/>
              </a:rPr>
              <a:t>For </a:t>
            </a:r>
            <a:r>
              <a:rPr lang="en-US" sz="2400" b="1" dirty="0">
                <a:latin typeface="Times New Roman" panose="02020603050405020304" pitchFamily="18" charset="0"/>
                <a:cs typeface="Times New Roman" panose="02020603050405020304" pitchFamily="18" charset="0"/>
              </a:rPr>
              <a:t>Problem2</a:t>
            </a:r>
            <a:r>
              <a:rPr lang="en-US" sz="2400" dirty="0">
                <a:latin typeface="Times New Roman" panose="02020603050405020304" pitchFamily="18" charset="0"/>
                <a:cs typeface="Times New Roman" panose="02020603050405020304" pitchFamily="18" charset="0"/>
              </a:rPr>
              <a:t>, You can run microservices in the same VM by running various Docker Containers for each Service.(As I said in beginning Docker Containers are light weight containers that don’t need </a:t>
            </a:r>
            <a:r>
              <a:rPr lang="en-US" sz="2400" dirty="0" err="1">
                <a:latin typeface="Times New Roman" panose="02020603050405020304" pitchFamily="18" charset="0"/>
                <a:cs typeface="Times New Roman" panose="02020603050405020304" pitchFamily="18" charset="0"/>
              </a:rPr>
              <a:t>preallocation</a:t>
            </a:r>
            <a:r>
              <a:rPr lang="en-US" sz="2400" dirty="0">
                <a:latin typeface="Times New Roman" panose="02020603050405020304" pitchFamily="18" charset="0"/>
                <a:cs typeface="Times New Roman" panose="02020603050405020304" pitchFamily="18" charset="0"/>
              </a:rPr>
              <a:t> of memory and storage)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EDC442D-151E-4565-9B9B-41206518112A}"/>
              </a:ext>
            </a:extLst>
          </p:cNvPr>
          <p:cNvPicPr>
            <a:picLocks noChangeAspect="1"/>
          </p:cNvPicPr>
          <p:nvPr/>
        </p:nvPicPr>
        <p:blipFill>
          <a:blip r:embed="rId2"/>
          <a:stretch>
            <a:fillRect/>
          </a:stretch>
        </p:blipFill>
        <p:spPr>
          <a:xfrm>
            <a:off x="3798124" y="3932527"/>
            <a:ext cx="4595751" cy="2612570"/>
          </a:xfrm>
          <a:prstGeom prst="rect">
            <a:avLst/>
          </a:prstGeom>
        </p:spPr>
      </p:pic>
    </p:spTree>
    <p:extLst>
      <p:ext uri="{BB962C8B-B14F-4D97-AF65-F5344CB8AC3E}">
        <p14:creationId xmlns:p14="http://schemas.microsoft.com/office/powerpoint/2010/main" val="3347766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5F79A1-75B8-4B65-9AF2-7BF15EE1779C}"/>
              </a:ext>
            </a:extLst>
          </p:cNvPr>
          <p:cNvSpPr>
            <a:spLocks noGrp="1"/>
          </p:cNvSpPr>
          <p:nvPr>
            <p:ph idx="1"/>
          </p:nvPr>
        </p:nvSpPr>
        <p:spPr>
          <a:xfrm>
            <a:off x="838200" y="665825"/>
            <a:ext cx="10515600" cy="5511138"/>
          </a:xfrm>
        </p:spPr>
        <p:txBody>
          <a:bodyPr>
            <a:normAutofit/>
          </a:bodyPr>
          <a:lstStyle/>
          <a:p>
            <a:r>
              <a:rPr lang="en-US" sz="2400" dirty="0">
                <a:latin typeface="Times New Roman" panose="02020603050405020304" pitchFamily="18" charset="0"/>
                <a:cs typeface="Times New Roman" panose="02020603050405020304" pitchFamily="18" charset="0"/>
              </a:rPr>
              <a:t>In Next page, Select the Cluster template as EC2 Linux + Networking.</a:t>
            </a:r>
          </a:p>
          <a:p>
            <a:r>
              <a:rPr lang="en-US" sz="2400" dirty="0">
                <a:latin typeface="Times New Roman" panose="02020603050405020304" pitchFamily="18" charset="0"/>
                <a:cs typeface="Times New Roman" panose="02020603050405020304" pitchFamily="18" charset="0"/>
              </a:rPr>
              <a:t>Click on Next Step.</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CD441D1-6BF9-4BB7-9437-8D087F81F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82800"/>
            <a:ext cx="10515600" cy="3881356"/>
          </a:xfrm>
          <a:prstGeom prst="rect">
            <a:avLst/>
          </a:prstGeom>
        </p:spPr>
      </p:pic>
    </p:spTree>
    <p:extLst>
      <p:ext uri="{BB962C8B-B14F-4D97-AF65-F5344CB8AC3E}">
        <p14:creationId xmlns:p14="http://schemas.microsoft.com/office/powerpoint/2010/main" val="3048376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2C62E5-BB35-47DC-AE01-53A5DB016561}"/>
              </a:ext>
            </a:extLst>
          </p:cNvPr>
          <p:cNvSpPr>
            <a:spLocks noGrp="1"/>
          </p:cNvSpPr>
          <p:nvPr>
            <p:ph idx="1"/>
          </p:nvPr>
        </p:nvSpPr>
        <p:spPr>
          <a:xfrm>
            <a:off x="838200" y="751840"/>
            <a:ext cx="10515600" cy="5425123"/>
          </a:xfrm>
        </p:spPr>
        <p:txBody>
          <a:bodyPr>
            <a:normAutofit/>
          </a:bodyPr>
          <a:lstStyle/>
          <a:p>
            <a:r>
              <a:rPr lang="en-US" sz="2400" dirty="0">
                <a:latin typeface="Times New Roman" panose="02020603050405020304" pitchFamily="18" charset="0"/>
                <a:cs typeface="Times New Roman" panose="02020603050405020304" pitchFamily="18" charset="0"/>
              </a:rPr>
              <a:t>Give the Cluster Name and select Instance type as t2.micro.</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CD6FA49-62C4-4F4B-A92F-7CCC40412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33" y="1696720"/>
            <a:ext cx="9378333" cy="4135120"/>
          </a:xfrm>
          <a:prstGeom prst="rect">
            <a:avLst/>
          </a:prstGeom>
        </p:spPr>
      </p:pic>
    </p:spTree>
    <p:extLst>
      <p:ext uri="{BB962C8B-B14F-4D97-AF65-F5344CB8AC3E}">
        <p14:creationId xmlns:p14="http://schemas.microsoft.com/office/powerpoint/2010/main" val="2576508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757D89-2DD4-4F21-92DF-8631D42ED022}"/>
              </a:ext>
            </a:extLst>
          </p:cNvPr>
          <p:cNvSpPr>
            <a:spLocks noGrp="1"/>
          </p:cNvSpPr>
          <p:nvPr>
            <p:ph idx="1"/>
          </p:nvPr>
        </p:nvSpPr>
        <p:spPr>
          <a:xfrm>
            <a:off x="838200" y="772160"/>
            <a:ext cx="10515600" cy="5404803"/>
          </a:xfrm>
        </p:spPr>
        <p:txBody>
          <a:bodyPr>
            <a:normAutofit/>
          </a:bodyPr>
          <a:lstStyle/>
          <a:p>
            <a:r>
              <a:rPr lang="en-US" sz="2400" dirty="0">
                <a:latin typeface="Times New Roman" panose="02020603050405020304" pitchFamily="18" charset="0"/>
                <a:cs typeface="Times New Roman" panose="02020603050405020304" pitchFamily="18" charset="0"/>
              </a:rPr>
              <a:t>Here, You can create new VPC or can give the Existing one.</a:t>
            </a:r>
          </a:p>
          <a:p>
            <a:r>
              <a:rPr lang="en-US" sz="2400" dirty="0">
                <a:latin typeface="Times New Roman" panose="02020603050405020304" pitchFamily="18" charset="0"/>
                <a:cs typeface="Times New Roman" panose="02020603050405020304" pitchFamily="18" charset="0"/>
              </a:rPr>
              <a:t>Specify the Security group if you have one for container or if not it will create one for you.</a:t>
            </a:r>
          </a:p>
        </p:txBody>
      </p:sp>
      <p:pic>
        <p:nvPicPr>
          <p:cNvPr id="5" name="Picture 4">
            <a:extLst>
              <a:ext uri="{FF2B5EF4-FFF2-40B4-BE49-F238E27FC236}">
                <a16:creationId xmlns:a16="http://schemas.microsoft.com/office/drawing/2014/main" id="{577AB477-5763-4689-8428-AEBE015E4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880" y="2153919"/>
            <a:ext cx="9448800" cy="4289051"/>
          </a:xfrm>
          <a:prstGeom prst="rect">
            <a:avLst/>
          </a:prstGeom>
        </p:spPr>
      </p:pic>
    </p:spTree>
    <p:extLst>
      <p:ext uri="{BB962C8B-B14F-4D97-AF65-F5344CB8AC3E}">
        <p14:creationId xmlns:p14="http://schemas.microsoft.com/office/powerpoint/2010/main" val="3230781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D49FB8-0CF3-4531-97D3-9F0CF9A8DA96}"/>
              </a:ext>
            </a:extLst>
          </p:cNvPr>
          <p:cNvSpPr>
            <a:spLocks noGrp="1"/>
          </p:cNvSpPr>
          <p:nvPr>
            <p:ph idx="1"/>
          </p:nvPr>
        </p:nvSpPr>
        <p:spPr>
          <a:xfrm>
            <a:off x="838200" y="711200"/>
            <a:ext cx="10515600" cy="5465763"/>
          </a:xfrm>
        </p:spPr>
        <p:txBody>
          <a:bodyPr>
            <a:normAutofit/>
          </a:bodyPr>
          <a:lstStyle/>
          <a:p>
            <a:r>
              <a:rPr lang="en-US" sz="2400" dirty="0">
                <a:latin typeface="Times New Roman" panose="02020603050405020304" pitchFamily="18" charset="0"/>
                <a:cs typeface="Times New Roman" panose="02020603050405020304" pitchFamily="18" charset="0"/>
              </a:rPr>
              <a:t>Give the Instance Role that gives Amazon EC2  container service role  for EC2.</a:t>
            </a:r>
          </a:p>
          <a:p>
            <a:r>
              <a:rPr lang="en-US" sz="2400" dirty="0">
                <a:latin typeface="Times New Roman" panose="02020603050405020304" pitchFamily="18" charset="0"/>
                <a:cs typeface="Times New Roman" panose="02020603050405020304" pitchFamily="18" charset="0"/>
              </a:rPr>
              <a:t>Here, ECS will create a role, if we not specify anything.</a:t>
            </a:r>
          </a:p>
          <a:p>
            <a:r>
              <a:rPr lang="en-US" sz="2400" dirty="0">
                <a:latin typeface="Times New Roman" panose="02020603050405020304" pitchFamily="18" charset="0"/>
                <a:cs typeface="Times New Roman" panose="02020603050405020304" pitchFamily="18" charset="0"/>
              </a:rPr>
              <a:t>Click on Create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680116E-3480-471B-9BAC-758F9AE60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600" y="2376040"/>
            <a:ext cx="9702799" cy="3150999"/>
          </a:xfrm>
          <a:prstGeom prst="rect">
            <a:avLst/>
          </a:prstGeom>
        </p:spPr>
      </p:pic>
    </p:spTree>
    <p:extLst>
      <p:ext uri="{BB962C8B-B14F-4D97-AF65-F5344CB8AC3E}">
        <p14:creationId xmlns:p14="http://schemas.microsoft.com/office/powerpoint/2010/main" val="1482000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951A3-254F-44EE-AF4F-E3CBC008D079}"/>
              </a:ext>
            </a:extLst>
          </p:cNvPr>
          <p:cNvSpPr>
            <a:spLocks noGrp="1"/>
          </p:cNvSpPr>
          <p:nvPr>
            <p:ph idx="1"/>
          </p:nvPr>
        </p:nvSpPr>
        <p:spPr>
          <a:xfrm>
            <a:off x="838200" y="741680"/>
            <a:ext cx="10515600" cy="5435283"/>
          </a:xfrm>
        </p:spPr>
        <p:txBody>
          <a:bodyPr/>
          <a:lstStyle/>
          <a:p>
            <a:r>
              <a:rPr lang="en-US" sz="2400" dirty="0">
                <a:latin typeface="Times New Roman" panose="02020603050405020304" pitchFamily="18" charset="0"/>
                <a:cs typeface="Times New Roman" panose="02020603050405020304" pitchFamily="18" charset="0"/>
              </a:rPr>
              <a:t>Once you click on Create, You can see a page like below.</a:t>
            </a:r>
          </a:p>
          <a:p>
            <a:pPr marL="0" indent="0">
              <a:buNone/>
            </a:pPr>
            <a:endParaRPr lang="en-US" dirty="0"/>
          </a:p>
        </p:txBody>
      </p:sp>
      <p:pic>
        <p:nvPicPr>
          <p:cNvPr id="5" name="Picture 4">
            <a:extLst>
              <a:ext uri="{FF2B5EF4-FFF2-40B4-BE49-F238E27FC236}">
                <a16:creationId xmlns:a16="http://schemas.microsoft.com/office/drawing/2014/main" id="{A2208C80-2F6B-4CB9-B7D8-7EE065878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156" y="1798320"/>
            <a:ext cx="9327688" cy="4164549"/>
          </a:xfrm>
          <a:prstGeom prst="rect">
            <a:avLst/>
          </a:prstGeom>
        </p:spPr>
      </p:pic>
    </p:spTree>
    <p:extLst>
      <p:ext uri="{BB962C8B-B14F-4D97-AF65-F5344CB8AC3E}">
        <p14:creationId xmlns:p14="http://schemas.microsoft.com/office/powerpoint/2010/main" val="2090461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0AEDB2-A744-4241-B631-11008550C5F8}"/>
              </a:ext>
            </a:extLst>
          </p:cNvPr>
          <p:cNvSpPr>
            <a:spLocks noGrp="1"/>
          </p:cNvSpPr>
          <p:nvPr>
            <p:ph idx="1"/>
          </p:nvPr>
        </p:nvSpPr>
        <p:spPr>
          <a:xfrm>
            <a:off x="838200" y="508000"/>
            <a:ext cx="10515600" cy="5668963"/>
          </a:xfrm>
        </p:spPr>
        <p:txBody>
          <a:bodyPr>
            <a:normAutofit/>
          </a:bodyPr>
          <a:lstStyle/>
          <a:p>
            <a:r>
              <a:rPr lang="en-US" sz="2400" dirty="0">
                <a:latin typeface="Times New Roman" panose="02020603050405020304" pitchFamily="18" charset="0"/>
                <a:cs typeface="Times New Roman" panose="02020603050405020304" pitchFamily="18" charset="0"/>
              </a:rPr>
              <a:t>When you scroll down the Clusters page, You will see the below resources got created successfully.</a:t>
            </a: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F011659-5D30-4921-8524-09837866F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080" y="1568274"/>
            <a:ext cx="8961120" cy="4046571"/>
          </a:xfrm>
          <a:prstGeom prst="rect">
            <a:avLst/>
          </a:prstGeom>
        </p:spPr>
      </p:pic>
    </p:spTree>
    <p:extLst>
      <p:ext uri="{BB962C8B-B14F-4D97-AF65-F5344CB8AC3E}">
        <p14:creationId xmlns:p14="http://schemas.microsoft.com/office/powerpoint/2010/main" val="3181968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B7FC2-4D58-4ED5-93E5-C073ED8B88E8}"/>
              </a:ext>
            </a:extLst>
          </p:cNvPr>
          <p:cNvSpPr>
            <a:spLocks noGrp="1"/>
          </p:cNvSpPr>
          <p:nvPr>
            <p:ph idx="1"/>
          </p:nvPr>
        </p:nvSpPr>
        <p:spPr>
          <a:xfrm>
            <a:off x="838200" y="802640"/>
            <a:ext cx="10515600" cy="5374323"/>
          </a:xfrm>
        </p:spPr>
        <p:txBody>
          <a:bodyPr>
            <a:normAutofit/>
          </a:bodyPr>
          <a:lstStyle/>
          <a:p>
            <a:r>
              <a:rPr lang="en-US" sz="2400" dirty="0">
                <a:latin typeface="Times New Roman" panose="02020603050405020304" pitchFamily="18" charset="0"/>
                <a:cs typeface="Times New Roman" panose="02020603050405020304" pitchFamily="18" charset="0"/>
              </a:rPr>
              <a:t>Once the Cluster is Active, Click on Task Definition tab.</a:t>
            </a:r>
          </a:p>
          <a:p>
            <a:r>
              <a:rPr lang="en-US" sz="2400" dirty="0">
                <a:latin typeface="Times New Roman" panose="02020603050405020304" pitchFamily="18" charset="0"/>
                <a:cs typeface="Times New Roman" panose="02020603050405020304" pitchFamily="18" charset="0"/>
              </a:rPr>
              <a:t>In Task definition tab, Click on Create new task </a:t>
            </a:r>
            <a:r>
              <a:rPr lang="en-US" sz="2400" dirty="0" err="1">
                <a:latin typeface="Times New Roman" panose="02020603050405020304" pitchFamily="18" charset="0"/>
                <a:cs typeface="Times New Roman" panose="02020603050405020304" pitchFamily="18" charset="0"/>
              </a:rPr>
              <a:t>definintion</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77F8EBB-153D-485E-AE3B-F3B43FE0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2083003"/>
            <a:ext cx="10231120" cy="2691993"/>
          </a:xfrm>
          <a:prstGeom prst="rect">
            <a:avLst/>
          </a:prstGeom>
        </p:spPr>
      </p:pic>
    </p:spTree>
    <p:extLst>
      <p:ext uri="{BB962C8B-B14F-4D97-AF65-F5344CB8AC3E}">
        <p14:creationId xmlns:p14="http://schemas.microsoft.com/office/powerpoint/2010/main" val="2411747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A4A7E9-24C4-4D94-91BF-8F9590A1987D}"/>
              </a:ext>
            </a:extLst>
          </p:cNvPr>
          <p:cNvSpPr>
            <a:spLocks noGrp="1"/>
          </p:cNvSpPr>
          <p:nvPr>
            <p:ph idx="1"/>
          </p:nvPr>
        </p:nvSpPr>
        <p:spPr>
          <a:xfrm>
            <a:off x="838200" y="792480"/>
            <a:ext cx="10515600" cy="5384483"/>
          </a:xfrm>
        </p:spPr>
        <p:txBody>
          <a:bodyPr>
            <a:normAutofit/>
          </a:bodyPr>
          <a:lstStyle/>
          <a:p>
            <a:r>
              <a:rPr lang="en-US" sz="2400" dirty="0">
                <a:latin typeface="Times New Roman" panose="02020603050405020304" pitchFamily="18" charset="0"/>
                <a:cs typeface="Times New Roman" panose="02020603050405020304" pitchFamily="18" charset="0"/>
              </a:rPr>
              <a:t>Give the task definition name and Leave the other values as default for this demo.</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36DA2A-A6CE-4D95-A3EA-9548CA5DA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94334"/>
            <a:ext cx="10287000" cy="4061812"/>
          </a:xfrm>
          <a:prstGeom prst="rect">
            <a:avLst/>
          </a:prstGeom>
        </p:spPr>
      </p:pic>
    </p:spTree>
    <p:extLst>
      <p:ext uri="{BB962C8B-B14F-4D97-AF65-F5344CB8AC3E}">
        <p14:creationId xmlns:p14="http://schemas.microsoft.com/office/powerpoint/2010/main" val="11539440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43A50C-2F75-4431-89CE-71819F221D80}"/>
              </a:ext>
            </a:extLst>
          </p:cNvPr>
          <p:cNvSpPr>
            <a:spLocks noGrp="1"/>
          </p:cNvSpPr>
          <p:nvPr>
            <p:ph idx="1"/>
          </p:nvPr>
        </p:nvSpPr>
        <p:spPr>
          <a:xfrm>
            <a:off x="838200" y="782320"/>
            <a:ext cx="10515600" cy="5394643"/>
          </a:xfrm>
        </p:spPr>
        <p:txBody>
          <a:bodyPr>
            <a:normAutofit/>
          </a:bodyPr>
          <a:lstStyle/>
          <a:p>
            <a:r>
              <a:rPr lang="en-US" sz="2400" dirty="0">
                <a:latin typeface="Times New Roman" panose="02020603050405020304" pitchFamily="18" charset="0"/>
                <a:cs typeface="Times New Roman" panose="02020603050405020304" pitchFamily="18" charset="0"/>
              </a:rPr>
              <a:t>Select the task size that your container require.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37DD205-71F1-479C-90B1-E82D6551B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 y="1687666"/>
            <a:ext cx="10378440" cy="3787468"/>
          </a:xfrm>
          <a:prstGeom prst="rect">
            <a:avLst/>
          </a:prstGeom>
        </p:spPr>
      </p:pic>
    </p:spTree>
    <p:extLst>
      <p:ext uri="{BB962C8B-B14F-4D97-AF65-F5344CB8AC3E}">
        <p14:creationId xmlns:p14="http://schemas.microsoft.com/office/powerpoint/2010/main" val="20346804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4FE30-9851-4C9C-94F4-F64BBED81A4E}"/>
              </a:ext>
            </a:extLst>
          </p:cNvPr>
          <p:cNvSpPr>
            <a:spLocks noGrp="1"/>
          </p:cNvSpPr>
          <p:nvPr>
            <p:ph idx="1"/>
          </p:nvPr>
        </p:nvSpPr>
        <p:spPr>
          <a:xfrm>
            <a:off x="838200" y="741680"/>
            <a:ext cx="10515600" cy="5435283"/>
          </a:xfrm>
        </p:spPr>
        <p:txBody>
          <a:bodyPr>
            <a:normAutofit/>
          </a:bodyPr>
          <a:lstStyle/>
          <a:p>
            <a:r>
              <a:rPr lang="en-IN" sz="2400" dirty="0">
                <a:latin typeface="Times New Roman" panose="02020603050405020304" pitchFamily="18" charset="0"/>
                <a:cs typeface="Times New Roman" panose="02020603050405020304" pitchFamily="18" charset="0"/>
              </a:rPr>
              <a:t>Click on Add Container and give the Name , Repository URL in which the image reside and the Hard Limit.</a:t>
            </a:r>
          </a:p>
          <a:p>
            <a:r>
              <a:rPr lang="en-IN" sz="2400" dirty="0">
                <a:latin typeface="Times New Roman" panose="02020603050405020304" pitchFamily="18" charset="0"/>
                <a:cs typeface="Times New Roman" panose="02020603050405020304" pitchFamily="18" charset="0"/>
              </a:rPr>
              <a:t>Give the Port Mappings for the Host and the Container and leave the other values as default and click on Add.</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254D1A0-B361-4250-9471-3556A8F9B587}"/>
              </a:ext>
            </a:extLst>
          </p:cNvPr>
          <p:cNvPicPr>
            <a:picLocks noChangeAspect="1"/>
          </p:cNvPicPr>
          <p:nvPr/>
        </p:nvPicPr>
        <p:blipFill>
          <a:blip r:embed="rId2"/>
          <a:stretch>
            <a:fillRect/>
          </a:stretch>
        </p:blipFill>
        <p:spPr>
          <a:xfrm>
            <a:off x="838200" y="2407654"/>
            <a:ext cx="10515600" cy="4216665"/>
          </a:xfrm>
          <a:prstGeom prst="rect">
            <a:avLst/>
          </a:prstGeom>
        </p:spPr>
      </p:pic>
    </p:spTree>
    <p:extLst>
      <p:ext uri="{BB962C8B-B14F-4D97-AF65-F5344CB8AC3E}">
        <p14:creationId xmlns:p14="http://schemas.microsoft.com/office/powerpoint/2010/main" val="675887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E1F7-2F29-42F4-BDE4-26E8C16E13E1}"/>
              </a:ext>
            </a:extLst>
          </p:cNvPr>
          <p:cNvSpPr>
            <a:spLocks noGrp="1"/>
          </p:cNvSpPr>
          <p:nvPr>
            <p:ph type="title"/>
          </p:nvPr>
        </p:nvSpPr>
        <p:spPr>
          <a:xfrm>
            <a:off x="838200" y="365125"/>
            <a:ext cx="10515600" cy="1000537"/>
          </a:xfrm>
        </p:spPr>
        <p:txBody>
          <a:bodyPr/>
          <a:lstStyle/>
          <a:p>
            <a:r>
              <a:rPr lang="en-US" dirty="0">
                <a:latin typeface="Times New Roman" panose="02020603050405020304" pitchFamily="18" charset="0"/>
                <a:cs typeface="Times New Roman" panose="02020603050405020304" pitchFamily="18" charset="0"/>
              </a:rPr>
              <a:t>What is Docker?</a:t>
            </a:r>
          </a:p>
        </p:txBody>
      </p:sp>
      <p:sp>
        <p:nvSpPr>
          <p:cNvPr id="3" name="Content Placeholder 2">
            <a:extLst>
              <a:ext uri="{FF2B5EF4-FFF2-40B4-BE49-F238E27FC236}">
                <a16:creationId xmlns:a16="http://schemas.microsoft.com/office/drawing/2014/main" id="{54E49A7D-6870-4154-A3B0-B01771EC4073}"/>
              </a:ext>
            </a:extLst>
          </p:cNvPr>
          <p:cNvSpPr>
            <a:spLocks noGrp="1"/>
          </p:cNvSpPr>
          <p:nvPr>
            <p:ph idx="1"/>
          </p:nvPr>
        </p:nvSpPr>
        <p:spPr>
          <a:xfrm>
            <a:off x="838200" y="1365662"/>
            <a:ext cx="10515600" cy="4811301"/>
          </a:xfrm>
        </p:spPr>
        <p:txBody>
          <a:bodyPr>
            <a:normAutofit/>
          </a:bodyPr>
          <a:lstStyle/>
          <a:p>
            <a:r>
              <a:rPr lang="en-US" sz="2400" dirty="0">
                <a:latin typeface="Times New Roman" panose="02020603050405020304" pitchFamily="18" charset="0"/>
                <a:cs typeface="Times New Roman" panose="02020603050405020304" pitchFamily="18" charset="0"/>
              </a:rPr>
              <a:t>Docker is a tool designed to make it easier to create, deploy and run application by using containers.</a:t>
            </a:r>
          </a:p>
          <a:p>
            <a:r>
              <a:rPr lang="en-US" sz="2400" dirty="0">
                <a:latin typeface="Times New Roman" panose="02020603050405020304" pitchFamily="18" charset="0"/>
                <a:cs typeface="Times New Roman" panose="02020603050405020304" pitchFamily="18" charset="0"/>
              </a:rPr>
              <a:t>Docker Containers are light-weight alternatives to Virtual Machines(VMs) and it uses the host operating system.</a:t>
            </a:r>
          </a:p>
          <a:p>
            <a:r>
              <a:rPr lang="en-US" sz="2400" dirty="0">
                <a:latin typeface="Times New Roman" panose="02020603050405020304" pitchFamily="18" charset="0"/>
                <a:cs typeface="Times New Roman" panose="02020603050405020304" pitchFamily="18" charset="0"/>
              </a:rPr>
              <a:t>For Docker Containers, We don’t need to Pre-allocate any RAM as we do in VMs.</a:t>
            </a:r>
          </a:p>
          <a:p>
            <a:pPr marL="0" indent="0">
              <a:buNone/>
            </a:pPr>
            <a:r>
              <a:rPr lang="en-US" sz="2400" dirty="0">
                <a:latin typeface="Times New Roman" panose="02020603050405020304" pitchFamily="18" charset="0"/>
                <a:cs typeface="Times New Roman" panose="02020603050405020304" pitchFamily="18" charset="0"/>
              </a:rPr>
              <a:t>Containers takes how much the application require or a Microservice require.</a:t>
            </a:r>
          </a:p>
          <a:p>
            <a:pPr marL="0" indent="0">
              <a:buNone/>
            </a:pPr>
            <a:r>
              <a:rPr lang="en-US" sz="24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6BD5354D-83BC-4C49-B563-75D9C408D2CD}"/>
              </a:ext>
            </a:extLst>
          </p:cNvPr>
          <p:cNvPicPr>
            <a:picLocks noChangeAspect="1"/>
          </p:cNvPicPr>
          <p:nvPr/>
        </p:nvPicPr>
        <p:blipFill>
          <a:blip r:embed="rId2"/>
          <a:stretch>
            <a:fillRect/>
          </a:stretch>
        </p:blipFill>
        <p:spPr>
          <a:xfrm>
            <a:off x="4207824" y="3910384"/>
            <a:ext cx="3776352" cy="2419165"/>
          </a:xfrm>
          <a:prstGeom prst="rect">
            <a:avLst/>
          </a:prstGeom>
        </p:spPr>
      </p:pic>
    </p:spTree>
    <p:extLst>
      <p:ext uri="{BB962C8B-B14F-4D97-AF65-F5344CB8AC3E}">
        <p14:creationId xmlns:p14="http://schemas.microsoft.com/office/powerpoint/2010/main" val="33783262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23139-B11F-4E89-9D2D-D7DA44E766CE}"/>
              </a:ext>
            </a:extLst>
          </p:cNvPr>
          <p:cNvSpPr>
            <a:spLocks noGrp="1"/>
          </p:cNvSpPr>
          <p:nvPr>
            <p:ph idx="1"/>
          </p:nvPr>
        </p:nvSpPr>
        <p:spPr>
          <a:xfrm>
            <a:off x="838200" y="711200"/>
            <a:ext cx="10515600" cy="5465763"/>
          </a:xfrm>
        </p:spPr>
        <p:txBody>
          <a:bodyPr>
            <a:normAutofit/>
          </a:bodyPr>
          <a:lstStyle/>
          <a:p>
            <a:r>
              <a:rPr lang="en-IN" sz="2400" dirty="0">
                <a:latin typeface="Times New Roman" panose="02020603050405020304" pitchFamily="18" charset="0"/>
                <a:cs typeface="Times New Roman" panose="02020603050405020304" pitchFamily="18" charset="0"/>
              </a:rPr>
              <a:t>Once the task got created successfully, you can the page like below.</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93646E-5BF4-45BB-8431-522FD1A89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58469"/>
            <a:ext cx="10515600" cy="4858661"/>
          </a:xfrm>
          <a:prstGeom prst="rect">
            <a:avLst/>
          </a:prstGeom>
        </p:spPr>
      </p:pic>
    </p:spTree>
    <p:extLst>
      <p:ext uri="{BB962C8B-B14F-4D97-AF65-F5344CB8AC3E}">
        <p14:creationId xmlns:p14="http://schemas.microsoft.com/office/powerpoint/2010/main" val="1955321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4FA814-557B-4AEF-A602-40E273A5F8DA}"/>
              </a:ext>
            </a:extLst>
          </p:cNvPr>
          <p:cNvSpPr>
            <a:spLocks noGrp="1"/>
          </p:cNvSpPr>
          <p:nvPr>
            <p:ph idx="1"/>
          </p:nvPr>
        </p:nvSpPr>
        <p:spPr>
          <a:xfrm>
            <a:off x="838200" y="741680"/>
            <a:ext cx="10515600" cy="5435283"/>
          </a:xfrm>
        </p:spPr>
        <p:txBody>
          <a:bodyPr>
            <a:normAutofit/>
          </a:bodyPr>
          <a:lstStyle/>
          <a:p>
            <a:r>
              <a:rPr lang="en-IN" sz="2400" dirty="0">
                <a:latin typeface="Times New Roman" panose="02020603050405020304" pitchFamily="18" charset="0"/>
                <a:cs typeface="Times New Roman" panose="02020603050405020304" pitchFamily="18" charset="0"/>
              </a:rPr>
              <a:t>Now, Click on the Cluster tab and click on Services button.</a:t>
            </a:r>
          </a:p>
          <a:p>
            <a:r>
              <a:rPr lang="en-IN" sz="2400" dirty="0">
                <a:latin typeface="Times New Roman" panose="02020603050405020304" pitchFamily="18" charset="0"/>
                <a:cs typeface="Times New Roman" panose="02020603050405020304" pitchFamily="18" charset="0"/>
              </a:rPr>
              <a:t>Click on Create</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38DC74E-0BC0-4FA4-864D-ACB59198B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123440"/>
            <a:ext cx="10515601" cy="3896584"/>
          </a:xfrm>
          <a:prstGeom prst="rect">
            <a:avLst/>
          </a:prstGeom>
        </p:spPr>
      </p:pic>
    </p:spTree>
    <p:extLst>
      <p:ext uri="{BB962C8B-B14F-4D97-AF65-F5344CB8AC3E}">
        <p14:creationId xmlns:p14="http://schemas.microsoft.com/office/powerpoint/2010/main" val="32115925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FBCF0-54DD-47D1-B876-06E87B03A375}"/>
              </a:ext>
            </a:extLst>
          </p:cNvPr>
          <p:cNvSpPr>
            <a:spLocks noGrp="1"/>
          </p:cNvSpPr>
          <p:nvPr>
            <p:ph idx="1"/>
          </p:nvPr>
        </p:nvSpPr>
        <p:spPr>
          <a:xfrm>
            <a:off x="838200" y="660400"/>
            <a:ext cx="10515600" cy="5516563"/>
          </a:xfrm>
        </p:spPr>
        <p:txBody>
          <a:bodyPr>
            <a:normAutofit/>
          </a:bodyPr>
          <a:lstStyle/>
          <a:p>
            <a:r>
              <a:rPr lang="en-IN" sz="2400" dirty="0">
                <a:latin typeface="Times New Roman" panose="02020603050405020304" pitchFamily="18" charset="0"/>
                <a:cs typeface="Times New Roman" panose="02020603050405020304" pitchFamily="18" charset="0"/>
              </a:rPr>
              <a:t>In Configure Service tab, Give the Service name and desired count of the tasks.</a:t>
            </a: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3BE13C3-97E8-4A5A-9DAB-5ACA1FC80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81760"/>
            <a:ext cx="10515600" cy="4908798"/>
          </a:xfrm>
          <a:prstGeom prst="rect">
            <a:avLst/>
          </a:prstGeom>
        </p:spPr>
      </p:pic>
    </p:spTree>
    <p:extLst>
      <p:ext uri="{BB962C8B-B14F-4D97-AF65-F5344CB8AC3E}">
        <p14:creationId xmlns:p14="http://schemas.microsoft.com/office/powerpoint/2010/main" val="1160463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1A287-537A-467B-9E42-A995159F6F88}"/>
              </a:ext>
            </a:extLst>
          </p:cNvPr>
          <p:cNvSpPr>
            <a:spLocks noGrp="1"/>
          </p:cNvSpPr>
          <p:nvPr>
            <p:ph idx="1"/>
          </p:nvPr>
        </p:nvSpPr>
        <p:spPr>
          <a:xfrm>
            <a:off x="838200" y="792480"/>
            <a:ext cx="10515600" cy="5384483"/>
          </a:xfrm>
        </p:spPr>
        <p:txBody>
          <a:bodyPr>
            <a:normAutofit/>
          </a:bodyPr>
          <a:lstStyle/>
          <a:p>
            <a:r>
              <a:rPr lang="en-IN" sz="2400" dirty="0">
                <a:latin typeface="Times New Roman" panose="02020603050405020304" pitchFamily="18" charset="0"/>
                <a:cs typeface="Times New Roman" panose="02020603050405020304" pitchFamily="18" charset="0"/>
              </a:rPr>
              <a:t>Under Tasks tab, You can see the Instances running in that task.</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7C37DC7-4C4C-4B04-A3FD-5D2E491D8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18806"/>
            <a:ext cx="10515600" cy="4009668"/>
          </a:xfrm>
          <a:prstGeom prst="rect">
            <a:avLst/>
          </a:prstGeom>
        </p:spPr>
      </p:pic>
    </p:spTree>
    <p:extLst>
      <p:ext uri="{BB962C8B-B14F-4D97-AF65-F5344CB8AC3E}">
        <p14:creationId xmlns:p14="http://schemas.microsoft.com/office/powerpoint/2010/main" val="37362706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64B8CF-4AC0-4B96-B9FF-34A2CBF2EA40}"/>
              </a:ext>
            </a:extLst>
          </p:cNvPr>
          <p:cNvSpPr>
            <a:spLocks noGrp="1"/>
          </p:cNvSpPr>
          <p:nvPr>
            <p:ph idx="1"/>
          </p:nvPr>
        </p:nvSpPr>
        <p:spPr>
          <a:xfrm>
            <a:off x="838200" y="762000"/>
            <a:ext cx="10515600" cy="5414963"/>
          </a:xfrm>
        </p:spPr>
        <p:txBody>
          <a:bodyPr/>
          <a:lstStyle/>
          <a:p>
            <a:r>
              <a:rPr lang="en-IN" sz="2400" dirty="0">
                <a:latin typeface="Times New Roman" panose="02020603050405020304" pitchFamily="18" charset="0"/>
                <a:cs typeface="Times New Roman" panose="02020603050405020304" pitchFamily="18" charset="0"/>
              </a:rPr>
              <a:t>Now, Take the Public IP of the ECS instance and put it in browser.</a:t>
            </a:r>
          </a:p>
          <a:p>
            <a:r>
              <a:rPr lang="en-IN" sz="2400" dirty="0">
                <a:latin typeface="Times New Roman" panose="02020603050405020304" pitchFamily="18" charset="0"/>
                <a:cs typeface="Times New Roman" panose="02020603050405020304" pitchFamily="18" charset="0"/>
              </a:rPr>
              <a:t>It displays the simple Hello World web page.</a:t>
            </a:r>
          </a:p>
          <a:p>
            <a:endParaRPr lang="en-IN" dirty="0"/>
          </a:p>
          <a:p>
            <a:endParaRPr lang="en-IN" dirty="0"/>
          </a:p>
          <a:p>
            <a:endParaRPr lang="en-IN" dirty="0"/>
          </a:p>
          <a:p>
            <a:endParaRPr lang="en-IN" dirty="0"/>
          </a:p>
        </p:txBody>
      </p:sp>
      <p:pic>
        <p:nvPicPr>
          <p:cNvPr id="8" name="Picture 7">
            <a:extLst>
              <a:ext uri="{FF2B5EF4-FFF2-40B4-BE49-F238E27FC236}">
                <a16:creationId xmlns:a16="http://schemas.microsoft.com/office/drawing/2014/main" id="{457AEC02-CE23-4127-96EB-A10E8667D2A2}"/>
              </a:ext>
            </a:extLst>
          </p:cNvPr>
          <p:cNvPicPr>
            <a:picLocks noChangeAspect="1"/>
          </p:cNvPicPr>
          <p:nvPr/>
        </p:nvPicPr>
        <p:blipFill>
          <a:blip r:embed="rId2"/>
          <a:stretch>
            <a:fillRect/>
          </a:stretch>
        </p:blipFill>
        <p:spPr>
          <a:xfrm>
            <a:off x="838200" y="2196782"/>
            <a:ext cx="10515600" cy="3114675"/>
          </a:xfrm>
          <a:prstGeom prst="rect">
            <a:avLst/>
          </a:prstGeom>
        </p:spPr>
      </p:pic>
    </p:spTree>
    <p:extLst>
      <p:ext uri="{BB962C8B-B14F-4D97-AF65-F5344CB8AC3E}">
        <p14:creationId xmlns:p14="http://schemas.microsoft.com/office/powerpoint/2010/main" val="23114446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D983-D14F-4898-9161-A5A9A58430DE}"/>
              </a:ext>
            </a:extLst>
          </p:cNvPr>
          <p:cNvSpPr>
            <a:spLocks noGrp="1"/>
          </p:cNvSpPr>
          <p:nvPr>
            <p:ph type="title"/>
          </p:nvPr>
        </p:nvSpPr>
        <p:spPr>
          <a:xfrm>
            <a:off x="838200" y="365125"/>
            <a:ext cx="10515600" cy="5283835"/>
          </a:xfrm>
        </p:spPr>
        <p:txBody>
          <a:bodyPr>
            <a:normAutofit/>
          </a:bodyPr>
          <a:lstStyle/>
          <a:p>
            <a:pPr algn="ctr"/>
            <a:r>
              <a:rPr lang="en-IN" sz="5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37825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A1B9-9E1C-4FED-81A6-6649EE6DD034}"/>
              </a:ext>
            </a:extLst>
          </p:cNvPr>
          <p:cNvSpPr>
            <a:spLocks noGrp="1"/>
          </p:cNvSpPr>
          <p:nvPr>
            <p:ph type="title"/>
          </p:nvPr>
        </p:nvSpPr>
        <p:spPr>
          <a:xfrm>
            <a:off x="838200" y="365125"/>
            <a:ext cx="10515600" cy="869909"/>
          </a:xfrm>
        </p:spPr>
        <p:txBody>
          <a:bodyPr/>
          <a:lstStyle/>
          <a:p>
            <a:r>
              <a:rPr lang="en-US" b="1"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A1C7404C-0BAF-4B43-8EFB-143DDEDCDAB4}"/>
              </a:ext>
            </a:extLst>
          </p:cNvPr>
          <p:cNvSpPr>
            <a:spLocks noGrp="1"/>
          </p:cNvSpPr>
          <p:nvPr>
            <p:ph idx="1"/>
          </p:nvPr>
        </p:nvSpPr>
        <p:spPr>
          <a:xfrm>
            <a:off x="838200" y="1353787"/>
            <a:ext cx="10515600" cy="4823176"/>
          </a:xfrm>
        </p:spPr>
        <p:txBody>
          <a:bodyPr>
            <a:normAutofit/>
          </a:bodyPr>
          <a:lstStyle/>
          <a:p>
            <a:r>
              <a:rPr lang="en-US" sz="2400" dirty="0">
                <a:latin typeface="Times New Roman" panose="02020603050405020304" pitchFamily="18" charset="0"/>
                <a:cs typeface="Times New Roman" panose="02020603050405020304" pitchFamily="18" charset="0"/>
              </a:rPr>
              <a:t>Docker File(Contains Project Code and dependencies) builds a Docker image and that image.</a:t>
            </a:r>
          </a:p>
          <a:p>
            <a:r>
              <a:rPr lang="en-US" sz="2400" dirty="0">
                <a:latin typeface="Times New Roman" panose="02020603050405020304" pitchFamily="18" charset="0"/>
                <a:cs typeface="Times New Roman" panose="02020603050405020304" pitchFamily="18" charset="0"/>
              </a:rPr>
              <a:t>You can run that image to create as many Docker Containers as you want.</a:t>
            </a:r>
          </a:p>
          <a:p>
            <a:r>
              <a:rPr lang="en-US" sz="2400" dirty="0">
                <a:latin typeface="Times New Roman" panose="02020603050405020304" pitchFamily="18" charset="0"/>
                <a:cs typeface="Times New Roman" panose="02020603050405020304" pitchFamily="18" charset="0"/>
              </a:rPr>
              <a:t>Then, this image can be uploaded on Docker hub, From Docker hub any one can pull the image and build a container.</a:t>
            </a:r>
          </a:p>
          <a:p>
            <a:pPr marL="0" indent="0">
              <a:buNone/>
            </a:pPr>
            <a:r>
              <a:rPr lang="en-US" sz="14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610AAF8A-0758-441D-9D0C-C135ECFD65F9}"/>
              </a:ext>
            </a:extLst>
          </p:cNvPr>
          <p:cNvPicPr>
            <a:picLocks noChangeAspect="1"/>
          </p:cNvPicPr>
          <p:nvPr/>
        </p:nvPicPr>
        <p:blipFill>
          <a:blip r:embed="rId2"/>
          <a:stretch>
            <a:fillRect/>
          </a:stretch>
        </p:blipFill>
        <p:spPr>
          <a:xfrm>
            <a:off x="2218706" y="3463329"/>
            <a:ext cx="7754587" cy="2832387"/>
          </a:xfrm>
          <a:prstGeom prst="rect">
            <a:avLst/>
          </a:prstGeom>
        </p:spPr>
      </p:pic>
    </p:spTree>
    <p:extLst>
      <p:ext uri="{BB962C8B-B14F-4D97-AF65-F5344CB8AC3E}">
        <p14:creationId xmlns:p14="http://schemas.microsoft.com/office/powerpoint/2010/main" val="2928408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F785-2A7B-43B4-9203-BDA4970DB1D5}"/>
              </a:ext>
            </a:extLst>
          </p:cNvPr>
          <p:cNvSpPr>
            <a:spLocks noGrp="1"/>
          </p:cNvSpPr>
          <p:nvPr>
            <p:ph type="title"/>
          </p:nvPr>
        </p:nvSpPr>
        <p:spPr>
          <a:xfrm>
            <a:off x="838200" y="365126"/>
            <a:ext cx="10515600" cy="917410"/>
          </a:xfrm>
        </p:spPr>
        <p:txBody>
          <a:bodyPr/>
          <a:lstStyle/>
          <a:p>
            <a:r>
              <a:rPr lang="en-US" b="1"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1327FC98-62DD-41D5-B049-57147F8902AB}"/>
              </a:ext>
            </a:extLst>
          </p:cNvPr>
          <p:cNvSpPr>
            <a:spLocks noGrp="1"/>
          </p:cNvSpPr>
          <p:nvPr>
            <p:ph idx="1"/>
          </p:nvPr>
        </p:nvSpPr>
        <p:spPr>
          <a:xfrm>
            <a:off x="838200" y="1282536"/>
            <a:ext cx="10515600" cy="4894427"/>
          </a:xfrm>
        </p:spPr>
        <p:txBody>
          <a:bodyPr>
            <a:normAutofit/>
          </a:bodyPr>
          <a:lstStyle/>
          <a:p>
            <a:r>
              <a:rPr lang="en-US" sz="2400" dirty="0">
                <a:latin typeface="Times New Roman" panose="02020603050405020304" pitchFamily="18" charset="0"/>
                <a:cs typeface="Times New Roman" panose="02020603050405020304" pitchFamily="18" charset="0"/>
              </a:rPr>
              <a:t>Create Complex requirements for a Microservice with in an easy to write Docker file.</a:t>
            </a:r>
          </a:p>
          <a:p>
            <a:r>
              <a:rPr lang="en-US" sz="2400" dirty="0">
                <a:latin typeface="Times New Roman" panose="02020603050405020304" pitchFamily="18" charset="0"/>
                <a:cs typeface="Times New Roman" panose="02020603050405020304" pitchFamily="18" charset="0"/>
              </a:rPr>
              <a:t>Push the code to Git Repo and Continuous Integration(CI) server pull it down and build the exact environment that will be used in production.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C0B702-D38E-4931-8247-D01271258A9E}"/>
              </a:ext>
            </a:extLst>
          </p:cNvPr>
          <p:cNvPicPr>
            <a:picLocks noChangeAspect="1"/>
          </p:cNvPicPr>
          <p:nvPr/>
        </p:nvPicPr>
        <p:blipFill>
          <a:blip r:embed="rId2"/>
          <a:stretch>
            <a:fillRect/>
          </a:stretch>
        </p:blipFill>
        <p:spPr>
          <a:xfrm>
            <a:off x="2315688" y="3241964"/>
            <a:ext cx="7837715" cy="2624446"/>
          </a:xfrm>
          <a:prstGeom prst="rect">
            <a:avLst/>
          </a:prstGeom>
        </p:spPr>
      </p:pic>
    </p:spTree>
    <p:extLst>
      <p:ext uri="{BB962C8B-B14F-4D97-AF65-F5344CB8AC3E}">
        <p14:creationId xmlns:p14="http://schemas.microsoft.com/office/powerpoint/2010/main" val="107902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7B0B-C8DA-4CAE-B3ED-CD67AD1D48FB}"/>
              </a:ext>
            </a:extLst>
          </p:cNvPr>
          <p:cNvSpPr>
            <a:spLocks noGrp="1"/>
          </p:cNvSpPr>
          <p:nvPr>
            <p:ph type="title"/>
          </p:nvPr>
        </p:nvSpPr>
        <p:spPr>
          <a:xfrm>
            <a:off x="838200" y="365126"/>
            <a:ext cx="10515600" cy="988662"/>
          </a:xfrm>
        </p:spPr>
        <p:txBody>
          <a:bodyPr/>
          <a:lstStyle/>
          <a:p>
            <a:r>
              <a:rPr lang="en-US" dirty="0">
                <a:latin typeface="Times New Roman" panose="02020603050405020304" pitchFamily="18" charset="0"/>
                <a:cs typeface="Times New Roman" panose="02020603050405020304" pitchFamily="18" charset="0"/>
              </a:rPr>
              <a:t>Docker Data Center(DDC)</a:t>
            </a:r>
          </a:p>
        </p:txBody>
      </p:sp>
      <p:sp>
        <p:nvSpPr>
          <p:cNvPr id="3" name="Content Placeholder 2">
            <a:extLst>
              <a:ext uri="{FF2B5EF4-FFF2-40B4-BE49-F238E27FC236}">
                <a16:creationId xmlns:a16="http://schemas.microsoft.com/office/drawing/2014/main" id="{63B050DC-1E66-4E8A-9515-4D39AEC0CC02}"/>
              </a:ext>
            </a:extLst>
          </p:cNvPr>
          <p:cNvSpPr>
            <a:spLocks noGrp="1"/>
          </p:cNvSpPr>
          <p:nvPr>
            <p:ph idx="1"/>
          </p:nvPr>
        </p:nvSpPr>
        <p:spPr>
          <a:xfrm>
            <a:off x="838200" y="1353788"/>
            <a:ext cx="10515600" cy="4823175"/>
          </a:xfrm>
        </p:spPr>
        <p:txBody>
          <a:bodyPr>
            <a:normAutofit/>
          </a:bodyPr>
          <a:lstStyle/>
          <a:p>
            <a:r>
              <a:rPr lang="en-US" sz="2400" dirty="0">
                <a:latin typeface="Times New Roman" panose="02020603050405020304" pitchFamily="18" charset="0"/>
                <a:cs typeface="Times New Roman" panose="02020603050405020304" pitchFamily="18" charset="0"/>
              </a:rPr>
              <a:t>Universal Control Pane(UCP) helps in managing whole cluster from a single place, Services are deployed using UCP web UI, using Docker images that are stored in Data Trusted Registry.(DTR)</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7795275-86F4-47F9-953D-11E893B8A2D5}"/>
              </a:ext>
            </a:extLst>
          </p:cNvPr>
          <p:cNvPicPr>
            <a:picLocks noChangeAspect="1"/>
          </p:cNvPicPr>
          <p:nvPr/>
        </p:nvPicPr>
        <p:blipFill>
          <a:blip r:embed="rId2"/>
          <a:stretch>
            <a:fillRect/>
          </a:stretch>
        </p:blipFill>
        <p:spPr>
          <a:xfrm>
            <a:off x="1923802" y="2660073"/>
            <a:ext cx="7600207" cy="2921330"/>
          </a:xfrm>
          <a:prstGeom prst="rect">
            <a:avLst/>
          </a:prstGeom>
        </p:spPr>
      </p:pic>
    </p:spTree>
    <p:extLst>
      <p:ext uri="{BB962C8B-B14F-4D97-AF65-F5344CB8AC3E}">
        <p14:creationId xmlns:p14="http://schemas.microsoft.com/office/powerpoint/2010/main" val="329127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6F156-1F96-44CA-9691-C69A4DEF786D}"/>
              </a:ext>
            </a:extLst>
          </p:cNvPr>
          <p:cNvSpPr>
            <a:spLocks noGrp="1"/>
          </p:cNvSpPr>
          <p:nvPr>
            <p:ph idx="1"/>
          </p:nvPr>
        </p:nvSpPr>
        <p:spPr>
          <a:xfrm>
            <a:off x="838200" y="843149"/>
            <a:ext cx="10515600" cy="5272644"/>
          </a:xfrm>
        </p:spPr>
        <p:txBody>
          <a:bodyPr>
            <a:normAutofit/>
          </a:bodyPr>
          <a:lstStyle/>
          <a:p>
            <a:r>
              <a:rPr lang="en-US" sz="2400" b="1" u="sng" dirty="0">
                <a:latin typeface="Times New Roman" panose="02020603050405020304" pitchFamily="18" charset="0"/>
                <a:cs typeface="Times New Roman" panose="02020603050405020304" pitchFamily="18" charset="0"/>
              </a:rPr>
              <a:t>Docker Registry: </a:t>
            </a:r>
          </a:p>
          <a:p>
            <a:pPr marL="0" indent="0">
              <a:buNone/>
            </a:pPr>
            <a:r>
              <a:rPr lang="en-US" sz="2400" dirty="0">
                <a:latin typeface="Times New Roman" panose="02020603050405020304" pitchFamily="18" charset="0"/>
                <a:cs typeface="Times New Roman" panose="02020603050405020304" pitchFamily="18" charset="0"/>
              </a:rPr>
              <a:t>It is a Storage component for Docker images</a:t>
            </a:r>
          </a:p>
          <a:p>
            <a:pPr marL="0" indent="0">
              <a:buNone/>
            </a:pPr>
            <a:r>
              <a:rPr lang="en-US" sz="2400" dirty="0">
                <a:latin typeface="Times New Roman" panose="02020603050405020304" pitchFamily="18" charset="0"/>
                <a:cs typeface="Times New Roman" panose="02020603050405020304" pitchFamily="18" charset="0"/>
              </a:rPr>
              <a:t>Docker hub is a Docker’s very own Cloud Repository</a:t>
            </a:r>
          </a:p>
          <a:p>
            <a:r>
              <a:rPr lang="en-US" sz="2400" b="1" u="sng" dirty="0">
                <a:latin typeface="Times New Roman" panose="02020603050405020304" pitchFamily="18" charset="0"/>
                <a:cs typeface="Times New Roman" panose="02020603050405020304" pitchFamily="18" charset="0"/>
              </a:rPr>
              <a:t>Docker Images:</a:t>
            </a:r>
          </a:p>
          <a:p>
            <a:pPr marL="0" indent="0">
              <a:buNone/>
            </a:pPr>
            <a:r>
              <a:rPr lang="en-US" sz="2400" dirty="0">
                <a:latin typeface="Times New Roman" panose="02020603050405020304" pitchFamily="18" charset="0"/>
                <a:cs typeface="Times New Roman" panose="02020603050405020304" pitchFamily="18" charset="0"/>
              </a:rPr>
              <a:t>Read-only template used to create containers</a:t>
            </a:r>
          </a:p>
          <a:p>
            <a:pPr marL="0" indent="0">
              <a:buNone/>
            </a:pPr>
            <a:r>
              <a:rPr lang="en-US" sz="2400" dirty="0">
                <a:latin typeface="Times New Roman" panose="02020603050405020304" pitchFamily="18" charset="0"/>
                <a:cs typeface="Times New Roman" panose="02020603050405020304" pitchFamily="18" charset="0"/>
              </a:rPr>
              <a:t>Stored in Docker hub or your local Registry</a:t>
            </a:r>
          </a:p>
          <a:p>
            <a:r>
              <a:rPr lang="en-US" sz="2400" b="1" u="sng" dirty="0">
                <a:latin typeface="Times New Roman" panose="02020603050405020304" pitchFamily="18" charset="0"/>
                <a:cs typeface="Times New Roman" panose="02020603050405020304" pitchFamily="18" charset="0"/>
              </a:rPr>
              <a:t>Docker Containers:</a:t>
            </a:r>
          </a:p>
          <a:p>
            <a:pPr marL="0" indent="0">
              <a:buNone/>
            </a:pPr>
            <a:r>
              <a:rPr lang="en-US" sz="2400" dirty="0">
                <a:latin typeface="Times New Roman" panose="02020603050405020304" pitchFamily="18" charset="0"/>
                <a:cs typeface="Times New Roman" panose="02020603050405020304" pitchFamily="18" charset="0"/>
              </a:rPr>
              <a:t>Isolated Application platform</a:t>
            </a:r>
          </a:p>
          <a:p>
            <a:pPr marL="0" indent="0">
              <a:buNone/>
            </a:pPr>
            <a:r>
              <a:rPr lang="en-US" sz="2400" dirty="0">
                <a:latin typeface="Times New Roman" panose="02020603050405020304" pitchFamily="18" charset="0"/>
                <a:cs typeface="Times New Roman" panose="02020603050405020304" pitchFamily="18" charset="0"/>
              </a:rPr>
              <a:t>Contains everything needed to run the Application.</a:t>
            </a:r>
          </a:p>
        </p:txBody>
      </p:sp>
    </p:spTree>
    <p:extLst>
      <p:ext uri="{BB962C8B-B14F-4D97-AF65-F5344CB8AC3E}">
        <p14:creationId xmlns:p14="http://schemas.microsoft.com/office/powerpoint/2010/main" val="2347309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2026</Words>
  <Application>Microsoft Office PowerPoint</Application>
  <PresentationFormat>Widescreen</PresentationFormat>
  <Paragraphs>152</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Times New Roman</vt:lpstr>
      <vt:lpstr>Office Theme</vt:lpstr>
      <vt:lpstr>AWS Elastic Container Service(ECS)</vt:lpstr>
      <vt:lpstr>Problems before Docker?</vt:lpstr>
      <vt:lpstr>What are Microservices?</vt:lpstr>
      <vt:lpstr>Solutions after Docker</vt:lpstr>
      <vt:lpstr>What is Docker?</vt:lpstr>
      <vt:lpstr>Contd..</vt:lpstr>
      <vt:lpstr>Contd..</vt:lpstr>
      <vt:lpstr>Docker Data Center(DDC)</vt:lpstr>
      <vt:lpstr>PowerPoint Presentation</vt:lpstr>
      <vt:lpstr>What is ECS?</vt:lpstr>
      <vt:lpstr>ECS Launch Types:</vt:lpstr>
      <vt:lpstr>PowerPoint Presentation</vt:lpstr>
      <vt:lpstr>Task Definitions:</vt:lpstr>
      <vt:lpstr>Tasks and Scheduling</vt:lpstr>
      <vt:lpstr>PowerPoint Presentation</vt:lpstr>
      <vt:lpstr>PowerPoint Presentation</vt:lpstr>
      <vt:lpstr>SERVICES:</vt:lpstr>
      <vt:lpstr>Creating Docker Image  and  Pushing image to ECS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Push your image to Amazon Elastic Container Registry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EC2 Container Service(ECS)</dc:title>
  <dc:creator>Rohith Rathna</dc:creator>
  <cp:lastModifiedBy>vinayyreddyy@gmail.com</cp:lastModifiedBy>
  <cp:revision>35</cp:revision>
  <dcterms:created xsi:type="dcterms:W3CDTF">2018-01-25T14:57:05Z</dcterms:created>
  <dcterms:modified xsi:type="dcterms:W3CDTF">2018-01-26T04:08:49Z</dcterms:modified>
</cp:coreProperties>
</file>