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02A9-5B93-495F-82E0-779976B5D3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3A2794-0DD1-4B06-89CF-707779C16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31FB47-D689-4337-828E-7D67AC5CEC88}"/>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5" name="Footer Placeholder 4">
            <a:extLst>
              <a:ext uri="{FF2B5EF4-FFF2-40B4-BE49-F238E27FC236}">
                <a16:creationId xmlns:a16="http://schemas.microsoft.com/office/drawing/2014/main" id="{E0B9EF1F-6B55-4E2B-B756-F523D2AC2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4F504-3D0B-45C1-AAD4-4C4741B2EF36}"/>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26230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4EE-2ACE-467D-9FFE-2CE3ADC0CD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82D80B-89D8-4497-9EE8-E84F6E20CD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65054-21BC-4E0D-A954-07E1C239FF5E}"/>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5" name="Footer Placeholder 4">
            <a:extLst>
              <a:ext uri="{FF2B5EF4-FFF2-40B4-BE49-F238E27FC236}">
                <a16:creationId xmlns:a16="http://schemas.microsoft.com/office/drawing/2014/main" id="{C053E3D7-925D-4520-8BB2-3E1CC31A3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62AB7-BA04-49F9-B6CC-7AF23EAD1FC3}"/>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403120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B94F1-741D-4565-9466-DA0A7D840C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F5C561-54F0-4B47-868E-8BA3D9EEB9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283640-6600-4522-ABC3-E77478A8FF76}"/>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5" name="Footer Placeholder 4">
            <a:extLst>
              <a:ext uri="{FF2B5EF4-FFF2-40B4-BE49-F238E27FC236}">
                <a16:creationId xmlns:a16="http://schemas.microsoft.com/office/drawing/2014/main" id="{6C649F90-7CDB-4AFD-809D-4CD14E40C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BC871-4E08-4F7F-823B-2D29F75758C4}"/>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61928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7E05-C644-4CF8-8433-871A95FED0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B62D8A-1D9A-48BE-8E54-89221B18F5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649D9-5FC9-44DF-9FFE-79FC2C5DC24B}"/>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5" name="Footer Placeholder 4">
            <a:extLst>
              <a:ext uri="{FF2B5EF4-FFF2-40B4-BE49-F238E27FC236}">
                <a16:creationId xmlns:a16="http://schemas.microsoft.com/office/drawing/2014/main" id="{C6E5DF89-52B3-49CB-8C06-C317C665B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627DA-C369-4EA8-AF8B-A075DFD10FE2}"/>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35839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76D8-A7A3-456D-A7D2-2DB98E75B3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64C7B0-DC87-4929-8EFC-CCD7BE98D8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241488-94DA-41AB-AE98-260AF2359646}"/>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5" name="Footer Placeholder 4">
            <a:extLst>
              <a:ext uri="{FF2B5EF4-FFF2-40B4-BE49-F238E27FC236}">
                <a16:creationId xmlns:a16="http://schemas.microsoft.com/office/drawing/2014/main" id="{E9A8E650-29EF-46AD-AC3E-A05ED6FB5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074D8-860A-4E90-B6FF-BB97315D0C48}"/>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6377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5AA3-CA55-4B78-8F98-3CB1A3209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E04B5E-A913-4FBC-8FBF-F069728E32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F6452D-6EBB-4FF4-98CA-C9627D87EA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10F7B-3FA5-43E8-9ADB-36C646C7B6FB}"/>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6" name="Footer Placeholder 5">
            <a:extLst>
              <a:ext uri="{FF2B5EF4-FFF2-40B4-BE49-F238E27FC236}">
                <a16:creationId xmlns:a16="http://schemas.microsoft.com/office/drawing/2014/main" id="{FB002570-74E7-4DA9-8B99-349A99C21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929A2-473E-422F-9856-172B485BB9B4}"/>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94271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6F99-C270-48FB-8CF1-D30FD1616E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771F5C-B324-449D-86FC-1329EBFDE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501F50-AE3D-4A10-B824-30EF151E96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C382C6-548B-4963-9217-9C1456390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D59D13-0A1B-4B3D-945C-CEABD210F8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BA154E-9808-4774-9C27-99244723648C}"/>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8" name="Footer Placeholder 7">
            <a:extLst>
              <a:ext uri="{FF2B5EF4-FFF2-40B4-BE49-F238E27FC236}">
                <a16:creationId xmlns:a16="http://schemas.microsoft.com/office/drawing/2014/main" id="{49FFECBB-9AAF-42F9-A71B-41E3419E17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DF83A7-0CFD-4553-BE1E-7941F0EC6FF0}"/>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306933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5AAB-07A7-490A-985C-00F45F05D1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4539D5-CCC8-4941-8BC0-ECE718664A86}"/>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4" name="Footer Placeholder 3">
            <a:extLst>
              <a:ext uri="{FF2B5EF4-FFF2-40B4-BE49-F238E27FC236}">
                <a16:creationId xmlns:a16="http://schemas.microsoft.com/office/drawing/2014/main" id="{6BD82E05-3F22-4244-8038-3F6EBCE5EB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3F6139-8D88-4728-B038-3272D229F38A}"/>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55229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E3C1C-1D8E-4D28-9A41-A59CC4841749}"/>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3" name="Footer Placeholder 2">
            <a:extLst>
              <a:ext uri="{FF2B5EF4-FFF2-40B4-BE49-F238E27FC236}">
                <a16:creationId xmlns:a16="http://schemas.microsoft.com/office/drawing/2014/main" id="{49DD21F6-B0D5-4FD8-A45E-CFBE6144D6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A3D82E-5445-404F-BDBE-37FF67B14692}"/>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89116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E331-FBEF-485A-92C3-58392C69C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41C4FD-2854-42C8-B734-380630E93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290F01-C6EB-4ACF-ACF1-B183E695B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6955BF-CACB-4AAA-BDDD-7AC6B4668364}"/>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6" name="Footer Placeholder 5">
            <a:extLst>
              <a:ext uri="{FF2B5EF4-FFF2-40B4-BE49-F238E27FC236}">
                <a16:creationId xmlns:a16="http://schemas.microsoft.com/office/drawing/2014/main" id="{439DF43E-0E2D-4083-9EC5-2A43B6C9A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11C69-7AAB-408F-BD3A-72E869DDCFF3}"/>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48577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6FE3-78F9-4A7E-A9EE-8D543166E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D7FB4E-E8DD-417E-B5EE-BBBC93273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2BE441-7E9E-49FA-BC96-EEB6778CD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0EF21-5F96-4153-98CA-C5A295EAC2ED}"/>
              </a:ext>
            </a:extLst>
          </p:cNvPr>
          <p:cNvSpPr>
            <a:spLocks noGrp="1"/>
          </p:cNvSpPr>
          <p:nvPr>
            <p:ph type="dt" sz="half" idx="10"/>
          </p:nvPr>
        </p:nvSpPr>
        <p:spPr/>
        <p:txBody>
          <a:bodyPr/>
          <a:lstStyle/>
          <a:p>
            <a:fld id="{25B8186C-57C7-4DE7-8571-D5E19A6EC6CE}" type="datetimeFigureOut">
              <a:rPr lang="en-IN" smtClean="0"/>
              <a:t>11-02-2018</a:t>
            </a:fld>
            <a:endParaRPr lang="en-IN"/>
          </a:p>
        </p:txBody>
      </p:sp>
      <p:sp>
        <p:nvSpPr>
          <p:cNvPr id="6" name="Footer Placeholder 5">
            <a:extLst>
              <a:ext uri="{FF2B5EF4-FFF2-40B4-BE49-F238E27FC236}">
                <a16:creationId xmlns:a16="http://schemas.microsoft.com/office/drawing/2014/main" id="{5D71E39D-1473-4629-B791-8FE3C19AF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475634-88C5-4AC6-92AA-CA3E2F933376}"/>
              </a:ext>
            </a:extLst>
          </p:cNvPr>
          <p:cNvSpPr>
            <a:spLocks noGrp="1"/>
          </p:cNvSpPr>
          <p:nvPr>
            <p:ph type="sldNum" sz="quarter" idx="12"/>
          </p:nvPr>
        </p:nvSpPr>
        <p:spPr/>
        <p:txBody>
          <a:bodyPr/>
          <a:lstStyle/>
          <a:p>
            <a:fld id="{2FE6E8F5-6B87-40F1-BEC1-5F263A03FAC4}" type="slidenum">
              <a:rPr lang="en-IN" smtClean="0"/>
              <a:t>‹#›</a:t>
            </a:fld>
            <a:endParaRPr lang="en-IN"/>
          </a:p>
        </p:txBody>
      </p:sp>
    </p:spTree>
    <p:extLst>
      <p:ext uri="{BB962C8B-B14F-4D97-AF65-F5344CB8AC3E}">
        <p14:creationId xmlns:p14="http://schemas.microsoft.com/office/powerpoint/2010/main" val="147222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83715E-4BFC-4357-B8F8-BD7A3B4D1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77996C-4733-4372-8F26-4593E2BAB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D4F6A-D983-482B-8D0D-8A3E3FD69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8186C-57C7-4DE7-8571-D5E19A6EC6CE}" type="datetimeFigureOut">
              <a:rPr lang="en-IN" smtClean="0"/>
              <a:t>11-02-2018</a:t>
            </a:fld>
            <a:endParaRPr lang="en-IN"/>
          </a:p>
        </p:txBody>
      </p:sp>
      <p:sp>
        <p:nvSpPr>
          <p:cNvPr id="5" name="Footer Placeholder 4">
            <a:extLst>
              <a:ext uri="{FF2B5EF4-FFF2-40B4-BE49-F238E27FC236}">
                <a16:creationId xmlns:a16="http://schemas.microsoft.com/office/drawing/2014/main" id="{0C478E2D-7525-4E28-9EED-A390DBF0E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B0CA1E-C012-472F-A3CD-00D1DE6D1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6E8F5-6B87-40F1-BEC1-5F263A03FAC4}" type="slidenum">
              <a:rPr lang="en-IN" smtClean="0"/>
              <a:t>‹#›</a:t>
            </a:fld>
            <a:endParaRPr lang="en-IN"/>
          </a:p>
        </p:txBody>
      </p:sp>
    </p:spTree>
    <p:extLst>
      <p:ext uri="{BB962C8B-B14F-4D97-AF65-F5344CB8AC3E}">
        <p14:creationId xmlns:p14="http://schemas.microsoft.com/office/powerpoint/2010/main" val="72275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687F-575B-4077-B04F-9634D2D27A06}"/>
              </a:ext>
            </a:extLst>
          </p:cNvPr>
          <p:cNvSpPr>
            <a:spLocks noGrp="1"/>
          </p:cNvSpPr>
          <p:nvPr>
            <p:ph type="ctrTitle"/>
          </p:nvPr>
        </p:nvSpPr>
        <p:spPr>
          <a:xfrm>
            <a:off x="1524000" y="1122363"/>
            <a:ext cx="9144000" cy="3325350"/>
          </a:xfrm>
        </p:spPr>
        <p:txBody>
          <a:bodyPr/>
          <a:lstStyle/>
          <a:p>
            <a:r>
              <a:rPr lang="en-IN" dirty="0">
                <a:latin typeface="Times New Roman" panose="02020603050405020304" pitchFamily="18" charset="0"/>
                <a:cs typeface="Times New Roman" panose="02020603050405020304" pitchFamily="18" charset="0"/>
              </a:rPr>
              <a:t>Configure an EC2 Alert for Reboot and Shutdown</a:t>
            </a:r>
          </a:p>
        </p:txBody>
      </p:sp>
    </p:spTree>
    <p:extLst>
      <p:ext uri="{BB962C8B-B14F-4D97-AF65-F5344CB8AC3E}">
        <p14:creationId xmlns:p14="http://schemas.microsoft.com/office/powerpoint/2010/main" val="262726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7A82F-E48B-4D1F-8CA6-275A37F6FCAD}"/>
              </a:ext>
            </a:extLst>
          </p:cNvPr>
          <p:cNvSpPr>
            <a:spLocks noGrp="1"/>
          </p:cNvSpPr>
          <p:nvPr>
            <p:ph idx="1"/>
          </p:nvPr>
        </p:nvSpPr>
        <p:spPr>
          <a:xfrm>
            <a:off x="838200" y="772357"/>
            <a:ext cx="10515600" cy="5404606"/>
          </a:xfrm>
        </p:spPr>
        <p:txBody>
          <a:bodyPr>
            <a:normAutofit/>
          </a:bodyPr>
          <a:lstStyle/>
          <a:p>
            <a:r>
              <a:rPr lang="en-IN" sz="2400" dirty="0">
                <a:latin typeface="Times New Roman" panose="02020603050405020304" pitchFamily="18" charset="0"/>
                <a:cs typeface="Times New Roman" panose="02020603050405020304" pitchFamily="18" charset="0"/>
              </a:rPr>
              <a:t>You can view the topic details page by clicking on the Topic.</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CF1D97-4EF8-4CA8-A1B1-D89D46F8A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0974"/>
            <a:ext cx="10515600" cy="3836051"/>
          </a:xfrm>
          <a:prstGeom prst="rect">
            <a:avLst/>
          </a:prstGeom>
        </p:spPr>
      </p:pic>
    </p:spTree>
    <p:extLst>
      <p:ext uri="{BB962C8B-B14F-4D97-AF65-F5344CB8AC3E}">
        <p14:creationId xmlns:p14="http://schemas.microsoft.com/office/powerpoint/2010/main" val="302543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DF5D6-1840-4710-9DA6-11C363B6D893}"/>
              </a:ext>
            </a:extLst>
          </p:cNvPr>
          <p:cNvSpPr>
            <a:spLocks noGrp="1"/>
          </p:cNvSpPr>
          <p:nvPr>
            <p:ph idx="1"/>
          </p:nvPr>
        </p:nvSpPr>
        <p:spPr>
          <a:xfrm>
            <a:off x="838200" y="790113"/>
            <a:ext cx="10515600" cy="5386850"/>
          </a:xfrm>
        </p:spPr>
        <p:txBody>
          <a:bodyPr>
            <a:normAutofit/>
          </a:bodyPr>
          <a:lstStyle/>
          <a:p>
            <a:r>
              <a:rPr lang="en-IN" sz="2400" dirty="0">
                <a:latin typeface="Times New Roman" panose="02020603050405020304" pitchFamily="18" charset="0"/>
                <a:cs typeface="Times New Roman" panose="02020603050405020304" pitchFamily="18" charset="0"/>
              </a:rPr>
              <a:t>Click on Create Subscription and give the Protocol and Endpoint you prefer.</a:t>
            </a:r>
          </a:p>
          <a:p>
            <a:r>
              <a:rPr lang="en-IN" sz="2400" dirty="0">
                <a:latin typeface="Times New Roman" panose="02020603050405020304" pitchFamily="18" charset="0"/>
                <a:cs typeface="Times New Roman" panose="02020603050405020304" pitchFamily="18" charset="0"/>
              </a:rPr>
              <a:t>Here, I am giving the protocol as Email and Endpoint is </a:t>
            </a:r>
            <a:r>
              <a:rPr lang="en-IN" sz="2400" dirty="0" err="1">
                <a:latin typeface="Times New Roman" panose="02020603050405020304" pitchFamily="18" charset="0"/>
                <a:cs typeface="Times New Roman" panose="02020603050405020304" pitchFamily="18" charset="0"/>
              </a:rPr>
              <a:t>mailID</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4E4F1B-D141-4E50-9A79-74DE090EE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12885"/>
            <a:ext cx="10515600" cy="3746377"/>
          </a:xfrm>
          <a:prstGeom prst="rect">
            <a:avLst/>
          </a:prstGeom>
        </p:spPr>
      </p:pic>
    </p:spTree>
    <p:extLst>
      <p:ext uri="{BB962C8B-B14F-4D97-AF65-F5344CB8AC3E}">
        <p14:creationId xmlns:p14="http://schemas.microsoft.com/office/powerpoint/2010/main" val="17444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D35D0-EA34-49EC-910A-E4287136AD27}"/>
              </a:ext>
            </a:extLst>
          </p:cNvPr>
          <p:cNvSpPr>
            <a:spLocks noGrp="1"/>
          </p:cNvSpPr>
          <p:nvPr>
            <p:ph idx="1"/>
          </p:nvPr>
        </p:nvSpPr>
        <p:spPr>
          <a:xfrm>
            <a:off x="838200" y="754602"/>
            <a:ext cx="10515600" cy="5422361"/>
          </a:xfrm>
        </p:spPr>
        <p:txBody>
          <a:bodyPr>
            <a:normAutofit/>
          </a:bodyPr>
          <a:lstStyle/>
          <a:p>
            <a:r>
              <a:rPr lang="en-IN" sz="2400" dirty="0">
                <a:latin typeface="Times New Roman" panose="02020603050405020304" pitchFamily="18" charset="0"/>
                <a:cs typeface="Times New Roman" panose="02020603050405020304" pitchFamily="18" charset="0"/>
              </a:rPr>
              <a:t>Once you click on Create subscription, you will get an Confirmation Email to your Endpoint.</a:t>
            </a:r>
          </a:p>
          <a:p>
            <a:r>
              <a:rPr lang="en-IN" sz="2400" dirty="0">
                <a:latin typeface="Times New Roman" panose="02020603050405020304" pitchFamily="18" charset="0"/>
                <a:cs typeface="Times New Roman" panose="02020603050405020304" pitchFamily="18" charset="0"/>
              </a:rPr>
              <a:t>Click on Confirm Subscription.</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AC5A0A-8437-42E2-80AB-FF4CB1E2F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479559"/>
            <a:ext cx="10515599" cy="3282049"/>
          </a:xfrm>
          <a:prstGeom prst="rect">
            <a:avLst/>
          </a:prstGeom>
        </p:spPr>
      </p:pic>
    </p:spTree>
    <p:extLst>
      <p:ext uri="{BB962C8B-B14F-4D97-AF65-F5344CB8AC3E}">
        <p14:creationId xmlns:p14="http://schemas.microsoft.com/office/powerpoint/2010/main" val="257467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1F165-0A15-4F15-9DE6-73AE1A87E541}"/>
              </a:ext>
            </a:extLst>
          </p:cNvPr>
          <p:cNvSpPr>
            <a:spLocks noGrp="1"/>
          </p:cNvSpPr>
          <p:nvPr>
            <p:ph idx="1"/>
          </p:nvPr>
        </p:nvSpPr>
        <p:spPr>
          <a:xfrm>
            <a:off x="838200" y="798990"/>
            <a:ext cx="10515600" cy="5377973"/>
          </a:xfrm>
        </p:spPr>
        <p:txBody>
          <a:bodyPr>
            <a:normAutofit/>
          </a:bodyPr>
          <a:lstStyle/>
          <a:p>
            <a:r>
              <a:rPr lang="en-IN" sz="2400" dirty="0">
                <a:latin typeface="Times New Roman" panose="02020603050405020304" pitchFamily="18" charset="0"/>
                <a:cs typeface="Times New Roman" panose="02020603050405020304" pitchFamily="18" charset="0"/>
              </a:rPr>
              <a:t>Once you Subscribe, You will see the Subscriber ID in ARN format and AWS Account number in Subscriber tab.</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32D4D8-202B-4148-9BA7-2DF813E9C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9980"/>
            <a:ext cx="10515600" cy="3528252"/>
          </a:xfrm>
          <a:prstGeom prst="rect">
            <a:avLst/>
          </a:prstGeom>
        </p:spPr>
      </p:pic>
    </p:spTree>
    <p:extLst>
      <p:ext uri="{BB962C8B-B14F-4D97-AF65-F5344CB8AC3E}">
        <p14:creationId xmlns:p14="http://schemas.microsoft.com/office/powerpoint/2010/main" val="327780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49D27-5D80-4213-BFE9-A9EFF5D3BC03}"/>
              </a:ext>
            </a:extLst>
          </p:cNvPr>
          <p:cNvSpPr>
            <a:spLocks noGrp="1"/>
          </p:cNvSpPr>
          <p:nvPr>
            <p:ph idx="1"/>
          </p:nvPr>
        </p:nvSpPr>
        <p:spPr>
          <a:xfrm>
            <a:off x="838200" y="639192"/>
            <a:ext cx="10515600" cy="5537771"/>
          </a:xfrm>
        </p:spPr>
        <p:txBody>
          <a:bodyPr>
            <a:normAutofit/>
          </a:bodyPr>
          <a:lstStyle/>
          <a:p>
            <a:r>
              <a:rPr lang="en-IN" sz="2400" dirty="0">
                <a:latin typeface="Times New Roman" panose="02020603050405020304" pitchFamily="18" charset="0"/>
                <a:cs typeface="Times New Roman" panose="02020603050405020304" pitchFamily="18" charset="0"/>
              </a:rPr>
              <a:t>Go to CloudWatch Console and Click on Create Alarm.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246149-FDBA-4403-8FBA-8005F3854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9922"/>
            <a:ext cx="10515600" cy="2876365"/>
          </a:xfrm>
          <a:prstGeom prst="rect">
            <a:avLst/>
          </a:prstGeom>
        </p:spPr>
      </p:pic>
    </p:spTree>
    <p:extLst>
      <p:ext uri="{BB962C8B-B14F-4D97-AF65-F5344CB8AC3E}">
        <p14:creationId xmlns:p14="http://schemas.microsoft.com/office/powerpoint/2010/main" val="280796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16071-6CFE-44A9-9301-DFC62FF41DCA}"/>
              </a:ext>
            </a:extLst>
          </p:cNvPr>
          <p:cNvSpPr>
            <a:spLocks noGrp="1"/>
          </p:cNvSpPr>
          <p:nvPr>
            <p:ph idx="1"/>
          </p:nvPr>
        </p:nvSpPr>
        <p:spPr>
          <a:xfrm>
            <a:off x="838200" y="763480"/>
            <a:ext cx="10515600" cy="5413483"/>
          </a:xfrm>
        </p:spPr>
        <p:txBody>
          <a:bodyPr>
            <a:normAutofit/>
          </a:bodyPr>
          <a:lstStyle/>
          <a:p>
            <a:r>
              <a:rPr lang="en-IN" sz="2400" dirty="0">
                <a:latin typeface="Times New Roman" panose="02020603050405020304" pitchFamily="18" charset="0"/>
                <a:cs typeface="Times New Roman" panose="02020603050405020304" pitchFamily="18" charset="0"/>
              </a:rPr>
              <a:t>In Select Metric tab, Select the EC2 Metrics and Click on </a:t>
            </a:r>
            <a:r>
              <a:rPr lang="en-IN" sz="2400" i="1" dirty="0">
                <a:latin typeface="Times New Roman" panose="02020603050405020304" pitchFamily="18" charset="0"/>
                <a:cs typeface="Times New Roman" panose="02020603050405020304" pitchFamily="18" charset="0"/>
              </a:rPr>
              <a:t>Per Instance </a:t>
            </a:r>
            <a:r>
              <a:rPr lang="en-IN" sz="2400" i="1" dirty="0" err="1">
                <a:latin typeface="Times New Roman" panose="02020603050405020304" pitchFamily="18" charset="0"/>
                <a:cs typeface="Times New Roman" panose="02020603050405020304" pitchFamily="18" charset="0"/>
              </a:rPr>
              <a:t>Merics</a:t>
            </a:r>
            <a:r>
              <a:rPr lang="en-IN" sz="2400" i="1" dirty="0">
                <a:latin typeface="Times New Roman" panose="02020603050405020304" pitchFamily="18" charset="0"/>
                <a:cs typeface="Times New Roman" panose="02020603050405020304" pitchFamily="18" charset="0"/>
              </a:rPr>
              <a:t>.</a:t>
            </a:r>
          </a:p>
          <a:p>
            <a:pPr marL="0" indent="0">
              <a:buNone/>
            </a:pPr>
            <a:endParaRPr lang="en-IN" sz="2400" i="1" dirty="0">
              <a:latin typeface="Times New Roman" panose="02020603050405020304" pitchFamily="18" charset="0"/>
              <a:cs typeface="Times New Roman" panose="02020603050405020304" pitchFamily="18" charset="0"/>
            </a:endParaRPr>
          </a:p>
          <a:p>
            <a:pPr marL="0" indent="0">
              <a:buNone/>
            </a:pPr>
            <a:endParaRPr lang="en-IN" sz="24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DE618A-3DE6-41A4-859E-007CF20F7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1470"/>
            <a:ext cx="9807334" cy="4600958"/>
          </a:xfrm>
          <a:prstGeom prst="rect">
            <a:avLst/>
          </a:prstGeom>
        </p:spPr>
      </p:pic>
    </p:spTree>
    <p:extLst>
      <p:ext uri="{BB962C8B-B14F-4D97-AF65-F5344CB8AC3E}">
        <p14:creationId xmlns:p14="http://schemas.microsoft.com/office/powerpoint/2010/main" val="146454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6E3E9-0B39-4104-8831-EF5B1054BAE0}"/>
              </a:ext>
            </a:extLst>
          </p:cNvPr>
          <p:cNvSpPr>
            <a:spLocks noGrp="1"/>
          </p:cNvSpPr>
          <p:nvPr>
            <p:ph idx="1"/>
          </p:nvPr>
        </p:nvSpPr>
        <p:spPr>
          <a:xfrm>
            <a:off x="838200" y="648070"/>
            <a:ext cx="10515600" cy="552889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Click on the Instance ID for which you want to configure an alert as per the Metric(Here I am Selecting CPU Utilization),</a:t>
            </a:r>
          </a:p>
          <a:p>
            <a:pPr marL="0" indent="0">
              <a:buNone/>
            </a:pPr>
            <a:r>
              <a:rPr lang="en-IN" sz="2400" dirty="0">
                <a:latin typeface="Times New Roman" panose="02020603050405020304" pitchFamily="18" charset="0"/>
                <a:cs typeface="Times New Roman" panose="02020603050405020304" pitchFamily="18" charset="0"/>
              </a:rPr>
              <a:t>Click on Next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D53F76-46FE-4F6C-AF70-5CA7E6373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4007"/>
            <a:ext cx="10515600" cy="3808521"/>
          </a:xfrm>
          <a:prstGeom prst="rect">
            <a:avLst/>
          </a:prstGeom>
        </p:spPr>
      </p:pic>
    </p:spTree>
    <p:extLst>
      <p:ext uri="{BB962C8B-B14F-4D97-AF65-F5344CB8AC3E}">
        <p14:creationId xmlns:p14="http://schemas.microsoft.com/office/powerpoint/2010/main" val="245035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B855E-57F8-4910-8267-D0FC74F48852}"/>
              </a:ext>
            </a:extLst>
          </p:cNvPr>
          <p:cNvSpPr>
            <a:spLocks noGrp="1"/>
          </p:cNvSpPr>
          <p:nvPr>
            <p:ph idx="1"/>
          </p:nvPr>
        </p:nvSpPr>
        <p:spPr>
          <a:xfrm>
            <a:off x="838200" y="621437"/>
            <a:ext cx="10515600" cy="5555526"/>
          </a:xfrm>
        </p:spPr>
        <p:txBody>
          <a:bodyPr>
            <a:normAutofit/>
          </a:bodyPr>
          <a:lstStyle/>
          <a:p>
            <a:r>
              <a:rPr lang="en-IN" sz="2400" dirty="0">
                <a:latin typeface="Times New Roman" panose="02020603050405020304" pitchFamily="18" charset="0"/>
                <a:cs typeface="Times New Roman" panose="02020603050405020304" pitchFamily="18" charset="0"/>
              </a:rPr>
              <a:t>In Define Alarm tab, Give the Name and Description as you need.</a:t>
            </a:r>
          </a:p>
          <a:p>
            <a:r>
              <a:rPr lang="en-IN" sz="2400" dirty="0">
                <a:latin typeface="Times New Roman" panose="02020603050405020304" pitchFamily="18" charset="0"/>
                <a:cs typeface="Times New Roman" panose="02020603050405020304" pitchFamily="18" charset="0"/>
              </a:rPr>
              <a:t>Select the Threshold, Here for example I am choosing it as &lt; 50 for 3 </a:t>
            </a:r>
            <a:r>
              <a:rPr lang="en-IN" sz="2400" dirty="0" err="1">
                <a:latin typeface="Times New Roman" panose="02020603050405020304" pitchFamily="18" charset="0"/>
                <a:cs typeface="Times New Roman" panose="02020603050405020304" pitchFamily="18" charset="0"/>
              </a:rPr>
              <a:t>datapoints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Keep the Period for 1 Minute(Metric per 1 minute Frequency is available only when you enable detailed monitoring) and Statistic as Minimum.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8EC6AF-42C2-41EE-B86D-042EC129E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370338"/>
            <a:ext cx="10515599" cy="4252403"/>
          </a:xfrm>
          <a:prstGeom prst="rect">
            <a:avLst/>
          </a:prstGeom>
        </p:spPr>
      </p:pic>
    </p:spTree>
    <p:extLst>
      <p:ext uri="{BB962C8B-B14F-4D97-AF65-F5344CB8AC3E}">
        <p14:creationId xmlns:p14="http://schemas.microsoft.com/office/powerpoint/2010/main" val="84673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2C393-D323-4B0F-85DE-89DC3E9D89AD}"/>
              </a:ext>
            </a:extLst>
          </p:cNvPr>
          <p:cNvSpPr>
            <a:spLocks noGrp="1"/>
          </p:cNvSpPr>
          <p:nvPr>
            <p:ph idx="1"/>
          </p:nvPr>
        </p:nvSpPr>
        <p:spPr>
          <a:xfrm>
            <a:off x="838200" y="656948"/>
            <a:ext cx="10515600" cy="5520015"/>
          </a:xfrm>
        </p:spPr>
        <p:txBody>
          <a:bodyPr>
            <a:normAutofit/>
          </a:bodyPr>
          <a:lstStyle/>
          <a:p>
            <a:r>
              <a:rPr lang="en-IN" sz="2000" dirty="0">
                <a:latin typeface="Times New Roman" panose="02020603050405020304" pitchFamily="18" charset="0"/>
                <a:cs typeface="Times New Roman" panose="02020603050405020304" pitchFamily="18" charset="0"/>
              </a:rPr>
              <a:t>In Actions tab click on Notification and Select </a:t>
            </a:r>
            <a:r>
              <a:rPr lang="en-IN" sz="2000" i="1" dirty="0">
                <a:latin typeface="Times New Roman" panose="02020603050405020304" pitchFamily="18" charset="0"/>
                <a:cs typeface="Times New Roman" panose="02020603050405020304" pitchFamily="18" charset="0"/>
              </a:rPr>
              <a:t>State is Alarm</a:t>
            </a:r>
            <a:r>
              <a:rPr lang="en-IN" sz="2000" dirty="0">
                <a:latin typeface="Times New Roman" panose="02020603050405020304" pitchFamily="18" charset="0"/>
                <a:cs typeface="Times New Roman" panose="02020603050405020304" pitchFamily="18" charset="0"/>
              </a:rPr>
              <a:t> in Whenever this alarm tab.</a:t>
            </a:r>
          </a:p>
          <a:p>
            <a:r>
              <a:rPr lang="en-IN" sz="2000" dirty="0">
                <a:latin typeface="Times New Roman" panose="02020603050405020304" pitchFamily="18" charset="0"/>
                <a:cs typeface="Times New Roman" panose="02020603050405020304" pitchFamily="18" charset="0"/>
              </a:rPr>
              <a:t>In Send Notification tab, Give your Topic ARN.</a:t>
            </a:r>
          </a:p>
          <a:p>
            <a:r>
              <a:rPr lang="en-IN" sz="2000" dirty="0">
                <a:latin typeface="Times New Roman" panose="02020603050405020304" pitchFamily="18" charset="0"/>
                <a:cs typeface="Times New Roman" panose="02020603050405020304" pitchFamily="18" charset="0"/>
              </a:rPr>
              <a:t>In EC2 Action tab, Select </a:t>
            </a:r>
            <a:r>
              <a:rPr lang="en-IN" sz="2000" i="1" dirty="0">
                <a:latin typeface="Times New Roman" panose="02020603050405020304" pitchFamily="18" charset="0"/>
                <a:cs typeface="Times New Roman" panose="02020603050405020304" pitchFamily="18" charset="0"/>
              </a:rPr>
              <a:t>State is Alarm</a:t>
            </a:r>
            <a:r>
              <a:rPr lang="en-IN" sz="2000" dirty="0">
                <a:latin typeface="Times New Roman" panose="02020603050405020304" pitchFamily="18" charset="0"/>
                <a:cs typeface="Times New Roman" panose="02020603050405020304" pitchFamily="18" charset="0"/>
              </a:rPr>
              <a:t> in Whenever this alarm tab.</a:t>
            </a:r>
          </a:p>
          <a:p>
            <a:r>
              <a:rPr lang="en-IN" sz="2000" dirty="0">
                <a:latin typeface="Times New Roman" panose="02020603050405020304" pitchFamily="18" charset="0"/>
                <a:cs typeface="Times New Roman" panose="02020603050405020304" pitchFamily="18" charset="0"/>
              </a:rPr>
              <a:t>Select the Reboot this Instance Action and Check the Create IAM Role and Click on Create Alarm.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4BCE77B-B38D-4B90-93C9-36A3114D3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120" y="2526384"/>
            <a:ext cx="8763759" cy="3577467"/>
          </a:xfrm>
          <a:prstGeom prst="rect">
            <a:avLst/>
          </a:prstGeom>
        </p:spPr>
      </p:pic>
    </p:spTree>
    <p:extLst>
      <p:ext uri="{BB962C8B-B14F-4D97-AF65-F5344CB8AC3E}">
        <p14:creationId xmlns:p14="http://schemas.microsoft.com/office/powerpoint/2010/main" val="367675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1488F-1235-4C29-8B21-1F2205937971}"/>
              </a:ext>
            </a:extLst>
          </p:cNvPr>
          <p:cNvSpPr>
            <a:spLocks noGrp="1"/>
          </p:cNvSpPr>
          <p:nvPr>
            <p:ph idx="1"/>
          </p:nvPr>
        </p:nvSpPr>
        <p:spPr>
          <a:xfrm>
            <a:off x="838200" y="725864"/>
            <a:ext cx="10515600" cy="5451099"/>
          </a:xfrm>
        </p:spPr>
        <p:txBody>
          <a:bodyPr/>
          <a:lstStyle/>
          <a:p>
            <a:r>
              <a:rPr lang="en-IN" sz="2400" dirty="0">
                <a:latin typeface="Times New Roman" panose="02020603050405020304" pitchFamily="18" charset="0"/>
                <a:cs typeface="Times New Roman" panose="02020603050405020304" pitchFamily="18" charset="0"/>
              </a:rPr>
              <a:t>Once the Threshold crosses 3 out of 3 </a:t>
            </a:r>
            <a:r>
              <a:rPr lang="en-IN" sz="2400" dirty="0" err="1">
                <a:latin typeface="Times New Roman" panose="02020603050405020304" pitchFamily="18" charset="0"/>
                <a:cs typeface="Times New Roman" panose="02020603050405020304" pitchFamily="18" charset="0"/>
              </a:rPr>
              <a:t>datapoints</a:t>
            </a:r>
            <a:r>
              <a:rPr lang="en-IN" sz="2400" dirty="0">
                <a:latin typeface="Times New Roman" panose="02020603050405020304" pitchFamily="18" charset="0"/>
                <a:cs typeface="Times New Roman" panose="02020603050405020304" pitchFamily="18" charset="0"/>
              </a:rPr>
              <a:t>, Instance Reboots automatically.</a:t>
            </a:r>
          </a:p>
          <a:p>
            <a:r>
              <a:rPr lang="en-IN" sz="2400" dirty="0">
                <a:latin typeface="Times New Roman" panose="02020603050405020304" pitchFamily="18" charset="0"/>
                <a:cs typeface="Times New Roman" panose="02020603050405020304" pitchFamily="18" charset="0"/>
              </a:rPr>
              <a:t>We can see the State Change from OK to Alarm(Means Instance Rebooted) in below page.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86EB7C1C-EB1E-43DA-A11F-1B6A3753E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30651"/>
            <a:ext cx="10418685" cy="4101485"/>
          </a:xfrm>
          <a:prstGeom prst="rect">
            <a:avLst/>
          </a:prstGeom>
        </p:spPr>
      </p:pic>
    </p:spTree>
    <p:extLst>
      <p:ext uri="{BB962C8B-B14F-4D97-AF65-F5344CB8AC3E}">
        <p14:creationId xmlns:p14="http://schemas.microsoft.com/office/powerpoint/2010/main" val="295492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5574-2AEB-4BD6-B20A-DFDCD8B53B3A}"/>
              </a:ext>
            </a:extLst>
          </p:cNvPr>
          <p:cNvSpPr>
            <a:spLocks noGrp="1"/>
          </p:cNvSpPr>
          <p:nvPr>
            <p:ph type="title"/>
          </p:nvPr>
        </p:nvSpPr>
        <p:spPr>
          <a:xfrm>
            <a:off x="838200" y="365125"/>
            <a:ext cx="10515600" cy="717951"/>
          </a:xfrm>
        </p:spPr>
        <p:txBody>
          <a:bodyPr/>
          <a:lstStyle/>
          <a:p>
            <a:r>
              <a:rPr lang="en-IN" dirty="0">
                <a:latin typeface="Times New Roman" panose="02020603050405020304" pitchFamily="18" charset="0"/>
                <a:cs typeface="Times New Roman" panose="02020603050405020304" pitchFamily="18" charset="0"/>
              </a:rPr>
              <a:t>What is AWS CloudWatch?</a:t>
            </a:r>
          </a:p>
        </p:txBody>
      </p:sp>
      <p:sp>
        <p:nvSpPr>
          <p:cNvPr id="3" name="Content Placeholder 2">
            <a:extLst>
              <a:ext uri="{FF2B5EF4-FFF2-40B4-BE49-F238E27FC236}">
                <a16:creationId xmlns:a16="http://schemas.microsoft.com/office/drawing/2014/main" id="{59A0B2B9-DDDF-49AC-A9AB-868D885AF2CC}"/>
              </a:ext>
            </a:extLst>
          </p:cNvPr>
          <p:cNvSpPr>
            <a:spLocks noGrp="1"/>
          </p:cNvSpPr>
          <p:nvPr>
            <p:ph idx="1"/>
          </p:nvPr>
        </p:nvSpPr>
        <p:spPr>
          <a:xfrm>
            <a:off x="838200" y="1251751"/>
            <a:ext cx="10515600" cy="4925212"/>
          </a:xfrm>
        </p:spPr>
        <p:txBody>
          <a:bodyPr>
            <a:normAutofit/>
          </a:bodyPr>
          <a:lstStyle/>
          <a:p>
            <a:r>
              <a:rPr lang="en-IN" sz="2400" dirty="0">
                <a:latin typeface="Times New Roman" panose="02020603050405020304" pitchFamily="18" charset="0"/>
                <a:cs typeface="Times New Roman" panose="02020603050405020304" pitchFamily="18" charset="0"/>
              </a:rPr>
              <a:t>Amazon CloudWatch monitors your Amazon Web Services (AWS) resources and the applications you run on AWS in real time. You can use CloudWatch to collect and track metrics, which are variables you can measure for your resources and applications.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 example, you can monitor the CPU usage and disk reads and writes of your Amazon EC2 instances and then use this data to determine whether you should launch additional instances to handle increased load. You can also use this data to stop under-used instances to save money. </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With CloudWatch, you gain system-wide visibility into resource utilization, application performance, and operational health.</a:t>
            </a:r>
          </a:p>
        </p:txBody>
      </p:sp>
    </p:spTree>
    <p:extLst>
      <p:ext uri="{BB962C8B-B14F-4D97-AF65-F5344CB8AC3E}">
        <p14:creationId xmlns:p14="http://schemas.microsoft.com/office/powerpoint/2010/main" val="1375014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A616E-244C-4073-95FF-F6DF45E00B74}"/>
              </a:ext>
            </a:extLst>
          </p:cNvPr>
          <p:cNvSpPr>
            <a:spLocks noGrp="1"/>
          </p:cNvSpPr>
          <p:nvPr>
            <p:ph idx="1"/>
          </p:nvPr>
        </p:nvSpPr>
        <p:spPr>
          <a:xfrm>
            <a:off x="838200" y="772357"/>
            <a:ext cx="10515600" cy="5404606"/>
          </a:xfrm>
        </p:spPr>
        <p:txBody>
          <a:bodyPr/>
          <a:lstStyle/>
          <a:p>
            <a:r>
              <a:rPr lang="en-IN" sz="2400" dirty="0">
                <a:latin typeface="Times New Roman" panose="02020603050405020304" pitchFamily="18" charset="0"/>
                <a:cs typeface="Times New Roman" panose="02020603050405020304" pitchFamily="18" charset="0"/>
              </a:rPr>
              <a:t>As we defined in the Notification tab earlier, You will get notify to your Endpoint.</a:t>
            </a:r>
          </a:p>
          <a:p>
            <a:r>
              <a:rPr lang="en-IN" sz="2400" dirty="0">
                <a:latin typeface="Times New Roman" panose="02020603050405020304" pitchFamily="18" charset="0"/>
                <a:cs typeface="Times New Roman" panose="02020603050405020304" pitchFamily="18" charset="0"/>
              </a:rPr>
              <a:t>Here, I got a Mail saying Instance Rebooted with all the required details.</a:t>
            </a:r>
          </a:p>
          <a:p>
            <a:pPr marL="0" indent="0">
              <a:buNone/>
            </a:pPr>
            <a:endParaRPr lang="en-IN" dirty="0"/>
          </a:p>
        </p:txBody>
      </p:sp>
      <p:pic>
        <p:nvPicPr>
          <p:cNvPr id="5" name="Picture 4">
            <a:extLst>
              <a:ext uri="{FF2B5EF4-FFF2-40B4-BE49-F238E27FC236}">
                <a16:creationId xmlns:a16="http://schemas.microsoft.com/office/drawing/2014/main" id="{1CC7CD96-CE4D-4CD6-AE06-CC53C3380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02562"/>
            <a:ext cx="10328438" cy="3937878"/>
          </a:xfrm>
          <a:prstGeom prst="rect">
            <a:avLst/>
          </a:prstGeom>
        </p:spPr>
      </p:pic>
    </p:spTree>
    <p:extLst>
      <p:ext uri="{BB962C8B-B14F-4D97-AF65-F5344CB8AC3E}">
        <p14:creationId xmlns:p14="http://schemas.microsoft.com/office/powerpoint/2010/main" val="312542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BD8A7-AF30-402D-B155-4AD0C9C03F2C}"/>
              </a:ext>
            </a:extLst>
          </p:cNvPr>
          <p:cNvSpPr>
            <a:spLocks noGrp="1"/>
          </p:cNvSpPr>
          <p:nvPr>
            <p:ph idx="1"/>
          </p:nvPr>
        </p:nvSpPr>
        <p:spPr>
          <a:xfrm>
            <a:off x="838200" y="656948"/>
            <a:ext cx="10515600" cy="5520015"/>
          </a:xfrm>
        </p:spPr>
        <p:txBody>
          <a:bodyPr>
            <a:normAutofit/>
          </a:bodyPr>
          <a:lstStyle/>
          <a:p>
            <a:r>
              <a:rPr lang="en-IN" sz="2400" dirty="0">
                <a:latin typeface="Times New Roman" panose="02020603050405020304" pitchFamily="18" charset="0"/>
                <a:cs typeface="Times New Roman" panose="02020603050405020304" pitchFamily="18" charset="0"/>
              </a:rPr>
              <a:t>You can see the Instance got Rebooted and the State of the Alarm changed to OK.</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C8844E-2AFD-4079-8701-9FABBD8F1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8275"/>
            <a:ext cx="10515600" cy="4337062"/>
          </a:xfrm>
          <a:prstGeom prst="rect">
            <a:avLst/>
          </a:prstGeom>
        </p:spPr>
      </p:pic>
    </p:spTree>
    <p:extLst>
      <p:ext uri="{BB962C8B-B14F-4D97-AF65-F5344CB8AC3E}">
        <p14:creationId xmlns:p14="http://schemas.microsoft.com/office/powerpoint/2010/main" val="51374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BC0EA-99F5-4DE6-B0CF-F9A0A3EDE6AA}"/>
              </a:ext>
            </a:extLst>
          </p:cNvPr>
          <p:cNvSpPr>
            <a:spLocks noGrp="1"/>
          </p:cNvSpPr>
          <p:nvPr>
            <p:ph idx="1"/>
          </p:nvPr>
        </p:nvSpPr>
        <p:spPr>
          <a:xfrm>
            <a:off x="838200" y="648070"/>
            <a:ext cx="10515600" cy="5528893"/>
          </a:xfrm>
        </p:spPr>
        <p:txBody>
          <a:bodyPr>
            <a:normAutofit/>
          </a:bodyPr>
          <a:lstStyle/>
          <a:p>
            <a:r>
              <a:rPr lang="en-IN" sz="2400" dirty="0">
                <a:latin typeface="Times New Roman" panose="02020603050405020304" pitchFamily="18" charset="0"/>
                <a:cs typeface="Times New Roman" panose="02020603050405020304" pitchFamily="18" charset="0"/>
              </a:rPr>
              <a:t>You can use the stop or terminate actions to help you save money when you no longer need an instance to be running.(Here, Shutdown behaviour defined as Stop)</a:t>
            </a:r>
          </a:p>
          <a:p>
            <a:r>
              <a:rPr lang="en-IN" sz="2400" dirty="0">
                <a:latin typeface="Times New Roman" panose="02020603050405020304" pitchFamily="18" charset="0"/>
                <a:cs typeface="Times New Roman" panose="02020603050405020304" pitchFamily="18" charset="0"/>
              </a:rPr>
              <a:t>Select the Instance ID of your Running instance in Select Metric tab.</a:t>
            </a:r>
          </a:p>
          <a:p>
            <a:r>
              <a:rPr lang="en-IN" sz="2400" dirty="0">
                <a:latin typeface="Times New Roman" panose="02020603050405020304" pitchFamily="18" charset="0"/>
                <a:cs typeface="Times New Roman" panose="02020603050405020304" pitchFamily="18" charset="0"/>
              </a:rPr>
              <a:t>Select a </a:t>
            </a:r>
            <a:r>
              <a:rPr lang="en-IN" sz="2400" dirty="0" err="1">
                <a:latin typeface="Times New Roman" panose="02020603050405020304" pitchFamily="18" charset="0"/>
                <a:cs typeface="Times New Roman" panose="02020603050405020304" pitchFamily="18" charset="0"/>
              </a:rPr>
              <a:t>CPUUtilization</a:t>
            </a:r>
            <a:r>
              <a:rPr lang="en-IN" sz="2400" dirty="0">
                <a:latin typeface="Times New Roman" panose="02020603050405020304" pitchFamily="18" charset="0"/>
                <a:cs typeface="Times New Roman" panose="02020603050405020304" pitchFamily="18" charset="0"/>
              </a:rPr>
              <a:t> Metric for your dimension</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C0B663-8477-449E-9D46-429320A9B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67993"/>
            <a:ext cx="10515600" cy="3741938"/>
          </a:xfrm>
          <a:prstGeom prst="rect">
            <a:avLst/>
          </a:prstGeom>
        </p:spPr>
      </p:pic>
    </p:spTree>
    <p:extLst>
      <p:ext uri="{BB962C8B-B14F-4D97-AF65-F5344CB8AC3E}">
        <p14:creationId xmlns:p14="http://schemas.microsoft.com/office/powerpoint/2010/main" val="264603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F90DC-9DBC-485B-B5CE-AFE8194B1060}"/>
              </a:ext>
            </a:extLst>
          </p:cNvPr>
          <p:cNvSpPr>
            <a:spLocks noGrp="1"/>
          </p:cNvSpPr>
          <p:nvPr>
            <p:ph idx="1"/>
          </p:nvPr>
        </p:nvSpPr>
        <p:spPr>
          <a:xfrm>
            <a:off x="838200" y="648070"/>
            <a:ext cx="10515600" cy="5528893"/>
          </a:xfrm>
        </p:spPr>
        <p:txBody>
          <a:bodyPr/>
          <a:lstStyle/>
          <a:p>
            <a:r>
              <a:rPr lang="en-IN" sz="2400" dirty="0">
                <a:latin typeface="Times New Roman" panose="02020603050405020304" pitchFamily="18" charset="0"/>
                <a:cs typeface="Times New Roman" panose="02020603050405020304" pitchFamily="18" charset="0"/>
              </a:rPr>
              <a:t>In Define Alarm tab, Give the Name and Description as you need.</a:t>
            </a:r>
          </a:p>
          <a:p>
            <a:r>
              <a:rPr lang="en-IN" sz="2400" dirty="0">
                <a:latin typeface="Times New Roman" panose="02020603050405020304" pitchFamily="18" charset="0"/>
                <a:cs typeface="Times New Roman" panose="02020603050405020304" pitchFamily="18" charset="0"/>
              </a:rPr>
              <a:t>Select the Threshold, Here for example I am choosing it as &lt; 10 for 2 </a:t>
            </a:r>
            <a:r>
              <a:rPr lang="en-IN" sz="2400" dirty="0" err="1">
                <a:latin typeface="Times New Roman" panose="02020603050405020304" pitchFamily="18" charset="0"/>
                <a:cs typeface="Times New Roman" panose="02020603050405020304" pitchFamily="18" charset="0"/>
              </a:rPr>
              <a:t>datapoints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Keep the Period for 1 Minute and Statistic as Minimum.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BCFE872-8757-45DA-A235-CAF849F0F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187" y="2135555"/>
            <a:ext cx="9083827" cy="4345143"/>
          </a:xfrm>
          <a:prstGeom prst="rect">
            <a:avLst/>
          </a:prstGeom>
        </p:spPr>
      </p:pic>
    </p:spTree>
    <p:extLst>
      <p:ext uri="{BB962C8B-B14F-4D97-AF65-F5344CB8AC3E}">
        <p14:creationId xmlns:p14="http://schemas.microsoft.com/office/powerpoint/2010/main" val="778101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BCC35-9DAF-4F0F-9937-4C69D6D89E4F}"/>
              </a:ext>
            </a:extLst>
          </p:cNvPr>
          <p:cNvSpPr>
            <a:spLocks noGrp="1"/>
          </p:cNvSpPr>
          <p:nvPr>
            <p:ph idx="1"/>
          </p:nvPr>
        </p:nvSpPr>
        <p:spPr>
          <a:xfrm>
            <a:off x="838200" y="639192"/>
            <a:ext cx="10515600" cy="5537771"/>
          </a:xfrm>
        </p:spPr>
        <p:txBody>
          <a:bodyPr>
            <a:normAutofit/>
          </a:bodyPr>
          <a:lstStyle/>
          <a:p>
            <a:r>
              <a:rPr lang="en-IN" sz="2000" dirty="0">
                <a:latin typeface="Times New Roman" panose="02020603050405020304" pitchFamily="18" charset="0"/>
                <a:cs typeface="Times New Roman" panose="02020603050405020304" pitchFamily="18" charset="0"/>
              </a:rPr>
              <a:t>In Actions tab click on Notification and Select </a:t>
            </a:r>
            <a:r>
              <a:rPr lang="en-IN" sz="2000" i="1" dirty="0">
                <a:latin typeface="Times New Roman" panose="02020603050405020304" pitchFamily="18" charset="0"/>
                <a:cs typeface="Times New Roman" panose="02020603050405020304" pitchFamily="18" charset="0"/>
              </a:rPr>
              <a:t>State is Alarm</a:t>
            </a:r>
            <a:r>
              <a:rPr lang="en-IN" sz="2000" dirty="0">
                <a:latin typeface="Times New Roman" panose="02020603050405020304" pitchFamily="18" charset="0"/>
                <a:cs typeface="Times New Roman" panose="02020603050405020304" pitchFamily="18" charset="0"/>
              </a:rPr>
              <a:t> in Whenever this alarm tab.</a:t>
            </a:r>
          </a:p>
          <a:p>
            <a:r>
              <a:rPr lang="en-IN" sz="2000" dirty="0">
                <a:latin typeface="Times New Roman" panose="02020603050405020304" pitchFamily="18" charset="0"/>
                <a:cs typeface="Times New Roman" panose="02020603050405020304" pitchFamily="18" charset="0"/>
              </a:rPr>
              <a:t>In Send Notification tab, Give your Topic ARN.</a:t>
            </a:r>
          </a:p>
          <a:p>
            <a:r>
              <a:rPr lang="en-IN" sz="2000" dirty="0">
                <a:latin typeface="Times New Roman" panose="02020603050405020304" pitchFamily="18" charset="0"/>
                <a:cs typeface="Times New Roman" panose="02020603050405020304" pitchFamily="18" charset="0"/>
              </a:rPr>
              <a:t>In EC2 Action tab, Select </a:t>
            </a:r>
            <a:r>
              <a:rPr lang="en-IN" sz="2000" i="1" dirty="0">
                <a:latin typeface="Times New Roman" panose="02020603050405020304" pitchFamily="18" charset="0"/>
                <a:cs typeface="Times New Roman" panose="02020603050405020304" pitchFamily="18" charset="0"/>
              </a:rPr>
              <a:t>State is Alarm</a:t>
            </a:r>
            <a:r>
              <a:rPr lang="en-IN" sz="2000" dirty="0">
                <a:latin typeface="Times New Roman" panose="02020603050405020304" pitchFamily="18" charset="0"/>
                <a:cs typeface="Times New Roman" panose="02020603050405020304" pitchFamily="18" charset="0"/>
              </a:rPr>
              <a:t> in Whenever this alarm tab.</a:t>
            </a:r>
          </a:p>
          <a:p>
            <a:r>
              <a:rPr lang="en-IN" sz="2000" dirty="0">
                <a:latin typeface="Times New Roman" panose="02020603050405020304" pitchFamily="18" charset="0"/>
                <a:cs typeface="Times New Roman" panose="02020603050405020304" pitchFamily="18" charset="0"/>
              </a:rPr>
              <a:t>Select the Stop this Instance Action and Check the Create IAM Role and Click on Create Alarm</a:t>
            </a:r>
          </a:p>
          <a:p>
            <a:endParaRPr lang="en-IN" sz="2000" dirty="0"/>
          </a:p>
        </p:txBody>
      </p:sp>
      <p:pic>
        <p:nvPicPr>
          <p:cNvPr id="5" name="Picture 4">
            <a:extLst>
              <a:ext uri="{FF2B5EF4-FFF2-40B4-BE49-F238E27FC236}">
                <a16:creationId xmlns:a16="http://schemas.microsoft.com/office/drawing/2014/main" id="{9729FE8F-F286-4F4B-AE73-8DE439C6A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913" y="2299317"/>
            <a:ext cx="8916173" cy="4199137"/>
          </a:xfrm>
          <a:prstGeom prst="rect">
            <a:avLst/>
          </a:prstGeom>
        </p:spPr>
      </p:pic>
    </p:spTree>
    <p:extLst>
      <p:ext uri="{BB962C8B-B14F-4D97-AF65-F5344CB8AC3E}">
        <p14:creationId xmlns:p14="http://schemas.microsoft.com/office/powerpoint/2010/main" val="380742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B4D0B-F2DA-4064-B3D0-2BDDA159B211}"/>
              </a:ext>
            </a:extLst>
          </p:cNvPr>
          <p:cNvSpPr>
            <a:spLocks noGrp="1"/>
          </p:cNvSpPr>
          <p:nvPr>
            <p:ph idx="1"/>
          </p:nvPr>
        </p:nvSpPr>
        <p:spPr>
          <a:xfrm>
            <a:off x="838200" y="639192"/>
            <a:ext cx="10515600" cy="5537771"/>
          </a:xfrm>
        </p:spPr>
        <p:txBody>
          <a:bodyPr/>
          <a:lstStyle/>
          <a:p>
            <a:r>
              <a:rPr lang="en-IN" sz="2400" dirty="0">
                <a:latin typeface="Times New Roman" panose="02020603050405020304" pitchFamily="18" charset="0"/>
                <a:cs typeface="Times New Roman" panose="02020603050405020304" pitchFamily="18" charset="0"/>
              </a:rPr>
              <a:t>Once the Threshold crosses 2 out of 2 </a:t>
            </a:r>
            <a:r>
              <a:rPr lang="en-IN" sz="2400" dirty="0" err="1">
                <a:latin typeface="Times New Roman" panose="02020603050405020304" pitchFamily="18" charset="0"/>
                <a:cs typeface="Times New Roman" panose="02020603050405020304" pitchFamily="18" charset="0"/>
              </a:rPr>
              <a:t>datapoints</a:t>
            </a:r>
            <a:r>
              <a:rPr lang="en-IN" sz="2400" dirty="0">
                <a:latin typeface="Times New Roman" panose="02020603050405020304" pitchFamily="18" charset="0"/>
                <a:cs typeface="Times New Roman" panose="02020603050405020304" pitchFamily="18" charset="0"/>
              </a:rPr>
              <a:t>, Instance Stops automatically.</a:t>
            </a:r>
          </a:p>
          <a:p>
            <a:r>
              <a:rPr lang="en-IN" sz="2400" dirty="0">
                <a:latin typeface="Times New Roman" panose="02020603050405020304" pitchFamily="18" charset="0"/>
                <a:cs typeface="Times New Roman" panose="02020603050405020304" pitchFamily="18" charset="0"/>
              </a:rPr>
              <a:t>We can see the State is Alarm (Means Instance Stopped) in below page.</a:t>
            </a:r>
          </a:p>
          <a:p>
            <a:pPr marL="0" indent="0">
              <a:buNone/>
            </a:pP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02D6E31-FED1-4ED3-B224-812665282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82066"/>
            <a:ext cx="10515600" cy="4521222"/>
          </a:xfrm>
          <a:prstGeom prst="rect">
            <a:avLst/>
          </a:prstGeom>
        </p:spPr>
      </p:pic>
    </p:spTree>
    <p:extLst>
      <p:ext uri="{BB962C8B-B14F-4D97-AF65-F5344CB8AC3E}">
        <p14:creationId xmlns:p14="http://schemas.microsoft.com/office/powerpoint/2010/main" val="1181392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CF266-2BF5-4841-9A81-D8DDD749DDAB}"/>
              </a:ext>
            </a:extLst>
          </p:cNvPr>
          <p:cNvSpPr>
            <a:spLocks noGrp="1"/>
          </p:cNvSpPr>
          <p:nvPr>
            <p:ph idx="1"/>
          </p:nvPr>
        </p:nvSpPr>
        <p:spPr>
          <a:xfrm>
            <a:off x="838200" y="594804"/>
            <a:ext cx="10515600" cy="5582159"/>
          </a:xfrm>
        </p:spPr>
        <p:txBody>
          <a:bodyPr>
            <a:normAutofit/>
          </a:bodyPr>
          <a:lstStyle/>
          <a:p>
            <a:r>
              <a:rPr lang="en-IN" sz="2400" dirty="0">
                <a:latin typeface="Times New Roman" panose="02020603050405020304" pitchFamily="18" charset="0"/>
                <a:cs typeface="Times New Roman" panose="02020603050405020304" pitchFamily="18" charset="0"/>
              </a:rPr>
              <a:t>You can see the Instance stopped after it Crossed the Threshold.</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712F64-3A35-46E1-B57B-1C0633605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7160"/>
            <a:ext cx="10515600" cy="4896035"/>
          </a:xfrm>
          <a:prstGeom prst="rect">
            <a:avLst/>
          </a:prstGeom>
        </p:spPr>
      </p:pic>
    </p:spTree>
    <p:extLst>
      <p:ext uri="{BB962C8B-B14F-4D97-AF65-F5344CB8AC3E}">
        <p14:creationId xmlns:p14="http://schemas.microsoft.com/office/powerpoint/2010/main" val="3768313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131F9-29AC-40E6-9DA0-4163B172525B}"/>
              </a:ext>
            </a:extLst>
          </p:cNvPr>
          <p:cNvSpPr>
            <a:spLocks noGrp="1"/>
          </p:cNvSpPr>
          <p:nvPr>
            <p:ph idx="1"/>
          </p:nvPr>
        </p:nvSpPr>
        <p:spPr>
          <a:xfrm>
            <a:off x="838200" y="639192"/>
            <a:ext cx="10515600" cy="5537771"/>
          </a:xfrm>
        </p:spPr>
        <p:txBody>
          <a:bodyPr/>
          <a:lstStyle/>
          <a:p>
            <a:r>
              <a:rPr lang="en-IN" sz="2400" dirty="0">
                <a:latin typeface="Times New Roman" panose="02020603050405020304" pitchFamily="18" charset="0"/>
                <a:cs typeface="Times New Roman" panose="02020603050405020304" pitchFamily="18" charset="0"/>
              </a:rPr>
              <a:t>As we defined in the Notification tab earlier, You will get notify to your Endpoint.</a:t>
            </a:r>
          </a:p>
          <a:p>
            <a:r>
              <a:rPr lang="en-IN" sz="2400" dirty="0">
                <a:latin typeface="Times New Roman" panose="02020603050405020304" pitchFamily="18" charset="0"/>
                <a:cs typeface="Times New Roman" panose="02020603050405020304" pitchFamily="18" charset="0"/>
              </a:rPr>
              <a:t>Here, I got a Mail saying Instance Rebooted with all the required details.</a:t>
            </a:r>
          </a:p>
          <a:p>
            <a:pPr marL="0" indent="0">
              <a:buNone/>
            </a:pP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E55EAA8-71BB-4470-AD47-0034D5E9D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1895475"/>
            <a:ext cx="10515601" cy="4276962"/>
          </a:xfrm>
          <a:prstGeom prst="rect">
            <a:avLst/>
          </a:prstGeom>
        </p:spPr>
      </p:pic>
    </p:spTree>
    <p:extLst>
      <p:ext uri="{BB962C8B-B14F-4D97-AF65-F5344CB8AC3E}">
        <p14:creationId xmlns:p14="http://schemas.microsoft.com/office/powerpoint/2010/main" val="1034596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28A2-570D-4BB4-8323-4D969471FDC6}"/>
              </a:ext>
            </a:extLst>
          </p:cNvPr>
          <p:cNvSpPr>
            <a:spLocks noGrp="1"/>
          </p:cNvSpPr>
          <p:nvPr>
            <p:ph type="title"/>
          </p:nvPr>
        </p:nvSpPr>
        <p:spPr>
          <a:xfrm>
            <a:off x="838200" y="365125"/>
            <a:ext cx="10515600" cy="6053430"/>
          </a:xfrm>
        </p:spPr>
        <p:txBody>
          <a:bodyPr>
            <a:normAutofit/>
          </a:bodyPr>
          <a:lstStyle/>
          <a:p>
            <a:r>
              <a:rPr lang="en-IN" sz="60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82548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3CE-0D0D-49E0-859F-CE7846A5B84F}"/>
              </a:ext>
            </a:extLst>
          </p:cNvPr>
          <p:cNvSpPr>
            <a:spLocks noGrp="1"/>
          </p:cNvSpPr>
          <p:nvPr>
            <p:ph type="title"/>
          </p:nvPr>
        </p:nvSpPr>
        <p:spPr>
          <a:xfrm>
            <a:off x="838200" y="365126"/>
            <a:ext cx="10515600" cy="780094"/>
          </a:xfrm>
        </p:spPr>
        <p:txBody>
          <a:bodyPr/>
          <a:lstStyle/>
          <a:p>
            <a:r>
              <a:rPr lang="en-IN" dirty="0">
                <a:latin typeface="Times New Roman" panose="02020603050405020304" pitchFamily="18" charset="0"/>
                <a:cs typeface="Times New Roman" panose="02020603050405020304" pitchFamily="18" charset="0"/>
              </a:rPr>
              <a:t>How Amazon CloudWatch Works?</a:t>
            </a:r>
          </a:p>
        </p:txBody>
      </p:sp>
      <p:sp>
        <p:nvSpPr>
          <p:cNvPr id="3" name="Content Placeholder 2">
            <a:extLst>
              <a:ext uri="{FF2B5EF4-FFF2-40B4-BE49-F238E27FC236}">
                <a16:creationId xmlns:a16="http://schemas.microsoft.com/office/drawing/2014/main" id="{4DF5EDAC-FC19-4A12-9655-EA102A096F6D}"/>
              </a:ext>
            </a:extLst>
          </p:cNvPr>
          <p:cNvSpPr>
            <a:spLocks noGrp="1"/>
          </p:cNvSpPr>
          <p:nvPr>
            <p:ph idx="1"/>
          </p:nvPr>
        </p:nvSpPr>
        <p:spPr>
          <a:xfrm>
            <a:off x="838200" y="1233996"/>
            <a:ext cx="10515600" cy="4942967"/>
          </a:xfrm>
        </p:spPr>
        <p:txBody>
          <a:bodyPr>
            <a:normAutofit/>
          </a:bodyPr>
          <a:lstStyle/>
          <a:p>
            <a:r>
              <a:rPr lang="en-IN" sz="2000" dirty="0">
                <a:latin typeface="Times New Roman" panose="02020603050405020304" pitchFamily="18" charset="0"/>
                <a:cs typeface="Times New Roman" panose="02020603050405020304" pitchFamily="18" charset="0"/>
              </a:rPr>
              <a:t>Amazon CloudWatch is basically a metrics repository. An AWS service—such as Amazon EC2—puts metrics into the repository, and you retrieve statistics based on those metrics. </a:t>
            </a:r>
          </a:p>
          <a:p>
            <a:r>
              <a:rPr lang="en-IN" sz="2000" dirty="0">
                <a:latin typeface="Times New Roman" panose="02020603050405020304" pitchFamily="18" charset="0"/>
                <a:cs typeface="Times New Roman" panose="02020603050405020304" pitchFamily="18" charset="0"/>
              </a:rPr>
              <a:t>If you put your own custom metrics into the repository, you can retrieve statistics on these metrics as well.</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C8F910-073A-48FB-8C0A-D05369B40806}"/>
              </a:ext>
            </a:extLst>
          </p:cNvPr>
          <p:cNvPicPr>
            <a:picLocks noChangeAspect="1"/>
          </p:cNvPicPr>
          <p:nvPr/>
        </p:nvPicPr>
        <p:blipFill>
          <a:blip r:embed="rId2"/>
          <a:stretch>
            <a:fillRect/>
          </a:stretch>
        </p:blipFill>
        <p:spPr>
          <a:xfrm>
            <a:off x="1952625" y="2430380"/>
            <a:ext cx="8286750" cy="3746583"/>
          </a:xfrm>
          <a:prstGeom prst="rect">
            <a:avLst/>
          </a:prstGeom>
        </p:spPr>
      </p:pic>
    </p:spTree>
    <p:extLst>
      <p:ext uri="{BB962C8B-B14F-4D97-AF65-F5344CB8AC3E}">
        <p14:creationId xmlns:p14="http://schemas.microsoft.com/office/powerpoint/2010/main" val="4672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445CC-DADE-44AF-9C93-22BBD3051361}"/>
              </a:ext>
            </a:extLst>
          </p:cNvPr>
          <p:cNvSpPr>
            <a:spLocks noGrp="1"/>
          </p:cNvSpPr>
          <p:nvPr>
            <p:ph idx="1"/>
          </p:nvPr>
        </p:nvSpPr>
        <p:spPr>
          <a:xfrm>
            <a:off x="838200" y="762000"/>
            <a:ext cx="10515600" cy="5414963"/>
          </a:xfrm>
        </p:spPr>
        <p:txBody>
          <a:bodyPr>
            <a:normAutofit/>
          </a:bodyPr>
          <a:lstStyle/>
          <a:p>
            <a:r>
              <a:rPr lang="en-IN" sz="2000" dirty="0">
                <a:latin typeface="Times New Roman" panose="02020603050405020304" pitchFamily="18" charset="0"/>
                <a:cs typeface="Times New Roman" panose="02020603050405020304" pitchFamily="18" charset="0"/>
              </a:rPr>
              <a:t>Using Amazon CloudWatch alarm actions, you can create alarms that automatically stop, terminate, reboot, or recover your EC2 instances. </a:t>
            </a:r>
          </a:p>
          <a:p>
            <a:r>
              <a:rPr lang="en-IN" sz="2000" dirty="0">
                <a:latin typeface="Times New Roman" panose="02020603050405020304" pitchFamily="18" charset="0"/>
                <a:cs typeface="Times New Roman" panose="02020603050405020304" pitchFamily="18" charset="0"/>
              </a:rPr>
              <a:t>To set up a CloudWatch alarm action that can reboot, stop, or terminate an instance, you must use a service-linked IAM role, </a:t>
            </a:r>
            <a:r>
              <a:rPr lang="en-IN" sz="2000" i="1" dirty="0" err="1">
                <a:latin typeface="Times New Roman" panose="02020603050405020304" pitchFamily="18" charset="0"/>
                <a:cs typeface="Times New Roman" panose="02020603050405020304" pitchFamily="18" charset="0"/>
              </a:rPr>
              <a:t>AWSserviceRoleForCloudWatchEvents</a:t>
            </a:r>
            <a:r>
              <a:rPr lang="en-IN" sz="2000"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AWSServiceRoleForCloudWatchEvents</a:t>
            </a:r>
            <a:r>
              <a:rPr lang="en-IN" sz="2000" dirty="0">
                <a:latin typeface="Times New Roman" panose="02020603050405020304" pitchFamily="18" charset="0"/>
                <a:cs typeface="Times New Roman" panose="02020603050405020304" pitchFamily="18" charset="0"/>
              </a:rPr>
              <a:t> IAM role enables AWS to perform alarm actions on your behalf.</a:t>
            </a:r>
          </a:p>
          <a:p>
            <a:r>
              <a:rPr lang="en-IN" sz="2000" dirty="0">
                <a:latin typeface="Times New Roman" panose="02020603050405020304" pitchFamily="18" charset="0"/>
                <a:cs typeface="Times New Roman" panose="02020603050405020304" pitchFamily="18" charset="0"/>
              </a:rPr>
              <a:t>Go to IAM Console and Click on Create Role</a:t>
            </a:r>
          </a:p>
          <a:p>
            <a:endParaRPr lang="en-IN" sz="2000" i="1" dirty="0">
              <a:latin typeface="Times New Roman" panose="02020603050405020304" pitchFamily="18" charset="0"/>
              <a:cs typeface="Times New Roman" panose="02020603050405020304" pitchFamily="18" charset="0"/>
            </a:endParaRPr>
          </a:p>
          <a:p>
            <a:endParaRPr lang="en-IN"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59150F-E2EE-47D4-A4E0-6D7CFF5C8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77141"/>
            <a:ext cx="10515600" cy="2999821"/>
          </a:xfrm>
          <a:prstGeom prst="rect">
            <a:avLst/>
          </a:prstGeom>
        </p:spPr>
      </p:pic>
    </p:spTree>
    <p:extLst>
      <p:ext uri="{BB962C8B-B14F-4D97-AF65-F5344CB8AC3E}">
        <p14:creationId xmlns:p14="http://schemas.microsoft.com/office/powerpoint/2010/main" val="14208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BDD2C-DED3-46F5-A7BC-02A625940A3B}"/>
              </a:ext>
            </a:extLst>
          </p:cNvPr>
          <p:cNvSpPr>
            <a:spLocks noGrp="1"/>
          </p:cNvSpPr>
          <p:nvPr>
            <p:ph idx="1"/>
          </p:nvPr>
        </p:nvSpPr>
        <p:spPr>
          <a:xfrm>
            <a:off x="838200" y="763480"/>
            <a:ext cx="10515600" cy="541348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Click on CloudWatch Events in AWS Service tab and Select your use case as </a:t>
            </a:r>
            <a:r>
              <a:rPr lang="en-IN" sz="2400" i="1" dirty="0">
                <a:latin typeface="Times New Roman" panose="02020603050405020304" pitchFamily="18" charset="0"/>
                <a:cs typeface="Times New Roman" panose="02020603050405020304" pitchFamily="18" charset="0"/>
              </a:rPr>
              <a:t>CloudWatch-EC2 Actions</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D103AF-EEBF-4B32-9EC5-4856420BC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33" y="1793289"/>
            <a:ext cx="9792070" cy="4563123"/>
          </a:xfrm>
          <a:prstGeom prst="rect">
            <a:avLst/>
          </a:prstGeom>
        </p:spPr>
      </p:pic>
    </p:spTree>
    <p:extLst>
      <p:ext uri="{BB962C8B-B14F-4D97-AF65-F5344CB8AC3E}">
        <p14:creationId xmlns:p14="http://schemas.microsoft.com/office/powerpoint/2010/main" val="122447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BDDE5-2B97-40AA-AEB3-978D24F9F35F}"/>
              </a:ext>
            </a:extLst>
          </p:cNvPr>
          <p:cNvSpPr>
            <a:spLocks noGrp="1"/>
          </p:cNvSpPr>
          <p:nvPr>
            <p:ph idx="1"/>
          </p:nvPr>
        </p:nvSpPr>
        <p:spPr>
          <a:xfrm>
            <a:off x="838200" y="754602"/>
            <a:ext cx="10515600" cy="5422361"/>
          </a:xfrm>
        </p:spPr>
        <p:txBody>
          <a:bodyPr>
            <a:normAutofit/>
          </a:bodyPr>
          <a:lstStyle/>
          <a:p>
            <a:r>
              <a:rPr lang="en-IN" sz="2400" dirty="0">
                <a:latin typeface="Times New Roman" panose="02020603050405020304" pitchFamily="18" charset="0"/>
                <a:cs typeface="Times New Roman" panose="02020603050405020304" pitchFamily="18" charset="0"/>
              </a:rPr>
              <a:t>In Attach Policy page, Select the </a:t>
            </a:r>
            <a:r>
              <a:rPr lang="en-IN" sz="2400" i="1" dirty="0" err="1">
                <a:latin typeface="Times New Roman" panose="02020603050405020304" pitchFamily="18" charset="0"/>
                <a:cs typeface="Times New Roman" panose="02020603050405020304" pitchFamily="18" charset="0"/>
              </a:rPr>
              <a:t>CloudWatchEventsServiceRolePolicy</a:t>
            </a:r>
            <a:endParaRPr lang="en-IN" sz="2400"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Click on Next Review button</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89DBBB-1139-4525-88CD-D183DD884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39320"/>
            <a:ext cx="9632059" cy="4223876"/>
          </a:xfrm>
          <a:prstGeom prst="rect">
            <a:avLst/>
          </a:prstGeom>
        </p:spPr>
      </p:pic>
    </p:spTree>
    <p:extLst>
      <p:ext uri="{BB962C8B-B14F-4D97-AF65-F5344CB8AC3E}">
        <p14:creationId xmlns:p14="http://schemas.microsoft.com/office/powerpoint/2010/main" val="368956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6080C-F4D4-4359-AF71-DA320D8BE269}"/>
              </a:ext>
            </a:extLst>
          </p:cNvPr>
          <p:cNvSpPr>
            <a:spLocks noGrp="1"/>
          </p:cNvSpPr>
          <p:nvPr>
            <p:ph idx="1"/>
          </p:nvPr>
        </p:nvSpPr>
        <p:spPr>
          <a:xfrm>
            <a:off x="838200" y="772357"/>
            <a:ext cx="10515600" cy="5404606"/>
          </a:xfrm>
        </p:spPr>
        <p:txBody>
          <a:bodyPr/>
          <a:lstStyle/>
          <a:p>
            <a:r>
              <a:rPr lang="en-IN" dirty="0"/>
              <a:t>Review the Role and Click on Create Role.</a:t>
            </a:r>
          </a:p>
          <a:p>
            <a:endParaRPr lang="en-IN" dirty="0"/>
          </a:p>
          <a:p>
            <a:pPr marL="0" indent="0">
              <a:buNone/>
            </a:pPr>
            <a:endParaRPr lang="en-IN" dirty="0"/>
          </a:p>
        </p:txBody>
      </p:sp>
      <p:pic>
        <p:nvPicPr>
          <p:cNvPr id="5" name="Picture 4">
            <a:extLst>
              <a:ext uri="{FF2B5EF4-FFF2-40B4-BE49-F238E27FC236}">
                <a16:creationId xmlns:a16="http://schemas.microsoft.com/office/drawing/2014/main" id="{4B4DAE9F-A5CC-4DE0-9357-6826D24A8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7982"/>
            <a:ext cx="10515600" cy="4487662"/>
          </a:xfrm>
          <a:prstGeom prst="rect">
            <a:avLst/>
          </a:prstGeom>
        </p:spPr>
      </p:pic>
    </p:spTree>
    <p:extLst>
      <p:ext uri="{BB962C8B-B14F-4D97-AF65-F5344CB8AC3E}">
        <p14:creationId xmlns:p14="http://schemas.microsoft.com/office/powerpoint/2010/main" val="199554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77632-209F-4901-AFB4-7892A186010D}"/>
              </a:ext>
            </a:extLst>
          </p:cNvPr>
          <p:cNvSpPr>
            <a:spLocks noGrp="1"/>
          </p:cNvSpPr>
          <p:nvPr>
            <p:ph idx="1"/>
          </p:nvPr>
        </p:nvSpPr>
        <p:spPr>
          <a:xfrm>
            <a:off x="838200" y="736847"/>
            <a:ext cx="10515600" cy="5440116"/>
          </a:xfrm>
        </p:spPr>
        <p:txBody>
          <a:bodyPr/>
          <a:lstStyle/>
          <a:p>
            <a:pPr marL="0" indent="0">
              <a:buNone/>
            </a:pPr>
            <a:r>
              <a:rPr lang="en-IN" sz="2400" dirty="0">
                <a:latin typeface="Times New Roman" panose="02020603050405020304" pitchFamily="18" charset="0"/>
                <a:cs typeface="Times New Roman" panose="02020603050405020304" pitchFamily="18" charset="0"/>
              </a:rPr>
              <a:t>You can see the Created Role in the Roles tab in IAM Console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9D01284E-EF70-4802-AD16-9FB2135D5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1899821"/>
            <a:ext cx="10515601" cy="4012707"/>
          </a:xfrm>
          <a:prstGeom prst="rect">
            <a:avLst/>
          </a:prstGeom>
        </p:spPr>
      </p:pic>
    </p:spTree>
    <p:extLst>
      <p:ext uri="{BB962C8B-B14F-4D97-AF65-F5344CB8AC3E}">
        <p14:creationId xmlns:p14="http://schemas.microsoft.com/office/powerpoint/2010/main" val="19922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FE81D-BE21-4A78-B3F5-4EDB8C19CD86}"/>
              </a:ext>
            </a:extLst>
          </p:cNvPr>
          <p:cNvSpPr>
            <a:spLocks noGrp="1"/>
          </p:cNvSpPr>
          <p:nvPr>
            <p:ph idx="1"/>
          </p:nvPr>
        </p:nvSpPr>
        <p:spPr>
          <a:xfrm>
            <a:off x="838200" y="648070"/>
            <a:ext cx="10515600" cy="5528893"/>
          </a:xfrm>
        </p:spPr>
        <p:txBody>
          <a:bodyPr>
            <a:normAutofit/>
          </a:bodyPr>
          <a:lstStyle/>
          <a:p>
            <a:r>
              <a:rPr lang="en-IN" sz="2400" dirty="0">
                <a:latin typeface="Times New Roman" panose="02020603050405020304" pitchFamily="18" charset="0"/>
                <a:cs typeface="Times New Roman" panose="02020603050405020304" pitchFamily="18" charset="0"/>
              </a:rPr>
              <a:t>Amazon CloudWatch uses Amazon SNS to send email. First, create and subscribe to an SNS topic. When you create a CloudWatch alarm, you can add this SNS topic to send an email notification when the alarm changes state. </a:t>
            </a:r>
          </a:p>
          <a:p>
            <a:r>
              <a:rPr lang="en-IN" sz="2400" dirty="0">
                <a:latin typeface="Times New Roman" panose="02020603050405020304" pitchFamily="18" charset="0"/>
                <a:cs typeface="Times New Roman" panose="02020603050405020304" pitchFamily="18" charset="0"/>
              </a:rPr>
              <a:t>First, create a topic, then subscribe to it. You can optionally publish a test message to the topic.</a:t>
            </a:r>
          </a:p>
          <a:p>
            <a:r>
              <a:rPr lang="en-IN" sz="2400" dirty="0">
                <a:latin typeface="Times New Roman" panose="02020603050405020304" pitchFamily="18" charset="0"/>
                <a:cs typeface="Times New Roman" panose="02020603050405020304" pitchFamily="18" charset="0"/>
              </a:rPr>
              <a:t>Click on Create topic in SNS Console, Give the Topic Name and Display Name.</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DF84F5-9DCA-4BF5-921D-1263239A3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02867"/>
            <a:ext cx="10515600" cy="3074096"/>
          </a:xfrm>
          <a:prstGeom prst="rect">
            <a:avLst/>
          </a:prstGeom>
        </p:spPr>
      </p:pic>
    </p:spTree>
    <p:extLst>
      <p:ext uri="{BB962C8B-B14F-4D97-AF65-F5344CB8AC3E}">
        <p14:creationId xmlns:p14="http://schemas.microsoft.com/office/powerpoint/2010/main" val="4095018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850</Words>
  <Application>Microsoft Office PowerPoint</Application>
  <PresentationFormat>Widescreen</PresentationFormat>
  <Paragraphs>61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Configure an EC2 Alert for Reboot and Shutdown</vt:lpstr>
      <vt:lpstr>What is AWS CloudWatch?</vt:lpstr>
      <vt:lpstr>How Amazon CloudWatch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Configure an EC2 Alert for Reboot and Shutdown</dc:title>
  <dc:creator>vinayyreddyy@gmail.com</dc:creator>
  <cp:lastModifiedBy>Vinay Bandar</cp:lastModifiedBy>
  <cp:revision>13</cp:revision>
  <dcterms:created xsi:type="dcterms:W3CDTF">2018-02-11T11:45:24Z</dcterms:created>
  <dcterms:modified xsi:type="dcterms:W3CDTF">2018-02-11T13:24:14Z</dcterms:modified>
</cp:coreProperties>
</file>