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80" r:id="rId23"/>
    <p:sldId id="275" r:id="rId24"/>
    <p:sldId id="276" r:id="rId25"/>
    <p:sldId id="277"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56D257-B8B5-45B5-8ACE-8F8E8C1F8FD4}" type="datetimeFigureOut">
              <a:rPr lang="en-US" smtClean="0"/>
              <a:pPr/>
              <a:t>6/16/2017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56D257-B8B5-45B5-8ACE-8F8E8C1F8FD4}" type="datetimeFigureOut">
              <a:rPr lang="en-US" smtClean="0"/>
              <a:pPr/>
              <a:t>6/16/2017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56D257-B8B5-45B5-8ACE-8F8E8C1F8FD4}" type="datetimeFigureOut">
              <a:rPr lang="en-US" smtClean="0"/>
              <a:pPr/>
              <a:t>6/16/2017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56D257-B8B5-45B5-8ACE-8F8E8C1F8FD4}" type="datetimeFigureOut">
              <a:rPr lang="en-US" smtClean="0"/>
              <a:pPr/>
              <a:t>6/16/2017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6D257-B8B5-45B5-8ACE-8F8E8C1F8FD4}" type="datetimeFigureOut">
              <a:rPr lang="en-US" smtClean="0"/>
              <a:pPr/>
              <a:t>6/16/2017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56D257-B8B5-45B5-8ACE-8F8E8C1F8FD4}" type="datetimeFigureOut">
              <a:rPr lang="en-US" smtClean="0"/>
              <a:pPr/>
              <a:t>6/16/2017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56D257-B8B5-45B5-8ACE-8F8E8C1F8FD4}" type="datetimeFigureOut">
              <a:rPr lang="en-US" smtClean="0"/>
              <a:pPr/>
              <a:t>6/16/2017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56D257-B8B5-45B5-8ACE-8F8E8C1F8FD4}" type="datetimeFigureOut">
              <a:rPr lang="en-US" smtClean="0"/>
              <a:pPr/>
              <a:t>6/16/2017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D257-B8B5-45B5-8ACE-8F8E8C1F8FD4}" type="datetimeFigureOut">
              <a:rPr lang="en-US" smtClean="0"/>
              <a:pPr/>
              <a:t>6/16/2017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D257-B8B5-45B5-8ACE-8F8E8C1F8FD4}" type="datetimeFigureOut">
              <a:rPr lang="en-US" smtClean="0"/>
              <a:pPr/>
              <a:t>6/16/2017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D257-B8B5-45B5-8ACE-8F8E8C1F8FD4}" type="datetimeFigureOut">
              <a:rPr lang="en-US" smtClean="0"/>
              <a:pPr/>
              <a:t>6/16/2017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D6580-151A-4832-8411-76DE5E05DF9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6D257-B8B5-45B5-8ACE-8F8E8C1F8FD4}" type="datetimeFigureOut">
              <a:rPr lang="en-US" smtClean="0"/>
              <a:pPr/>
              <a:t>6/16/2017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D6580-151A-4832-8411-76DE5E05DF9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0128" y="2744793"/>
            <a:ext cx="7772400" cy="1470025"/>
          </a:xfrm>
        </p:spPr>
        <p:txBody>
          <a:bodyPr>
            <a:noAutofit/>
          </a:bodyPr>
          <a:lstStyle/>
          <a:p>
            <a:r>
              <a:rPr lang="en-US" b="1" dirty="0" smtClean="0"/>
              <a:t>Amazon Elastic Compute Cloud (EC2)</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80" y="71414"/>
            <a:ext cx="8229600" cy="796908"/>
          </a:xfrm>
        </p:spPr>
        <p:txBody>
          <a:bodyPr/>
          <a:lstStyle/>
          <a:p>
            <a:r>
              <a:rPr lang="en-US" dirty="0" smtClean="0"/>
              <a:t>Instance types</a:t>
            </a:r>
            <a:endParaRPr lang="en-IN" dirty="0"/>
          </a:p>
        </p:txBody>
      </p:sp>
      <p:sp>
        <p:nvSpPr>
          <p:cNvPr id="3" name="Content Placeholder 2"/>
          <p:cNvSpPr>
            <a:spLocks noGrp="1"/>
          </p:cNvSpPr>
          <p:nvPr>
            <p:ph idx="1"/>
          </p:nvPr>
        </p:nvSpPr>
        <p:spPr>
          <a:xfrm>
            <a:off x="528638" y="1214422"/>
            <a:ext cx="8472518" cy="5572164"/>
          </a:xfrm>
        </p:spPr>
        <p:txBody>
          <a:bodyPr>
            <a:normAutofit fontScale="77500" lnSpcReduction="20000"/>
          </a:bodyPr>
          <a:lstStyle/>
          <a:p>
            <a:pPr algn="just">
              <a:lnSpc>
                <a:spcPct val="160000"/>
              </a:lnSpc>
              <a:spcBef>
                <a:spcPts val="0"/>
              </a:spcBef>
            </a:pPr>
            <a:r>
              <a:rPr lang="en-IN" i="1" dirty="0"/>
              <a:t>I</a:t>
            </a:r>
            <a:r>
              <a:rPr lang="en-IN" i="1" dirty="0" smtClean="0"/>
              <a:t>nstance </a:t>
            </a:r>
            <a:r>
              <a:rPr lang="en-IN" i="1" dirty="0"/>
              <a:t>type</a:t>
            </a:r>
            <a:r>
              <a:rPr lang="en-IN" dirty="0"/>
              <a:t> that </a:t>
            </a:r>
            <a:r>
              <a:rPr lang="en-IN" dirty="0" smtClean="0"/>
              <a:t>we </a:t>
            </a:r>
            <a:r>
              <a:rPr lang="en-IN" dirty="0"/>
              <a:t>specify determines the hardware of the host computer used for your instance</a:t>
            </a:r>
            <a:r>
              <a:rPr lang="en-IN" dirty="0" smtClean="0"/>
              <a:t>.</a:t>
            </a:r>
          </a:p>
          <a:p>
            <a:pPr algn="just">
              <a:lnSpc>
                <a:spcPct val="160000"/>
              </a:lnSpc>
              <a:spcBef>
                <a:spcPts val="0"/>
              </a:spcBef>
            </a:pPr>
            <a:r>
              <a:rPr lang="en-IN" dirty="0"/>
              <a:t>Amazon EC2 provides each instance with a consistent and predictable amount of CPU capacity, regardless of its underlying hardware</a:t>
            </a:r>
            <a:r>
              <a:rPr lang="en-IN" dirty="0" smtClean="0"/>
              <a:t>.</a:t>
            </a:r>
          </a:p>
          <a:p>
            <a:pPr algn="just">
              <a:lnSpc>
                <a:spcPct val="160000"/>
              </a:lnSpc>
              <a:spcBef>
                <a:spcPts val="0"/>
              </a:spcBef>
            </a:pPr>
            <a:r>
              <a:rPr lang="en-IN" dirty="0"/>
              <a:t>EC2 dedicates some resources of the host computer, such as CPU, memory, and instance storage, to a particular instance</a:t>
            </a:r>
            <a:r>
              <a:rPr lang="en-IN" dirty="0" smtClean="0"/>
              <a:t>.</a:t>
            </a:r>
          </a:p>
          <a:p>
            <a:pPr algn="just">
              <a:lnSpc>
                <a:spcPct val="160000"/>
              </a:lnSpc>
              <a:spcBef>
                <a:spcPts val="0"/>
              </a:spcBef>
            </a:pPr>
            <a:r>
              <a:rPr lang="en-IN" dirty="0" smtClean="0"/>
              <a:t>Other </a:t>
            </a:r>
            <a:r>
              <a:rPr lang="en-IN" dirty="0"/>
              <a:t>resources of the host </a:t>
            </a:r>
            <a:r>
              <a:rPr lang="en-IN" dirty="0" smtClean="0"/>
              <a:t>computer like network </a:t>
            </a:r>
            <a:r>
              <a:rPr lang="en-IN" dirty="0"/>
              <a:t>and the disk </a:t>
            </a:r>
            <a:r>
              <a:rPr lang="en-IN" dirty="0" smtClean="0"/>
              <a:t>subsystem are shared among </a:t>
            </a:r>
            <a:r>
              <a:rPr lang="en-IN" dirty="0"/>
              <a:t>instances.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stance.JPG"/>
          <p:cNvPicPr>
            <a:picLocks noGrp="1" noChangeAspect="1"/>
          </p:cNvPicPr>
          <p:nvPr>
            <p:ph idx="1"/>
          </p:nvPr>
        </p:nvPicPr>
        <p:blipFill>
          <a:blip r:embed="rId2"/>
          <a:stretch>
            <a:fillRect/>
          </a:stretch>
        </p:blipFill>
        <p:spPr>
          <a:xfrm>
            <a:off x="-32" y="857232"/>
            <a:ext cx="9072594" cy="585791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sss.JPG"/>
          <p:cNvPicPr>
            <a:picLocks noGrp="1" noChangeAspect="1"/>
          </p:cNvPicPr>
          <p:nvPr>
            <p:ph idx="1"/>
          </p:nvPr>
        </p:nvPicPr>
        <p:blipFill>
          <a:blip r:embed="rId2"/>
          <a:stretch>
            <a:fillRect/>
          </a:stretch>
        </p:blipFill>
        <p:spPr>
          <a:xfrm>
            <a:off x="-17348" y="1666081"/>
            <a:ext cx="9161348" cy="397749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0"/>
            <a:ext cx="5857916" cy="857232"/>
          </a:xfrm>
        </p:spPr>
        <p:txBody>
          <a:bodyPr>
            <a:normAutofit/>
          </a:bodyPr>
          <a:lstStyle/>
          <a:p>
            <a:r>
              <a:rPr lang="en-US" sz="2800" dirty="0" smtClean="0"/>
              <a:t>Instance purchasing options</a:t>
            </a:r>
            <a:endParaRPr lang="en-IN" sz="2800" dirty="0"/>
          </a:p>
        </p:txBody>
      </p:sp>
      <p:sp>
        <p:nvSpPr>
          <p:cNvPr id="3" name="Content Placeholder 2"/>
          <p:cNvSpPr>
            <a:spLocks noGrp="1"/>
          </p:cNvSpPr>
          <p:nvPr>
            <p:ph idx="1"/>
          </p:nvPr>
        </p:nvSpPr>
        <p:spPr>
          <a:xfrm>
            <a:off x="457200" y="1285860"/>
            <a:ext cx="8401080" cy="5286412"/>
          </a:xfrm>
        </p:spPr>
        <p:txBody>
          <a:bodyPr>
            <a:normAutofit fontScale="55000" lnSpcReduction="20000"/>
          </a:bodyPr>
          <a:lstStyle/>
          <a:p>
            <a:pPr>
              <a:lnSpc>
                <a:spcPct val="170000"/>
              </a:lnSpc>
              <a:spcBef>
                <a:spcPts val="0"/>
              </a:spcBef>
            </a:pPr>
            <a:r>
              <a:rPr lang="en-IN" sz="3300" b="1" dirty="0"/>
              <a:t>On-Demand instances</a:t>
            </a:r>
            <a:r>
              <a:rPr lang="en-IN" sz="3300" dirty="0"/>
              <a:t> — Pay, by the hour, for the instances that you launch.</a:t>
            </a:r>
          </a:p>
          <a:p>
            <a:pPr>
              <a:lnSpc>
                <a:spcPct val="170000"/>
              </a:lnSpc>
              <a:spcBef>
                <a:spcPts val="0"/>
              </a:spcBef>
            </a:pPr>
            <a:r>
              <a:rPr lang="en-IN" sz="3300" b="1" dirty="0"/>
              <a:t>Reserved Instances</a:t>
            </a:r>
            <a:r>
              <a:rPr lang="en-IN" sz="3300" dirty="0"/>
              <a:t> — Purchase, at a significant discount, instances that are always available, for a term from one to three years.</a:t>
            </a:r>
          </a:p>
          <a:p>
            <a:pPr>
              <a:lnSpc>
                <a:spcPct val="170000"/>
              </a:lnSpc>
              <a:spcBef>
                <a:spcPts val="0"/>
              </a:spcBef>
            </a:pPr>
            <a:r>
              <a:rPr lang="en-IN" sz="3300" b="1" dirty="0"/>
              <a:t>Scheduled Instances</a:t>
            </a:r>
            <a:r>
              <a:rPr lang="en-IN" sz="3300" dirty="0"/>
              <a:t> — Purchase instances that are always available on the specified recurring schedule, for a one-year term.</a:t>
            </a:r>
          </a:p>
          <a:p>
            <a:pPr>
              <a:lnSpc>
                <a:spcPct val="170000"/>
              </a:lnSpc>
              <a:spcBef>
                <a:spcPts val="0"/>
              </a:spcBef>
            </a:pPr>
            <a:r>
              <a:rPr lang="en-IN" sz="3300" b="1" dirty="0"/>
              <a:t>Spot instances</a:t>
            </a:r>
            <a:r>
              <a:rPr lang="en-IN" sz="3300" dirty="0"/>
              <a:t> — Bid on unused instances, which can run as long as they are available and your bid is above the Spot price, at a significant discount.</a:t>
            </a:r>
          </a:p>
          <a:p>
            <a:pPr>
              <a:lnSpc>
                <a:spcPct val="170000"/>
              </a:lnSpc>
              <a:spcBef>
                <a:spcPts val="0"/>
              </a:spcBef>
            </a:pPr>
            <a:r>
              <a:rPr lang="en-IN" sz="3300" b="1" dirty="0"/>
              <a:t>Dedicated hosts</a:t>
            </a:r>
            <a:r>
              <a:rPr lang="en-IN" sz="3300" dirty="0"/>
              <a:t> — Pay for a physical host that is fully dedicated to running your instances, and bring your existing per-socket, per-core, or per-VM software licenses to reduce costs.</a:t>
            </a:r>
          </a:p>
          <a:p>
            <a:pPr>
              <a:lnSpc>
                <a:spcPct val="170000"/>
              </a:lnSpc>
              <a:spcBef>
                <a:spcPts val="0"/>
              </a:spcBef>
            </a:pPr>
            <a:r>
              <a:rPr lang="en-IN" sz="3300" b="1" dirty="0"/>
              <a:t>Dedicated instances</a:t>
            </a:r>
            <a:r>
              <a:rPr lang="en-IN" sz="3300" dirty="0"/>
              <a:t> — Pay, by the hour, for instances that run on single-tenant hardware. </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0324"/>
            <a:ext cx="7115196" cy="796908"/>
          </a:xfrm>
        </p:spPr>
        <p:txBody>
          <a:bodyPr/>
          <a:lstStyle/>
          <a:p>
            <a:r>
              <a:rPr lang="en-US" dirty="0" smtClean="0"/>
              <a:t>Instance lifecycle</a:t>
            </a:r>
            <a:endParaRPr lang="en-IN" dirty="0"/>
          </a:p>
        </p:txBody>
      </p:sp>
      <p:sp>
        <p:nvSpPr>
          <p:cNvPr id="3" name="Content Placeholder 2"/>
          <p:cNvSpPr>
            <a:spLocks noGrp="1"/>
          </p:cNvSpPr>
          <p:nvPr>
            <p:ph idx="1"/>
          </p:nvPr>
        </p:nvSpPr>
        <p:spPr>
          <a:xfrm>
            <a:off x="457200" y="928670"/>
            <a:ext cx="8329642" cy="5643602"/>
          </a:xfrm>
        </p:spPr>
        <p:txBody>
          <a:bodyPr>
            <a:normAutofit fontScale="62500" lnSpcReduction="20000"/>
          </a:bodyPr>
          <a:lstStyle/>
          <a:p>
            <a:pPr algn="just">
              <a:lnSpc>
                <a:spcPct val="170000"/>
              </a:lnSpc>
              <a:spcBef>
                <a:spcPts val="0"/>
              </a:spcBef>
            </a:pPr>
            <a:r>
              <a:rPr lang="en-IN" dirty="0"/>
              <a:t>The lifecycle of an instance starts when it is launched and ends when it is terminated. </a:t>
            </a:r>
            <a:endParaRPr lang="en-IN" dirty="0" smtClean="0"/>
          </a:p>
          <a:p>
            <a:pPr algn="just">
              <a:lnSpc>
                <a:spcPct val="170000"/>
              </a:lnSpc>
              <a:spcBef>
                <a:spcPts val="0"/>
              </a:spcBef>
            </a:pPr>
            <a:r>
              <a:rPr lang="en-IN" dirty="0" smtClean="0"/>
              <a:t>Purchasing </a:t>
            </a:r>
            <a:r>
              <a:rPr lang="en-IN" dirty="0"/>
              <a:t>option that you choose effects the lifecycle of the instance</a:t>
            </a:r>
            <a:r>
              <a:rPr lang="en-IN" dirty="0" smtClean="0"/>
              <a:t>.</a:t>
            </a:r>
          </a:p>
          <a:p>
            <a:pPr algn="just">
              <a:lnSpc>
                <a:spcPct val="170000"/>
              </a:lnSpc>
              <a:spcBef>
                <a:spcPts val="0"/>
              </a:spcBef>
            </a:pPr>
            <a:r>
              <a:rPr lang="en-IN" dirty="0"/>
              <a:t>On-Demand instance runs when you launch it and ends when you terminate it. </a:t>
            </a:r>
            <a:endParaRPr lang="en-IN" dirty="0" smtClean="0"/>
          </a:p>
          <a:p>
            <a:pPr algn="just">
              <a:lnSpc>
                <a:spcPct val="170000"/>
              </a:lnSpc>
              <a:spcBef>
                <a:spcPts val="0"/>
              </a:spcBef>
            </a:pPr>
            <a:r>
              <a:rPr lang="en-IN" dirty="0" smtClean="0"/>
              <a:t>A </a:t>
            </a:r>
            <a:r>
              <a:rPr lang="en-IN" dirty="0"/>
              <a:t>Spot instance runs as long as its capacity is available and your bid price is higher than the Spot price. </a:t>
            </a:r>
            <a:endParaRPr lang="en-IN" dirty="0" smtClean="0"/>
          </a:p>
          <a:p>
            <a:pPr algn="just">
              <a:lnSpc>
                <a:spcPct val="170000"/>
              </a:lnSpc>
              <a:spcBef>
                <a:spcPts val="0"/>
              </a:spcBef>
            </a:pPr>
            <a:r>
              <a:rPr lang="en-IN" dirty="0" smtClean="0"/>
              <a:t>You </a:t>
            </a:r>
            <a:r>
              <a:rPr lang="en-IN" dirty="0"/>
              <a:t>can launch a Scheduled Instance during its scheduled time </a:t>
            </a:r>
            <a:r>
              <a:rPr lang="en-IN" dirty="0" smtClean="0"/>
              <a:t>period.</a:t>
            </a:r>
          </a:p>
          <a:p>
            <a:pPr algn="just">
              <a:lnSpc>
                <a:spcPct val="170000"/>
              </a:lnSpc>
              <a:spcBef>
                <a:spcPts val="0"/>
              </a:spcBef>
            </a:pPr>
            <a:r>
              <a:rPr lang="en-IN" dirty="0" smtClean="0"/>
              <a:t>Amazon </a:t>
            </a:r>
            <a:r>
              <a:rPr lang="en-IN" dirty="0"/>
              <a:t>EC2 launches the instances and then terminates them three minutes before the time period ends</a:t>
            </a:r>
            <a:r>
              <a:rPr lang="en-IN" dirty="0" smtClean="0"/>
              <a:t>.</a:t>
            </a:r>
          </a:p>
          <a:p>
            <a:pPr algn="just">
              <a:lnSpc>
                <a:spcPct val="170000"/>
              </a:lnSpc>
              <a:spcBef>
                <a:spcPts val="0"/>
              </a:spcBef>
            </a:pPr>
            <a:r>
              <a:rPr lang="en-US" dirty="0" smtClean="0"/>
              <a:t>To determine the lifecycle of an instance go to Amazon EC2 console </a:t>
            </a:r>
            <a:r>
              <a:rPr lang="en-US" dirty="0" smtClean="0">
                <a:sym typeface="Wingdings" pitchFamily="2" charset="2"/>
              </a:rPr>
              <a:t> navigation pane  select req instance  description tab tenancy</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71414"/>
            <a:ext cx="7901014" cy="785818"/>
          </a:xfrm>
        </p:spPr>
        <p:txBody>
          <a:bodyPr>
            <a:normAutofit/>
          </a:bodyPr>
          <a:lstStyle/>
          <a:p>
            <a:r>
              <a:rPr lang="en-US" dirty="0" smtClean="0"/>
              <a:t>Instance lifecycle</a:t>
            </a:r>
            <a:endParaRPr lang="en-IN" dirty="0"/>
          </a:p>
        </p:txBody>
      </p:sp>
      <p:pic>
        <p:nvPicPr>
          <p:cNvPr id="4" name="Content Placeholder 3" descr="instance_lifecycle.png"/>
          <p:cNvPicPr>
            <a:picLocks noGrp="1" noChangeAspect="1"/>
          </p:cNvPicPr>
          <p:nvPr>
            <p:ph idx="1"/>
          </p:nvPr>
        </p:nvPicPr>
        <p:blipFill>
          <a:blip r:embed="rId2"/>
          <a:stretch>
            <a:fillRect/>
          </a:stretch>
        </p:blipFill>
        <p:spPr>
          <a:xfrm>
            <a:off x="428596" y="1999251"/>
            <a:ext cx="8579157" cy="4144393"/>
          </a:xfrm>
        </p:spPr>
      </p:pic>
      <p:sp>
        <p:nvSpPr>
          <p:cNvPr id="5" name="TextBox 4"/>
          <p:cNvSpPr txBox="1"/>
          <p:nvPr/>
        </p:nvSpPr>
        <p:spPr>
          <a:xfrm>
            <a:off x="1071538" y="6357958"/>
            <a:ext cx="8072462" cy="369332"/>
          </a:xfrm>
          <a:prstGeom prst="rect">
            <a:avLst/>
          </a:prstGeom>
          <a:noFill/>
        </p:spPr>
        <p:txBody>
          <a:bodyPr wrap="square" rtlCol="0">
            <a:spAutoFit/>
          </a:bodyPr>
          <a:lstStyle/>
          <a:p>
            <a:r>
              <a:rPr lang="en-IN" dirty="0" smtClean="0"/>
              <a:t>http://docs.aws.amazon.com/AWSEC2/latest/UserGuide/ec2-instance-lifecycle.html</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142853"/>
            <a:ext cx="5626114" cy="571504"/>
          </a:xfrm>
        </p:spPr>
        <p:txBody>
          <a:bodyPr>
            <a:normAutofit fontScale="90000"/>
          </a:bodyPr>
          <a:lstStyle/>
          <a:p>
            <a:r>
              <a:rPr lang="en-US" dirty="0" smtClean="0"/>
              <a:t>EC2 Root Devices Storage</a:t>
            </a:r>
            <a:endParaRPr lang="en-IN" dirty="0"/>
          </a:p>
        </p:txBody>
      </p:sp>
      <p:sp>
        <p:nvSpPr>
          <p:cNvPr id="3" name="Content Placeholder 2"/>
          <p:cNvSpPr>
            <a:spLocks noGrp="1"/>
          </p:cNvSpPr>
          <p:nvPr>
            <p:ph idx="1"/>
          </p:nvPr>
        </p:nvSpPr>
        <p:spPr>
          <a:xfrm>
            <a:off x="457200" y="1000108"/>
            <a:ext cx="8329642" cy="1285884"/>
          </a:xfrm>
        </p:spPr>
        <p:txBody>
          <a:bodyPr>
            <a:normAutofit fontScale="77500" lnSpcReduction="20000"/>
          </a:bodyPr>
          <a:lstStyle/>
          <a:p>
            <a:pPr>
              <a:lnSpc>
                <a:spcPct val="150000"/>
              </a:lnSpc>
              <a:spcBef>
                <a:spcPts val="0"/>
              </a:spcBef>
            </a:pPr>
            <a:r>
              <a:rPr lang="en-IN" sz="2800" dirty="0" smtClean="0"/>
              <a:t>Root device volume contains the image used to boot the instance.</a:t>
            </a:r>
          </a:p>
          <a:p>
            <a:pPr>
              <a:lnSpc>
                <a:spcPct val="150000"/>
              </a:lnSpc>
              <a:spcBef>
                <a:spcPts val="0"/>
              </a:spcBef>
            </a:pPr>
            <a:r>
              <a:rPr lang="en-US" sz="2800" dirty="0" smtClean="0"/>
              <a:t>EC2 instance store and EBS backed AMIs</a:t>
            </a:r>
          </a:p>
          <a:p>
            <a:pPr>
              <a:lnSpc>
                <a:spcPct val="150000"/>
              </a:lnSpc>
              <a:spcBef>
                <a:spcPts val="0"/>
              </a:spcBef>
              <a:buNone/>
            </a:pPr>
            <a:endParaRPr lang="en-IN" sz="2800" dirty="0"/>
          </a:p>
        </p:txBody>
      </p:sp>
      <p:pic>
        <p:nvPicPr>
          <p:cNvPr id="4" name="Picture 3" descr="architecture_storage.png"/>
          <p:cNvPicPr>
            <a:picLocks noChangeAspect="1"/>
          </p:cNvPicPr>
          <p:nvPr/>
        </p:nvPicPr>
        <p:blipFill>
          <a:blip r:embed="rId2"/>
          <a:stretch>
            <a:fillRect/>
          </a:stretch>
        </p:blipFill>
        <p:spPr>
          <a:xfrm>
            <a:off x="785786" y="1978705"/>
            <a:ext cx="7500990" cy="466500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dirty="0" smtClean="0"/>
              <a:t>Instance Store</a:t>
            </a:r>
            <a:endParaRPr lang="en-IN" dirty="0"/>
          </a:p>
        </p:txBody>
      </p:sp>
      <p:sp>
        <p:nvSpPr>
          <p:cNvPr id="3" name="Content Placeholder 2"/>
          <p:cNvSpPr>
            <a:spLocks noGrp="1"/>
          </p:cNvSpPr>
          <p:nvPr>
            <p:ph idx="1"/>
          </p:nvPr>
        </p:nvSpPr>
        <p:spPr>
          <a:xfrm>
            <a:off x="457200" y="1000108"/>
            <a:ext cx="8258204" cy="5572164"/>
          </a:xfrm>
        </p:spPr>
        <p:txBody>
          <a:bodyPr>
            <a:normAutofit fontScale="85000" lnSpcReduction="10000"/>
          </a:bodyPr>
          <a:lstStyle/>
          <a:p>
            <a:pPr>
              <a:lnSpc>
                <a:spcPct val="150000"/>
              </a:lnSpc>
              <a:spcBef>
                <a:spcPts val="0"/>
              </a:spcBef>
            </a:pPr>
            <a:r>
              <a:rPr lang="en-US" dirty="0" smtClean="0"/>
              <a:t>Physically attached to the host computer</a:t>
            </a:r>
          </a:p>
          <a:p>
            <a:pPr>
              <a:lnSpc>
                <a:spcPct val="150000"/>
              </a:lnSpc>
              <a:spcBef>
                <a:spcPts val="0"/>
              </a:spcBef>
            </a:pPr>
            <a:r>
              <a:rPr lang="en-US" dirty="0" smtClean="0"/>
              <a:t>Type and amount differs by instance</a:t>
            </a:r>
          </a:p>
          <a:p>
            <a:pPr>
              <a:lnSpc>
                <a:spcPct val="150000"/>
              </a:lnSpc>
              <a:spcBef>
                <a:spcPts val="0"/>
              </a:spcBef>
            </a:pPr>
            <a:r>
              <a:rPr lang="en-US" dirty="0" smtClean="0"/>
              <a:t>Data dependent upon instance lifecycle</a:t>
            </a:r>
          </a:p>
          <a:p>
            <a:pPr algn="just">
              <a:lnSpc>
                <a:spcPct val="150000"/>
              </a:lnSpc>
              <a:spcBef>
                <a:spcPts val="0"/>
              </a:spcBef>
            </a:pPr>
            <a:r>
              <a:rPr lang="en-IN" dirty="0" smtClean="0"/>
              <a:t>Any data on the instance store volumes persists as long as the instance is running, but this data is deleted when the instance is terminated (instance store-backed instances do not support the </a:t>
            </a:r>
            <a:r>
              <a:rPr lang="en-IN" b="1" dirty="0" smtClean="0"/>
              <a:t>Stop</a:t>
            </a:r>
            <a:r>
              <a:rPr lang="en-IN" dirty="0" smtClean="0"/>
              <a:t> action) or if it fails (such as if an underlying drive has issues).</a:t>
            </a:r>
          </a:p>
          <a:p>
            <a:pPr algn="just">
              <a:lnSpc>
                <a:spcPct val="150000"/>
              </a:lnSpc>
              <a:spcBef>
                <a:spcPts val="0"/>
              </a:spcBef>
            </a:pPr>
            <a:r>
              <a:rPr lang="en-US" dirty="0" smtClean="0"/>
              <a:t>Cannot be restored once the instance fails/terminated</a:t>
            </a:r>
          </a:p>
          <a:p>
            <a:pPr algn="just">
              <a:lnSpc>
                <a:spcPct val="150000"/>
              </a:lnSpc>
              <a:spcBef>
                <a:spcPts val="0"/>
              </a:spcBef>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stance_store_backed_instance.png"/>
          <p:cNvPicPr>
            <a:picLocks noGrp="1" noChangeAspect="1"/>
          </p:cNvPicPr>
          <p:nvPr>
            <p:ph idx="1"/>
          </p:nvPr>
        </p:nvPicPr>
        <p:blipFill>
          <a:blip r:embed="rId2"/>
          <a:stretch>
            <a:fillRect/>
          </a:stretch>
        </p:blipFill>
        <p:spPr>
          <a:xfrm>
            <a:off x="1071538" y="920168"/>
            <a:ext cx="7286676" cy="5724107"/>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60324"/>
            <a:ext cx="7686700" cy="796908"/>
          </a:xfrm>
        </p:spPr>
        <p:txBody>
          <a:bodyPr/>
          <a:lstStyle/>
          <a:p>
            <a:r>
              <a:rPr lang="en-US" dirty="0" smtClean="0"/>
              <a:t>EBS volumes</a:t>
            </a:r>
            <a:endParaRPr lang="en-IN" dirty="0"/>
          </a:p>
        </p:txBody>
      </p:sp>
      <p:sp>
        <p:nvSpPr>
          <p:cNvPr id="3" name="Content Placeholder 2"/>
          <p:cNvSpPr>
            <a:spLocks noGrp="1"/>
          </p:cNvSpPr>
          <p:nvPr>
            <p:ph idx="1"/>
          </p:nvPr>
        </p:nvSpPr>
        <p:spPr>
          <a:xfrm>
            <a:off x="457200" y="1000108"/>
            <a:ext cx="8401080" cy="5500726"/>
          </a:xfrm>
        </p:spPr>
        <p:txBody>
          <a:bodyPr>
            <a:normAutofit fontScale="85000" lnSpcReduction="10000"/>
          </a:bodyPr>
          <a:lstStyle/>
          <a:p>
            <a:pPr>
              <a:lnSpc>
                <a:spcPct val="150000"/>
              </a:lnSpc>
              <a:spcBef>
                <a:spcPts val="0"/>
              </a:spcBef>
            </a:pPr>
            <a:r>
              <a:rPr lang="en-US" dirty="0" smtClean="0"/>
              <a:t>EBS volumes are automatically replicated within the availability zones (AZ) in which they are created. </a:t>
            </a:r>
          </a:p>
          <a:p>
            <a:pPr>
              <a:lnSpc>
                <a:spcPct val="150000"/>
              </a:lnSpc>
              <a:spcBef>
                <a:spcPts val="0"/>
              </a:spcBef>
            </a:pPr>
            <a:r>
              <a:rPr lang="en-US" dirty="0" smtClean="0"/>
              <a:t>Use EBS optimized instances to deliver dedicated throughput between Amazon EC2 and Amazon EBS, with options between 500 and 4000 Mbps, depending on the instance type</a:t>
            </a:r>
          </a:p>
          <a:p>
            <a:pPr>
              <a:lnSpc>
                <a:spcPct val="150000"/>
              </a:lnSpc>
              <a:spcBef>
                <a:spcPts val="0"/>
              </a:spcBef>
            </a:pPr>
            <a:r>
              <a:rPr lang="en-US" dirty="0" smtClean="0"/>
              <a:t>Attached to only a single instance</a:t>
            </a:r>
          </a:p>
          <a:p>
            <a:pPr>
              <a:lnSpc>
                <a:spcPct val="150000"/>
              </a:lnSpc>
              <a:spcBef>
                <a:spcPts val="0"/>
              </a:spcBef>
            </a:pPr>
            <a:r>
              <a:rPr lang="en-US" dirty="0" smtClean="0"/>
              <a:t>At least 1 GB in size and at most 1 TB</a:t>
            </a:r>
          </a:p>
          <a:p>
            <a:pPr>
              <a:lnSpc>
                <a:spcPct val="150000"/>
              </a:lnSpc>
              <a:spcBef>
                <a:spcPts val="0"/>
              </a:spcBef>
              <a:buNone/>
            </a:pPr>
            <a:r>
              <a:rPr lang="en-US" sz="2100" dirty="0" smtClean="0"/>
              <a:t>http://docs.aws.amazon.com/AWSEC2/latest/UserGuide/EBSVolumeTypes.html</a:t>
            </a:r>
          </a:p>
          <a:p>
            <a:endParaRPr lang="en-US"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lstStyle/>
          <a:p>
            <a:r>
              <a:rPr lang="en-US" dirty="0" smtClean="0"/>
              <a:t>Introduction</a:t>
            </a:r>
            <a:endParaRPr lang="en-IN" dirty="0"/>
          </a:p>
        </p:txBody>
      </p:sp>
      <p:sp>
        <p:nvSpPr>
          <p:cNvPr id="3" name="Content Placeholder 2"/>
          <p:cNvSpPr>
            <a:spLocks noGrp="1"/>
          </p:cNvSpPr>
          <p:nvPr>
            <p:ph idx="1"/>
          </p:nvPr>
        </p:nvSpPr>
        <p:spPr>
          <a:xfrm>
            <a:off x="285720" y="1071546"/>
            <a:ext cx="8429684" cy="5429288"/>
          </a:xfrm>
        </p:spPr>
        <p:txBody>
          <a:bodyPr>
            <a:normAutofit fontScale="85000" lnSpcReduction="10000"/>
          </a:bodyPr>
          <a:lstStyle/>
          <a:p>
            <a:pPr algn="just">
              <a:lnSpc>
                <a:spcPct val="150000"/>
              </a:lnSpc>
              <a:spcBef>
                <a:spcPts val="0"/>
              </a:spcBef>
            </a:pPr>
            <a:r>
              <a:rPr lang="en-IN" dirty="0" smtClean="0"/>
              <a:t>Provides </a:t>
            </a:r>
            <a:r>
              <a:rPr lang="en-IN" dirty="0"/>
              <a:t>scalable computing capacity in the Amazon Web Services (AWS) </a:t>
            </a:r>
            <a:r>
              <a:rPr lang="en-IN" dirty="0" smtClean="0"/>
              <a:t>cloud.</a:t>
            </a:r>
          </a:p>
          <a:p>
            <a:pPr algn="just">
              <a:lnSpc>
                <a:spcPct val="150000"/>
              </a:lnSpc>
              <a:spcBef>
                <a:spcPts val="0"/>
              </a:spcBef>
            </a:pPr>
            <a:r>
              <a:rPr lang="en-US" dirty="0" smtClean="0"/>
              <a:t>Can use </a:t>
            </a:r>
            <a:r>
              <a:rPr lang="en-IN" dirty="0" smtClean="0"/>
              <a:t>EC2 </a:t>
            </a:r>
            <a:r>
              <a:rPr lang="en-IN" dirty="0"/>
              <a:t>to launch as many or as few virtual servers as you need, configure security and networking, and manage storage</a:t>
            </a:r>
            <a:r>
              <a:rPr lang="en-IN" dirty="0" smtClean="0"/>
              <a:t>.</a:t>
            </a:r>
          </a:p>
          <a:p>
            <a:pPr algn="just">
              <a:lnSpc>
                <a:spcPct val="150000"/>
              </a:lnSpc>
              <a:spcBef>
                <a:spcPts val="0"/>
              </a:spcBef>
            </a:pPr>
            <a:r>
              <a:rPr lang="en-IN" dirty="0" smtClean="0"/>
              <a:t>Enables </a:t>
            </a:r>
            <a:r>
              <a:rPr lang="en-IN" dirty="0"/>
              <a:t>you to scale up or down to handle changes in requirements or spikes in popularity, reducing your need to forecast traffic</a:t>
            </a:r>
            <a:r>
              <a:rPr lang="en-IN" dirty="0" smtClean="0"/>
              <a:t>.</a:t>
            </a:r>
          </a:p>
          <a:p>
            <a:pPr algn="just">
              <a:lnSpc>
                <a:spcPct val="150000"/>
              </a:lnSpc>
              <a:spcBef>
                <a:spcPts val="0"/>
              </a:spcBef>
            </a:pPr>
            <a:r>
              <a:rPr lang="en-IN" dirty="0" smtClean="0"/>
              <a:t>Windows, Linux most common operating systems</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142" y="71414"/>
            <a:ext cx="7186634" cy="725470"/>
          </a:xfrm>
        </p:spPr>
        <p:txBody>
          <a:bodyPr>
            <a:normAutofit fontScale="90000"/>
          </a:bodyPr>
          <a:lstStyle/>
          <a:p>
            <a:r>
              <a:rPr lang="en-US" dirty="0" smtClean="0"/>
              <a:t>EBS</a:t>
            </a:r>
            <a:endParaRPr lang="en-IN" dirty="0"/>
          </a:p>
        </p:txBody>
      </p:sp>
      <p:sp>
        <p:nvSpPr>
          <p:cNvPr id="3" name="Content Placeholder 2"/>
          <p:cNvSpPr>
            <a:spLocks noGrp="1"/>
          </p:cNvSpPr>
          <p:nvPr>
            <p:ph idx="1"/>
          </p:nvPr>
        </p:nvSpPr>
        <p:spPr>
          <a:xfrm>
            <a:off x="457200" y="1000108"/>
            <a:ext cx="8472518" cy="5500726"/>
          </a:xfrm>
        </p:spPr>
        <p:txBody>
          <a:bodyPr>
            <a:normAutofit fontScale="92500"/>
          </a:bodyPr>
          <a:lstStyle/>
          <a:p>
            <a:pPr algn="just"/>
            <a:r>
              <a:rPr lang="en-IN" dirty="0" smtClean="0"/>
              <a:t>Use EBS volumes as primary storage for data that requires frequent updates like the system drive or database application storage etc.</a:t>
            </a:r>
          </a:p>
          <a:p>
            <a:pPr algn="just"/>
            <a:r>
              <a:rPr lang="en-IN" dirty="0" smtClean="0"/>
              <a:t>EBS volumes persist independently from the running life of an EC2 instance. </a:t>
            </a:r>
          </a:p>
          <a:p>
            <a:pPr algn="just"/>
            <a:r>
              <a:rPr lang="en-IN" dirty="0" smtClean="0"/>
              <a:t>Amazon EBS provides the following volume types: </a:t>
            </a:r>
          </a:p>
          <a:p>
            <a:pPr lvl="1" algn="just"/>
            <a:r>
              <a:rPr lang="en-IN" dirty="0" smtClean="0"/>
              <a:t>General Purpose SSD (gp2)</a:t>
            </a:r>
          </a:p>
          <a:p>
            <a:pPr lvl="1" algn="just"/>
            <a:r>
              <a:rPr lang="en-IN" dirty="0" smtClean="0"/>
              <a:t>Provisioned IOPS SSD (io1)</a:t>
            </a:r>
          </a:p>
          <a:p>
            <a:pPr lvl="1" algn="just"/>
            <a:r>
              <a:rPr lang="en-IN" dirty="0" smtClean="0"/>
              <a:t>Throughput Optimized HDD (st1)</a:t>
            </a:r>
          </a:p>
          <a:p>
            <a:pPr lvl="1" algn="just"/>
            <a:r>
              <a:rPr lang="en-IN" dirty="0" smtClean="0"/>
              <a:t>Cold HDD (sc1)</a:t>
            </a:r>
          </a:p>
          <a:p>
            <a:pPr lvl="1" algn="just"/>
            <a:r>
              <a:rPr lang="en-IN" dirty="0" smtClean="0"/>
              <a:t>Magnetic (standard)</a:t>
            </a:r>
          </a:p>
          <a:p>
            <a:pPr algn="just"/>
            <a:endParaRPr lang="en-IN" dirty="0" smtClean="0"/>
          </a:p>
          <a:p>
            <a:pPr algn="just"/>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R.JPG"/>
          <p:cNvPicPr>
            <a:picLocks noChangeAspect="1"/>
          </p:cNvPicPr>
          <p:nvPr/>
        </p:nvPicPr>
        <p:blipFill>
          <a:blip r:embed="rId2"/>
          <a:stretch>
            <a:fillRect/>
          </a:stretch>
        </p:blipFill>
        <p:spPr>
          <a:xfrm>
            <a:off x="0" y="1309187"/>
            <a:ext cx="9144000" cy="4691581"/>
          </a:xfrm>
          <a:prstGeom prst="rect">
            <a:avLst/>
          </a:prstGeom>
        </p:spPr>
      </p:pic>
      <p:sp>
        <p:nvSpPr>
          <p:cNvPr id="5" name="TextBox 4"/>
          <p:cNvSpPr txBox="1"/>
          <p:nvPr/>
        </p:nvSpPr>
        <p:spPr>
          <a:xfrm>
            <a:off x="2928926" y="214290"/>
            <a:ext cx="3500462" cy="461665"/>
          </a:xfrm>
          <a:prstGeom prst="rect">
            <a:avLst/>
          </a:prstGeom>
          <a:noFill/>
        </p:spPr>
        <p:txBody>
          <a:bodyPr wrap="square" rtlCol="0">
            <a:spAutoFit/>
          </a:bodyPr>
          <a:lstStyle/>
          <a:p>
            <a:r>
              <a:rPr lang="en-US" sz="2400" dirty="0" smtClean="0"/>
              <a:t>EBS Volumes comparison</a:t>
            </a:r>
            <a:endParaRPr lang="en-IN"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4"/>
            <a:ext cx="7472386" cy="939784"/>
          </a:xfrm>
        </p:spPr>
        <p:txBody>
          <a:bodyPr/>
          <a:lstStyle/>
          <a:p>
            <a:r>
              <a:rPr lang="en-US" dirty="0" smtClean="0"/>
              <a:t>EBS Snapshots</a:t>
            </a:r>
            <a:endParaRPr lang="en-IN" dirty="0"/>
          </a:p>
        </p:txBody>
      </p:sp>
      <p:sp>
        <p:nvSpPr>
          <p:cNvPr id="3" name="Content Placeholder 2"/>
          <p:cNvSpPr>
            <a:spLocks noGrp="1"/>
          </p:cNvSpPr>
          <p:nvPr>
            <p:ph idx="1"/>
          </p:nvPr>
        </p:nvSpPr>
        <p:spPr>
          <a:xfrm>
            <a:off x="457200" y="857232"/>
            <a:ext cx="8401080" cy="5715040"/>
          </a:xfrm>
        </p:spPr>
        <p:txBody>
          <a:bodyPr/>
          <a:lstStyle/>
          <a:p>
            <a:r>
              <a:rPr lang="en-IN" dirty="0" smtClean="0"/>
              <a:t>Can back up the data on your EBS volumes to Amazon S3 by taking point-in-time snapshots.</a:t>
            </a:r>
          </a:p>
          <a:p>
            <a:r>
              <a:rPr lang="en-IN" dirty="0" smtClean="0"/>
              <a:t>Snapshots are incremental backups, which means that only the blocks on the device that have changed after your most recent snapshot are saved. </a:t>
            </a:r>
          </a:p>
          <a:p>
            <a:r>
              <a:rPr lang="en-IN" dirty="0" smtClean="0"/>
              <a:t>Active snapshots contain all of the information needed to restore your data (from the time it was taken) to a new </a:t>
            </a:r>
            <a:r>
              <a:rPr lang="en-IN" smtClean="0"/>
              <a:t>EBS Volume</a:t>
            </a:r>
          </a:p>
          <a:p>
            <a:endParaRPr lang="en-IN"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s_backed_instance.png"/>
          <p:cNvPicPr>
            <a:picLocks noChangeAspect="1"/>
          </p:cNvPicPr>
          <p:nvPr/>
        </p:nvPicPr>
        <p:blipFill>
          <a:blip r:embed="rId2"/>
          <a:stretch>
            <a:fillRect/>
          </a:stretch>
        </p:blipFill>
        <p:spPr>
          <a:xfrm>
            <a:off x="1142976" y="1185285"/>
            <a:ext cx="7572428" cy="531554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74"/>
            <a:ext cx="8229600" cy="989034"/>
          </a:xfrm>
        </p:spPr>
        <p:txBody>
          <a:bodyPr/>
          <a:lstStyle/>
          <a:p>
            <a:r>
              <a:rPr lang="en-US" dirty="0" smtClean="0"/>
              <a:t>Two Platforms</a:t>
            </a:r>
            <a:endParaRPr lang="en-IN" dirty="0"/>
          </a:p>
        </p:txBody>
      </p:sp>
      <p:sp>
        <p:nvSpPr>
          <p:cNvPr id="3" name="Content Placeholder 2"/>
          <p:cNvSpPr>
            <a:spLocks noGrp="1"/>
          </p:cNvSpPr>
          <p:nvPr>
            <p:ph idx="1"/>
          </p:nvPr>
        </p:nvSpPr>
        <p:spPr>
          <a:xfrm>
            <a:off x="357158" y="1214422"/>
            <a:ext cx="8572560" cy="5357850"/>
          </a:xfrm>
        </p:spPr>
        <p:txBody>
          <a:bodyPr>
            <a:normAutofit fontScale="70000" lnSpcReduction="20000"/>
          </a:bodyPr>
          <a:lstStyle/>
          <a:p>
            <a:pPr>
              <a:lnSpc>
                <a:spcPct val="160000"/>
              </a:lnSpc>
              <a:spcBef>
                <a:spcPts val="0"/>
              </a:spcBef>
            </a:pPr>
            <a:r>
              <a:rPr lang="en-US" dirty="0" smtClean="0"/>
              <a:t>EC2-Classic</a:t>
            </a:r>
          </a:p>
          <a:p>
            <a:pPr lvl="1">
              <a:lnSpc>
                <a:spcPct val="160000"/>
              </a:lnSpc>
              <a:spcBef>
                <a:spcPts val="0"/>
              </a:spcBef>
            </a:pPr>
            <a:r>
              <a:rPr lang="en-IN" dirty="0" smtClean="0"/>
              <a:t>The original release of Amazon EC2</a:t>
            </a:r>
          </a:p>
          <a:p>
            <a:pPr lvl="1">
              <a:lnSpc>
                <a:spcPct val="160000"/>
              </a:lnSpc>
              <a:spcBef>
                <a:spcPts val="0"/>
              </a:spcBef>
            </a:pPr>
            <a:r>
              <a:rPr lang="en-IN" dirty="0" smtClean="0"/>
              <a:t>Your instances run in a single, flat network that you share with other customers.</a:t>
            </a:r>
          </a:p>
          <a:p>
            <a:pPr lvl="1">
              <a:lnSpc>
                <a:spcPct val="160000"/>
              </a:lnSpc>
              <a:spcBef>
                <a:spcPts val="0"/>
              </a:spcBef>
            </a:pPr>
            <a:r>
              <a:rPr lang="en-US" dirty="0" smtClean="0"/>
              <a:t> </a:t>
            </a:r>
            <a:r>
              <a:rPr lang="en-IN" dirty="0" smtClean="0"/>
              <a:t>An instance that's launched into EC2-Classic or a default VPC is automatically assigned a public IP address.</a:t>
            </a:r>
            <a:endParaRPr lang="en-US" dirty="0" smtClean="0"/>
          </a:p>
          <a:p>
            <a:pPr>
              <a:lnSpc>
                <a:spcPct val="160000"/>
              </a:lnSpc>
              <a:spcBef>
                <a:spcPts val="0"/>
              </a:spcBef>
            </a:pPr>
            <a:r>
              <a:rPr lang="en-US" dirty="0" smtClean="0"/>
              <a:t>EC2-VPC: </a:t>
            </a:r>
          </a:p>
          <a:p>
            <a:pPr lvl="1">
              <a:lnSpc>
                <a:spcPct val="160000"/>
              </a:lnSpc>
              <a:spcBef>
                <a:spcPts val="0"/>
              </a:spcBef>
            </a:pPr>
            <a:r>
              <a:rPr lang="en-IN" dirty="0" smtClean="0"/>
              <a:t>The original release of Amazon VPC</a:t>
            </a:r>
          </a:p>
          <a:p>
            <a:pPr lvl="1">
              <a:lnSpc>
                <a:spcPct val="160000"/>
              </a:lnSpc>
              <a:spcBef>
                <a:spcPts val="0"/>
              </a:spcBef>
            </a:pPr>
            <a:r>
              <a:rPr lang="en-IN" dirty="0" smtClean="0"/>
              <a:t>Your instances run in a virtual private cloud (VPC) that's logically isolated to your AWS account.</a:t>
            </a:r>
          </a:p>
          <a:p>
            <a:pPr lvl="1">
              <a:lnSpc>
                <a:spcPct val="160000"/>
              </a:lnSpc>
              <a:spcBef>
                <a:spcPts val="0"/>
              </a:spcBef>
            </a:pPr>
            <a:r>
              <a:rPr lang="en-IN" dirty="0" smtClean="0"/>
              <a:t>An instance that's launched into a non default VPC can be assigned a public IP address on launch.</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71414"/>
            <a:ext cx="7472386" cy="846158"/>
          </a:xfrm>
        </p:spPr>
        <p:txBody>
          <a:bodyPr>
            <a:normAutofit/>
          </a:bodyPr>
          <a:lstStyle/>
          <a:p>
            <a:r>
              <a:rPr lang="en-US" dirty="0" smtClean="0"/>
              <a:t>Security Groups</a:t>
            </a:r>
            <a:endParaRPr lang="en-IN" dirty="0"/>
          </a:p>
        </p:txBody>
      </p:sp>
      <p:sp>
        <p:nvSpPr>
          <p:cNvPr id="3" name="Content Placeholder 2"/>
          <p:cNvSpPr>
            <a:spLocks noGrp="1"/>
          </p:cNvSpPr>
          <p:nvPr>
            <p:ph idx="1"/>
          </p:nvPr>
        </p:nvSpPr>
        <p:spPr>
          <a:xfrm>
            <a:off x="457200" y="928670"/>
            <a:ext cx="8401080" cy="5643602"/>
          </a:xfrm>
        </p:spPr>
        <p:txBody>
          <a:bodyPr>
            <a:normAutofit/>
          </a:bodyPr>
          <a:lstStyle/>
          <a:p>
            <a:pPr algn="just">
              <a:lnSpc>
                <a:spcPct val="170000"/>
              </a:lnSpc>
              <a:spcBef>
                <a:spcPts val="0"/>
              </a:spcBef>
            </a:pPr>
            <a:r>
              <a:rPr lang="en-IN" sz="2300" dirty="0" smtClean="0"/>
              <a:t>You can use security groups to control who can access your instances. </a:t>
            </a:r>
          </a:p>
          <a:p>
            <a:pPr algn="just">
              <a:lnSpc>
                <a:spcPct val="170000"/>
              </a:lnSpc>
              <a:spcBef>
                <a:spcPts val="0"/>
              </a:spcBef>
            </a:pPr>
            <a:r>
              <a:rPr lang="en-IN" sz="2300" dirty="0" smtClean="0"/>
              <a:t>Can create multiple security groups and assign different rules to each group. </a:t>
            </a:r>
          </a:p>
          <a:p>
            <a:pPr algn="just">
              <a:lnSpc>
                <a:spcPct val="170000"/>
              </a:lnSpc>
              <a:spcBef>
                <a:spcPts val="0"/>
              </a:spcBef>
            </a:pPr>
            <a:r>
              <a:rPr lang="en-IN" sz="2300" dirty="0" smtClean="0"/>
              <a:t>Can then assign each instance to one or more security groups, and we use the rules to determine which traffic is allowed to reach the instance.</a:t>
            </a:r>
          </a:p>
          <a:p>
            <a:pPr algn="just">
              <a:lnSpc>
                <a:spcPct val="170000"/>
              </a:lnSpc>
              <a:spcBef>
                <a:spcPts val="0"/>
              </a:spcBef>
            </a:pPr>
            <a:r>
              <a:rPr lang="en-IN" sz="2300" dirty="0" smtClean="0"/>
              <a:t>Can configure a security group so that only specific IP addresses or specific security groups have access to the instance.</a:t>
            </a:r>
            <a:endParaRPr lang="en-IN" sz="23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4" y="60324"/>
            <a:ext cx="7115196" cy="725470"/>
          </a:xfrm>
        </p:spPr>
        <p:txBody>
          <a:bodyPr>
            <a:normAutofit fontScale="90000"/>
          </a:bodyPr>
          <a:lstStyle/>
          <a:p>
            <a:r>
              <a:rPr lang="en-US" dirty="0" smtClean="0"/>
              <a:t>Amazon S3 Storage of EC2</a:t>
            </a:r>
            <a:endParaRPr lang="en-IN" dirty="0"/>
          </a:p>
        </p:txBody>
      </p:sp>
      <p:sp>
        <p:nvSpPr>
          <p:cNvPr id="3" name="Content Placeholder 2"/>
          <p:cNvSpPr>
            <a:spLocks noGrp="1"/>
          </p:cNvSpPr>
          <p:nvPr>
            <p:ph idx="1"/>
          </p:nvPr>
        </p:nvSpPr>
        <p:spPr>
          <a:xfrm>
            <a:off x="457200" y="1142984"/>
            <a:ext cx="8401080" cy="5429288"/>
          </a:xfrm>
        </p:spPr>
        <p:txBody>
          <a:bodyPr>
            <a:normAutofit/>
          </a:bodyPr>
          <a:lstStyle/>
          <a:p>
            <a:pPr>
              <a:lnSpc>
                <a:spcPct val="150000"/>
              </a:lnSpc>
              <a:spcBef>
                <a:spcPts val="0"/>
              </a:spcBef>
            </a:pPr>
            <a:r>
              <a:rPr lang="en-IN" sz="2800" dirty="0" smtClean="0"/>
              <a:t>Amazon S3 is a repository for Internet data</a:t>
            </a:r>
          </a:p>
          <a:p>
            <a:pPr>
              <a:lnSpc>
                <a:spcPct val="150000"/>
              </a:lnSpc>
              <a:spcBef>
                <a:spcPts val="0"/>
              </a:spcBef>
            </a:pPr>
            <a:r>
              <a:rPr lang="en-IN" sz="2800" dirty="0" smtClean="0"/>
              <a:t>EC2 uses Amazon S3 for storing Amazon Machine Images (AMIs)</a:t>
            </a:r>
          </a:p>
          <a:p>
            <a:pPr>
              <a:lnSpc>
                <a:spcPct val="150000"/>
              </a:lnSpc>
              <a:spcBef>
                <a:spcPts val="0"/>
              </a:spcBef>
            </a:pPr>
            <a:r>
              <a:rPr lang="en-IN" sz="2800" dirty="0" smtClean="0"/>
              <a:t>Amazon EC2 also uses Amazon S3 to store snapshots</a:t>
            </a:r>
          </a:p>
          <a:p>
            <a:pPr>
              <a:lnSpc>
                <a:spcPct val="150000"/>
              </a:lnSpc>
              <a:spcBef>
                <a:spcPts val="0"/>
              </a:spcBef>
            </a:pPr>
            <a:r>
              <a:rPr lang="en-IN" sz="2800" dirty="0" smtClean="0"/>
              <a:t>Objects are the fundamental entities stored in Amazon S3. </a:t>
            </a:r>
          </a:p>
          <a:p>
            <a:pPr>
              <a:lnSpc>
                <a:spcPct val="150000"/>
              </a:lnSpc>
              <a:spcBef>
                <a:spcPts val="0"/>
              </a:spcBef>
            </a:pPr>
            <a:r>
              <a:rPr lang="en-IN" sz="2800" dirty="0" smtClean="0"/>
              <a:t>Every object stored in Amazon S3 is contained in a bucket.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lstStyle/>
          <a:p>
            <a:r>
              <a:rPr lang="en-US" dirty="0" smtClean="0"/>
              <a:t>Features</a:t>
            </a:r>
            <a:endParaRPr lang="en-IN" dirty="0"/>
          </a:p>
        </p:txBody>
      </p:sp>
      <p:sp>
        <p:nvSpPr>
          <p:cNvPr id="3" name="Content Placeholder 2"/>
          <p:cNvSpPr>
            <a:spLocks noGrp="1"/>
          </p:cNvSpPr>
          <p:nvPr>
            <p:ph idx="1"/>
          </p:nvPr>
        </p:nvSpPr>
        <p:spPr>
          <a:xfrm>
            <a:off x="457200" y="857232"/>
            <a:ext cx="8258204" cy="5715040"/>
          </a:xfrm>
        </p:spPr>
        <p:txBody>
          <a:bodyPr>
            <a:normAutofit fontScale="70000" lnSpcReduction="20000"/>
          </a:bodyPr>
          <a:lstStyle/>
          <a:p>
            <a:pPr algn="just">
              <a:lnSpc>
                <a:spcPct val="170000"/>
              </a:lnSpc>
              <a:spcBef>
                <a:spcPts val="0"/>
              </a:spcBef>
            </a:pPr>
            <a:r>
              <a:rPr lang="en-IN" dirty="0"/>
              <a:t>Virtual computing environments, known as </a:t>
            </a:r>
            <a:r>
              <a:rPr lang="en-IN" dirty="0" smtClean="0"/>
              <a:t>instances</a:t>
            </a:r>
          </a:p>
          <a:p>
            <a:pPr algn="just">
              <a:lnSpc>
                <a:spcPct val="170000"/>
              </a:lnSpc>
              <a:spcBef>
                <a:spcPts val="0"/>
              </a:spcBef>
            </a:pPr>
            <a:r>
              <a:rPr lang="en-IN" dirty="0"/>
              <a:t>Preconfigured templates for your instances, known as Amazon Machine Images (AMIs</a:t>
            </a:r>
            <a:r>
              <a:rPr lang="en-IN" dirty="0" smtClean="0"/>
              <a:t>) </a:t>
            </a:r>
          </a:p>
          <a:p>
            <a:pPr algn="just">
              <a:lnSpc>
                <a:spcPct val="170000"/>
              </a:lnSpc>
              <a:spcBef>
                <a:spcPts val="0"/>
              </a:spcBef>
            </a:pPr>
            <a:r>
              <a:rPr lang="en-IN" dirty="0" smtClean="0"/>
              <a:t>AMI package </a:t>
            </a:r>
            <a:r>
              <a:rPr lang="en-IN" dirty="0"/>
              <a:t>the bits you need for your server (including the operating system and additional software</a:t>
            </a:r>
            <a:r>
              <a:rPr lang="en-IN" dirty="0" smtClean="0"/>
              <a:t>)</a:t>
            </a:r>
          </a:p>
          <a:p>
            <a:pPr algn="just">
              <a:lnSpc>
                <a:spcPct val="170000"/>
              </a:lnSpc>
              <a:spcBef>
                <a:spcPts val="0"/>
              </a:spcBef>
            </a:pPr>
            <a:r>
              <a:rPr lang="en-IN" dirty="0"/>
              <a:t>Various configurations of CPU, memory, storage, and networking capacity for your instances, known as instance </a:t>
            </a:r>
            <a:r>
              <a:rPr lang="en-IN" dirty="0" smtClean="0"/>
              <a:t>types</a:t>
            </a:r>
          </a:p>
          <a:p>
            <a:pPr algn="just">
              <a:lnSpc>
                <a:spcPct val="170000"/>
              </a:lnSpc>
              <a:spcBef>
                <a:spcPts val="0"/>
              </a:spcBef>
            </a:pPr>
            <a:r>
              <a:rPr lang="en-IN" dirty="0"/>
              <a:t>Secure login information for your instances using key pairs </a:t>
            </a:r>
            <a:endParaRPr lang="en-IN" dirty="0" smtClean="0"/>
          </a:p>
          <a:p>
            <a:pPr algn="just">
              <a:lnSpc>
                <a:spcPct val="170000"/>
              </a:lnSpc>
              <a:spcBef>
                <a:spcPts val="0"/>
              </a:spcBef>
            </a:pPr>
            <a:r>
              <a:rPr lang="en-US" dirty="0" smtClean="0"/>
              <a:t>Temporary storage volumes (Instance store volumes) and permanent storage volumes (Amazon EBS )</a:t>
            </a:r>
          </a:p>
          <a:p>
            <a:pPr algn="just">
              <a:lnSpc>
                <a:spcPct val="170000"/>
              </a:lnSpc>
              <a:spcBef>
                <a:spcPts val="0"/>
              </a:spcBef>
            </a:pPr>
            <a:r>
              <a:rPr lang="en-US" dirty="0" smtClean="0"/>
              <a:t>Multiple physical locations (Regions &amp; Availability Zones)</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6" y="-24"/>
            <a:ext cx="8043890" cy="796908"/>
          </a:xfrm>
        </p:spPr>
        <p:txBody>
          <a:bodyPr/>
          <a:lstStyle/>
          <a:p>
            <a:r>
              <a:rPr lang="en-US" dirty="0" smtClean="0"/>
              <a:t>Features</a:t>
            </a:r>
            <a:endParaRPr lang="en-IN" dirty="0"/>
          </a:p>
        </p:txBody>
      </p:sp>
      <p:sp>
        <p:nvSpPr>
          <p:cNvPr id="3" name="Content Placeholder 2"/>
          <p:cNvSpPr>
            <a:spLocks noGrp="1"/>
          </p:cNvSpPr>
          <p:nvPr>
            <p:ph idx="1"/>
          </p:nvPr>
        </p:nvSpPr>
        <p:spPr>
          <a:xfrm>
            <a:off x="457200" y="1142984"/>
            <a:ext cx="8401080" cy="5572164"/>
          </a:xfrm>
        </p:spPr>
        <p:txBody>
          <a:bodyPr>
            <a:normAutofit fontScale="70000" lnSpcReduction="20000"/>
          </a:bodyPr>
          <a:lstStyle/>
          <a:p>
            <a:pPr algn="just">
              <a:lnSpc>
                <a:spcPct val="150000"/>
              </a:lnSpc>
              <a:spcBef>
                <a:spcPts val="0"/>
              </a:spcBef>
            </a:pPr>
            <a:r>
              <a:rPr lang="en-IN" dirty="0"/>
              <a:t>A firewall that enables you to specify the protocols, ports, and source IP ranges that can reach your instances using security </a:t>
            </a:r>
            <a:r>
              <a:rPr lang="en-IN" dirty="0" smtClean="0"/>
              <a:t>groups</a:t>
            </a:r>
          </a:p>
          <a:p>
            <a:pPr algn="just">
              <a:lnSpc>
                <a:spcPct val="150000"/>
              </a:lnSpc>
              <a:spcBef>
                <a:spcPts val="0"/>
              </a:spcBef>
            </a:pPr>
            <a:r>
              <a:rPr lang="en-IN" dirty="0"/>
              <a:t>Static IP addresses for dynamic cloud computing, known as Elastic IP </a:t>
            </a:r>
            <a:r>
              <a:rPr lang="en-IN" dirty="0" smtClean="0"/>
              <a:t>addresses</a:t>
            </a:r>
          </a:p>
          <a:p>
            <a:pPr algn="just">
              <a:lnSpc>
                <a:spcPct val="150000"/>
              </a:lnSpc>
              <a:spcBef>
                <a:spcPts val="0"/>
              </a:spcBef>
            </a:pPr>
            <a:r>
              <a:rPr lang="en-IN" dirty="0"/>
              <a:t>Metadata, known as tags, that you can create and assign to your Amazon EC2 </a:t>
            </a:r>
            <a:r>
              <a:rPr lang="en-IN" dirty="0" smtClean="0"/>
              <a:t>resources</a:t>
            </a:r>
          </a:p>
          <a:p>
            <a:pPr algn="just">
              <a:lnSpc>
                <a:spcPct val="150000"/>
              </a:lnSpc>
              <a:spcBef>
                <a:spcPts val="0"/>
              </a:spcBef>
            </a:pPr>
            <a:r>
              <a:rPr lang="en-IN" dirty="0"/>
              <a:t>Virtual networks you can create that are logically isolated from the rest of the AWS cloud, and that you can optionally connect to your own network, known as virtual private clouds (VPCs</a:t>
            </a:r>
            <a:r>
              <a:rPr lang="en-IN" dirty="0" smtClean="0"/>
              <a:t>)</a:t>
            </a:r>
          </a:p>
          <a:p>
            <a:pPr algn="just">
              <a:lnSpc>
                <a:spcPct val="150000"/>
              </a:lnSpc>
              <a:spcBef>
                <a:spcPts val="0"/>
              </a:spcBef>
            </a:pPr>
            <a:r>
              <a:rPr lang="en-US" dirty="0" smtClean="0"/>
              <a:t>AWS features a wide selection of commercial and free softwares from well known vendors, designed to run on your EC2 instances.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4"/>
            <a:ext cx="7143800" cy="857256"/>
          </a:xfrm>
        </p:spPr>
        <p:txBody>
          <a:bodyPr>
            <a:normAutofit/>
          </a:bodyPr>
          <a:lstStyle/>
          <a:p>
            <a:r>
              <a:rPr lang="en-US" dirty="0" smtClean="0"/>
              <a:t>AMI</a:t>
            </a:r>
            <a:endParaRPr lang="en-IN" dirty="0"/>
          </a:p>
        </p:txBody>
      </p:sp>
      <p:sp>
        <p:nvSpPr>
          <p:cNvPr id="3" name="Content Placeholder 2"/>
          <p:cNvSpPr>
            <a:spLocks noGrp="1"/>
          </p:cNvSpPr>
          <p:nvPr>
            <p:ph idx="1"/>
          </p:nvPr>
        </p:nvSpPr>
        <p:spPr>
          <a:xfrm>
            <a:off x="457200" y="857232"/>
            <a:ext cx="8329642" cy="5643602"/>
          </a:xfrm>
        </p:spPr>
        <p:txBody>
          <a:bodyPr>
            <a:normAutofit/>
          </a:bodyPr>
          <a:lstStyle/>
          <a:p>
            <a:pPr algn="just">
              <a:lnSpc>
                <a:spcPct val="160000"/>
              </a:lnSpc>
              <a:spcBef>
                <a:spcPts val="0"/>
              </a:spcBef>
            </a:pPr>
            <a:r>
              <a:rPr lang="en-IN" sz="2200" dirty="0" smtClean="0"/>
              <a:t>AMI</a:t>
            </a:r>
            <a:r>
              <a:rPr lang="en-IN" sz="2200" dirty="0"/>
              <a:t> is a template that contains a software </a:t>
            </a:r>
            <a:r>
              <a:rPr lang="en-IN" sz="2200" dirty="0" smtClean="0"/>
              <a:t>configuration                   (OS, Appln. Server, Software etc)</a:t>
            </a:r>
          </a:p>
          <a:p>
            <a:pPr algn="just">
              <a:lnSpc>
                <a:spcPct val="160000"/>
              </a:lnSpc>
              <a:spcBef>
                <a:spcPts val="0"/>
              </a:spcBef>
            </a:pPr>
            <a:r>
              <a:rPr lang="en-IN" sz="2200" dirty="0" smtClean="0"/>
              <a:t>Provides </a:t>
            </a:r>
            <a:r>
              <a:rPr lang="en-IN" sz="2200" dirty="0"/>
              <a:t>the information required to launch an </a:t>
            </a:r>
            <a:r>
              <a:rPr lang="en-IN" sz="2200" dirty="0" smtClean="0"/>
              <a:t>instance</a:t>
            </a:r>
          </a:p>
          <a:p>
            <a:pPr>
              <a:lnSpc>
                <a:spcPct val="160000"/>
              </a:lnSpc>
              <a:spcBef>
                <a:spcPts val="0"/>
              </a:spcBef>
            </a:pPr>
            <a:r>
              <a:rPr lang="en-IN" sz="2200" dirty="0"/>
              <a:t>AMI includes the following:</a:t>
            </a:r>
          </a:p>
          <a:p>
            <a:pPr lvl="1" algn="just">
              <a:lnSpc>
                <a:spcPct val="160000"/>
              </a:lnSpc>
              <a:spcBef>
                <a:spcPts val="0"/>
              </a:spcBef>
            </a:pPr>
            <a:r>
              <a:rPr lang="en-IN" sz="2200" dirty="0"/>
              <a:t>A template for the root volume for the instance (for example, an operating system, an application server, and applications)</a:t>
            </a:r>
          </a:p>
          <a:p>
            <a:pPr lvl="1" algn="just">
              <a:lnSpc>
                <a:spcPct val="160000"/>
              </a:lnSpc>
              <a:spcBef>
                <a:spcPts val="0"/>
              </a:spcBef>
            </a:pPr>
            <a:r>
              <a:rPr lang="en-IN" sz="2200" dirty="0"/>
              <a:t>Launch permissions that control which AWS accounts can use the AMI to launch instances</a:t>
            </a:r>
          </a:p>
          <a:p>
            <a:pPr lvl="1" algn="just">
              <a:lnSpc>
                <a:spcPct val="160000"/>
              </a:lnSpc>
              <a:spcBef>
                <a:spcPts val="0"/>
              </a:spcBef>
            </a:pPr>
            <a:r>
              <a:rPr lang="en-IN" sz="2200" dirty="0"/>
              <a:t>A block device mapping that specifies the volumes to attach to the instance when it's launched</a:t>
            </a:r>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868346"/>
          </a:xfrm>
        </p:spPr>
        <p:txBody>
          <a:bodyPr/>
          <a:lstStyle/>
          <a:p>
            <a:r>
              <a:rPr lang="en-US" dirty="0" smtClean="0"/>
              <a:t>AMI lifecycle</a:t>
            </a:r>
            <a:endParaRPr lang="en-IN" dirty="0"/>
          </a:p>
        </p:txBody>
      </p:sp>
      <p:pic>
        <p:nvPicPr>
          <p:cNvPr id="4" name="Content Placeholder 3" descr="ami_lifecycle.png"/>
          <p:cNvPicPr>
            <a:picLocks noGrp="1" noChangeAspect="1"/>
          </p:cNvPicPr>
          <p:nvPr>
            <p:ph idx="1"/>
          </p:nvPr>
        </p:nvPicPr>
        <p:blipFill>
          <a:blip r:embed="rId2"/>
          <a:stretch>
            <a:fillRect/>
          </a:stretch>
        </p:blipFill>
        <p:spPr>
          <a:xfrm>
            <a:off x="142844" y="2071679"/>
            <a:ext cx="8786873" cy="350046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401080" cy="6000792"/>
          </a:xfrm>
        </p:spPr>
        <p:txBody>
          <a:bodyPr>
            <a:normAutofit fontScale="47500" lnSpcReduction="20000"/>
          </a:bodyPr>
          <a:lstStyle/>
          <a:p>
            <a:pPr algn="just">
              <a:lnSpc>
                <a:spcPct val="170000"/>
              </a:lnSpc>
              <a:spcBef>
                <a:spcPts val="0"/>
              </a:spcBef>
            </a:pPr>
            <a:r>
              <a:rPr lang="en-IN" sz="4800" dirty="0" smtClean="0"/>
              <a:t>Can </a:t>
            </a:r>
            <a:r>
              <a:rPr lang="en-IN" sz="4800" dirty="0"/>
              <a:t>customize the instance that you launch from a public AMI and then save that configuration as a custom AMI for your own use</a:t>
            </a:r>
            <a:r>
              <a:rPr lang="en-IN" sz="4800" dirty="0" smtClean="0"/>
              <a:t>.</a:t>
            </a:r>
          </a:p>
          <a:p>
            <a:pPr algn="just">
              <a:lnSpc>
                <a:spcPct val="170000"/>
              </a:lnSpc>
              <a:spcBef>
                <a:spcPts val="0"/>
              </a:spcBef>
            </a:pPr>
            <a:r>
              <a:rPr lang="en-IN" sz="4800" dirty="0"/>
              <a:t>After </a:t>
            </a:r>
            <a:r>
              <a:rPr lang="en-IN" sz="4800" dirty="0" smtClean="0"/>
              <a:t>creating an </a:t>
            </a:r>
            <a:r>
              <a:rPr lang="en-IN" sz="4800" dirty="0"/>
              <a:t>AMI, </a:t>
            </a:r>
            <a:r>
              <a:rPr lang="en-IN" sz="4800" dirty="0" smtClean="0"/>
              <a:t>can keep it private or share </a:t>
            </a:r>
            <a:r>
              <a:rPr lang="en-IN" sz="4800" dirty="0"/>
              <a:t>it with a specified list of AWS accounts. </a:t>
            </a:r>
            <a:r>
              <a:rPr lang="en-IN" sz="4800" dirty="0" smtClean="0"/>
              <a:t>Can also make the custom AMI public so </a:t>
            </a:r>
            <a:r>
              <a:rPr lang="en-IN" sz="4800" dirty="0"/>
              <a:t>that the community can </a:t>
            </a:r>
            <a:r>
              <a:rPr lang="en-IN" sz="4800" dirty="0" smtClean="0"/>
              <a:t>use </a:t>
            </a:r>
            <a:r>
              <a:rPr lang="en-IN" sz="4800" dirty="0"/>
              <a:t>it</a:t>
            </a:r>
            <a:r>
              <a:rPr lang="en-IN" sz="4800" dirty="0" smtClean="0"/>
              <a:t>.</a:t>
            </a:r>
          </a:p>
          <a:p>
            <a:pPr algn="just">
              <a:lnSpc>
                <a:spcPct val="170000"/>
              </a:lnSpc>
              <a:spcBef>
                <a:spcPts val="0"/>
              </a:spcBef>
            </a:pPr>
            <a:r>
              <a:rPr lang="en-IN" sz="4800" dirty="0"/>
              <a:t>You can purchase an AMIs from a third party, including AMIs that come with service contracts from organizations such as Red Hat. </a:t>
            </a:r>
            <a:endParaRPr lang="en-IN" sz="4800" dirty="0" smtClean="0"/>
          </a:p>
          <a:p>
            <a:pPr algn="just">
              <a:lnSpc>
                <a:spcPct val="170000"/>
              </a:lnSpc>
              <a:spcBef>
                <a:spcPts val="0"/>
              </a:spcBef>
            </a:pPr>
            <a:r>
              <a:rPr lang="en-IN" sz="4800" dirty="0"/>
              <a:t>You can also create an AMI and sell it to other Amazon EC2 users.</a:t>
            </a:r>
          </a:p>
          <a:p>
            <a:pPr algn="just">
              <a:lnSpc>
                <a:spcPct val="170000"/>
              </a:lnSpc>
              <a:spcBef>
                <a:spcPts val="0"/>
              </a:spcBef>
            </a:pPr>
            <a:r>
              <a:rPr lang="en-IN" sz="4800" dirty="0"/>
              <a:t>Once   </a:t>
            </a:r>
            <a:r>
              <a:rPr lang="en-IN" sz="4800" dirty="0" smtClean="0"/>
              <a:t>Deregistered,  </a:t>
            </a:r>
            <a:r>
              <a:rPr lang="en-IN" sz="4800" dirty="0"/>
              <a:t>an AMI can't be used to launch new instances. </a:t>
            </a:r>
            <a:endParaRPr lang="en-IN" sz="4800" dirty="0" smtClean="0"/>
          </a:p>
          <a:p>
            <a:pPr algn="just">
              <a:lnSpc>
                <a:spcPct val="170000"/>
              </a:lnSpc>
              <a:spcBef>
                <a:spcPts val="0"/>
              </a:spcBef>
            </a:pPr>
            <a:r>
              <a:rPr lang="en-US" sz="4800" dirty="0" smtClean="0"/>
              <a:t>It is important to keep AMI up to date</a:t>
            </a:r>
            <a:endParaRPr lang="en-IN" sz="4800" dirty="0"/>
          </a:p>
          <a:p>
            <a:endParaRPr lang="en-IN" dirty="0"/>
          </a:p>
        </p:txBody>
      </p:sp>
      <p:sp>
        <p:nvSpPr>
          <p:cNvPr id="6" name="Title 1"/>
          <p:cNvSpPr txBox="1">
            <a:spLocks/>
          </p:cNvSpPr>
          <p:nvPr/>
        </p:nvSpPr>
        <p:spPr>
          <a:xfrm>
            <a:off x="1142976" y="-24"/>
            <a:ext cx="7143800"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AMI</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868346"/>
          </a:xfrm>
        </p:spPr>
        <p:txBody>
          <a:bodyPr/>
          <a:lstStyle/>
          <a:p>
            <a:r>
              <a:rPr lang="en-US" dirty="0" smtClean="0"/>
              <a:t>Instances</a:t>
            </a:r>
            <a:endParaRPr lang="en-IN" dirty="0"/>
          </a:p>
        </p:txBody>
      </p:sp>
      <p:sp>
        <p:nvSpPr>
          <p:cNvPr id="3" name="Content Placeholder 2"/>
          <p:cNvSpPr>
            <a:spLocks noGrp="1"/>
          </p:cNvSpPr>
          <p:nvPr>
            <p:ph idx="1"/>
          </p:nvPr>
        </p:nvSpPr>
        <p:spPr>
          <a:xfrm>
            <a:off x="457200" y="857232"/>
            <a:ext cx="8329642" cy="5715040"/>
          </a:xfrm>
        </p:spPr>
        <p:txBody>
          <a:bodyPr>
            <a:normAutofit fontScale="70000" lnSpcReduction="20000"/>
          </a:bodyPr>
          <a:lstStyle/>
          <a:p>
            <a:pPr algn="just">
              <a:lnSpc>
                <a:spcPct val="160000"/>
              </a:lnSpc>
              <a:spcBef>
                <a:spcPts val="0"/>
              </a:spcBef>
            </a:pPr>
            <a:r>
              <a:rPr lang="en-US" dirty="0" smtClean="0"/>
              <a:t>Instances are virtual computing environments</a:t>
            </a:r>
          </a:p>
          <a:p>
            <a:pPr algn="just">
              <a:lnSpc>
                <a:spcPct val="160000"/>
              </a:lnSpc>
              <a:spcBef>
                <a:spcPts val="0"/>
              </a:spcBef>
            </a:pPr>
            <a:r>
              <a:rPr lang="en-IN" dirty="0"/>
              <a:t>provides a wide selection of instance types optimized to fit different use cases</a:t>
            </a:r>
            <a:r>
              <a:rPr lang="en-IN" dirty="0" smtClean="0"/>
              <a:t>.</a:t>
            </a:r>
          </a:p>
          <a:p>
            <a:pPr algn="just">
              <a:lnSpc>
                <a:spcPct val="160000"/>
              </a:lnSpc>
              <a:spcBef>
                <a:spcPts val="0"/>
              </a:spcBef>
            </a:pPr>
            <a:r>
              <a:rPr lang="en-US" dirty="0" smtClean="0"/>
              <a:t>All backed by Intel microprocessors</a:t>
            </a:r>
            <a:endParaRPr lang="en-IN" dirty="0" smtClean="0"/>
          </a:p>
          <a:p>
            <a:pPr algn="just">
              <a:lnSpc>
                <a:spcPct val="160000"/>
              </a:lnSpc>
              <a:spcBef>
                <a:spcPts val="0"/>
              </a:spcBef>
            </a:pPr>
            <a:r>
              <a:rPr lang="en-US" dirty="0" smtClean="0"/>
              <a:t>Instance type comprising of various combinations of CPU, memory, storage and networking capacity</a:t>
            </a:r>
          </a:p>
          <a:p>
            <a:pPr lvl="1" algn="just">
              <a:lnSpc>
                <a:spcPct val="160000"/>
              </a:lnSpc>
              <a:spcBef>
                <a:spcPts val="0"/>
              </a:spcBef>
            </a:pPr>
            <a:r>
              <a:rPr lang="en-US" dirty="0" smtClean="0"/>
              <a:t>General Purpose (T2, M4, M3)</a:t>
            </a:r>
          </a:p>
          <a:p>
            <a:pPr lvl="1" algn="just">
              <a:lnSpc>
                <a:spcPct val="160000"/>
              </a:lnSpc>
              <a:spcBef>
                <a:spcPts val="0"/>
              </a:spcBef>
            </a:pPr>
            <a:r>
              <a:rPr lang="en-US" dirty="0" smtClean="0"/>
              <a:t>Compute Optimized (C4, C3)</a:t>
            </a:r>
          </a:p>
          <a:p>
            <a:pPr lvl="1" algn="just">
              <a:lnSpc>
                <a:spcPct val="160000"/>
              </a:lnSpc>
              <a:spcBef>
                <a:spcPts val="0"/>
              </a:spcBef>
            </a:pPr>
            <a:r>
              <a:rPr lang="en-US" dirty="0" smtClean="0"/>
              <a:t>Memory Optimized (X1, R3)</a:t>
            </a:r>
          </a:p>
          <a:p>
            <a:pPr lvl="1" algn="just">
              <a:lnSpc>
                <a:spcPct val="160000"/>
              </a:lnSpc>
              <a:spcBef>
                <a:spcPts val="0"/>
              </a:spcBef>
            </a:pPr>
            <a:r>
              <a:rPr lang="en-US" dirty="0" smtClean="0"/>
              <a:t>Accelerated Computing Instances (P2, G2)</a:t>
            </a:r>
          </a:p>
          <a:p>
            <a:pPr lvl="1" algn="just">
              <a:lnSpc>
                <a:spcPct val="160000"/>
              </a:lnSpc>
              <a:spcBef>
                <a:spcPts val="0"/>
              </a:spcBef>
            </a:pPr>
            <a:r>
              <a:rPr lang="en-US" dirty="0" smtClean="0"/>
              <a:t>Storage Optimized (I2-High I/O, D2-Dense Storage)</a:t>
            </a:r>
          </a:p>
          <a:p>
            <a:pPr>
              <a:lnSpc>
                <a:spcPct val="160000"/>
              </a:lnSpc>
              <a:spcBef>
                <a:spcPts val="0"/>
              </a:spcBef>
              <a:buNone/>
            </a:pPr>
            <a:r>
              <a:rPr lang="en-US" dirty="0" smtClean="0"/>
              <a:t>For More info: https://aws.amazon.com/ec2/instance-types/</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lstStyle/>
          <a:p>
            <a:r>
              <a:rPr lang="en-US" dirty="0" smtClean="0"/>
              <a:t>Instances</a:t>
            </a:r>
            <a:endParaRPr lang="en-IN" dirty="0"/>
          </a:p>
        </p:txBody>
      </p:sp>
      <p:sp>
        <p:nvSpPr>
          <p:cNvPr id="3" name="Content Placeholder 2"/>
          <p:cNvSpPr>
            <a:spLocks noGrp="1"/>
          </p:cNvSpPr>
          <p:nvPr>
            <p:ph idx="1"/>
          </p:nvPr>
        </p:nvSpPr>
        <p:spPr>
          <a:xfrm>
            <a:off x="357158" y="1643050"/>
            <a:ext cx="8786874" cy="5286412"/>
          </a:xfrm>
        </p:spPr>
        <p:txBody>
          <a:bodyPr>
            <a:normAutofit/>
          </a:bodyPr>
          <a:lstStyle/>
          <a:p>
            <a:r>
              <a:rPr lang="en-US" sz="3600" dirty="0" smtClean="0"/>
              <a:t>EC2 is integrated with other AWS services like </a:t>
            </a:r>
          </a:p>
          <a:p>
            <a:pPr lvl="1"/>
            <a:r>
              <a:rPr lang="en-US" sz="3200" dirty="0" smtClean="0"/>
              <a:t>Amazon Elastic Block Store (EBS)</a:t>
            </a:r>
          </a:p>
          <a:p>
            <a:pPr lvl="1"/>
            <a:r>
              <a:rPr lang="en-US" sz="3200" dirty="0" smtClean="0"/>
              <a:t>Amazon Cloud Watch</a:t>
            </a:r>
          </a:p>
          <a:p>
            <a:pPr lvl="1"/>
            <a:r>
              <a:rPr lang="en-US" sz="3200" dirty="0" smtClean="0"/>
              <a:t>Amazon Virtual Private Cloud (VPC)</a:t>
            </a:r>
          </a:p>
          <a:p>
            <a:pPr lvl="1"/>
            <a:r>
              <a:rPr lang="en-US" sz="3200" dirty="0" smtClean="0"/>
              <a:t>AWS Identity and Access Management (IAM)</a:t>
            </a:r>
            <a:endParaRPr lang="en-IN"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742</Words>
  <Application>Microsoft Office PowerPoint</Application>
  <PresentationFormat>On-screen Show (4:3)</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Amazon Elastic Compute Cloud (EC2)</vt:lpstr>
      <vt:lpstr>Introduction</vt:lpstr>
      <vt:lpstr>Features</vt:lpstr>
      <vt:lpstr>Features</vt:lpstr>
      <vt:lpstr>AMI</vt:lpstr>
      <vt:lpstr>AMI lifecycle</vt:lpstr>
      <vt:lpstr>PowerPoint Presentation</vt:lpstr>
      <vt:lpstr>Instances</vt:lpstr>
      <vt:lpstr>Instances</vt:lpstr>
      <vt:lpstr>Instance types</vt:lpstr>
      <vt:lpstr>PowerPoint Presentation</vt:lpstr>
      <vt:lpstr>PowerPoint Presentation</vt:lpstr>
      <vt:lpstr>Instance purchasing options</vt:lpstr>
      <vt:lpstr>Instance lifecycle</vt:lpstr>
      <vt:lpstr>Instance lifecycle</vt:lpstr>
      <vt:lpstr>EC2 Root Devices Storage</vt:lpstr>
      <vt:lpstr>Instance Store</vt:lpstr>
      <vt:lpstr>PowerPoint Presentation</vt:lpstr>
      <vt:lpstr>EBS volumes</vt:lpstr>
      <vt:lpstr>EBS</vt:lpstr>
      <vt:lpstr>PowerPoint Presentation</vt:lpstr>
      <vt:lpstr>EBS Snapshots</vt:lpstr>
      <vt:lpstr>PowerPoint Presentation</vt:lpstr>
      <vt:lpstr>Two Platforms</vt:lpstr>
      <vt:lpstr>Security Groups</vt:lpstr>
      <vt:lpstr>Amazon S3 Storage of EC2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Compute Cloud (EC2)</dc:title>
  <dc:creator>Krishnanunni</dc:creator>
  <cp:lastModifiedBy>user</cp:lastModifiedBy>
  <cp:revision>99</cp:revision>
  <dcterms:created xsi:type="dcterms:W3CDTF">2016-10-24T09:49:59Z</dcterms:created>
  <dcterms:modified xsi:type="dcterms:W3CDTF">2017-06-16T06:35:57Z</dcterms:modified>
</cp:coreProperties>
</file>