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5" r:id="rId11"/>
    <p:sldId id="264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7"/>
    <p:restoredTop sz="94740"/>
  </p:normalViewPr>
  <p:slideViewPr>
    <p:cSldViewPr snapToGrid="0" snapToObjects="1">
      <p:cViewPr varScale="1">
        <p:scale>
          <a:sx n="62" d="100"/>
          <a:sy n="62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E5A1-F7F0-6B40-B71E-8A708324C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C27AC-29F3-D54D-A616-3FBC8DA80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739F-3B24-F74D-ADDA-8DB6E168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3A9F-A5DB-044F-A2A7-445BC583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508E-A5A6-C040-9E84-B3DCA5AD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A93C-64FD-FB41-9DE7-9A175E29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973E9-0D94-E346-BB89-C862920C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1F7F7-3098-FA45-80F3-65C1438B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9623-5A72-0F49-920A-F0B6639C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03A8-D197-9D4D-BCD5-1B46ACF1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2512D-BF75-0643-9E52-7C50501D0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082C-065B-FB48-B59B-2E946C3F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0CE1-A3B5-8C47-AF01-339C1815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AE3F-EE88-2241-86E1-7718874E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E526-3340-D040-B294-4F2CEA53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ECB-87EF-3B49-B3DF-0F245763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F5B1-2E55-8D4C-9B02-04BEB557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00F9-25D2-7343-AEC8-333A11DB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9AB3-D00D-044F-A817-B0D17644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DFB1-3B28-5542-BA4E-4E718928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66D2-3EB6-444B-9BDC-C356B426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6F844-DEFE-124C-B940-7463D95C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C43C2-FF27-2A40-B197-D74A0F32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AC198-0024-754A-AF85-9E5B87F9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EF96-DE0A-7744-9A4D-8C176ECD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9708-A91E-594F-A44F-FDF718D3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5991-EE71-214B-A784-8C1D519D0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BCB57-9BCD-544F-877F-7E61B124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8CBC8-99B0-144A-AF6C-08B6669C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949C5-6881-424E-A5AD-B31447D7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24BFF-1419-224C-A456-C67D4CA8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05A7-D5A7-D648-98AF-FF15AB56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7E593-DE45-E94A-8625-C09E743BD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C2A1F-DCB2-D94A-A8FB-B2E89A35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583C6-A098-C345-B214-0078E466D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412DC-2E80-EC4B-B767-E6EFA1DD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C207D-C827-8941-AE47-706C38B9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3286F-B7EC-6F42-B3DC-CA7CD6CD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137EC-D401-DA43-B83D-C9C2D2DC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8AB8-F151-C84C-B624-416FB28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B4891-B0E1-3C42-BFB5-49720128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A02B0-3791-D54F-AB4B-F486798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1000-2E86-8441-AD8C-6F3D1C0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63B3A-8700-654D-92E6-1DC7F890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4B25D-35F7-AC41-8309-FC3D24E2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03F46-8A9D-D340-A6A7-D2BE9DFB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0A9D-7661-3743-A50F-4B1FCF61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D78D-6FEB-7F44-A1ED-463B3C1F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8D8C-D6BA-FA4D-8C0C-2C886BA60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46BBB-8DF3-E04E-AD57-28CA4A54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A9990-A4CB-D943-8F77-A7104B7A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E87E3-BFD3-0147-977B-02F02E44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EE86-6D09-8748-A7EF-832FFBB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F349D-3F66-7844-855E-C7D89C2A5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F3969-258B-6C4B-9281-67771ECAC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F91C-38FC-E041-B128-E00505B3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90C10-B40A-5246-8E87-6FF29822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AD246-C42E-034E-BC62-5B43695D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9F8CC-F632-7045-8A21-FBB2B702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0CFBB-A392-CC4F-9B38-B90EDB8F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8FCE-5888-8B4E-AE98-EE795D719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B137-8E0F-AE44-9A17-67A854FA5EA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2D36-17AE-2840-98D8-49BD75071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FD48-5032-3645-AAA3-F95AE080E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C66F-75D5-0242-9766-00DCDCFC3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cheatshe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3DD8-B5BD-9348-8ED8-2A3009AEC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43" y="26634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8000" dirty="0"/>
              <a:t>GKE</a:t>
            </a:r>
            <a:br>
              <a:rPr lang="en-IN" sz="8000" dirty="0"/>
            </a:br>
            <a:br>
              <a:rPr lang="en-IN" dirty="0"/>
            </a:br>
            <a:r>
              <a:rPr lang="en-IN" dirty="0"/>
              <a:t>Google Kubernetes Engine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0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A87A-5B14-134F-9B8E-88A93F8E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7"/>
            <a:ext cx="10515600" cy="1325563"/>
          </a:xfrm>
        </p:spPr>
        <p:txBody>
          <a:bodyPr/>
          <a:lstStyle/>
          <a:p>
            <a:r>
              <a:rPr lang="en-US" dirty="0"/>
              <a:t>Logging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2775-021D-4847-B288-82103409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54"/>
            <a:ext cx="10515600" cy="4351338"/>
          </a:xfrm>
        </p:spPr>
        <p:txBody>
          <a:bodyPr/>
          <a:lstStyle/>
          <a:p>
            <a:r>
              <a:rPr lang="en-US" sz="2000" dirty="0"/>
              <a:t>Key Points</a:t>
            </a:r>
          </a:p>
          <a:p>
            <a:pPr lvl="1"/>
            <a:r>
              <a:rPr lang="en-IN" sz="1800" dirty="0"/>
              <a:t>Kubernetes Engine Monitoring is enabled by default and provides a monitoring dashboard specifically tailored for Kubernetes.</a:t>
            </a:r>
          </a:p>
          <a:p>
            <a:pPr lvl="1"/>
            <a:r>
              <a:rPr lang="en-IN" sz="1800" dirty="0"/>
              <a:t>User can control whether or not Cloud Logging collects application logs.</a:t>
            </a:r>
          </a:p>
          <a:p>
            <a:pPr lvl="1"/>
            <a:r>
              <a:rPr lang="en-IN" sz="1800" dirty="0"/>
              <a:t>It provides a dashboard customized for GKE clusters </a:t>
            </a:r>
          </a:p>
          <a:p>
            <a:pPr lvl="1"/>
            <a:r>
              <a:rPr lang="en-IN" sz="1800" dirty="0"/>
              <a:t>Support of Prometheus monitoring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2EF17-E3C4-5E4C-ADC0-70EBE394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7" y="3018398"/>
            <a:ext cx="8765406" cy="38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1A28-802A-A544-AD6A-E7972C8F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Kubectl Commands Reference-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333A-B299-A944-8197-4CB58F38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https://kubernetes.io/docs/reference/kubectl/cheatsheet/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7229-01D0-C74D-A29C-F5F57C98F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05" y="284501"/>
            <a:ext cx="10515600" cy="580807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GKE</a:t>
            </a:r>
            <a:endParaRPr lang="en-IN" dirty="0"/>
          </a:p>
          <a:p>
            <a:pPr marL="0" indent="0">
              <a:buNone/>
            </a:pPr>
            <a:r>
              <a:rPr lang="en-IN" sz="2000" dirty="0"/>
              <a:t>Google Kubernetes Engine (GKE) provides a </a:t>
            </a:r>
            <a:r>
              <a:rPr lang="en-IN" sz="2000" b="1" dirty="0"/>
              <a:t>managed environment </a:t>
            </a:r>
            <a:r>
              <a:rPr lang="en-IN" sz="2000" dirty="0"/>
              <a:t>for deploying, managing, and scaling your </a:t>
            </a:r>
            <a:r>
              <a:rPr lang="en-IN" sz="2000" b="1" dirty="0"/>
              <a:t>containerized applications </a:t>
            </a:r>
            <a:r>
              <a:rPr lang="en-IN" sz="2000" dirty="0"/>
              <a:t>using Google infrastructure. GKE clusters are powered by the </a:t>
            </a:r>
            <a:r>
              <a:rPr lang="en-IN" sz="2000" b="1" dirty="0"/>
              <a:t>Kubernetes</a:t>
            </a:r>
            <a:r>
              <a:rPr lang="en-IN" sz="2000" dirty="0"/>
              <a:t> open source cluster management system.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Kubernetes</a:t>
            </a:r>
            <a:r>
              <a:rPr lang="en-IN" sz="2000" dirty="0"/>
              <a:t> (K8s): </a:t>
            </a:r>
          </a:p>
          <a:p>
            <a:pPr marL="0" indent="0">
              <a:buNone/>
            </a:pPr>
            <a:r>
              <a:rPr lang="en-IN" sz="2000" dirty="0"/>
              <a:t>K8s is an open-source system for automating deployment, scaling, and management of </a:t>
            </a:r>
            <a:r>
              <a:rPr lang="en-IN" sz="2000" b="1" dirty="0"/>
              <a:t>containerized applications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Containers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r>
              <a:rPr lang="en-IN" sz="2000" dirty="0"/>
              <a:t>A container is a standard unit of software that packages up code and all its dependencies so the application runs quickly and reliably from one computing environment to another.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8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0A2-EC39-714A-9689-10FF7433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in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E1AC-DC11-3241-BD2B-37A9C641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 Options - GKE VS Others ( Compute engine , App Engine , App Engine Flex , Cloud Function , Cloud Run)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Correct use of various </a:t>
            </a:r>
            <a:r>
              <a:rPr lang="en-IN" dirty="0"/>
              <a:t>Kubernetes</a:t>
            </a:r>
            <a:r>
              <a:rPr lang="en-US" dirty="0"/>
              <a:t> workloads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Correct use of </a:t>
            </a:r>
            <a:r>
              <a:rPr lang="en-IN" dirty="0"/>
              <a:t>Kubernetes</a:t>
            </a:r>
            <a:r>
              <a:rPr lang="en-US" dirty="0"/>
              <a:t> and </a:t>
            </a:r>
            <a:r>
              <a:rPr lang="en-US" dirty="0" err="1"/>
              <a:t>gcloud</a:t>
            </a:r>
            <a:r>
              <a:rPr lang="en-US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68047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6963-D756-6447-B11B-91F829B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406220"/>
            <a:ext cx="10515600" cy="744485"/>
          </a:xfrm>
        </p:spPr>
        <p:txBody>
          <a:bodyPr/>
          <a:lstStyle/>
          <a:p>
            <a:r>
              <a:rPr lang="en-US" dirty="0"/>
              <a:t>Hosting Options – Flow chart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D683C8-E17E-CF44-8F2D-93A48DD76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9627" y="109841"/>
            <a:ext cx="3527188" cy="674815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3EB58A-6E28-B640-8595-32827D0AB266}"/>
              </a:ext>
            </a:extLst>
          </p:cNvPr>
          <p:cNvSpPr txBox="1"/>
          <p:nvPr/>
        </p:nvSpPr>
        <p:spPr>
          <a:xfrm>
            <a:off x="626722" y="2332233"/>
            <a:ext cx="4212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GKE-  when you have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Containerized workload</a:t>
            </a:r>
          </a:p>
          <a:p>
            <a:pPr marL="285750" indent="-285750">
              <a:buFontTx/>
              <a:buChar char="-"/>
            </a:pPr>
            <a:r>
              <a:rPr lang="en-US" dirty="0"/>
              <a:t>Want to use K8s as orchestrator </a:t>
            </a:r>
          </a:p>
          <a:p>
            <a:pPr marL="285750" indent="-285750">
              <a:buFontTx/>
              <a:buChar char="-"/>
            </a:pPr>
            <a:r>
              <a:rPr lang="en-US" dirty="0"/>
              <a:t>Want flexibility in using languages and runtimes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Want more control for your workloads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Want to manage your the cluster ( else use cloud run)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4439-B45B-6147-AA60-4CD4136A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GKE  Kubernetes on Google Cloud -  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343C-6DA4-E244-AC2B-7899800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upgrades </a:t>
            </a:r>
          </a:p>
          <a:p>
            <a:r>
              <a:rPr lang="en-US" dirty="0"/>
              <a:t>Node pools</a:t>
            </a:r>
          </a:p>
          <a:p>
            <a:r>
              <a:rPr lang="en-US" dirty="0"/>
              <a:t>Automatic scaling </a:t>
            </a:r>
          </a:p>
          <a:p>
            <a:r>
              <a:rPr lang="en-US" dirty="0"/>
              <a:t>Node auto repair </a:t>
            </a:r>
          </a:p>
          <a:p>
            <a:r>
              <a:rPr lang="en-US" dirty="0"/>
              <a:t>Node Customization – also using preemptable node</a:t>
            </a:r>
          </a:p>
          <a:p>
            <a:r>
              <a:rPr lang="en-US" dirty="0"/>
              <a:t>Google cloud load balancing</a:t>
            </a:r>
          </a:p>
          <a:p>
            <a:r>
              <a:rPr lang="en-US" dirty="0"/>
              <a:t>Logging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61831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FE0-D702-7F4B-BDDA-1D9A8D33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0803"/>
          </a:xfrm>
        </p:spPr>
        <p:txBody>
          <a:bodyPr>
            <a:normAutofit fontScale="90000"/>
          </a:bodyPr>
          <a:lstStyle/>
          <a:p>
            <a:r>
              <a:rPr lang="en-US" dirty="0"/>
              <a:t>K8s Workloads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D726-2BC7-4A47-B674-F7D2A658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Pods</a:t>
            </a:r>
          </a:p>
          <a:p>
            <a:pPr>
              <a:buFontTx/>
              <a:buChar char="-"/>
            </a:pPr>
            <a:r>
              <a:rPr lang="en-US" dirty="0"/>
              <a:t>Deployments - Replica set </a:t>
            </a:r>
          </a:p>
          <a:p>
            <a:pPr>
              <a:buFontTx/>
              <a:buChar char="-"/>
            </a:pPr>
            <a:r>
              <a:rPr lang="en-US" dirty="0"/>
              <a:t>Services</a:t>
            </a:r>
          </a:p>
          <a:p>
            <a:pPr>
              <a:buFontTx/>
              <a:buChar char="-"/>
            </a:pPr>
            <a:r>
              <a:rPr lang="en-US" dirty="0"/>
              <a:t>Stateful Sets</a:t>
            </a:r>
          </a:p>
          <a:p>
            <a:pPr>
              <a:buFontTx/>
              <a:buChar char="-"/>
            </a:pPr>
            <a:r>
              <a:rPr lang="en-US" dirty="0"/>
              <a:t>Daemon sets </a:t>
            </a:r>
          </a:p>
          <a:p>
            <a:pPr>
              <a:buFontTx/>
              <a:buChar char="-"/>
            </a:pPr>
            <a:r>
              <a:rPr lang="en-US" dirty="0"/>
              <a:t>Horizontal pod scaler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5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93AE-39E2-664E-B5F0-A3BB3C14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8"/>
            <a:ext cx="10515600" cy="1357797"/>
          </a:xfrm>
        </p:spPr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3F47-3F17-8640-9B7F-9F3690BF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Kubernetes storage abstractions provide filesystem and block-based storage to Pods.</a:t>
            </a:r>
          </a:p>
          <a:p>
            <a:r>
              <a:rPr lang="en-IN" dirty="0"/>
              <a:t>Volumes</a:t>
            </a:r>
          </a:p>
          <a:p>
            <a:r>
              <a:rPr lang="en-IN" dirty="0"/>
              <a:t>Persistent Volumes</a:t>
            </a:r>
          </a:p>
          <a:p>
            <a:r>
              <a:rPr lang="en-IN" dirty="0"/>
              <a:t>Storage classes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500AE-66D0-2E4D-A945-F7DAB73F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69" y="3224463"/>
            <a:ext cx="11145508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D063-9ECE-024B-9B00-9868535C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&amp; Ingress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173D-1737-9A45-8F78-4FC0D5C0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408"/>
            <a:ext cx="10515600" cy="5106398"/>
          </a:xfrm>
        </p:spPr>
        <p:txBody>
          <a:bodyPr/>
          <a:lstStyle/>
          <a:p>
            <a:r>
              <a:rPr lang="en-US" sz="2000" dirty="0"/>
              <a:t>Service exposed the pods externally and provides inbuilt </a:t>
            </a:r>
            <a:r>
              <a:rPr lang="en-US" sz="2000" dirty="0" err="1"/>
              <a:t>loadbalancing</a:t>
            </a:r>
            <a:endParaRPr lang="en-US" sz="2000" dirty="0"/>
          </a:p>
          <a:p>
            <a:r>
              <a:rPr lang="en-US" sz="2000" dirty="0"/>
              <a:t>Types of services </a:t>
            </a:r>
          </a:p>
          <a:p>
            <a:pPr lvl="1"/>
            <a:r>
              <a:rPr lang="en-US" sz="2000" dirty="0" err="1"/>
              <a:t>ClusterIP</a:t>
            </a:r>
            <a:endParaRPr lang="en-US" sz="2000" dirty="0"/>
          </a:p>
          <a:p>
            <a:pPr lvl="1"/>
            <a:r>
              <a:rPr lang="en-US" sz="2000" dirty="0" err="1"/>
              <a:t>NodePort</a:t>
            </a:r>
            <a:endParaRPr lang="en-US" sz="2000" dirty="0"/>
          </a:p>
          <a:p>
            <a:pPr lvl="1"/>
            <a:r>
              <a:rPr lang="en-US" sz="2000" dirty="0" err="1"/>
              <a:t>Loadbalancer</a:t>
            </a:r>
            <a:endParaRPr lang="en-US" sz="2000" dirty="0"/>
          </a:p>
          <a:p>
            <a:pPr lvl="1"/>
            <a:r>
              <a:rPr lang="en-US" sz="2000" dirty="0" err="1"/>
              <a:t>ExternalName</a:t>
            </a:r>
            <a:r>
              <a:rPr lang="en-US" sz="2000" dirty="0"/>
              <a:t> - </a:t>
            </a:r>
            <a:r>
              <a:rPr lang="en-IN" sz="1200" dirty="0"/>
              <a:t>map a Service to a DNS name , Accessing third party service</a:t>
            </a:r>
            <a:endParaRPr lang="en-US" sz="1200" dirty="0"/>
          </a:p>
          <a:p>
            <a:pPr lvl="1"/>
            <a:r>
              <a:rPr lang="en-US" sz="2000" dirty="0"/>
              <a:t>Headless – </a:t>
            </a:r>
            <a:r>
              <a:rPr lang="en-US" sz="1200" dirty="0"/>
              <a:t>DNS records for pods, no cluster IP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Ingress resource and ingress controller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EAE81-307D-0A43-96D4-9424096B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56" y="3823061"/>
            <a:ext cx="3643521" cy="2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9559-F44B-634F-9D15-E9F7281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E5D1-7592-EF40-997D-A5E4B28C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Types of Authentication</a:t>
            </a:r>
          </a:p>
          <a:p>
            <a:pPr lvl="1"/>
            <a:r>
              <a:rPr lang="en-IN" sz="2000" dirty="0"/>
              <a:t>User accounts</a:t>
            </a:r>
          </a:p>
          <a:p>
            <a:pPr lvl="2"/>
            <a:r>
              <a:rPr lang="en-IN" sz="1600" dirty="0"/>
              <a:t>Google Account</a:t>
            </a:r>
          </a:p>
          <a:p>
            <a:pPr lvl="2"/>
            <a:r>
              <a:rPr lang="en-IN" sz="1600" dirty="0"/>
              <a:t>Google Cloud Service account</a:t>
            </a:r>
          </a:p>
          <a:p>
            <a:pPr lvl="1"/>
            <a:r>
              <a:rPr lang="en-IN" sz="2000" dirty="0"/>
              <a:t>Service accounts</a:t>
            </a:r>
          </a:p>
          <a:p>
            <a:pPr marL="457200" lvl="1" indent="0">
              <a:buNone/>
            </a:pPr>
            <a:endParaRPr lang="en-IN" b="1" dirty="0"/>
          </a:p>
          <a:p>
            <a:r>
              <a:rPr lang="en-IN" sz="2400" dirty="0"/>
              <a:t>To configure more granular access to Kubernetes resources at the cluster level or within Kubernetes namespaces there is Role-Based Access Control (RBAC).</a:t>
            </a:r>
          </a:p>
        </p:txBody>
      </p:sp>
    </p:spTree>
    <p:extLst>
      <p:ext uri="{BB962C8B-B14F-4D97-AF65-F5344CB8AC3E}">
        <p14:creationId xmlns:p14="http://schemas.microsoft.com/office/powerpoint/2010/main" val="412608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A0D2667710A64C9CDF3BF87B53CED6" ma:contentTypeVersion="13" ma:contentTypeDescription="Create a new document." ma:contentTypeScope="" ma:versionID="b1b48eae4e6261fadb77fefafadaf05a">
  <xsd:schema xmlns:xsd="http://www.w3.org/2001/XMLSchema" xmlns:xs="http://www.w3.org/2001/XMLSchema" xmlns:p="http://schemas.microsoft.com/office/2006/metadata/properties" xmlns:ns2="ce3d992c-a6da-4846-8754-29f0f102a06e" xmlns:ns3="f4786658-2362-457d-9f1a-6ab604f80352" targetNamespace="http://schemas.microsoft.com/office/2006/metadata/properties" ma:root="true" ma:fieldsID="bfbe6562f5951d80367b54d9f9fb2d5a" ns2:_="" ns3:_="">
    <xsd:import namespace="ce3d992c-a6da-4846-8754-29f0f102a06e"/>
    <xsd:import namespace="f4786658-2362-457d-9f1a-6ab604f8035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d992c-a6da-4846-8754-29f0f102a0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86658-2362-457d-9f1a-6ab604f80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4E515F-0DCD-4BCE-BF3F-272E648EA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1731D-C8AC-4D3E-9BD7-6FFEE73A19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3d992c-a6da-4846-8754-29f0f102a06e"/>
    <ds:schemaRef ds:uri="f4786658-2362-457d-9f1a-6ab604f80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74F0F7-B00A-473E-8CBB-B59B96FD65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397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GKE  Google Kubernetes Engine </vt:lpstr>
      <vt:lpstr>PowerPoint Presentation</vt:lpstr>
      <vt:lpstr>What to Expect in Certification</vt:lpstr>
      <vt:lpstr>Hosting Options – Flow chart </vt:lpstr>
      <vt:lpstr>GKE  Kubernetes on Google Cloud -  Features </vt:lpstr>
      <vt:lpstr>K8s Workloads  </vt:lpstr>
      <vt:lpstr>Storage</vt:lpstr>
      <vt:lpstr>Services &amp; Ingress </vt:lpstr>
      <vt:lpstr>Security</vt:lpstr>
      <vt:lpstr>Logging and monitoring</vt:lpstr>
      <vt:lpstr>Kubectl Commands Reference-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GKE  Google Kubernetes Engine</dc:title>
  <dc:creator>Shalabh Jain</dc:creator>
  <cp:lastModifiedBy>Gopi Yanamala</cp:lastModifiedBy>
  <cp:revision>42</cp:revision>
  <dcterms:created xsi:type="dcterms:W3CDTF">2020-05-26T19:03:21Z</dcterms:created>
  <dcterms:modified xsi:type="dcterms:W3CDTF">2022-04-26T14:49:31Z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0x0101003EA0D2667710A64C9CDF3BF87B53CED6</vt:lpwstr>
  </property>
</Properties>
</file>