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7772400" cy="10058400"/>
  <p:notesSz cx="6858000" cy="9144000"/>
  <p:embeddedFontLst>
    <p:embeddedFont>
      <p:font typeface="Times New Roman" charset="1" panose="02030502070405020303"/>
      <p:regular r:id="rId23"/>
    </p:embeddedFont>
    <p:embeddedFont>
      <p:font typeface="Times New Roman Bold" charset="1" panose="02030802070405020303"/>
      <p:regular r:id="rId24"/>
    </p:embeddedFont>
    <p:embeddedFont>
      <p:font typeface="Georgia Pro Bold" charset="1" panose="02040802050405020203"/>
      <p:regular r:id="rId25"/>
    </p:embeddedFont>
    <p:embeddedFont>
      <p:font typeface="Calibri (MS) Bold" charset="1" panose="020F0702030404030204"/>
      <p:regular r:id="rId26"/>
    </p:embeddedFont>
    <p:embeddedFont>
      <p:font typeface="Calibri (MS)" charset="1" panose="020F0502020204030204"/>
      <p:regular r:id="rId27"/>
    </p:embeddedFont>
    <p:embeddedFont>
      <p:font typeface="Open Sans Bold" charset="1" panose="00000000000000000000"/>
      <p:regular r:id="rId28"/>
    </p:embeddedFont>
    <p:embeddedFont>
      <p:font typeface="Montserrat" charset="1" panose="000005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229347" y="958912"/>
            <a:ext cx="7339106" cy="35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7"/>
              </a:lnSpc>
            </a:pPr>
            <a:r>
              <a:rPr lang="en-US" sz="200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CALCULATING FAMILY EXPENSES USING SERVICE NOW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5778" y="1446752"/>
            <a:ext cx="6519777" cy="732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7"/>
              </a:lnSpc>
            </a:pPr>
            <a:r>
              <a:rPr lang="en-US" b="true" sz="1805" spc="-2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Id: NM2025TMID13476</a:t>
            </a:r>
          </a:p>
          <a:p>
            <a:pPr algn="l">
              <a:lnSpc>
                <a:spcPts val="2167"/>
              </a:lnSpc>
            </a:pPr>
            <a:r>
              <a:rPr lang="en-US" b="true" sz="1805" spc="-1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Members:4</a:t>
            </a:r>
          </a:p>
          <a:p>
            <a:pPr algn="l">
              <a:lnSpc>
                <a:spcPts val="1685"/>
              </a:lnSpc>
            </a:pPr>
            <a:r>
              <a:rPr lang="en-US" b="true" sz="1404" spc="-10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Team Leader: JOTHI PRIYAN P</a:t>
            </a:r>
          </a:p>
          <a:p>
            <a:pPr algn="l">
              <a:lnSpc>
                <a:spcPts val="1926"/>
              </a:lnSpc>
            </a:pPr>
          </a:p>
          <a:p>
            <a:pPr algn="l">
              <a:lnSpc>
                <a:spcPts val="1685"/>
              </a:lnSpc>
            </a:pPr>
            <a:r>
              <a:rPr lang="en-US" b="true" sz="1404" spc="-5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Member 1: MADHU GOKUL V.P</a:t>
            </a:r>
          </a:p>
          <a:p>
            <a:pPr algn="l">
              <a:lnSpc>
                <a:spcPts val="1926"/>
              </a:lnSpc>
            </a:pPr>
          </a:p>
          <a:p>
            <a:pPr algn="l">
              <a:lnSpc>
                <a:spcPts val="1685"/>
              </a:lnSpc>
            </a:pPr>
            <a:r>
              <a:rPr lang="en-US" b="true" sz="1404" spc="-5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Member 2:  SANJAY M</a:t>
            </a:r>
          </a:p>
          <a:p>
            <a:pPr algn="l">
              <a:lnSpc>
                <a:spcPts val="3511"/>
              </a:lnSpc>
            </a:pPr>
            <a:r>
              <a:rPr lang="en-US" b="true" sz="1404" spc="-5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Member 3: JESTIN E</a:t>
            </a:r>
          </a:p>
          <a:p>
            <a:pPr algn="l">
              <a:lnSpc>
                <a:spcPts val="3511"/>
              </a:lnSpc>
            </a:pPr>
            <a:r>
              <a:rPr lang="en-US" b="true" sz="1404" spc="-1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Problem Statement:</a:t>
            </a:r>
          </a:p>
          <a:p>
            <a:pPr algn="l">
              <a:lnSpc>
                <a:spcPts val="1685"/>
              </a:lnSpc>
            </a:pPr>
            <a:r>
              <a:rPr lang="en-US" b="true" sz="1404" spc="-1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Objective: To design and implement a ServiceNow-based solution that automates the tracking, calculation, and reporting of family expenses. The project aims to centralize expense data, categorize spending (e.g., food, utilities, education, healthcare, leisure), and provide real-time visibility into financial patterns. By leveraging ServiceNow’s workflow automation, reporting, and integration capabilities, the solution will enable efficient budget management, reduce manual effort, and support informed financial decision-making for families.</a:t>
            </a:r>
          </a:p>
          <a:p>
            <a:pPr algn="l">
              <a:lnSpc>
                <a:spcPts val="1926"/>
              </a:lnSpc>
            </a:pPr>
          </a:p>
          <a:p>
            <a:pPr algn="l">
              <a:lnSpc>
                <a:spcPts val="1685"/>
              </a:lnSpc>
            </a:pPr>
            <a:r>
              <a:rPr lang="en-US" b="true" sz="1404" spc="-1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TASK INITIATION</a:t>
            </a:r>
          </a:p>
          <a:p>
            <a:pPr algn="l">
              <a:lnSpc>
                <a:spcPts val="1926"/>
              </a:lnSpc>
            </a:pPr>
          </a:p>
          <a:p>
            <a:pPr algn="l">
              <a:lnSpc>
                <a:spcPts val="1926"/>
              </a:lnSpc>
            </a:pPr>
            <a:r>
              <a:rPr lang="en-US" b="true" sz="1605" spc="-1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Setting up ServiceNow Instance</a:t>
            </a:r>
          </a:p>
          <a:p>
            <a:pPr algn="l">
              <a:lnSpc>
                <a:spcPts val="1926"/>
              </a:lnSpc>
            </a:pPr>
          </a:p>
          <a:p>
            <a:pPr algn="l" marL="194304" indent="-97152" lvl="1">
              <a:lnSpc>
                <a:spcPts val="1926"/>
              </a:lnSpc>
              <a:buAutoNum type="arabicPeriod" startAt="1"/>
            </a:pPr>
            <a:r>
              <a:rPr lang="en-US" sz="1605" spc="-1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Sign up for a developer account on the ServiceNow Developer site “https://developer.servicenow.com”.</a:t>
            </a:r>
          </a:p>
          <a:p>
            <a:pPr algn="l" marL="194304" indent="-97152" lvl="1">
              <a:lnSpc>
                <a:spcPts val="1926"/>
              </a:lnSpc>
              <a:buAutoNum type="arabicPeriod" startAt="1"/>
            </a:pPr>
            <a:r>
              <a:rPr lang="en-US" sz="1605" spc="-1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Once logged in, navigate to the "Personal Developer Instance" section.</a:t>
            </a:r>
          </a:p>
          <a:p>
            <a:pPr algn="l" marL="194304" indent="-97152" lvl="1">
              <a:lnSpc>
                <a:spcPts val="1926"/>
              </a:lnSpc>
              <a:buAutoNum type="arabicPeriod" startAt="1"/>
            </a:pPr>
            <a:r>
              <a:rPr lang="en-US" sz="1605" spc="-1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Click on "Request Instance" to create a new ServiceNow instance.</a:t>
            </a:r>
          </a:p>
          <a:p>
            <a:pPr algn="l" marL="194304" indent="-97152" lvl="1">
              <a:lnSpc>
                <a:spcPts val="1926"/>
              </a:lnSpc>
              <a:buAutoNum type="arabicPeriod" startAt="1"/>
            </a:pPr>
            <a:r>
              <a:rPr lang="en-US" sz="1605" spc="-1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Fill out the required information and submit the request.</a:t>
            </a:r>
          </a:p>
          <a:p>
            <a:pPr algn="l" marL="194304" indent="-97152" lvl="1">
              <a:lnSpc>
                <a:spcPts val="1926"/>
              </a:lnSpc>
              <a:buAutoNum type="arabicPeriod" startAt="1"/>
            </a:pPr>
            <a:r>
              <a:rPr lang="en-US" sz="1605" spc="-1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You'll receive an email with the instance details once it's ready.</a:t>
            </a:r>
          </a:p>
          <a:p>
            <a:pPr algn="l" marL="194304" indent="-97152" lvl="1">
              <a:lnSpc>
                <a:spcPts val="1926"/>
              </a:lnSpc>
              <a:buAutoNum type="arabicPeriod" startAt="1"/>
            </a:pPr>
            <a:r>
              <a:rPr lang="en-US" sz="1605" spc="-1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Log in to your ServiceNow instance using the provided credentials.</a:t>
            </a:r>
          </a:p>
          <a:p>
            <a:pPr algn="l" marL="194304" indent="-97152" lvl="1">
              <a:lnSpc>
                <a:spcPts val="1926"/>
              </a:lnSpc>
              <a:buAutoNum type="arabicPeriod" startAt="1"/>
            </a:pPr>
            <a:r>
              <a:rPr lang="en-US" sz="1605" spc="-1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Now you will navigate to the ServiceNow.</a:t>
            </a:r>
          </a:p>
          <a:p>
            <a:pPr algn="l" marL="194304" indent="-97152" lvl="1">
              <a:lnSpc>
                <a:spcPts val="1926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35143" y="1299633"/>
            <a:ext cx="6956861" cy="2118668"/>
            <a:chOff x="0" y="0"/>
            <a:chExt cx="9275814" cy="282489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275826" cy="2824861"/>
            </a:xfrm>
            <a:custGeom>
              <a:avLst/>
              <a:gdLst/>
              <a:ahLst/>
              <a:cxnLst/>
              <a:rect r="r" b="b" t="t" l="l"/>
              <a:pathLst>
                <a:path h="2824861" w="9275826">
                  <a:moveTo>
                    <a:pt x="0" y="0"/>
                  </a:moveTo>
                  <a:lnTo>
                    <a:pt x="9275826" y="0"/>
                  </a:lnTo>
                  <a:lnTo>
                    <a:pt x="9275826" y="2824861"/>
                  </a:lnTo>
                  <a:lnTo>
                    <a:pt x="0" y="28248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043" t="0" r="-6043" b="-1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626583" y="3868171"/>
            <a:ext cx="3563122" cy="309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7"/>
              </a:lnSpc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8.Click on Submit.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1618" y="4683263"/>
            <a:ext cx="3318583" cy="42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0"/>
              </a:lnSpc>
            </a:pPr>
            <a:r>
              <a:rPr lang="en-US" sz="2809" b="true">
                <a:solidFill>
                  <a:srgbClr val="2D282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Configure the Form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6583" y="5519331"/>
            <a:ext cx="7079777" cy="1853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Go to All &gt;&gt; In the filter search for Daily Expenses &gt;&gt; Open Daily Expenses</a:t>
            </a:r>
          </a:p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Click on New</a:t>
            </a:r>
          </a:p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Go to the Header and right click there&gt;&gt; click on Configure &gt;&gt; Select Form Design</a:t>
            </a:r>
          </a:p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Customize or Drag Drop the form as per your requirement.</a:t>
            </a: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229347" y="7739603"/>
            <a:ext cx="7262657" cy="1734646"/>
            <a:chOff x="0" y="0"/>
            <a:chExt cx="9683542" cy="231286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683496" cy="2312924"/>
            </a:xfrm>
            <a:custGeom>
              <a:avLst/>
              <a:gdLst/>
              <a:ahLst/>
              <a:cxnLst/>
              <a:rect r="r" b="b" t="t" l="l"/>
              <a:pathLst>
                <a:path h="2312924" w="9683496">
                  <a:moveTo>
                    <a:pt x="0" y="0"/>
                  </a:moveTo>
                  <a:lnTo>
                    <a:pt x="9683496" y="0"/>
                  </a:lnTo>
                  <a:lnTo>
                    <a:pt x="9683496" y="2312924"/>
                  </a:lnTo>
                  <a:lnTo>
                    <a:pt x="0" y="23129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9110" t="0" r="-9110" b="2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626583" y="1555917"/>
            <a:ext cx="6544634" cy="154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Make Number Read-Only Field by clicking on the gear icon          and checking Read-Only</a:t>
            </a:r>
          </a:p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Make Date, Family Member Name Mandatory Field by clicking on the gear icon and checking Mandatory</a:t>
            </a:r>
          </a:p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Click on Save.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0134" y="3672822"/>
            <a:ext cx="4251163" cy="42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0"/>
              </a:lnSpc>
            </a:pPr>
            <a:r>
              <a:rPr lang="en-US" sz="2809" b="true">
                <a:solidFill>
                  <a:srgbClr val="2D282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Creation of Relationship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0134" y="4860099"/>
            <a:ext cx="6926879" cy="628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7"/>
              </a:lnSpc>
            </a:pPr>
            <a:r>
              <a:rPr lang="en-US" sz="2006" b="true">
                <a:solidFill>
                  <a:srgbClr val="2D282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Creation of Relationship between Family Expenses and Daily Expenses tables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7706" y="6521490"/>
            <a:ext cx="6162389" cy="2224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Go to All &gt;&gt; In the filter search for Relationships &gt;&gt; Open Relationships</a:t>
            </a:r>
          </a:p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Click on New.</a:t>
            </a:r>
          </a:p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Enter the details: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Name : Daily Expenses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Applies to table : Select Family Expenses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Daily Expenses : Select Daily Expenses</a:t>
            </a:r>
          </a:p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Click Save.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535143" y="1423320"/>
            <a:ext cx="7033310" cy="1637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2"/>
              </a:lnSpc>
            </a:pPr>
            <a:r>
              <a:rPr lang="en-US" sz="321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Configuring Related List on Family Expenses</a:t>
            </a:r>
          </a:p>
          <a:p>
            <a:pPr algn="l">
              <a:lnSpc>
                <a:spcPts val="3852"/>
              </a:lnSpc>
            </a:pPr>
          </a:p>
          <a:p>
            <a:pPr algn="l">
              <a:lnSpc>
                <a:spcPts val="385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626583" y="3067862"/>
            <a:ext cx="6544634" cy="362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9"/>
              </a:lnSpc>
            </a:pPr>
            <a:r>
              <a:rPr lang="en-US" sz="2407" b="true">
                <a:solidFill>
                  <a:srgbClr val="2D282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Configuring Related List on Family Expenses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6583" y="3821961"/>
            <a:ext cx="7079777" cy="2162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Go to All &gt;&gt; In the filter search for Family Expenses &gt;&gt; Open Family Expenses</a:t>
            </a:r>
          </a:p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Click on New</a:t>
            </a:r>
          </a:p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Go to the Header and right click there&gt;&gt; click on Configure &gt;&gt; Select Related Lists</a:t>
            </a:r>
          </a:p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Add Daily Expenses to the Selected Area.</a:t>
            </a:r>
          </a:p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Click on Save</a:t>
            </a:r>
          </a:p>
        </p:txBody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993837" y="6733081"/>
            <a:ext cx="8638739" cy="2704268"/>
            <a:chOff x="0" y="0"/>
            <a:chExt cx="11518319" cy="360569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518265" cy="3605657"/>
            </a:xfrm>
            <a:custGeom>
              <a:avLst/>
              <a:gdLst/>
              <a:ahLst/>
              <a:cxnLst/>
              <a:rect r="r" b="b" t="t" l="l"/>
              <a:pathLst>
                <a:path h="3605657" w="11518265">
                  <a:moveTo>
                    <a:pt x="0" y="0"/>
                  </a:moveTo>
                  <a:lnTo>
                    <a:pt x="11518265" y="0"/>
                  </a:lnTo>
                  <a:lnTo>
                    <a:pt x="11518265" y="3605657"/>
                  </a:lnTo>
                  <a:lnTo>
                    <a:pt x="0" y="3605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5392" r="0" b="-5393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305796" y="1391322"/>
            <a:ext cx="4869803" cy="730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0"/>
              </a:lnSpc>
            </a:pPr>
            <a:r>
              <a:rPr lang="en-US" sz="280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Creation of Business Rules</a:t>
            </a:r>
          </a:p>
          <a:p>
            <a:pPr algn="l">
              <a:lnSpc>
                <a:spcPts val="337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73685" y="2167383"/>
            <a:ext cx="7462022" cy="1853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Go to All &gt;&gt; In the filter search for Business Rules.</a:t>
            </a:r>
          </a:p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Under System Definition Select Business Rules then click on New.</a:t>
            </a:r>
          </a:p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Enter the Details:</a:t>
            </a:r>
          </a:p>
          <a:p>
            <a:pPr algn="l" marL="242880" indent="-121440" lvl="1">
              <a:lnSpc>
                <a:spcPts val="2407"/>
              </a:lnSpc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Name : Family Expenses BR</a:t>
            </a:r>
          </a:p>
          <a:p>
            <a:pPr algn="l" marL="242880" indent="-121440" lvl="1">
              <a:lnSpc>
                <a:spcPts val="2407"/>
              </a:lnSpc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Table : Select Daily Expenses</a:t>
            </a:r>
          </a:p>
          <a:p>
            <a:pPr algn="l" marL="242880" indent="-121440" lvl="1">
              <a:lnSpc>
                <a:spcPts val="2407"/>
              </a:lnSpc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Check Advanced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344021" y="4434043"/>
            <a:ext cx="7109759" cy="1448459"/>
            <a:chOff x="0" y="0"/>
            <a:chExt cx="9479678" cy="193127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479661" cy="1931289"/>
            </a:xfrm>
            <a:custGeom>
              <a:avLst/>
              <a:gdLst/>
              <a:ahLst/>
              <a:cxnLst/>
              <a:rect r="r" b="b" t="t" l="l"/>
              <a:pathLst>
                <a:path h="1931289" w="9479661">
                  <a:moveTo>
                    <a:pt x="0" y="0"/>
                  </a:moveTo>
                  <a:lnTo>
                    <a:pt x="9479661" y="0"/>
                  </a:lnTo>
                  <a:lnTo>
                    <a:pt x="9479661" y="1931289"/>
                  </a:lnTo>
                  <a:lnTo>
                    <a:pt x="0" y="19312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838" t="0" r="-4838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73685" y="6224383"/>
            <a:ext cx="4610474" cy="309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In when to run Check Insert and Update</a:t>
            </a: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382245" y="6876241"/>
            <a:ext cx="9709025" cy="2983610"/>
            <a:chOff x="0" y="0"/>
            <a:chExt cx="12945367" cy="397814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945364" cy="3978148"/>
            </a:xfrm>
            <a:custGeom>
              <a:avLst/>
              <a:gdLst/>
              <a:ahLst/>
              <a:cxnLst/>
              <a:rect r="r" b="b" t="t" l="l"/>
              <a:pathLst>
                <a:path h="3978148" w="12945364">
                  <a:moveTo>
                    <a:pt x="0" y="0"/>
                  </a:moveTo>
                  <a:lnTo>
                    <a:pt x="12945364" y="0"/>
                  </a:lnTo>
                  <a:lnTo>
                    <a:pt x="12945364" y="3978148"/>
                  </a:lnTo>
                  <a:lnTo>
                    <a:pt x="0" y="3978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254" r="0" b="-12254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161726" y="1345353"/>
            <a:ext cx="5474347" cy="8894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In Advance(we write the code): Write the below code &gt;&gt;</a:t>
            </a:r>
          </a:p>
          <a:p>
            <a:pPr algn="l" marL="218592" indent="-109296" lvl="1">
              <a:lnSpc>
                <a:spcPts val="2167"/>
              </a:lnSpc>
            </a:pP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(function executeRule(current, previous /*null when async*/) {</a:t>
            </a:r>
          </a:p>
          <a:p>
            <a:pPr algn="l" marL="218592" indent="-109296" lvl="1">
              <a:lnSpc>
                <a:spcPts val="2167"/>
              </a:lnSpc>
            </a:pP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var FamilyExpenses = new GlideRecord('u_family_expenses');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FamilyExpenses.addQuery('u_date',current.u_date);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FamilyExpenses.query();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if(FamilyExpenses.next())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FamilyExpenses.u_amount += current.u_expense;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FamilyExpenses.u_expense_details += "&gt;"+current.u_comments+":"+"Rs."+current.u_expense+"/-";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FamilyExpenses.update();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var NewFamilyExpenses = new GlideRecord('u_family_expenses');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NewFamilyExpenses.u_date = current.u_date;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NewFamilyExpenses.u_amount = current.u_expense;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NewFamilyExpenses.u_expense_details += "&gt;"+current.u_comments+":"+"Rs."+current.u_expense+"/-";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NewFamilyExpenses.insert();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</a:p>
          <a:p>
            <a:pPr algn="l" marL="218592" indent="-109296" lvl="1">
              <a:lnSpc>
                <a:spcPts val="2167"/>
              </a:lnSpc>
            </a:pP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})(current, previous);</a:t>
            </a:r>
          </a:p>
          <a:p>
            <a:pPr algn="l" marL="218592" indent="-109296" lvl="1">
              <a:lnSpc>
                <a:spcPts val="2167"/>
              </a:lnSpc>
            </a:pPr>
          </a:p>
          <a:p>
            <a:pPr algn="l" marL="218592" indent="-109296" lvl="1">
              <a:lnSpc>
                <a:spcPts val="2167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2306212"/>
            <a:ext cx="7721351" cy="3826121"/>
            <a:chOff x="0" y="0"/>
            <a:chExt cx="10295135" cy="51014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295128" cy="5101463"/>
            </a:xfrm>
            <a:custGeom>
              <a:avLst/>
              <a:gdLst/>
              <a:ahLst/>
              <a:cxnLst/>
              <a:rect r="r" b="b" t="t" l="l"/>
              <a:pathLst>
                <a:path h="5101463" w="10295128">
                  <a:moveTo>
                    <a:pt x="0" y="0"/>
                  </a:moveTo>
                  <a:lnTo>
                    <a:pt x="10295128" y="0"/>
                  </a:lnTo>
                  <a:lnTo>
                    <a:pt x="10295128" y="5101463"/>
                  </a:lnTo>
                  <a:lnTo>
                    <a:pt x="0" y="51014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95" t="0" r="-495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416348" y="7404002"/>
            <a:ext cx="6582858" cy="348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7"/>
              </a:lnSpc>
            </a:pPr>
            <a:r>
              <a:rPr lang="en-US" sz="200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6.Go to the Header and right click there&gt;&gt; click on Save.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445953" y="965896"/>
            <a:ext cx="5515160" cy="922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2"/>
              </a:lnSpc>
            </a:pPr>
            <a:r>
              <a:rPr lang="en-US" sz="321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Configure the Relationship</a:t>
            </a:r>
          </a:p>
          <a:p>
            <a:pPr algn="l">
              <a:lnSpc>
                <a:spcPts val="1444"/>
              </a:lnSpc>
            </a:pPr>
          </a:p>
          <a:p>
            <a:pPr algn="l">
              <a:lnSpc>
                <a:spcPts val="385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626583" y="1613049"/>
            <a:ext cx="7347348" cy="448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1.Go to All &gt;&gt; In the filter search for Relationships &gt;&gt; Open Relationships.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2.In that, open Daily Expenses Relationship.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3.For Applies to table : Select Family Expenses.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4.In Query with : write the below Query.</a:t>
            </a:r>
          </a:p>
          <a:p>
            <a:pPr algn="l">
              <a:lnSpc>
                <a:spcPts val="2167"/>
              </a:lnSpc>
            </a:pP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(function refineQuery(current, parent) {</a:t>
            </a:r>
          </a:p>
          <a:p>
            <a:pPr algn="l">
              <a:lnSpc>
                <a:spcPts val="2167"/>
              </a:lnSpc>
            </a:pP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// Add your code here, such as current.addQuery(field, value);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current.addQuery('u_date',parent.u_date);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current.query();</a:t>
            </a:r>
          </a:p>
          <a:p>
            <a:pPr algn="l">
              <a:lnSpc>
                <a:spcPts val="2167"/>
              </a:lnSpc>
            </a:pP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})(current, parent);</a:t>
            </a:r>
          </a:p>
          <a:p>
            <a:pPr algn="l">
              <a:lnSpc>
                <a:spcPts val="2167"/>
              </a:lnSpc>
            </a:pP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5.Click on Update.</a:t>
            </a:r>
          </a:p>
          <a:p>
            <a:pPr algn="l">
              <a:lnSpc>
                <a:spcPts val="2167"/>
              </a:lnSpc>
            </a:pP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261201" y="6144530"/>
            <a:ext cx="7275398" cy="3287308"/>
            <a:chOff x="0" y="0"/>
            <a:chExt cx="9700531" cy="438307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700514" cy="4383024"/>
            </a:xfrm>
            <a:custGeom>
              <a:avLst/>
              <a:gdLst/>
              <a:ahLst/>
              <a:cxnLst/>
              <a:rect r="r" b="b" t="t" l="l"/>
              <a:pathLst>
                <a:path h="4383024" w="9700514">
                  <a:moveTo>
                    <a:pt x="0" y="0"/>
                  </a:moveTo>
                  <a:lnTo>
                    <a:pt x="9700514" y="0"/>
                  </a:lnTo>
                  <a:lnTo>
                    <a:pt x="9700514" y="4383024"/>
                  </a:lnTo>
                  <a:lnTo>
                    <a:pt x="0" y="43830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77" t="0" r="-577" b="-1"/>
              </a:stretch>
            </a:blipFill>
          </p:spPr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703032" y="2109844"/>
            <a:ext cx="6850430" cy="5929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2"/>
              </a:lnSpc>
            </a:pPr>
            <a:r>
              <a:rPr lang="en-US" sz="3210" b="true">
                <a:solidFill>
                  <a:srgbClr val="2D282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Conclusion:</a:t>
            </a:r>
          </a:p>
          <a:p>
            <a:pPr algn="l">
              <a:lnSpc>
                <a:spcPts val="3852"/>
              </a:lnSpc>
            </a:pPr>
            <a:r>
              <a:rPr lang="en-US" sz="3210" b="true">
                <a:solidFill>
                  <a:srgbClr val="2D282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           </a:t>
            </a:r>
          </a:p>
          <a:p>
            <a:pPr algn="l">
              <a:lnSpc>
                <a:spcPts val="3852"/>
              </a:lnSpc>
            </a:pPr>
          </a:p>
          <a:p>
            <a:pPr algn="l">
              <a:lnSpc>
                <a:spcPts val="3852"/>
              </a:lnSpc>
            </a:pPr>
          </a:p>
          <a:p>
            <a:pPr algn="l">
              <a:lnSpc>
                <a:spcPts val="3852"/>
              </a:lnSpc>
            </a:pPr>
          </a:p>
          <a:p>
            <a:pPr algn="l">
              <a:lnSpc>
                <a:spcPts val="3852"/>
              </a:lnSpc>
            </a:pPr>
          </a:p>
          <a:p>
            <a:pPr algn="l">
              <a:lnSpc>
                <a:spcPts val="3852"/>
              </a:lnSpc>
            </a:pPr>
          </a:p>
          <a:p>
            <a:pPr algn="l">
              <a:lnSpc>
                <a:spcPts val="3852"/>
              </a:lnSpc>
            </a:pPr>
          </a:p>
          <a:p>
            <a:pPr algn="l">
              <a:lnSpc>
                <a:spcPts val="3852"/>
              </a:lnSpc>
            </a:pPr>
          </a:p>
          <a:p>
            <a:pPr algn="l">
              <a:lnSpc>
                <a:spcPts val="3852"/>
              </a:lnSpc>
            </a:pPr>
          </a:p>
          <a:p>
            <a:pPr algn="l">
              <a:lnSpc>
                <a:spcPts val="3852"/>
              </a:lnSpc>
            </a:pPr>
          </a:p>
          <a:p>
            <a:pPr algn="l">
              <a:lnSpc>
                <a:spcPts val="3852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626583" y="1154355"/>
            <a:ext cx="5627245" cy="1706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Creation of New Update Set</a:t>
            </a:r>
          </a:p>
          <a:p>
            <a:pPr algn="l">
              <a:lnSpc>
                <a:spcPts val="1926"/>
              </a:lnSpc>
            </a:pPr>
          </a:p>
          <a:p>
            <a:pPr algn="l" marL="194304" indent="-97152" lvl="1">
              <a:lnSpc>
                <a:spcPts val="1926"/>
              </a:lnSpc>
              <a:buAutoNum type="arabicPeriod" startAt="1"/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Go to All &gt;&gt; In the filter search for Local Update set &gt; click on New.</a:t>
            </a:r>
          </a:p>
          <a:p>
            <a:pPr algn="l" marL="218592" indent="-109296" lvl="1">
              <a:lnSpc>
                <a:spcPts val="2167"/>
              </a:lnSpc>
            </a:pPr>
          </a:p>
          <a:p>
            <a:pPr algn="l" marL="194304" indent="-97152" lvl="1">
              <a:lnSpc>
                <a:spcPts val="1926"/>
              </a:lnSpc>
            </a:pP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35143" y="2369920"/>
            <a:ext cx="6498167" cy="2968850"/>
            <a:chOff x="0" y="0"/>
            <a:chExt cx="8664222" cy="395846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664194" cy="3958463"/>
            </a:xfrm>
            <a:custGeom>
              <a:avLst/>
              <a:gdLst/>
              <a:ahLst/>
              <a:cxnLst/>
              <a:rect r="r" b="b" t="t" l="l"/>
              <a:pathLst>
                <a:path h="3958463" w="8664194">
                  <a:moveTo>
                    <a:pt x="0" y="0"/>
                  </a:moveTo>
                  <a:lnTo>
                    <a:pt x="8664194" y="0"/>
                  </a:lnTo>
                  <a:lnTo>
                    <a:pt x="8664194" y="3958463"/>
                  </a:lnTo>
                  <a:lnTo>
                    <a:pt x="0" y="39584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626583" y="5467482"/>
            <a:ext cx="4709857" cy="1048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2. Enter the Details as: </a:t>
            </a:r>
          </a:p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Name : Family Expenses</a:t>
            </a:r>
          </a:p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3. Then click on Submit and Make current.</a:t>
            </a:r>
          </a:p>
          <a:p>
            <a:pPr algn="l">
              <a:lnSpc>
                <a:spcPts val="1926"/>
              </a:lnSpc>
            </a:pPr>
          </a:p>
        </p:txBody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535143" y="6673521"/>
            <a:ext cx="6498167" cy="2643941"/>
            <a:chOff x="0" y="0"/>
            <a:chExt cx="8664222" cy="352525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664194" cy="3525266"/>
            </a:xfrm>
            <a:custGeom>
              <a:avLst/>
              <a:gdLst/>
              <a:ahLst/>
              <a:cxnLst/>
              <a:rect r="r" b="b" t="t" l="l"/>
              <a:pathLst>
                <a:path h="3525266" w="8664194">
                  <a:moveTo>
                    <a:pt x="0" y="0"/>
                  </a:moveTo>
                  <a:lnTo>
                    <a:pt x="8664194" y="0"/>
                  </a:lnTo>
                  <a:lnTo>
                    <a:pt x="8664194" y="3525266"/>
                  </a:lnTo>
                  <a:lnTo>
                    <a:pt x="0" y="35252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975285" y="1513105"/>
            <a:ext cx="3382309" cy="2221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26"/>
              </a:lnSpc>
            </a:pPr>
            <a:r>
              <a:rPr lang="en-US" sz="1605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Creation of Family Expenses Table</a:t>
            </a:r>
          </a:p>
          <a:p>
            <a:pPr algn="l">
              <a:lnSpc>
                <a:spcPts val="1685"/>
              </a:lnSpc>
            </a:pPr>
          </a:p>
          <a:p>
            <a:pPr algn="l" marL="170016" indent="-85008" lvl="1">
              <a:lnSpc>
                <a:spcPts val="1685"/>
              </a:lnSpc>
              <a:buAutoNum type="arabicPeriod" startAt="1"/>
            </a:pPr>
            <a:r>
              <a:rPr lang="en-US" sz="140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Go to All &gt; In the filter search for Tables &gt; click on New.</a:t>
            </a:r>
          </a:p>
          <a:p>
            <a:pPr algn="l" marL="170016" indent="-85008" lvl="1">
              <a:lnSpc>
                <a:spcPts val="1685"/>
              </a:lnSpc>
              <a:buAutoNum type="arabicPeriod" startAt="1"/>
            </a:pPr>
            <a:r>
              <a:rPr lang="en-US" sz="140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Enter the Details:</a:t>
            </a:r>
          </a:p>
          <a:p>
            <a:pPr algn="l" marL="170016" indent="-85008" lvl="1">
              <a:lnSpc>
                <a:spcPts val="1685"/>
              </a:lnSpc>
            </a:pPr>
            <a:r>
              <a:rPr lang="en-US" sz="140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Label : Family Expenses</a:t>
            </a:r>
          </a:p>
          <a:p>
            <a:pPr algn="l" marL="170016" indent="-85008" lvl="1">
              <a:lnSpc>
                <a:spcPts val="1685"/>
              </a:lnSpc>
            </a:pPr>
            <a:r>
              <a:rPr lang="en-US" sz="140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Name : Auto-Populated</a:t>
            </a:r>
          </a:p>
          <a:p>
            <a:pPr algn="l" marL="170016" indent="-85008" lvl="1">
              <a:lnSpc>
                <a:spcPts val="1685"/>
              </a:lnSpc>
            </a:pPr>
            <a:r>
              <a:rPr lang="en-US" sz="140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New menu name : Family Expenditure</a:t>
            </a:r>
          </a:p>
          <a:p>
            <a:pPr algn="l" marL="170016" indent="-85008" lvl="1">
              <a:lnSpc>
                <a:spcPts val="1685"/>
              </a:lnSpc>
            </a:pPr>
          </a:p>
          <a:p>
            <a:pPr algn="l" marL="170016" indent="-85008" lvl="1">
              <a:lnSpc>
                <a:spcPts val="1685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44808" y="6941621"/>
            <a:ext cx="5908185" cy="443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5"/>
              </a:lnSpc>
            </a:pPr>
            <a:r>
              <a:rPr lang="en-US" sz="140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3. Go to the Header and right click there&gt;&gt; click on Save.</a:t>
            </a:r>
          </a:p>
          <a:p>
            <a:pPr algn="l">
              <a:lnSpc>
                <a:spcPts val="1685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32379" y="7499624"/>
            <a:ext cx="3716020" cy="2108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Creation of Columns(Fields)</a:t>
            </a:r>
          </a:p>
          <a:p>
            <a:pPr algn="l">
              <a:lnSpc>
                <a:spcPts val="1926"/>
              </a:lnSpc>
            </a:pPr>
          </a:p>
          <a:p>
            <a:pPr algn="l" marL="194304" indent="-97152" lvl="1">
              <a:lnSpc>
                <a:spcPts val="1926"/>
              </a:lnSpc>
              <a:buAutoNum type="arabicPeriod" startAt="1"/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Near Columns Double click near insert a new row.</a:t>
            </a:r>
          </a:p>
          <a:p>
            <a:pPr algn="l" marL="194304" indent="-97152" lvl="1">
              <a:lnSpc>
                <a:spcPts val="1926"/>
              </a:lnSpc>
              <a:buAutoNum type="arabicPeriod" startAt="1"/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Give the details as:</a:t>
            </a:r>
          </a:p>
          <a:p>
            <a:pPr algn="l" marL="194304" indent="-97152" lvl="1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Column label : Number</a:t>
            </a:r>
          </a:p>
          <a:p>
            <a:pPr algn="l" marL="194304" indent="-97152" lvl="1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Type : String</a:t>
            </a:r>
          </a:p>
          <a:p>
            <a:pPr algn="l" marL="194304" indent="-97152" lvl="1">
              <a:lnSpc>
                <a:spcPts val="1926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26583" y="990927"/>
            <a:ext cx="2845283" cy="362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9"/>
              </a:lnSpc>
            </a:pPr>
            <a:r>
              <a:rPr lang="en-US" sz="2407" b="true">
                <a:solidFill>
                  <a:srgbClr val="2D282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Creation of Table</a:t>
            </a:r>
          </a:p>
        </p:txBody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52898" y="3440205"/>
            <a:ext cx="7492004" cy="3210860"/>
            <a:chOff x="0" y="0"/>
            <a:chExt cx="9989339" cy="428114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989312" cy="4281170"/>
            </a:xfrm>
            <a:custGeom>
              <a:avLst/>
              <a:gdLst/>
              <a:ahLst/>
              <a:cxnLst/>
              <a:rect r="r" b="b" t="t" l="l"/>
              <a:pathLst>
                <a:path h="4281170" w="9989312">
                  <a:moveTo>
                    <a:pt x="0" y="0"/>
                  </a:moveTo>
                  <a:lnTo>
                    <a:pt x="9989312" y="0"/>
                  </a:lnTo>
                  <a:lnTo>
                    <a:pt x="9989312" y="4281170"/>
                  </a:lnTo>
                  <a:lnTo>
                    <a:pt x="0" y="42811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9349" r="0" b="-9349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855930" y="1493249"/>
            <a:ext cx="4900980" cy="3241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3. Double click on insert a new row again</a:t>
            </a:r>
          </a:p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4. Give the details as:</a:t>
            </a:r>
          </a:p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Column label : Date</a:t>
            </a:r>
          </a:p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Type : Date</a:t>
            </a:r>
          </a:p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5. Double click on insert a new row again</a:t>
            </a:r>
          </a:p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6. Give the details as:</a:t>
            </a:r>
          </a:p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Column label : Amount</a:t>
            </a:r>
          </a:p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Type : Integer</a:t>
            </a:r>
          </a:p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7. Double click on insert a new row again</a:t>
            </a:r>
          </a:p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8. Give the details as:</a:t>
            </a:r>
          </a:p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Column label : Expense Details</a:t>
            </a:r>
          </a:p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Type : String</a:t>
            </a:r>
          </a:p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Max length : 800</a:t>
            </a: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305796" y="5274982"/>
            <a:ext cx="7156804" cy="2217022"/>
            <a:chOff x="0" y="0"/>
            <a:chExt cx="9542405" cy="295602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542399" cy="2956052"/>
            </a:xfrm>
            <a:custGeom>
              <a:avLst/>
              <a:gdLst/>
              <a:ahLst/>
              <a:cxnLst/>
              <a:rect r="r" b="b" t="t" l="l"/>
              <a:pathLst>
                <a:path h="2956052" w="9542399">
                  <a:moveTo>
                    <a:pt x="0" y="0"/>
                  </a:moveTo>
                  <a:lnTo>
                    <a:pt x="9542399" y="0"/>
                  </a:lnTo>
                  <a:lnTo>
                    <a:pt x="9542399" y="2956052"/>
                  </a:lnTo>
                  <a:lnTo>
                    <a:pt x="0" y="29560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0604" t="0" r="-20604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855930" y="8378663"/>
            <a:ext cx="3716020" cy="557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Go to the Header and right click there&gt;&gt; click on Save.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611592" y="1061395"/>
            <a:ext cx="5198533" cy="3316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7"/>
              </a:lnSpc>
            </a:pPr>
            <a:r>
              <a:rPr lang="en-US" sz="1805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Making Number Field an Auto-Number</a:t>
            </a:r>
          </a:p>
          <a:p>
            <a:pPr algn="l">
              <a:lnSpc>
                <a:spcPts val="2167"/>
              </a:lnSpc>
            </a:pPr>
          </a:p>
          <a:p>
            <a:pPr algn="l">
              <a:lnSpc>
                <a:spcPts val="2167"/>
              </a:lnSpc>
            </a:pPr>
          </a:p>
          <a:p>
            <a:pPr algn="l" marL="677286" indent="-225762" lvl="2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Double click on the Number Field/Column.</a:t>
            </a:r>
          </a:p>
          <a:p>
            <a:pPr algn="l" marL="677286" indent="-225762" lvl="2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Go down and double click on Advanced view</a:t>
            </a:r>
          </a:p>
          <a:p>
            <a:pPr algn="l" marL="677286" indent="-225762" lvl="2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Default Value:</a:t>
            </a:r>
          </a:p>
          <a:p>
            <a:pPr algn="l" marL="677286" indent="-225762" lvl="2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dynamic default : check the box</a:t>
            </a:r>
          </a:p>
          <a:p>
            <a:pPr algn="l" marL="677286" indent="-225762" lvl="2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Dynamic default value : Get Next Padded Number</a:t>
            </a:r>
          </a:p>
          <a:p>
            <a:pPr algn="l" marL="677286" indent="-225762" lvl="2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Click on Update.</a:t>
            </a:r>
          </a:p>
          <a:p>
            <a:pPr algn="l" marL="677286" indent="-225762" lvl="2">
              <a:lnSpc>
                <a:spcPts val="2167"/>
              </a:lnSpc>
            </a:pPr>
          </a:p>
          <a:p>
            <a:pPr algn="l" marL="677286" indent="-225762" lvl="2">
              <a:lnSpc>
                <a:spcPts val="2167"/>
              </a:lnSpc>
            </a:pPr>
          </a:p>
          <a:p>
            <a:pPr algn="l" marL="677286" indent="-225762" lvl="2">
              <a:lnSpc>
                <a:spcPts val="2167"/>
              </a:lnSpc>
            </a:pP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305796" y="4378116"/>
            <a:ext cx="7186208" cy="1730662"/>
            <a:chOff x="0" y="0"/>
            <a:chExt cx="9581610" cy="23075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581642" cy="2307590"/>
            </a:xfrm>
            <a:custGeom>
              <a:avLst/>
              <a:gdLst/>
              <a:ahLst/>
              <a:cxnLst/>
              <a:rect r="r" b="b" t="t" l="l"/>
              <a:pathLst>
                <a:path h="2307590" w="9581642">
                  <a:moveTo>
                    <a:pt x="0" y="0"/>
                  </a:moveTo>
                  <a:lnTo>
                    <a:pt x="9581642" y="0"/>
                  </a:lnTo>
                  <a:lnTo>
                    <a:pt x="9581642" y="2307590"/>
                  </a:lnTo>
                  <a:lnTo>
                    <a:pt x="0" y="23075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1093" t="0" r="-21093" b="1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85277" y="6809870"/>
            <a:ext cx="4021816" cy="2502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5.Go to All &gt;&gt; In the filter search for Number Maintenance &gt;&gt; select Number Maintenance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6. Click on New.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7. Enter the below Details: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Table : Family Expenses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Prefix : MFE</a:t>
            </a:r>
          </a:p>
          <a:p>
            <a:pPr algn="l">
              <a:lnSpc>
                <a:spcPts val="2167"/>
              </a:lnSpc>
            </a:pPr>
          </a:p>
          <a:p>
            <a:pPr algn="l">
              <a:lnSpc>
                <a:spcPts val="2167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346033" y="1299633"/>
            <a:ext cx="6880412" cy="1621615"/>
            <a:chOff x="0" y="0"/>
            <a:chExt cx="9173882" cy="216215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173845" cy="2162175"/>
            </a:xfrm>
            <a:custGeom>
              <a:avLst/>
              <a:gdLst/>
              <a:ahLst/>
              <a:cxnLst/>
              <a:rect r="r" b="b" t="t" l="l"/>
              <a:pathLst>
                <a:path h="2162175" w="9173845">
                  <a:moveTo>
                    <a:pt x="0" y="0"/>
                  </a:moveTo>
                  <a:lnTo>
                    <a:pt x="9173845" y="0"/>
                  </a:lnTo>
                  <a:lnTo>
                    <a:pt x="9173845" y="2162175"/>
                  </a:lnTo>
                  <a:lnTo>
                    <a:pt x="0" y="21621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564" t="0" r="-3565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79481" y="3111739"/>
            <a:ext cx="1684610" cy="279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Click on Submit.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3685" y="3924017"/>
            <a:ext cx="3716021" cy="362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9"/>
              </a:lnSpc>
            </a:pPr>
            <a:r>
              <a:rPr lang="en-US" sz="2407" b="true">
                <a:solidFill>
                  <a:srgbClr val="2D282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Configure the Form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73685" y="4871554"/>
            <a:ext cx="6468185" cy="1668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Go to All &gt;&gt; In the filter search for Family   Expenses &gt;&gt; Open Family Expenses</a:t>
            </a:r>
          </a:p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Click on New</a:t>
            </a:r>
          </a:p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Go to the Header and right click there&gt;&gt; click on Configure &gt;&gt; Select Form Design</a:t>
            </a:r>
          </a:p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Customize or Drag Drop the form as per your requirement.  </a:t>
            </a: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377887" y="7138169"/>
            <a:ext cx="6880412" cy="2023554"/>
            <a:chOff x="0" y="0"/>
            <a:chExt cx="9173882" cy="269807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173845" cy="2698115"/>
            </a:xfrm>
            <a:custGeom>
              <a:avLst/>
              <a:gdLst/>
              <a:ahLst/>
              <a:cxnLst/>
              <a:rect r="r" b="b" t="t" l="l"/>
              <a:pathLst>
                <a:path h="2698115" w="9173845">
                  <a:moveTo>
                    <a:pt x="0" y="0"/>
                  </a:moveTo>
                  <a:lnTo>
                    <a:pt x="9173845" y="0"/>
                  </a:lnTo>
                  <a:lnTo>
                    <a:pt x="9173845" y="2698115"/>
                  </a:lnTo>
                  <a:lnTo>
                    <a:pt x="0" y="2698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8859" t="0" r="-18859" b="1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688041" y="1236519"/>
            <a:ext cx="5198533" cy="138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Make Number Read-Only Field by clicking on the gear icon and checking Read-Only</a:t>
            </a:r>
          </a:p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Make Date, Amount Mandatory Field by clicking on the gear icon and checking Mandatory</a:t>
            </a:r>
          </a:p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Click on Save.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0134" y="2989133"/>
            <a:ext cx="5015653" cy="687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9"/>
              </a:lnSpc>
            </a:pPr>
            <a:r>
              <a:rPr lang="en-US" sz="2407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Creation of Table(Daily Expenses)</a:t>
            </a:r>
          </a:p>
          <a:p>
            <a:pPr algn="l">
              <a:lnSpc>
                <a:spcPts val="288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50135" y="3758786"/>
            <a:ext cx="5015653" cy="319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7"/>
              </a:lnSpc>
            </a:pPr>
            <a:r>
              <a:rPr lang="en-US" sz="2006" b="true">
                <a:solidFill>
                  <a:srgbClr val="2D282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Creation of Daily Expenses Table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6583" y="4509389"/>
            <a:ext cx="4862755" cy="1699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Go to All &gt; In the filter search for Tables &gt; click on New.</a:t>
            </a:r>
          </a:p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Enter the Details: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Label : Daily Expenses</a:t>
            </a:r>
          </a:p>
          <a:p>
            <a:pPr algn="l" marL="242880" indent="-121440" lvl="1">
              <a:lnSpc>
                <a:spcPts val="2407"/>
              </a:lnSpc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Name : Auto-Populated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Add Module to menu : Family Expenditure</a:t>
            </a:r>
          </a:p>
        </p:txBody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458694" y="6903241"/>
            <a:ext cx="7109759" cy="1123632"/>
            <a:chOff x="0" y="0"/>
            <a:chExt cx="9479678" cy="149817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479661" cy="1498219"/>
            </a:xfrm>
            <a:custGeom>
              <a:avLst/>
              <a:gdLst/>
              <a:ahLst/>
              <a:cxnLst/>
              <a:rect r="r" b="b" t="t" l="l"/>
              <a:pathLst>
                <a:path h="1498219" w="9479661">
                  <a:moveTo>
                    <a:pt x="0" y="0"/>
                  </a:moveTo>
                  <a:lnTo>
                    <a:pt x="9479661" y="0"/>
                  </a:lnTo>
                  <a:lnTo>
                    <a:pt x="9479661" y="1498219"/>
                  </a:lnTo>
                  <a:lnTo>
                    <a:pt x="0" y="14982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838" t="0" r="-4838" b="2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626583" y="8657788"/>
            <a:ext cx="5780144" cy="279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Go to the Header and right click there&gt;&gt; click on Save.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535142" y="1372503"/>
            <a:ext cx="6651066" cy="1045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2"/>
              </a:lnSpc>
            </a:pPr>
            <a:r>
              <a:rPr lang="en-US" b="true" sz="321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Creation of Columns(Fields)</a:t>
            </a:r>
          </a:p>
          <a:p>
            <a:pPr algn="l">
              <a:lnSpc>
                <a:spcPts val="385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626582" y="2377540"/>
            <a:ext cx="6085941" cy="6986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1.Near Columns Double click near insert a new row.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2.Give the details as: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Column label : Number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Type : String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3.Double click on insert a new row again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4.Give the details as: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Column label : Date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Type : Date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5.Double click on insert a new row again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6.Give the details as: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Column label : Expense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Type : Integer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7.Double click on insert a new row again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8.Give the details as: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Column label : Family Member Name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Type : Reference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Max length : 800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9.Double click on insert a new row again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10.Give the details as: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Column label : Comments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Type : String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Max length : 800</a:t>
            </a:r>
          </a:p>
          <a:p>
            <a:pPr algn="l">
              <a:lnSpc>
                <a:spcPts val="2167"/>
              </a:lnSpc>
            </a:pP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11.Go to the Header and right click there&gt;&gt; click on Save.</a:t>
            </a:r>
          </a:p>
          <a:p>
            <a:pPr algn="l">
              <a:lnSpc>
                <a:spcPts val="2167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344021" y="1458113"/>
            <a:ext cx="7109759" cy="42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0"/>
              </a:lnSpc>
            </a:pPr>
            <a:r>
              <a:rPr lang="en-US" sz="2809" b="true">
                <a:solidFill>
                  <a:srgbClr val="2D282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Making Number Field an Auto-Number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6583" y="2340164"/>
            <a:ext cx="5703695" cy="1853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Double click on the Number Field/Column.</a:t>
            </a:r>
          </a:p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Go down and double click on Advanced view</a:t>
            </a:r>
          </a:p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In Default Value:</a:t>
            </a:r>
          </a:p>
          <a:p>
            <a:pPr algn="l" marL="242880" indent="-121440" lvl="1">
              <a:lnSpc>
                <a:spcPts val="2407"/>
              </a:lnSpc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Use dynamic default : check the box</a:t>
            </a:r>
          </a:p>
          <a:p>
            <a:pPr algn="l" marL="242880" indent="-121440" lvl="1">
              <a:lnSpc>
                <a:spcPts val="2407"/>
              </a:lnSpc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Dynamic default value : Get Next Padded Number</a:t>
            </a:r>
          </a:p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Click on Update.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35143" y="4865229"/>
            <a:ext cx="6727514" cy="1369489"/>
            <a:chOff x="0" y="0"/>
            <a:chExt cx="8970018" cy="18259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970010" cy="1826006"/>
            </a:xfrm>
            <a:custGeom>
              <a:avLst/>
              <a:gdLst/>
              <a:ahLst/>
              <a:cxnLst/>
              <a:rect r="r" b="b" t="t" l="l"/>
              <a:pathLst>
                <a:path h="1826006" w="8970010">
                  <a:moveTo>
                    <a:pt x="0" y="0"/>
                  </a:moveTo>
                  <a:lnTo>
                    <a:pt x="8970010" y="0"/>
                  </a:lnTo>
                  <a:lnTo>
                    <a:pt x="8970010" y="1826006"/>
                  </a:lnTo>
                  <a:lnTo>
                    <a:pt x="0" y="18260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7954" t="0" r="-7954" b="1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48202" y="7384826"/>
            <a:ext cx="7003328" cy="1853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7"/>
              </a:lnSpc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5.Go to All &gt;&gt; In the filter search for Number Maintenance &gt;&gt; select Number Maintenance</a:t>
            </a:r>
          </a:p>
          <a:p>
            <a:pPr algn="l">
              <a:lnSpc>
                <a:spcPts val="2407"/>
              </a:lnSpc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6.Click on New.</a:t>
            </a:r>
          </a:p>
          <a:p>
            <a:pPr algn="l">
              <a:lnSpc>
                <a:spcPts val="2407"/>
              </a:lnSpc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7.Enter the below Details:</a:t>
            </a:r>
          </a:p>
          <a:p>
            <a:pPr algn="l">
              <a:lnSpc>
                <a:spcPts val="2407"/>
              </a:lnSpc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Table : Family Expenses</a:t>
            </a:r>
          </a:p>
          <a:p>
            <a:pPr algn="l">
              <a:lnSpc>
                <a:spcPts val="2407"/>
              </a:lnSpc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Prefix : MFE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DAGzBhJeMqc</dc:identifier>
  <dcterms:modified xsi:type="dcterms:W3CDTF">2011-08-01T06:04:30Z</dcterms:modified>
  <cp:revision>1</cp:revision>
  <dc:title>FAMILY EXAPENES.pptx</dc:title>
</cp:coreProperties>
</file>