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6BAD-B2D4-45DE-A189-58CB85E4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DF8D2-731B-48CC-9C69-212706412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C48A-65AB-4504-8556-00C170FC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6135-575E-4A54-A0EB-119B5D771ABD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2E67-1655-4FB5-97A8-E37782EC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4709-E61D-46E2-B5B8-A2704A8E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57B1-6924-4FE0-BB97-7ECE1C46F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45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E950-AA8B-4BA7-AB3F-A1F0D808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3C145-33D6-4013-AE1D-67B30CFBB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D5D03-9179-49FB-92FE-60379B3A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6135-575E-4A54-A0EB-119B5D771ABD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7AAAF-1F62-44D2-AA9E-3FC06F7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A0794-64C2-46B5-B17C-9D2BDFA1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57B1-6924-4FE0-BB97-7ECE1C46F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9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FEED9-7344-4039-9A33-97DDACF65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65764-8A4D-4CDD-9E76-B4C7B883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699F6-D42C-4E5D-AA72-1B0B32E3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6135-575E-4A54-A0EB-119B5D771ABD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45D5-B06C-44C3-93CB-85E32201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DE49C-7AE5-4B2D-BF3B-72BCE4C8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57B1-6924-4FE0-BB97-7ECE1C46F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87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627B-8F37-4402-B448-4AF15C50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F9C1-AD50-4897-BEB2-1C0D3F3B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16F7-8887-4CDF-BDA3-C3CEAE50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6135-575E-4A54-A0EB-119B5D771ABD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5296D-C4EE-4BC3-B1ED-95AE7C13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0BF6-E734-49D4-A8DA-452A4EE5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57B1-6924-4FE0-BB97-7ECE1C46F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9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8E41-C310-4C10-8088-FEFCE8CC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A9EFD-3AC6-449E-8FF7-39E49A317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BE4D-F227-48AE-B0FB-D85B2354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6135-575E-4A54-A0EB-119B5D771ABD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F48B-D57C-4F6D-A5C8-71A444DA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A8CD-D48D-4CDE-8DBB-D91A4376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57B1-6924-4FE0-BB97-7ECE1C46F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2951-F425-4FF2-AAD7-537D7B31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0216-2BD3-4E74-A67D-149CDD8EA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8E21C-3B5E-416A-BE17-F86A31957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1F85E-92BE-4296-A258-D7E36C1D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6135-575E-4A54-A0EB-119B5D771ABD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5D7A4-B1AC-4CF7-A9CC-6BDE02C4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DA5BD-1453-4059-A7A3-8CCD922F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57B1-6924-4FE0-BB97-7ECE1C46F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30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8E56-ADCA-4565-859A-BCBE8E98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3A262-2FD4-458B-9303-B1DFC76E1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F6A10-7D29-48E4-B352-3C27C5F8B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590D9-C588-4CF3-99D0-3BA05AFA8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676B6-F86C-4A87-944F-38A1112CA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4AB82-E593-4034-8ED0-2E2B464F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6135-575E-4A54-A0EB-119B5D771ABD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B46DE-0C8B-498E-8C88-491F13F9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BF05-84F2-4EC6-9D57-789B1EEA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57B1-6924-4FE0-BB97-7ECE1C46F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09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65D3-D8BF-4677-AA91-F1183F66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33F3-2F24-4A72-9922-32E4C8C7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6135-575E-4A54-A0EB-119B5D771ABD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1370D-BC58-4013-8A77-D5C760C6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06D56-07AA-40AF-BB26-7F38378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57B1-6924-4FE0-BB97-7ECE1C46F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3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76737-9835-4E48-A6AA-0A71D0B1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6135-575E-4A54-A0EB-119B5D771ABD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CB621-8AE0-4A1A-9430-3FBDEF1D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090CD-D82E-4CC8-B4D5-E734C6FA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57B1-6924-4FE0-BB97-7ECE1C46F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18B6-8DB4-400B-B4CD-76D75E04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A1A4-AE23-406E-AC5B-8EC2EAD9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63DFF-0822-482F-9EBF-2A617A42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32D9F-F830-4CD5-B04E-46672496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6135-575E-4A54-A0EB-119B5D771ABD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C90CA-6F31-4807-AA9F-DB70CF18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CEA4D-F357-429A-902B-E941BC54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57B1-6924-4FE0-BB97-7ECE1C46F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8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02AB-8342-4F86-8F34-F23D9A29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D7860-70D0-425C-BD11-F90FF6E5D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D3FCB-635E-4982-9DDF-D9C482FCE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75CA0-20B8-423A-AD68-1535C58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6135-575E-4A54-A0EB-119B5D771ABD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C06FA-0A92-47E9-9B41-18351C44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6374-54C2-40F5-AF65-2776A112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57B1-6924-4FE0-BB97-7ECE1C46F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E1CD4-95BC-4CD0-87FB-B9526E90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52DC4-5DE7-4131-B73E-F36EF2A5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2A55-8236-402C-A678-EFE7B2A1E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6135-575E-4A54-A0EB-119B5D771ABD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A64A-06ED-4FCF-8DA6-966518242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414E2-E146-4FFD-95EB-F375F243C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57B1-6924-4FE0-BB97-7ECE1C46F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5D20-17A8-433A-965E-3861D022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467" y="1600200"/>
            <a:ext cx="9144000" cy="1157056"/>
          </a:xfrm>
        </p:spPr>
        <p:txBody>
          <a:bodyPr>
            <a:normAutofit fontScale="90000"/>
          </a:bodyPr>
          <a:lstStyle/>
          <a:p>
            <a:r>
              <a:rPr lang="en-IN" dirty="0"/>
              <a:t>Improving Deep Neural Nets in the perspective of Drop Outs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62DD-EF19-4268-AE32-AF4BBAA72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467" y="3602038"/>
            <a:ext cx="9144000" cy="1655762"/>
          </a:xfrm>
        </p:spPr>
        <p:txBody>
          <a:bodyPr/>
          <a:lstStyle/>
          <a:p>
            <a:r>
              <a:rPr lang="en-IN" dirty="0"/>
              <a:t>Madhu Rajesh</a:t>
            </a:r>
          </a:p>
          <a:p>
            <a:r>
              <a:rPr lang="en-IN" dirty="0"/>
              <a:t>26-06-2020</a:t>
            </a:r>
          </a:p>
        </p:txBody>
      </p:sp>
    </p:spTree>
    <p:extLst>
      <p:ext uri="{BB962C8B-B14F-4D97-AF65-F5344CB8AC3E}">
        <p14:creationId xmlns:p14="http://schemas.microsoft.com/office/powerpoint/2010/main" val="331514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B526-5D39-4C7F-9521-859EA427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52509"/>
          </a:xfrm>
        </p:spPr>
        <p:txBody>
          <a:bodyPr/>
          <a:lstStyle/>
          <a:p>
            <a:r>
              <a:rPr lang="en-IN" dirty="0" err="1"/>
              <a:t>Cutout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403993-DD3D-4214-9F7D-DE0049191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17" y="2591602"/>
            <a:ext cx="6172200" cy="338539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BF857-FA4B-43D9-8D79-2E3C26958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855" y="1523206"/>
            <a:ext cx="3932237" cy="3811588"/>
          </a:xfrm>
        </p:spPr>
        <p:txBody>
          <a:bodyPr/>
          <a:lstStyle/>
          <a:p>
            <a:r>
              <a:rPr lang="en-US" dirty="0"/>
              <a:t>Instead of applying Bernoulli masks per feature map, they can be </a:t>
            </a:r>
            <a:r>
              <a:rPr lang="en-US" b="1" dirty="0"/>
              <a:t>applied in </a:t>
            </a:r>
            <a:r>
              <a:rPr lang="en-IN" b="1" dirty="0"/>
              <a:t>areas</a:t>
            </a:r>
            <a:r>
              <a:rPr lang="en-IN" dirty="0"/>
              <a:t>. </a:t>
            </a:r>
          </a:p>
          <a:p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B5A15A-8BED-40F2-8FA3-FB36E8A8C212}"/>
              </a:ext>
            </a:extLst>
          </p:cNvPr>
          <p:cNvSpPr txBox="1">
            <a:spLocks/>
          </p:cNvSpPr>
          <p:nvPr/>
        </p:nvSpPr>
        <p:spPr>
          <a:xfrm>
            <a:off x="6895839" y="307759"/>
            <a:ext cx="3932237" cy="972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Max-Drop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84B98F7-7FDE-4754-AF35-C79EAA42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017" y="4159627"/>
            <a:ext cx="4972050" cy="1271588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D231725-FA37-44C5-B90B-9DE440BE67D8}"/>
              </a:ext>
            </a:extLst>
          </p:cNvPr>
          <p:cNvSpPr txBox="1">
            <a:spLocks/>
          </p:cNvSpPr>
          <p:nvPr/>
        </p:nvSpPr>
        <p:spPr>
          <a:xfrm>
            <a:off x="7073392" y="2165412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Mixture of Pooling Dropout and Gaussian Dropout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dropout is performed on the </a:t>
            </a:r>
            <a:r>
              <a:rPr lang="en-US" b="1" dirty="0"/>
              <a:t>Max Pooling Layer </a:t>
            </a:r>
            <a:r>
              <a:rPr lang="en-US" dirty="0"/>
              <a:t>but with a </a:t>
            </a:r>
            <a:r>
              <a:rPr lang="en-US" b="1" dirty="0"/>
              <a:t>Bayesian approach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35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4D4B-9F9F-4D1A-AEC4-F7B9C9FD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35" y="199747"/>
            <a:ext cx="3932237" cy="972105"/>
          </a:xfrm>
        </p:spPr>
        <p:txBody>
          <a:bodyPr/>
          <a:lstStyle/>
          <a:p>
            <a:r>
              <a:rPr lang="en-IN" dirty="0" err="1"/>
              <a:t>RNNDrop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9C09F-6F28-47F0-9622-0A85A00C9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8001" y="159792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b="1" dirty="0"/>
              <a:t>Bernoulli </a:t>
            </a:r>
            <a:r>
              <a:rPr lang="en-IN" dirty="0"/>
              <a:t>mask is </a:t>
            </a:r>
            <a:r>
              <a:rPr lang="en-US" dirty="0"/>
              <a:t>applied only to the hidden </a:t>
            </a:r>
            <a:r>
              <a:rPr lang="en-US" b="1" dirty="0"/>
              <a:t>cell states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called the </a:t>
            </a:r>
            <a:r>
              <a:rPr lang="en-US" b="1" dirty="0"/>
              <a:t>per-sequence sampling of dropout, </a:t>
            </a:r>
            <a:r>
              <a:rPr lang="en-US" dirty="0"/>
              <a:t>each iteration a random mask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from one sequence to another, this </a:t>
            </a:r>
            <a:r>
              <a:rPr lang="en-US" b="1" dirty="0"/>
              <a:t>mask remains unchanged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dropped elements remain dropped and the present elements remain present.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9AB7C-642A-4833-9DA9-B3DEF560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437" y="685799"/>
            <a:ext cx="6915150" cy="3836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21B761-38A1-464D-8F98-658DD339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14" y="4662995"/>
            <a:ext cx="3571875" cy="14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4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41BD-8BA1-43F7-A765-2E8D8CFF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Recurrent Dropout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00545-A268-4CE6-A97D-F36BF8039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cell state is left untouched.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dropout is only applied to the </a:t>
            </a:r>
            <a:r>
              <a:rPr lang="en-US" b="1" dirty="0"/>
              <a:t>part which updates the cell state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each iteration, Bernoulli’s mask makes some elements no longer contribute to the long term memory.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6246E-4248-4F39-99CA-460002C7B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043" y="557732"/>
            <a:ext cx="7000875" cy="3736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3B2F1-0B0E-4B74-B830-BEFDDB49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572665"/>
            <a:ext cx="5608468" cy="20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302B-DA3F-40B4-8E7E-A3C871A2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81" y="15536"/>
            <a:ext cx="4380282" cy="971889"/>
          </a:xfrm>
        </p:spPr>
        <p:txBody>
          <a:bodyPr/>
          <a:lstStyle/>
          <a:p>
            <a:r>
              <a:rPr lang="en-IN" dirty="0"/>
              <a:t>Variational RNN dropout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D551A-FA04-4F6E-B8B3-F32D9C648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34463"/>
            <a:ext cx="5309180" cy="55710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D4A30-A5DA-42E9-83A5-F843D7A30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Sequence-based dropout before the </a:t>
            </a:r>
            <a:r>
              <a:rPr lang="en-US" b="1" dirty="0"/>
              <a:t>internal gates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causes a dropout on the </a:t>
            </a:r>
            <a:r>
              <a:rPr lang="en-US" b="1" dirty="0"/>
              <a:t>different points </a:t>
            </a:r>
            <a:r>
              <a:rPr lang="en-US" dirty="0"/>
              <a:t>of the LSTM.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49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4FF288-7A7A-4724-802E-9F682D73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CB6371-D12A-4188-AFEA-A535B8BDF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9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75E3-8A50-46B4-AD38-AAE0B66D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Overfitting Vs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531B-C6C0-4354-9944-02482ECB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Bias-  When model cannot understand the concept</a:t>
            </a:r>
          </a:p>
          <a:p>
            <a:r>
              <a:rPr lang="en-IN" dirty="0"/>
              <a:t>Variance – When learning algorithm over reacts to small changes(Noise)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5E073-43FE-4D6A-BB4B-5D1E50264E30}"/>
              </a:ext>
            </a:extLst>
          </p:cNvPr>
          <p:cNvSpPr txBox="1"/>
          <p:nvPr/>
        </p:nvSpPr>
        <p:spPr>
          <a:xfrm>
            <a:off x="1012054" y="3497802"/>
            <a:ext cx="446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Overfit:</a:t>
            </a:r>
          </a:p>
          <a:p>
            <a:r>
              <a:rPr lang="en-IN" dirty="0"/>
              <a:t>Fitting the data too well - </a:t>
            </a:r>
            <a:r>
              <a:rPr lang="en-US" dirty="0"/>
              <a:t>too much reliance on the training data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C19FF-BF4A-4AC8-9219-9F600AA96066}"/>
              </a:ext>
            </a:extLst>
          </p:cNvPr>
          <p:cNvSpPr txBox="1"/>
          <p:nvPr/>
        </p:nvSpPr>
        <p:spPr>
          <a:xfrm>
            <a:off x="7062186" y="3429000"/>
            <a:ext cx="446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Underfit:</a:t>
            </a:r>
          </a:p>
          <a:p>
            <a:r>
              <a:rPr lang="en-IN" dirty="0"/>
              <a:t>Learning too little of the concept-</a:t>
            </a:r>
            <a:r>
              <a:rPr lang="en-US" dirty="0"/>
              <a:t>a failure to learn the relationships in the training data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4CF720-DCF9-484F-A6BD-391CD35B4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43" y="4398990"/>
            <a:ext cx="6997223" cy="243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80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7BFC-0F9E-4CE7-9CA1-C293CAEF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8A34-202A-4437-9E0F-CA26448E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Increase the Training set – Data augmentation </a:t>
            </a:r>
          </a:p>
          <a:p>
            <a:r>
              <a:rPr lang="en-IN" dirty="0"/>
              <a:t>L1, L2 – Additional parameters to Loss function</a:t>
            </a:r>
          </a:p>
          <a:p>
            <a:r>
              <a:rPr lang="en-IN" dirty="0"/>
              <a:t>Early stopping</a:t>
            </a:r>
          </a:p>
          <a:p>
            <a:r>
              <a:rPr lang="en-IN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259694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B872-9B2F-4F7C-B94A-AD267B55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38" y="309870"/>
            <a:ext cx="5134884" cy="679142"/>
          </a:xfrm>
        </p:spPr>
        <p:txBody>
          <a:bodyPr/>
          <a:lstStyle/>
          <a:p>
            <a:r>
              <a:rPr lang="en-IN" dirty="0"/>
              <a:t>Standard Dropout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3EA38-B4E6-4B6E-8A88-8E95A7A8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968" y="1262194"/>
            <a:ext cx="3932237" cy="3811588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prevent overfitting </a:t>
            </a:r>
            <a:r>
              <a:rPr lang="en-US" dirty="0"/>
              <a:t>in the </a:t>
            </a:r>
            <a:r>
              <a:rPr lang="en-US" b="1" dirty="0"/>
              <a:t>training </a:t>
            </a:r>
            <a:r>
              <a:rPr lang="en-US" dirty="0"/>
              <a:t>phase, neurons are </a:t>
            </a:r>
            <a:r>
              <a:rPr lang="en-US" b="1" dirty="0"/>
              <a:t>omitted at random</a:t>
            </a:r>
          </a:p>
          <a:p>
            <a:r>
              <a:rPr lang="en-US" dirty="0"/>
              <a:t>Introduced in a dense (or fully connected) network, </a:t>
            </a:r>
            <a:r>
              <a:rPr lang="en-US" b="1" dirty="0"/>
              <a:t>for each layer </a:t>
            </a:r>
            <a:r>
              <a:rPr lang="en-US" dirty="0"/>
              <a:t>we give a probability </a:t>
            </a:r>
            <a:r>
              <a:rPr lang="en-IN" dirty="0"/>
              <a:t>p of </a:t>
            </a:r>
            <a:r>
              <a:rPr lang="en-IN" b="1" dirty="0"/>
              <a:t>dropout</a:t>
            </a:r>
          </a:p>
          <a:p>
            <a:r>
              <a:rPr lang="en-US" dirty="0"/>
              <a:t>At each iteration, each neuron has a probability p of being omitted</a:t>
            </a:r>
          </a:p>
          <a:p>
            <a:r>
              <a:rPr lang="en-US" dirty="0"/>
              <a:t>Suggested, p=0.2 on the input layer and p=0.5 on the hidden layers.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5F4D9-95E1-4EC4-92F6-68238AB9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13" y="499369"/>
            <a:ext cx="5231588" cy="3036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CC8CB-A329-4620-A94F-491E5265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682" y="3728032"/>
            <a:ext cx="5200650" cy="2793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544DB-A3D7-43F4-8271-4EA546FDF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668" y="4502608"/>
            <a:ext cx="4114800" cy="14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4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6B9A-8757-4012-A417-D961CBE9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21184"/>
          </a:xfrm>
        </p:spPr>
        <p:txBody>
          <a:bodyPr/>
          <a:lstStyle/>
          <a:p>
            <a:r>
              <a:rPr lang="en-IN" dirty="0" err="1"/>
              <a:t>DropConnect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7C4DC-3F97-46AE-B21D-A38C6BBA0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6321" y="2459115"/>
            <a:ext cx="5202314" cy="42887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apply a dropout directly on the neurons but on the weights and bias linking these neurons.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 is not applied on the neuron vector of a layer but on the matrix of weights connecting the layer to the previous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Sans-Regular"/>
              </a:rPr>
              <a:t>Testing phase, </a:t>
            </a:r>
            <a:r>
              <a:rPr lang="en-US" b="1" dirty="0">
                <a:latin typeface="OpenSans-Bold"/>
              </a:rPr>
              <a:t>a stochastic approach -</a:t>
            </a:r>
            <a:r>
              <a:rPr lang="en-US" dirty="0">
                <a:latin typeface="OpenSans-Regular"/>
              </a:rPr>
              <a:t> </a:t>
            </a:r>
            <a:r>
              <a:rPr lang="en-US" b="1" dirty="0">
                <a:latin typeface="OpenSans-Bold"/>
              </a:rPr>
              <a:t>Gaussian approximation of the </a:t>
            </a:r>
            <a:r>
              <a:rPr lang="en-US" b="1" dirty="0" err="1">
                <a:latin typeface="OpenSans-Bold"/>
              </a:rPr>
              <a:t>dropConnect</a:t>
            </a:r>
            <a:r>
              <a:rPr lang="en-US" b="1" dirty="0">
                <a:latin typeface="OpenSans-Bold"/>
              </a:rPr>
              <a:t> and by randomly drawing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780D2-D27F-4346-86B0-FBB1FC93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71" y="457200"/>
            <a:ext cx="4525584" cy="2521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596700-896C-4006-B022-7240ADDFD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35" y="3429000"/>
            <a:ext cx="5886450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9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6BA7-10C1-4C46-A9FA-75EB5C20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85674"/>
          </a:xfrm>
        </p:spPr>
        <p:txBody>
          <a:bodyPr/>
          <a:lstStyle/>
          <a:p>
            <a:r>
              <a:rPr lang="en-IN" dirty="0"/>
              <a:t>Standout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59F8B-B8B8-43F4-9D3D-6626935E2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4320761"/>
            <a:ext cx="6172200" cy="154822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E24D1-399F-467B-85F7-9F46FF84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probability p of omission of the neuron is </a:t>
            </a:r>
            <a:r>
              <a:rPr lang="en-US" b="1" dirty="0"/>
              <a:t>not constant on the layer</a:t>
            </a:r>
            <a:r>
              <a:rPr lang="en-US" dirty="0"/>
              <a:t>. It is </a:t>
            </a:r>
            <a:r>
              <a:rPr lang="en-US" b="1" dirty="0"/>
              <a:t>adaptative </a:t>
            </a:r>
            <a:r>
              <a:rPr lang="en-US" dirty="0"/>
              <a:t>according to the </a:t>
            </a:r>
            <a:r>
              <a:rPr lang="en-US" b="1" dirty="0"/>
              <a:t>value of the </a:t>
            </a:r>
            <a:r>
              <a:rPr lang="en-IN" b="1" dirty="0"/>
              <a:t>weights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the </a:t>
            </a:r>
            <a:r>
              <a:rPr lang="en-US" b="1" dirty="0"/>
              <a:t>weight</a:t>
            </a:r>
            <a:r>
              <a:rPr lang="en-US" dirty="0"/>
              <a:t>, the greater the </a:t>
            </a:r>
            <a:r>
              <a:rPr lang="en-US" b="1" dirty="0"/>
              <a:t>probability </a:t>
            </a:r>
            <a:r>
              <a:rPr lang="en-US" dirty="0"/>
              <a:t>that the neuron </a:t>
            </a:r>
            <a:r>
              <a:rPr lang="en-IN" dirty="0"/>
              <a:t>will be omitted.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11C87-0408-4A9C-8936-2C2FA44A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91" y="457200"/>
            <a:ext cx="5655521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0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0D70-DE48-4226-AF0A-A7BD0F2B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52509"/>
          </a:xfrm>
        </p:spPr>
        <p:txBody>
          <a:bodyPr/>
          <a:lstStyle/>
          <a:p>
            <a:r>
              <a:rPr lang="en-IN" dirty="0"/>
              <a:t>Gaussian Dropout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3A637-8664-4EDB-BF9E-7A4D171EF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898" y="4289046"/>
            <a:ext cx="5229225" cy="17859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F4BA-25BE-4DCA-9996-28B52BA38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Bayesian Mask ; Random variables following gaussian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All the neurons are exposed at each iteration </a:t>
            </a:r>
            <a:r>
              <a:rPr lang="en-US" dirty="0"/>
              <a:t>and for each training </a:t>
            </a:r>
            <a:r>
              <a:rPr lang="en-IN" dirty="0"/>
              <a:t>sample unlike usual 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Gaussian Mask simulates </a:t>
            </a:r>
            <a:r>
              <a:rPr lang="en-IN" dirty="0"/>
              <a:t>the dropout by </a:t>
            </a:r>
            <a:r>
              <a:rPr lang="en-US" dirty="0"/>
              <a:t>randomly </a:t>
            </a:r>
            <a:r>
              <a:rPr lang="en-US" b="1" dirty="0"/>
              <a:t>weighting their predictive capacity </a:t>
            </a:r>
            <a:r>
              <a:rPr lang="en-US" dirty="0"/>
              <a:t>by keeping all neurons </a:t>
            </a:r>
            <a:r>
              <a:rPr lang="en-US" b="1" dirty="0"/>
              <a:t>active </a:t>
            </a:r>
            <a:r>
              <a:rPr lang="en-US" dirty="0"/>
              <a:t>at each </a:t>
            </a:r>
            <a:r>
              <a:rPr lang="en-IN" dirty="0"/>
              <a:t>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Testing </a:t>
            </a:r>
            <a:r>
              <a:rPr lang="en-US" dirty="0"/>
              <a:t>phase, no modification to be made compared to a model without 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147FDF-9352-4DC8-AB9B-FE25ECAB0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56" y="545537"/>
            <a:ext cx="5879656" cy="329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059B-D527-4AF5-B22F-DAD5E58E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8019"/>
          </a:xfrm>
        </p:spPr>
        <p:txBody>
          <a:bodyPr/>
          <a:lstStyle/>
          <a:p>
            <a:r>
              <a:rPr lang="en-IN" dirty="0"/>
              <a:t>Pooling Dropout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EC938-86C1-4448-BDE7-0142AE914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401531"/>
            <a:ext cx="7412024" cy="403526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2BF96-3B81-48FE-B298-967609278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omits pixels on an image then almost no information is removed.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b="1" dirty="0"/>
              <a:t>omitted </a:t>
            </a:r>
            <a:r>
              <a:rPr lang="en-US" b="1" dirty="0"/>
              <a:t>pixels are nearly the same as their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applies Bernoulli’s mask directly to the </a:t>
            </a:r>
            <a:r>
              <a:rPr lang="en-US" b="1" dirty="0"/>
              <a:t>Max Pooling Layer before </a:t>
            </a:r>
            <a:r>
              <a:rPr lang="en-IN" dirty="0"/>
              <a:t>performing the pooling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Pooling Layer</a:t>
            </a:r>
            <a:r>
              <a:rPr lang="en-US" dirty="0"/>
              <a:t>, we could apply a dropout in the same way during the training phase.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phase, there would be no change since it is already a weighted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526F7-0430-4B52-955D-86100CFE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799" y="4735872"/>
            <a:ext cx="5286375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1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AB17-9041-4CC7-8906-D3042F1E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Spatial Dropout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71326-4BAB-4D4C-BEA3-479F9055C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041" y="1523206"/>
            <a:ext cx="7793959" cy="38115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FC9AF-30A5-49A0-8C3C-0068C577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Dropout per feature map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Training </a:t>
            </a:r>
            <a:r>
              <a:rPr lang="en-US" dirty="0"/>
              <a:t>phase, a </a:t>
            </a:r>
            <a:r>
              <a:rPr lang="en-US" b="1" dirty="0"/>
              <a:t>Bernoulli mask </a:t>
            </a:r>
            <a:r>
              <a:rPr lang="en-US" dirty="0"/>
              <a:t>is applied </a:t>
            </a:r>
            <a:r>
              <a:rPr lang="en-US" b="1" dirty="0"/>
              <a:t>per feature map </a:t>
            </a:r>
            <a:r>
              <a:rPr lang="en-US" dirty="0"/>
              <a:t>with a probability of omission p.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</a:t>
            </a:r>
            <a:r>
              <a:rPr lang="en-US" dirty="0"/>
              <a:t>phase, there is no dropout but a </a:t>
            </a:r>
            <a:r>
              <a:rPr lang="en-US" b="1" dirty="0"/>
              <a:t>weighting </a:t>
            </a:r>
            <a:r>
              <a:rPr lang="en-US" dirty="0"/>
              <a:t>by the probability of </a:t>
            </a:r>
            <a:r>
              <a:rPr lang="en-IN" dirty="0"/>
              <a:t>presence 1-p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599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OpenSans-Bold</vt:lpstr>
      <vt:lpstr>OpenSans-Regular</vt:lpstr>
      <vt:lpstr>Office Theme</vt:lpstr>
      <vt:lpstr>Improving Deep Neural Nets in the perspective of Drop Outs</vt:lpstr>
      <vt:lpstr>Overfitting Vs Underfitting</vt:lpstr>
      <vt:lpstr>Regularization</vt:lpstr>
      <vt:lpstr>Standard Dropout Methods</vt:lpstr>
      <vt:lpstr>DropConnect</vt:lpstr>
      <vt:lpstr>Standout</vt:lpstr>
      <vt:lpstr>Gaussian Dropout</vt:lpstr>
      <vt:lpstr>Pooling Dropout</vt:lpstr>
      <vt:lpstr>Spatial Dropout</vt:lpstr>
      <vt:lpstr>Cutout</vt:lpstr>
      <vt:lpstr>RNNDrop</vt:lpstr>
      <vt:lpstr>Recurrent Dropout</vt:lpstr>
      <vt:lpstr>Variational RNN dropout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 RAJESH</dc:creator>
  <cp:lastModifiedBy>MADHU RAJESH</cp:lastModifiedBy>
  <cp:revision>13</cp:revision>
  <dcterms:created xsi:type="dcterms:W3CDTF">2020-06-25T07:00:11Z</dcterms:created>
  <dcterms:modified xsi:type="dcterms:W3CDTF">2020-06-25T11:14:01Z</dcterms:modified>
</cp:coreProperties>
</file>