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0.svg" ContentType="image/svg+xml"/>
  <Override PartName="/ppt/media/image12.svg" ContentType="image/svg+xml"/>
  <Override PartName="/ppt/media/image14.svg" ContentType="image/svg+xml"/>
  <Override PartName="/ppt/media/image8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192" userDrawn="1">
          <p15:clr>
            <a:srgbClr val="A4A3A4"/>
          </p15:clr>
        </p15:guide>
        <p15:guide id="3" orient="horz" pos="10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690" y="78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/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/>
          <p:cNvPicPr>
            <a:picLocks noChangeAspect="1"/>
          </p:cNvPicPr>
          <p:nvPr/>
        </p:nvPicPr>
        <p:blipFill rotWithShape="1">
          <a:blip r:embed="rId6">
            <a:alphaModFix amt="16000"/>
          </a:blip>
          <a:srcRect t="24724" r="1619" b="63695"/>
          <a:stretch>
            <a:fillRect/>
          </a:stretch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github.com/madhuh1210/carbonemissionprediction-inter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hyperlink" Target="https://www.freepik.com/" TargetMode="Externa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openxmlformats.org/officeDocument/2006/relationships/image" Target="../media/image14.svg"/><Relationship Id="rId7" Type="http://schemas.openxmlformats.org/officeDocument/2006/relationships/image" Target="../media/image13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/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4151630" y="2817495"/>
            <a:ext cx="7482205" cy="18103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en-US" alt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Carbon Emissions Prediction Using Machine Learning</a:t>
            </a:r>
            <a:endParaRPr lang="en-US" altLang="en-US" sz="3600" b="1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r"/>
            <a:endParaRPr lang="en-US" altLang="en-US" sz="1800" b="1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r"/>
            <a:r>
              <a:rPr lang="en-US" alt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 Data-Driven Approach to Understanding and Forecasting CO₂ Emissions</a:t>
            </a:r>
            <a:endParaRPr lang="en-US" altLang="en-US" sz="1800" b="1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r"/>
            <a:r>
              <a:rPr lang="en-US" alt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By: Madhumitha H </a:t>
            </a:r>
            <a:endParaRPr lang="en-US" altLang="en-US" sz="1800" b="1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r"/>
            <a:endParaRPr lang="en-US" altLang="en-US" sz="1800" b="1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r"/>
            <a:r>
              <a:rPr lang="en-US" alt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alt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41300" y="1021398"/>
            <a:ext cx="5080000" cy="583565"/>
          </a:xfrm>
          <a:prstGeom prst="rect">
            <a:avLst/>
          </a:prstGeom>
        </p:spPr>
        <p:txBody>
          <a:bodyPr>
            <a:spAutoFit/>
          </a:bodyPr>
          <a:p>
            <a:r>
              <a:rPr lang="zh-CN" altLang="en-US" sz="3200"/>
              <a:t>⚠</a:t>
            </a:r>
            <a:r>
              <a:rPr lang="en-US" altLang="zh-CN" sz="3200"/>
              <a:t>️ Challenges Faced</a:t>
            </a:r>
            <a:endParaRPr lang="en-US" altLang="zh-CN" sz="3200"/>
          </a:p>
        </p:txBody>
      </p:sp>
      <p:sp>
        <p:nvSpPr>
          <p:cNvPr id="3" name="Text Box 2"/>
          <p:cNvSpPr txBox="1"/>
          <p:nvPr/>
        </p:nvSpPr>
        <p:spPr>
          <a:xfrm>
            <a:off x="991235" y="1880870"/>
            <a:ext cx="9785985" cy="48539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buFont typeface="Arial" panose="020B0604020202020204"/>
              <a:buChar char="•"/>
            </a:pPr>
            <a:r>
              <a:rPr lang="en-US" altLang="zh-CN" sz="1600"/>
              <a:t>Initial dataset had inconsistent column names, missing values, and wide year-based format, requiring thorough data cleaning &amp; reshaping.</a:t>
            </a:r>
            <a:endParaRPr lang="en-US" altLang="zh-CN" sz="1600"/>
          </a:p>
          <a:p>
            <a:pPr>
              <a:buFont typeface="Arial" panose="020B0604020202020204"/>
              <a:buChar char="•"/>
            </a:pPr>
            <a:endParaRPr lang="en-US" altLang="zh-CN" sz="1600"/>
          </a:p>
          <a:p>
            <a:pPr>
              <a:buFont typeface="Arial" panose="020B0604020202020204"/>
              <a:buChar char="•"/>
            </a:pPr>
            <a:r>
              <a:rPr lang="en-US" altLang="zh-CN" sz="1600"/>
              <a:t>Had to decide which CO₂ emission metrics (total, per capita, per GDP) were most meaningful for modeling.</a:t>
            </a:r>
            <a:endParaRPr lang="en-US" altLang="zh-CN" sz="1600"/>
          </a:p>
          <a:p>
            <a:pPr>
              <a:buFont typeface="Arial" panose="020B0604020202020204"/>
              <a:buChar char="•"/>
            </a:pPr>
            <a:endParaRPr lang="en-US" altLang="zh-CN" sz="1600"/>
          </a:p>
          <a:p>
            <a:pPr>
              <a:buFont typeface="Arial" panose="020B0604020202020204"/>
              <a:buChar char="•"/>
            </a:pPr>
            <a:r>
              <a:rPr lang="en-US" altLang="zh-CN" sz="1600"/>
              <a:t>Feature engineering required deep understanding of economic-environmental relationships to create impactful new features.</a:t>
            </a:r>
            <a:endParaRPr lang="en-US" altLang="zh-CN" sz="1600"/>
          </a:p>
          <a:p>
            <a:pPr>
              <a:buFont typeface="Arial" panose="020B0604020202020204"/>
              <a:buChar char="•"/>
            </a:pPr>
            <a:endParaRPr lang="en-US" altLang="zh-CN" sz="1600"/>
          </a:p>
          <a:p>
            <a:pPr>
              <a:buFont typeface="Arial" panose="020B0604020202020204"/>
              <a:buChar char="•"/>
            </a:pPr>
            <a:r>
              <a:rPr lang="en-US" altLang="zh-CN" sz="1600"/>
              <a:t>Ensuring model didn’t overfit despite very high R² was challenging—addressed using train/test split and validation.</a:t>
            </a:r>
            <a:endParaRPr lang="en-US" altLang="zh-CN" sz="1600"/>
          </a:p>
          <a:p>
            <a:pPr>
              <a:buFont typeface="Arial" panose="020B0604020202020204"/>
              <a:buChar char="•"/>
            </a:pPr>
            <a:endParaRPr lang="en-US" altLang="zh-CN" sz="1600"/>
          </a:p>
          <a:p>
            <a:pPr>
              <a:buFont typeface="Arial" panose="020B0604020202020204"/>
              <a:buChar char="•"/>
            </a:pPr>
            <a:r>
              <a:rPr lang="en-US" altLang="zh-CN" sz="1600"/>
              <a:t>Pushing the project to GitHub and organizing the workflow took extra effort due to merge conflicts and syncing issues.</a:t>
            </a:r>
            <a:endParaRPr lang="en-US" altLang="zh-CN"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633730" y="1366520"/>
            <a:ext cx="9817100" cy="497332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spcAft>
                <a:spcPct val="60000"/>
              </a:spcAft>
            </a:pPr>
            <a:r>
              <a:rPr lang="zh-CN" altLang="en-US" sz="2800" b="1"/>
              <a:t>🔮</a:t>
            </a:r>
            <a:r>
              <a:rPr lang="en-US" altLang="en-US" sz="2800" b="1"/>
              <a:t> Future Improvements &amp; Scope</a:t>
            </a:r>
            <a:endParaRPr lang="en-US" altLang="en-US" sz="2800" b="1"/>
          </a:p>
          <a:p>
            <a:pPr>
              <a:spcAft>
                <a:spcPct val="60000"/>
              </a:spcAft>
            </a:pPr>
            <a:r>
              <a:rPr lang="en-US" altLang="en-US" sz="1600"/>
              <a:t>Include more recent datasets (post-2011) to reflect modern emission trends and policy changes.</a:t>
            </a:r>
            <a:endParaRPr lang="en-US" altLang="en-US" sz="1600"/>
          </a:p>
          <a:p>
            <a:pPr>
              <a:spcAft>
                <a:spcPct val="60000"/>
              </a:spcAft>
            </a:pPr>
            <a:endParaRPr lang="en-US" altLang="en-US" sz="1600"/>
          </a:p>
          <a:p>
            <a:pPr>
              <a:spcAft>
                <a:spcPct val="60000"/>
              </a:spcAft>
            </a:pPr>
            <a:r>
              <a:rPr lang="en-US" altLang="en-US" sz="1600"/>
              <a:t>Integrate socio-economic indicators (like urbanization, industrial output) for more accurate predictions.</a:t>
            </a:r>
            <a:endParaRPr lang="en-US" altLang="en-US" sz="1600"/>
          </a:p>
          <a:p>
            <a:pPr>
              <a:spcAft>
                <a:spcPct val="60000"/>
              </a:spcAft>
            </a:pPr>
            <a:endParaRPr lang="en-US" altLang="en-US" sz="1600"/>
          </a:p>
          <a:p>
            <a:pPr>
              <a:spcAft>
                <a:spcPct val="60000"/>
              </a:spcAft>
            </a:pPr>
            <a:r>
              <a:rPr lang="en-US" altLang="en-US" sz="1600"/>
              <a:t>Add country-specific models to tailor predictions and insights for individual nations.</a:t>
            </a:r>
            <a:endParaRPr lang="en-US" altLang="en-US" sz="1600"/>
          </a:p>
          <a:p>
            <a:pPr>
              <a:spcAft>
                <a:spcPct val="60000"/>
              </a:spcAft>
            </a:pPr>
            <a:endParaRPr lang="en-US" altLang="en-US" sz="1600"/>
          </a:p>
          <a:p>
            <a:pPr>
              <a:spcAft>
                <a:spcPct val="60000"/>
              </a:spcAft>
            </a:pPr>
            <a:r>
              <a:rPr lang="en-US" altLang="en-US" sz="1600"/>
              <a:t>Time-series forecasting models (like LSTM or ARIMA) could enhance long-term prediction accuracy.</a:t>
            </a:r>
            <a:endParaRPr lang="en-US" altLang="en-US" sz="1600"/>
          </a:p>
          <a:p>
            <a:pPr>
              <a:spcAft>
                <a:spcPct val="60000"/>
              </a:spcAft>
            </a:pPr>
            <a:endParaRPr lang="en-US" altLang="en-US" sz="1600"/>
          </a:p>
          <a:p>
            <a:pPr>
              <a:spcAft>
                <a:spcPct val="60000"/>
              </a:spcAft>
            </a:pPr>
            <a:r>
              <a:rPr lang="en-US" altLang="en-US" sz="1600"/>
              <a:t>Interactive dashboards (using tools like Power BI or Tableau) can help policymakers explore CO₂ data more intuitively.</a:t>
            </a:r>
            <a:endParaRPr lang="en-US" altLang="en-US" sz="1600"/>
          </a:p>
          <a:p>
            <a:pPr>
              <a:spcAft>
                <a:spcPct val="60000"/>
              </a:spcAft>
            </a:pPr>
            <a:endParaRPr lang="en-US" altLang="en-US" sz="1600"/>
          </a:p>
          <a:p>
            <a:pPr>
              <a:spcAft>
                <a:spcPct val="60000"/>
              </a:spcAft>
            </a:pPr>
            <a:endParaRPr lang="en-US" altLang="en-US"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512445" y="1163320"/>
            <a:ext cx="8796655" cy="4130040"/>
          </a:xfrm>
          <a:prstGeom prst="rect">
            <a:avLst/>
          </a:prstGeom>
        </p:spPr>
        <p:txBody>
          <a:bodyPr>
            <a:noAutofit/>
          </a:bodyPr>
          <a:p>
            <a:r>
              <a:rPr lang="en-US" altLang="zh-CN" sz="2400"/>
              <a:t>“</a:t>
            </a:r>
            <a:r>
              <a:rPr lang="en-US" altLang="zh-CN" sz="2800" b="1"/>
              <a:t>Towards a Greener Future with Data”</a:t>
            </a:r>
            <a:endParaRPr lang="en-US" altLang="zh-CN" sz="2800" b="1"/>
          </a:p>
          <a:p>
            <a:r>
              <a:rPr lang="en-US" altLang="zh-CN" sz="2800"/>
              <a:t>                            </a:t>
            </a:r>
            <a:endParaRPr lang="en-US" altLang="zh-CN" sz="2800"/>
          </a:p>
          <a:p>
            <a:r>
              <a:rPr lang="en-US" altLang="zh-CN" sz="2800"/>
              <a:t>                            </a:t>
            </a:r>
            <a:r>
              <a:rPr lang="en-US" altLang="zh-CN" sz="6000"/>
              <a:t> Thank You!</a:t>
            </a:r>
            <a:endParaRPr lang="en-US" altLang="zh-CN" sz="6000"/>
          </a:p>
          <a:p>
            <a:r>
              <a:rPr lang="en-US" altLang="zh-CN" sz="5400"/>
              <a:t> </a:t>
            </a:r>
            <a:endParaRPr lang="en-US" altLang="zh-CN" sz="5400"/>
          </a:p>
          <a:p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Madhumitha H</a:t>
            </a:r>
            <a:endParaRPr lang="en-US" altLang="zh-CN" sz="2400"/>
          </a:p>
          <a:p>
            <a:r>
              <a:rPr lang="en-US" altLang="zh-CN" sz="2400"/>
              <a:t> Intern – Carbon Emission Prediction Project</a:t>
            </a:r>
            <a:endParaRPr lang="en-US" altLang="zh-CN" sz="2400"/>
          </a:p>
          <a:p>
            <a:r>
              <a:rPr lang="en-US" altLang="zh-CN" sz="2400"/>
              <a:t> GitHub: </a:t>
            </a:r>
            <a:r>
              <a:rPr lang="en-US" altLang="zh-CN" sz="2400">
                <a:hlinkClick r:id="rId1"/>
              </a:rPr>
              <a:t>github.com/madhuh1210/carbonemissionprediction-intern</a:t>
            </a:r>
            <a:endParaRPr lang="en-US" altLang="zh-CN" sz="2400">
              <a:hlinkClick r:id="rId1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  <a:endParaRPr lang="en-IN" sz="1200" b="1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1"/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/>
          <p:cNvPicPr>
            <a:picLocks noChangeAspect="1"/>
          </p:cNvPicPr>
          <p:nvPr/>
        </p:nvPicPr>
        <p:blipFill rotWithShape="1">
          <a:blip r:embed="rId2">
            <a:alphaModFix amt="85000"/>
          </a:blip>
          <a:srcRect l="13763" t="6135" r="13650"/>
          <a:stretch>
            <a:fillRect/>
          </a:stretch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  <a:endParaRPr lang="en-IN" sz="35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638175" y="1557655"/>
            <a:ext cx="5607050" cy="3842385"/>
          </a:xfrm>
          <a:prstGeom prst="rect">
            <a:avLst/>
          </a:prstGeom>
        </p:spPr>
        <p:txBody>
          <a:bodyPr>
            <a:noAutofit/>
          </a:bodyPr>
          <a:p>
            <a:pPr>
              <a:buFont typeface="Arial" panose="020B0604020202020204"/>
              <a:buChar char="•"/>
            </a:pPr>
            <a:r>
              <a:rPr lang="en-US" altLang="zh-CN" sz="1600"/>
              <a:t>Understand the trends and patterns in global carbon emissions over time.</a:t>
            </a:r>
            <a:endParaRPr lang="en-US" altLang="zh-CN" sz="1600"/>
          </a:p>
          <a:p>
            <a:pPr>
              <a:buFont typeface="Arial" panose="020B0604020202020204"/>
              <a:buChar char="•"/>
            </a:pPr>
            <a:endParaRPr lang="en-US" altLang="zh-CN" sz="1600"/>
          </a:p>
          <a:p>
            <a:pPr>
              <a:buFont typeface="Arial" panose="020B0604020202020204"/>
              <a:buChar char="•"/>
            </a:pPr>
            <a:r>
              <a:rPr lang="en-US" altLang="zh-CN" sz="1600"/>
              <a:t>Explore, clean, and engineer features from raw environmental datasets.</a:t>
            </a:r>
            <a:endParaRPr lang="en-US" altLang="zh-CN" sz="1600"/>
          </a:p>
          <a:p>
            <a:pPr>
              <a:buFont typeface="Arial" panose="020B0604020202020204"/>
              <a:buChar char="•"/>
            </a:pPr>
            <a:endParaRPr lang="en-US" altLang="zh-CN" sz="1600"/>
          </a:p>
          <a:p>
            <a:pPr>
              <a:buFont typeface="Arial" panose="020B0604020202020204"/>
              <a:buChar char="•"/>
            </a:pPr>
            <a:r>
              <a:rPr lang="en-US" altLang="zh-CN" sz="1600"/>
              <a:t>Apply regression-based machine learning to predict CO₂ emissions.</a:t>
            </a:r>
            <a:endParaRPr lang="en-US" altLang="zh-CN" sz="1600"/>
          </a:p>
          <a:p>
            <a:pPr>
              <a:buFont typeface="Arial" panose="020B0604020202020204"/>
              <a:buChar char="•"/>
            </a:pPr>
            <a:endParaRPr lang="en-US" altLang="zh-CN" sz="1600"/>
          </a:p>
          <a:p>
            <a:pPr>
              <a:buFont typeface="Arial" panose="020B0604020202020204"/>
              <a:buChar char="•"/>
            </a:pPr>
            <a:r>
              <a:rPr lang="en-US" altLang="zh-CN" sz="1600"/>
              <a:t>Evaluate model performance using appropriate metrics (R², RMSE).</a:t>
            </a:r>
            <a:endParaRPr lang="en-US" altLang="zh-CN" sz="1600"/>
          </a:p>
          <a:p>
            <a:pPr>
              <a:buFont typeface="Arial" panose="020B0604020202020204"/>
              <a:buChar char="•"/>
            </a:pPr>
            <a:endParaRPr lang="en-US" altLang="zh-CN" sz="1600"/>
          </a:p>
          <a:p>
            <a:pPr>
              <a:buFont typeface="Arial" panose="020B0604020202020204"/>
              <a:buChar char="•"/>
            </a:pPr>
            <a:r>
              <a:rPr lang="en-US" altLang="zh-CN" sz="1600"/>
              <a:t>Interpret which energy and economic indicators contribute most to emissions.</a:t>
            </a:r>
            <a:endParaRPr lang="en-US" altLang="zh-CN"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38150" y="1803400"/>
            <a:ext cx="6543675" cy="470789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2000" b="1"/>
              <a:t>Languages</a:t>
            </a:r>
            <a:r>
              <a:rPr lang="en-US" altLang="zh-CN" sz="2000"/>
              <a:t>: Python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 b="1"/>
              <a:t>Libraries:</a:t>
            </a:r>
            <a:endParaRPr lang="en-US" altLang="zh-CN" sz="2000"/>
          </a:p>
          <a:p>
            <a:endParaRPr lang="en-US" altLang="zh-CN" sz="2000"/>
          </a:p>
          <a:p>
            <a:pPr>
              <a:buFont typeface="Arial" panose="020B0604020202020204"/>
              <a:buChar char="•"/>
            </a:pPr>
            <a:r>
              <a:rPr lang="en-US" altLang="zh-CN" sz="2000"/>
              <a:t>Pandas &amp; NumPy (Data handling)</a:t>
            </a:r>
            <a:endParaRPr lang="en-US" altLang="zh-CN" sz="2000"/>
          </a:p>
          <a:p>
            <a:pPr>
              <a:buFont typeface="Arial" panose="020B0604020202020204"/>
              <a:buChar char="•"/>
            </a:pPr>
            <a:endParaRPr lang="en-US" altLang="zh-CN" sz="2000"/>
          </a:p>
          <a:p>
            <a:pPr>
              <a:buFont typeface="Arial" panose="020B0604020202020204"/>
              <a:buChar char="•"/>
            </a:pPr>
            <a:r>
              <a:rPr lang="en-US" altLang="zh-CN" sz="2000"/>
              <a:t>Matplotlib &amp; Seaborn (Visualization)</a:t>
            </a:r>
            <a:endParaRPr lang="en-US" altLang="zh-CN" sz="2000"/>
          </a:p>
          <a:p>
            <a:pPr>
              <a:buFont typeface="Arial" panose="020B0604020202020204"/>
              <a:buChar char="•"/>
            </a:pPr>
            <a:endParaRPr lang="en-US" altLang="zh-CN" sz="2000"/>
          </a:p>
          <a:p>
            <a:pPr>
              <a:buFont typeface="Arial" panose="020B0604020202020204"/>
              <a:buChar char="•"/>
            </a:pPr>
            <a:r>
              <a:rPr lang="en-US" altLang="zh-CN" sz="2000"/>
              <a:t>Scikit-learn (Modeling &amp; Evaluation)</a:t>
            </a:r>
            <a:endParaRPr lang="en-US" altLang="zh-CN" sz="2000"/>
          </a:p>
          <a:p>
            <a:pPr>
              <a:buFont typeface="Arial" panose="020B0604020202020204"/>
              <a:buChar char="•"/>
            </a:pPr>
            <a:endParaRPr lang="en-US" altLang="zh-CN" sz="2000"/>
          </a:p>
          <a:p>
            <a:r>
              <a:rPr lang="en-US" altLang="zh-CN" sz="2000" b="1"/>
              <a:t>Jupyter Notebook</a:t>
            </a:r>
            <a:r>
              <a:rPr lang="en-US" altLang="zh-CN" sz="2000"/>
              <a:t>: For development &amp; experimentation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 b="1"/>
              <a:t>GitHub:</a:t>
            </a:r>
            <a:r>
              <a:rPr lang="en-US" altLang="zh-CN" sz="2000"/>
              <a:t> For version control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 b="1"/>
              <a:t>VS Code/Terminal</a:t>
            </a:r>
            <a:r>
              <a:rPr lang="en-US" altLang="zh-CN" sz="2000"/>
              <a:t>: Project organization</a:t>
            </a:r>
            <a:endParaRPr lang="en-US" altLang="zh-CN" sz="2000"/>
          </a:p>
        </p:txBody>
      </p:sp>
      <p:pic>
        <p:nvPicPr>
          <p:cNvPr id="4" name="Picture 3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795520" y="3107055"/>
            <a:ext cx="1591310" cy="32194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86830" y="2852420"/>
            <a:ext cx="1300480" cy="57658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73320" y="4222750"/>
            <a:ext cx="516255" cy="41656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18960" y="4804093"/>
            <a:ext cx="419100" cy="485775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9"/>
          <a:stretch>
            <a:fillRect/>
          </a:stretch>
        </p:blipFill>
        <p:spPr>
          <a:xfrm>
            <a:off x="3849370" y="5460365"/>
            <a:ext cx="488315" cy="4768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68605" y="1628775"/>
            <a:ext cx="10894695" cy="5069205"/>
          </a:xfrm>
          <a:prstGeom prst="rect">
            <a:avLst/>
          </a:prstGeom>
        </p:spPr>
        <p:txBody>
          <a:bodyPr wrap="square">
            <a:noAutofit/>
          </a:bodyPr>
          <a:p>
            <a:r>
              <a:rPr lang="en-US" altLang="zh-CN" sz="1800"/>
              <a:t>Step 1: Data Cleaning – Removed missing values and ensured consistency.</a:t>
            </a:r>
            <a:endParaRPr lang="en-US" altLang="zh-CN" sz="1800"/>
          </a:p>
          <a:p>
            <a:endParaRPr lang="en-US" altLang="zh-CN" sz="1800"/>
          </a:p>
          <a:p>
            <a:r>
              <a:rPr lang="en-US" altLang="zh-CN" sz="1800"/>
              <a:t>Step 2: Data Exploration – Visualized emission trends by year, country, population, GDP, etc.</a:t>
            </a:r>
            <a:endParaRPr lang="en-US" altLang="zh-CN" sz="1800"/>
          </a:p>
          <a:p>
            <a:endParaRPr lang="en-US" altLang="zh-CN" sz="1800"/>
          </a:p>
          <a:p>
            <a:r>
              <a:rPr lang="en-US" altLang="zh-CN" sz="1800"/>
              <a:t>Step 3: Feature Engineering –</a:t>
            </a:r>
            <a:endParaRPr lang="en-US" altLang="zh-CN" sz="1800"/>
          </a:p>
          <a:p>
            <a:endParaRPr lang="en-US" altLang="zh-CN" sz="1800"/>
          </a:p>
          <a:p>
            <a:pPr>
              <a:buFont typeface="Arial" panose="020B0604020202020204"/>
              <a:buChar char="•"/>
            </a:pPr>
            <a:r>
              <a:rPr lang="en-US" altLang="zh-CN" sz="1800"/>
              <a:t>Created CO₂ per capita, energy per capita, and energy per GDP features.</a:t>
            </a:r>
            <a:endParaRPr lang="en-US" altLang="zh-CN" sz="1800"/>
          </a:p>
          <a:p>
            <a:pPr>
              <a:buFont typeface="Arial" panose="020B0604020202020204"/>
              <a:buChar char="•"/>
            </a:pPr>
            <a:endParaRPr lang="en-US" altLang="zh-CN" sz="1800"/>
          </a:p>
          <a:p>
            <a:pPr>
              <a:buFont typeface="Arial" panose="020B0604020202020204"/>
              <a:buChar char="•"/>
            </a:pPr>
            <a:r>
              <a:rPr lang="en-US" altLang="zh-CN" sz="1800"/>
              <a:t>Goal: Find which unit (total, per capita, per GDP) is most insightful.</a:t>
            </a:r>
            <a:endParaRPr lang="en-US" altLang="zh-CN" sz="1800"/>
          </a:p>
          <a:p>
            <a:pPr>
              <a:buFont typeface="Arial" panose="020B0604020202020204"/>
              <a:buChar char="•"/>
            </a:pPr>
            <a:endParaRPr lang="en-US" altLang="zh-CN" sz="1800"/>
          </a:p>
          <a:p>
            <a:r>
              <a:rPr lang="en-US" altLang="zh-CN" sz="1800"/>
              <a:t>Step 4: Model Building –</a:t>
            </a:r>
            <a:endParaRPr lang="en-US" altLang="zh-CN" sz="1800"/>
          </a:p>
          <a:p>
            <a:endParaRPr lang="en-US" altLang="zh-CN" sz="1800"/>
          </a:p>
          <a:p>
            <a:pPr>
              <a:buFont typeface="Arial" panose="020B0604020202020204"/>
              <a:buChar char="•"/>
            </a:pPr>
            <a:r>
              <a:rPr lang="en-US" altLang="zh-CN" sz="1800"/>
              <a:t>Used Random Forest Regressor.</a:t>
            </a:r>
            <a:endParaRPr lang="en-US" altLang="zh-CN" sz="1800"/>
          </a:p>
          <a:p>
            <a:pPr>
              <a:buFont typeface="Arial" panose="020B0604020202020204"/>
              <a:buChar char="•"/>
            </a:pPr>
            <a:endParaRPr lang="en-US" altLang="zh-CN" sz="1800"/>
          </a:p>
          <a:p>
            <a:pPr>
              <a:buFont typeface="Arial" panose="020B0604020202020204"/>
              <a:buChar char="•"/>
            </a:pPr>
            <a:r>
              <a:rPr lang="en-US" altLang="zh-CN" sz="1800"/>
              <a:t>Applied Train/Test split.</a:t>
            </a:r>
            <a:endParaRPr lang="en-US" altLang="zh-CN" sz="1800"/>
          </a:p>
          <a:p>
            <a:pPr>
              <a:buFont typeface="Arial" panose="020B0604020202020204"/>
              <a:buChar char="•"/>
            </a:pPr>
            <a:endParaRPr lang="en-US" altLang="zh-CN" sz="1800"/>
          </a:p>
          <a:p>
            <a:pPr>
              <a:buFont typeface="Arial" panose="020B0604020202020204"/>
              <a:buChar char="•"/>
            </a:pPr>
            <a:r>
              <a:rPr lang="en-US" altLang="zh-CN" sz="1800"/>
              <a:t>Evaluated model using R² and RMSE.</a:t>
            </a:r>
            <a:endParaRPr lang="en-US" altLang="zh-CN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55270" y="1598930"/>
            <a:ext cx="11024870" cy="4860925"/>
          </a:xfrm>
          <a:prstGeom prst="rect">
            <a:avLst/>
          </a:prstGeom>
        </p:spPr>
        <p:txBody>
          <a:bodyPr>
            <a:noAutofit/>
          </a:bodyPr>
          <a:p>
            <a:r>
              <a:rPr lang="en-US" altLang="en-US" sz="2000"/>
              <a:t>Global CO₂ emissions are rising, worsening climate change.</a:t>
            </a:r>
            <a:endParaRPr lang="en-US" altLang="en-US" sz="2000"/>
          </a:p>
          <a:p>
            <a:endParaRPr lang="en-US" altLang="en-US" sz="2000"/>
          </a:p>
          <a:p>
            <a:r>
              <a:rPr lang="en-US" altLang="en-US" sz="2000"/>
              <a:t>Raw data is often messy, with missing values and inconsistent formats.</a:t>
            </a:r>
            <a:endParaRPr lang="en-US" altLang="en-US" sz="2000"/>
          </a:p>
          <a:p>
            <a:endParaRPr lang="en-US" altLang="en-US" sz="2000"/>
          </a:p>
          <a:p>
            <a:r>
              <a:rPr lang="en-US" altLang="en-US" sz="2000"/>
              <a:t>It's unclear which CO₂ metrics (per capita, per GDP, total) give the best insights.</a:t>
            </a:r>
            <a:endParaRPr lang="en-US" altLang="en-US" sz="2000"/>
          </a:p>
          <a:p>
            <a:endParaRPr lang="en-US" altLang="en-US" sz="2000"/>
          </a:p>
          <a:p>
            <a:r>
              <a:rPr lang="en-US" altLang="en-US" sz="2000"/>
              <a:t>There’s a need for a predictive model that links energy usage and economic data to CO₂ emissions.</a:t>
            </a:r>
            <a:endParaRPr lang="en-US" altLang="en-US" sz="2000"/>
          </a:p>
          <a:p>
            <a:endParaRPr lang="en-US" altLang="en-US" sz="2000"/>
          </a:p>
          <a:p>
            <a:r>
              <a:rPr lang="en-US" altLang="en-US" sz="2000"/>
              <a:t>The goal is to support green policies with accurate predictions and clear insights.</a:t>
            </a:r>
            <a:endParaRPr lang="en-US" altLang="en-US" sz="2000"/>
          </a:p>
          <a:p>
            <a:endParaRPr lang="en-US" altLang="en-US" sz="2000"/>
          </a:p>
          <a:p>
            <a:r>
              <a:rPr lang="en-US" altLang="en-US" sz="2000"/>
              <a:t>Industries and governments require data-driven tools to measure impact.</a:t>
            </a:r>
            <a:endParaRPr lang="en-US" altLang="en-US" sz="2000"/>
          </a:p>
          <a:p>
            <a:endParaRPr lang="en-US" altLang="en-US" sz="2000"/>
          </a:p>
          <a:p>
            <a:r>
              <a:rPr lang="en-US" altLang="en-US" sz="2000"/>
              <a:t>Manual analysis of such complex data is time-consuming and error-prone.</a:t>
            </a:r>
            <a:endParaRPr lang="en-US" altLang="en-US" sz="2000"/>
          </a:p>
          <a:p>
            <a:endParaRPr lang="en-US" altLang="en-US" sz="2000"/>
          </a:p>
          <a:p>
            <a:r>
              <a:rPr lang="en-US" altLang="en-US" sz="2000"/>
              <a:t>A well-structured ML pipeline can simplify interpretation and aid better decision-making</a:t>
            </a:r>
            <a:endParaRPr lang="en-US" altLang="en-US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55270" y="1454150"/>
            <a:ext cx="10666095" cy="5097780"/>
          </a:xfrm>
          <a:prstGeom prst="rect">
            <a:avLst/>
          </a:prstGeom>
        </p:spPr>
        <p:txBody>
          <a:bodyPr wrap="square">
            <a:noAutofit/>
          </a:bodyPr>
          <a:p>
            <a:r>
              <a:rPr lang="en-US" altLang="zh-CN" sz="1600"/>
              <a:t> </a:t>
            </a:r>
            <a:r>
              <a:rPr lang="en-US" altLang="zh-CN" sz="1600" b="1"/>
              <a:t>designed a complete pipeline from data cleaning to model building using Python.</a:t>
            </a:r>
            <a:endParaRPr lang="en-US" altLang="zh-CN" sz="1600" b="1"/>
          </a:p>
          <a:p>
            <a:endParaRPr lang="en-US" altLang="zh-CN" sz="1600" b="1"/>
          </a:p>
          <a:p>
            <a:r>
              <a:rPr lang="en-US" altLang="zh-CN" sz="1600" b="1"/>
              <a:t>Performed exploratory data analysis (EDA) to understand trends, spot missing data, and derive insights.</a:t>
            </a:r>
            <a:endParaRPr lang="en-US" altLang="zh-CN" sz="1600" b="1"/>
          </a:p>
          <a:p>
            <a:endParaRPr lang="en-US" altLang="zh-CN" sz="1600" b="1"/>
          </a:p>
          <a:p>
            <a:r>
              <a:rPr lang="en-US" altLang="zh-CN" sz="1600" b="1"/>
              <a:t>Implemented feature engineering to create meaningful variables like energy use per capita, per GDP, etc.</a:t>
            </a:r>
            <a:endParaRPr lang="en-US" altLang="zh-CN" sz="1600" b="1"/>
          </a:p>
          <a:p>
            <a:endParaRPr lang="en-US" altLang="zh-CN" sz="1600" b="1"/>
          </a:p>
          <a:p>
            <a:r>
              <a:rPr lang="en-US" altLang="zh-CN" sz="1600" b="1"/>
              <a:t>Selected Random Forest Regressor, a robust ML model, to predict CO₂ emissions.</a:t>
            </a:r>
            <a:endParaRPr lang="en-US" altLang="zh-CN" sz="1600" b="1"/>
          </a:p>
          <a:p>
            <a:endParaRPr lang="en-US" altLang="zh-CN" sz="1600" b="1"/>
          </a:p>
          <a:p>
            <a:r>
              <a:rPr lang="en-US" altLang="zh-CN" sz="1600" b="1"/>
              <a:t>Used train-test split and cross-validation to ensure model reliability and avoid overfitting.</a:t>
            </a:r>
            <a:endParaRPr lang="en-US" altLang="zh-CN" sz="1600" b="1"/>
          </a:p>
          <a:p>
            <a:endParaRPr lang="en-US" altLang="zh-CN" sz="1600" b="1"/>
          </a:p>
          <a:p>
            <a:r>
              <a:rPr lang="en-US" altLang="zh-CN" sz="1600" b="1"/>
              <a:t>Evaluated using R² and RMSE scores — achieving 98% test accuracy, showing high model performance.</a:t>
            </a:r>
            <a:endParaRPr lang="en-US" altLang="zh-CN" sz="1600" b="1"/>
          </a:p>
          <a:p>
            <a:endParaRPr lang="en-US" altLang="zh-CN" sz="1600" b="1"/>
          </a:p>
          <a:p>
            <a:r>
              <a:rPr lang="en-US" altLang="zh-CN" sz="1600" b="1"/>
              <a:t>Visualized actual vs predicted emissions and trend lines to make findings interpretable.</a:t>
            </a:r>
            <a:endParaRPr lang="en-US" altLang="zh-CN" sz="1600" b="1"/>
          </a:p>
          <a:p>
            <a:endParaRPr lang="en-US" altLang="zh-CN" sz="1600" b="1"/>
          </a:p>
          <a:p>
            <a:r>
              <a:rPr lang="en-US" altLang="zh-CN" sz="1600" b="1"/>
              <a:t>Output insights help identify which type of CO₂ metric (per capita, GDP, or total) reflects impact best.</a:t>
            </a:r>
            <a:endParaRPr lang="en-US" altLang="zh-CN" sz="1600" b="1"/>
          </a:p>
          <a:p>
            <a:endParaRPr lang="en-US" altLang="zh-CN" sz="1600" b="1"/>
          </a:p>
          <a:p>
            <a:r>
              <a:rPr lang="en-US" altLang="zh-CN" sz="1600" b="1"/>
              <a:t>This approach enables data-driven policy formulation and sustainability benchmarking</a:t>
            </a:r>
            <a:endParaRPr lang="en-US" altLang="zh-CN" sz="16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rcRect l="17968" t="24271" r="15964" b="8017"/>
          <a:stretch>
            <a:fillRect/>
          </a:stretch>
        </p:blipFill>
        <p:spPr>
          <a:xfrm>
            <a:off x="485775" y="1586865"/>
            <a:ext cx="5106670" cy="29444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 l="18667" t="22717" r="29671" b="8351"/>
          <a:stretch>
            <a:fillRect/>
          </a:stretch>
        </p:blipFill>
        <p:spPr>
          <a:xfrm>
            <a:off x="6357620" y="701040"/>
            <a:ext cx="5702935" cy="42811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rcRect l="10694" t="36597" r="21628" b="34090"/>
          <a:stretch>
            <a:fillRect/>
          </a:stretch>
        </p:blipFill>
        <p:spPr>
          <a:xfrm>
            <a:off x="337820" y="4663440"/>
            <a:ext cx="8229600" cy="20053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9225" y="988060"/>
            <a:ext cx="9439275" cy="527304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zh-CN" altLang="en-US" sz="4000" dirty="0">
                <a:solidFill>
                  <a:srgbClr val="213163"/>
                </a:solidFill>
              </a:rPr>
              <a:t>📊</a:t>
            </a:r>
            <a:r>
              <a:rPr lang="en-US" altLang="en-US" sz="4000" dirty="0">
                <a:solidFill>
                  <a:srgbClr val="213163"/>
                </a:solidFill>
              </a:rPr>
              <a:t> Model Accuracy</a:t>
            </a:r>
            <a:endParaRPr lang="en-US" altLang="en-US" sz="4000" dirty="0">
              <a:solidFill>
                <a:srgbClr val="213163"/>
              </a:solidFill>
            </a:endParaRPr>
          </a:p>
          <a:p>
            <a:endParaRPr lang="en-US" altLang="en-US" sz="1800" dirty="0">
              <a:solidFill>
                <a:srgbClr val="213163"/>
              </a:solidFill>
            </a:endParaRPr>
          </a:p>
          <a:p>
            <a:r>
              <a:rPr lang="en-US" altLang="en-US" sz="1800" b="1" dirty="0">
                <a:solidFill>
                  <a:srgbClr val="213163"/>
                </a:solidFill>
              </a:rPr>
              <a:t>Train RMSE: 0.34, Train R² Score: 1.00</a:t>
            </a:r>
            <a:endParaRPr lang="en-US" altLang="en-US" sz="1800" b="1" dirty="0">
              <a:solidFill>
                <a:srgbClr val="213163"/>
              </a:solidFill>
            </a:endParaRPr>
          </a:p>
          <a:p>
            <a:endParaRPr lang="en-US" altLang="en-US" sz="1800" dirty="0">
              <a:solidFill>
                <a:srgbClr val="213163"/>
              </a:solidFill>
            </a:endParaRPr>
          </a:p>
          <a:p>
            <a:r>
              <a:rPr lang="en-US" altLang="en-US" sz="1800" b="1" dirty="0">
                <a:solidFill>
                  <a:srgbClr val="213163"/>
                </a:solidFill>
              </a:rPr>
              <a:t>Test RMSE: 0.78, Test R² Score: 0.98</a:t>
            </a:r>
            <a:endParaRPr lang="en-US" altLang="en-US" sz="1800" b="1" dirty="0">
              <a:solidFill>
                <a:srgbClr val="213163"/>
              </a:solidFill>
            </a:endParaRPr>
          </a:p>
          <a:p>
            <a:endParaRPr lang="en-US" altLang="en-US" sz="1800" dirty="0">
              <a:solidFill>
                <a:srgbClr val="213163"/>
              </a:solidFill>
            </a:endParaRPr>
          </a:p>
          <a:p>
            <a:r>
              <a:rPr lang="en-US" altLang="en-US" sz="1800" b="1" dirty="0">
                <a:solidFill>
                  <a:srgbClr val="213163"/>
                </a:solidFill>
              </a:rPr>
              <a:t>✅ Interpretation:</a:t>
            </a:r>
            <a:endParaRPr lang="en-US" altLang="en-US" sz="1800" b="1" dirty="0">
              <a:solidFill>
                <a:srgbClr val="213163"/>
              </a:solidFill>
            </a:endParaRPr>
          </a:p>
          <a:p>
            <a:endParaRPr lang="en-US" altLang="en-US" sz="1800" dirty="0">
              <a:solidFill>
                <a:srgbClr val="213163"/>
              </a:solidFill>
            </a:endParaRPr>
          </a:p>
          <a:p>
            <a:r>
              <a:rPr lang="en-US" altLang="en-US" sz="1800" dirty="0">
                <a:solidFill>
                  <a:srgbClr val="213163"/>
                </a:solidFill>
              </a:rPr>
              <a:t>Very low RMSE values show minimal prediction error.</a:t>
            </a:r>
            <a:endParaRPr lang="en-US" altLang="en-US" sz="1800" dirty="0">
              <a:solidFill>
                <a:srgbClr val="213163"/>
              </a:solidFill>
            </a:endParaRPr>
          </a:p>
          <a:p>
            <a:endParaRPr lang="en-US" altLang="en-US" sz="1800" dirty="0">
              <a:solidFill>
                <a:srgbClr val="213163"/>
              </a:solidFill>
            </a:endParaRPr>
          </a:p>
          <a:p>
            <a:r>
              <a:rPr lang="en-US" altLang="en-US" sz="1800" dirty="0">
                <a:solidFill>
                  <a:srgbClr val="213163"/>
                </a:solidFill>
              </a:rPr>
              <a:t>High R² values indicate the model explains almost all the variance in the data.</a:t>
            </a:r>
            <a:endParaRPr lang="en-US" altLang="en-US" sz="1800" dirty="0">
              <a:solidFill>
                <a:srgbClr val="213163"/>
              </a:solidFill>
            </a:endParaRPr>
          </a:p>
          <a:p>
            <a:endParaRPr lang="en-US" altLang="en-US" sz="1800" dirty="0">
              <a:solidFill>
                <a:srgbClr val="213163"/>
              </a:solidFill>
            </a:endParaRPr>
          </a:p>
          <a:p>
            <a:r>
              <a:rPr lang="en-US" altLang="en-US" sz="1800" dirty="0">
                <a:solidFill>
                  <a:srgbClr val="213163"/>
                </a:solidFill>
              </a:rPr>
              <a:t>The model performs exceptionally well on both training and test data, with no overfitting.</a:t>
            </a:r>
            <a:endParaRPr lang="en-US" altLang="en-US" sz="1800" dirty="0">
              <a:solidFill>
                <a:srgbClr val="21316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72110" y="1301115"/>
            <a:ext cx="8676005" cy="3715385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spcAft>
                <a:spcPct val="60000"/>
              </a:spcAft>
            </a:pPr>
            <a:r>
              <a:rPr lang="zh-CN" altLang="en-US" sz="4000"/>
              <a:t>🔍</a:t>
            </a:r>
            <a:r>
              <a:rPr lang="en-US" altLang="en-US" sz="4000"/>
              <a:t> Insights Gained</a:t>
            </a:r>
            <a:endParaRPr lang="en-US" altLang="en-US" sz="4000"/>
          </a:p>
          <a:p>
            <a:pPr>
              <a:spcAft>
                <a:spcPct val="60000"/>
              </a:spcAft>
            </a:pPr>
            <a:r>
              <a:rPr lang="en-US" altLang="en-US" sz="1600"/>
              <a:t>Countries with higher energy efficiency tend to have lower CO₂ emissions per unit GDP, showing sustainable economic growth.</a:t>
            </a:r>
            <a:endParaRPr lang="en-US" altLang="en-US" sz="1600"/>
          </a:p>
          <a:p>
            <a:pPr>
              <a:spcAft>
                <a:spcPct val="60000"/>
              </a:spcAft>
            </a:pPr>
            <a:endParaRPr lang="en-US" altLang="en-US" sz="1600"/>
          </a:p>
          <a:p>
            <a:pPr>
              <a:spcAft>
                <a:spcPct val="60000"/>
              </a:spcAft>
            </a:pPr>
            <a:r>
              <a:rPr lang="en-US" altLang="en-US" sz="1600"/>
              <a:t>Per capita energy consumption and CO₂ emissions give a clearer picture of individual environmental impact than total emissions.</a:t>
            </a:r>
            <a:endParaRPr lang="en-US" altLang="en-US" sz="1600"/>
          </a:p>
          <a:p>
            <a:pPr>
              <a:spcAft>
                <a:spcPct val="60000"/>
              </a:spcAft>
            </a:pPr>
            <a:endParaRPr lang="en-US" altLang="en-US" sz="1600"/>
          </a:p>
          <a:p>
            <a:pPr>
              <a:spcAft>
                <a:spcPct val="60000"/>
              </a:spcAft>
            </a:pPr>
            <a:r>
              <a:rPr lang="en-US" altLang="en-US" sz="1600"/>
              <a:t>GDP-based comparisons helped identify nations balancing development with environmental responsibility.</a:t>
            </a:r>
            <a:endParaRPr lang="en-US" altLang="en-US" sz="1600"/>
          </a:p>
          <a:p>
            <a:pPr>
              <a:spcAft>
                <a:spcPct val="60000"/>
              </a:spcAft>
            </a:pPr>
            <a:endParaRPr lang="en-US" altLang="en-US" sz="1600"/>
          </a:p>
          <a:p>
            <a:pPr>
              <a:spcAft>
                <a:spcPct val="60000"/>
              </a:spcAft>
            </a:pPr>
            <a:r>
              <a:rPr lang="en-US" altLang="en-US" sz="1600"/>
              <a:t>Heatmaps and correlations showed strong relationships between population, energy use, and CO₂ emissions, validating key feature selections.</a:t>
            </a:r>
            <a:endParaRPr lang="en-US" altLang="en-US" sz="1600"/>
          </a:p>
          <a:p>
            <a:pPr>
              <a:spcAft>
                <a:spcPct val="60000"/>
              </a:spcAft>
            </a:pPr>
            <a:r>
              <a:rPr lang="en-US" altLang="en-US" sz="1600"/>
              <a:t>Machine learning can accurately predict emissions, offering potential for real-time environmental monitoring and policy guidance.</a:t>
            </a:r>
            <a:endParaRPr lang="en-US" altLang="en-US" sz="1600"/>
          </a:p>
          <a:p>
            <a:pPr>
              <a:spcAft>
                <a:spcPct val="60000"/>
              </a:spcAft>
            </a:pPr>
            <a:endParaRPr lang="en-US" altLang="en-US" sz="1600"/>
          </a:p>
          <a:p>
            <a:pPr>
              <a:spcAft>
                <a:spcPct val="60000"/>
              </a:spcAft>
            </a:pPr>
            <a:endParaRPr lang="en-US" altLang="zh-CN"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0</TotalTime>
  <Words>5100</Words>
  <Application>WPS Presentation</Application>
  <PresentationFormat>Widescreen</PresentationFormat>
  <Paragraphs>165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SimSun</vt:lpstr>
      <vt:lpstr>Wingdings</vt:lpstr>
      <vt:lpstr>Arial</vt:lpstr>
      <vt:lpstr>Calibri</vt:lpstr>
      <vt:lpstr>Times New Roman</vt:lpstr>
      <vt:lpstr>Microsoft YaHei</vt:lpstr>
      <vt:lpstr>Arial Unicode MS</vt:lpstr>
      <vt:lpstr>Session 01 Design Thinking &amp; Critical Thinking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Madhumitha H</cp:lastModifiedBy>
  <cp:revision>4</cp:revision>
  <dcterms:created xsi:type="dcterms:W3CDTF">2024-12-31T09:40:00Z</dcterms:created>
  <dcterms:modified xsi:type="dcterms:W3CDTF">2025-07-02T19:08:02Z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55E34FF1E4624C82831DF0269A6D721C_13</vt:lpwstr>
  </property>
  <property fmtid="{D5CDD505-2E9C-101B-9397-08002B2CF9AE}" pid="3" name="KSOProductBuildVer">
    <vt:lpwstr>1033-12.2.0.21546</vt:lpwstr>
  </property>
</Properties>
</file>