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64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naka Madhu Haas" initials="NMH" lastIdx="1" clrIdx="0">
    <p:extLst>
      <p:ext uri="{19B8F6BF-5375-455C-9EA6-DF929625EA0E}">
        <p15:presenceInfo xmlns:p15="http://schemas.microsoft.com/office/powerpoint/2012/main" userId="S::NannakaMadhu.Haas@Ltts.com::31e51ede-17c8-493e-bd88-8e2b618bbc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2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4FBF6-3B66-4272-B688-353F370A5D4A}" type="datetimeFigureOut">
              <a:rPr lang="en-IN" smtClean="0"/>
              <a:pPr/>
              <a:t>22-01-2020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BF125-0915-4447-B401-3DC7CCFD34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40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Title Text Font Calibri Body Bold, Font Size 34, Name and Designation Font </a:t>
            </a:r>
            <a:r>
              <a:rPr lang="en-US" sz="1800"/>
              <a:t>Size 18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92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F125-0915-4447-B401-3DC7CCFD34EE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45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C977-92FF-4C05-9598-44412417F73B}" type="datetimeFigureOut">
              <a:rPr lang="en-IN" smtClean="0"/>
              <a:pPr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0311-E581-4A36-9E02-5EB01C5426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9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C977-92FF-4C05-9598-44412417F73B}" type="datetimeFigureOut">
              <a:rPr lang="en-IN" smtClean="0"/>
              <a:pPr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0311-E581-4A36-9E02-5EB01C5426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96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C977-92FF-4C05-9598-44412417F73B}" type="datetimeFigureOut">
              <a:rPr lang="en-IN" smtClean="0"/>
              <a:pPr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0311-E581-4A36-9E02-5EB01C5426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797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66968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6641654" y="2481425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2018</a:t>
            </a:r>
          </a:p>
        </p:txBody>
      </p:sp>
    </p:spTree>
    <p:extLst>
      <p:ext uri="{BB962C8B-B14F-4D97-AF65-F5344CB8AC3E}">
        <p14:creationId xmlns:p14="http://schemas.microsoft.com/office/powerpoint/2010/main" val="330329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1049700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5412294" y="2199399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71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>
              <a:defRPr lang="en-US" sz="2400" smtClean="0"/>
            </a:lvl1pPr>
            <a:lvl2pPr>
              <a:defRPr lang="en-US" sz="2100" smtClean="0"/>
            </a:lvl2pPr>
            <a:lvl3pPr>
              <a:defRPr lang="en-US" sz="1900" smtClean="0"/>
            </a:lvl3pPr>
            <a:lvl4pPr>
              <a:defRPr lang="en-US" sz="1600" smtClean="0"/>
            </a:lvl4pPr>
            <a:lvl5pPr>
              <a:defRPr lang="en-US" sz="15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C977-92FF-4C05-9598-44412417F73B}" type="datetimeFigureOut">
              <a:rPr lang="en-IN" smtClean="0"/>
              <a:pPr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0311-E581-4A36-9E02-5EB01C5426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94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C977-92FF-4C05-9598-44412417F73B}" type="datetimeFigureOut">
              <a:rPr lang="en-IN" smtClean="0"/>
              <a:pPr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0311-E581-4A36-9E02-5EB01C5426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26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C977-92FF-4C05-9598-44412417F73B}" type="datetimeFigureOut">
              <a:rPr lang="en-IN" smtClean="0"/>
              <a:pPr/>
              <a:t>22-01-2020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0311-E581-4A36-9E02-5EB01C5426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98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C977-92FF-4C05-9598-44412417F73B}" type="datetimeFigureOut">
              <a:rPr lang="en-IN" smtClean="0"/>
              <a:pPr/>
              <a:t>22-01-2020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0311-E581-4A36-9E02-5EB01C5426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7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C977-92FF-4C05-9598-44412417F73B}" type="datetimeFigureOut">
              <a:rPr lang="en-IN" smtClean="0"/>
              <a:pPr/>
              <a:t>22-01-2020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0311-E581-4A36-9E02-5EB01C5426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9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C977-92FF-4C05-9598-44412417F73B}" type="datetimeFigureOut">
              <a:rPr lang="en-IN" smtClean="0"/>
              <a:pPr/>
              <a:t>22-01-2020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0311-E581-4A36-9E02-5EB01C5426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17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C977-92FF-4C05-9598-44412417F73B}" type="datetimeFigureOut">
              <a:rPr lang="en-IN" smtClean="0"/>
              <a:pPr/>
              <a:t>22-01-2020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0311-E581-4A36-9E02-5EB01C5426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08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C977-92FF-4C05-9598-44412417F73B}" type="datetimeFigureOut">
              <a:rPr lang="en-IN" smtClean="0"/>
              <a:pPr/>
              <a:t>22-01-2020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0311-E581-4A36-9E02-5EB01C5426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2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C977-92FF-4C05-9598-44412417F73B}" type="datetimeFigureOut">
              <a:rPr lang="en-IN" smtClean="0"/>
              <a:pPr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0311-E581-4A36-9E02-5EB01C5426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29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GCP DevOps CICD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365763"/>
            <a:ext cx="4858623" cy="463576"/>
          </a:xfrm>
        </p:spPr>
        <p:txBody>
          <a:bodyPr>
            <a:norm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Dileep .B</a:t>
            </a:r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r="17796"/>
          <a:stretch>
            <a:fillRect/>
          </a:stretch>
        </p:blipFill>
        <p:spPr>
          <a:xfrm>
            <a:off x="5730241" y="13251"/>
            <a:ext cx="6461761" cy="6556787"/>
          </a:xfrm>
        </p:spPr>
      </p:pic>
    </p:spTree>
    <p:extLst>
      <p:ext uri="{BB962C8B-B14F-4D97-AF65-F5344CB8AC3E}">
        <p14:creationId xmlns:p14="http://schemas.microsoft.com/office/powerpoint/2010/main" val="380649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>
            <a:extLst>
              <a:ext uri="{FF2B5EF4-FFF2-40B4-BE49-F238E27FC236}">
                <a16:creationId xmlns:a16="http://schemas.microsoft.com/office/drawing/2014/main" id="{3D4A3921-2285-4A63-B09E-79919C25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247"/>
            <a:ext cx="11379200" cy="67382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GCP CICD DevOps Architecture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2709691" y="1164844"/>
            <a:ext cx="970846" cy="649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Developer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625368" y="3429000"/>
            <a:ext cx="925684" cy="671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Bitbucket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9441071" y="1045029"/>
            <a:ext cx="2113619" cy="41444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/>
          <p:cNvSpPr/>
          <p:nvPr/>
        </p:nvSpPr>
        <p:spPr>
          <a:xfrm>
            <a:off x="10049144" y="2303272"/>
            <a:ext cx="897472" cy="593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Push Image to</a:t>
            </a:r>
          </a:p>
          <a:p>
            <a:pPr algn="ctr"/>
            <a:r>
              <a:rPr lang="en-IN" sz="1200" b="1" dirty="0"/>
              <a:t> GCR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10068902" y="3348203"/>
            <a:ext cx="857956" cy="593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Push container</a:t>
            </a:r>
          </a:p>
          <a:p>
            <a:pPr algn="ctr"/>
            <a:r>
              <a:rPr lang="en-IN" sz="1200" dirty="0"/>
              <a:t>image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10035033" y="4259284"/>
            <a:ext cx="925694" cy="56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Deploy</a:t>
            </a:r>
          </a:p>
          <a:p>
            <a:pPr algn="ctr"/>
            <a:r>
              <a:rPr lang="en-IN" sz="1200" dirty="0"/>
              <a:t>Container to GKE</a:t>
            </a:r>
          </a:p>
        </p:txBody>
      </p:sp>
      <p:sp>
        <p:nvSpPr>
          <p:cNvPr id="233" name="Rectangle: Rounded Corners 232"/>
          <p:cNvSpPr/>
          <p:nvPr/>
        </p:nvSpPr>
        <p:spPr>
          <a:xfrm>
            <a:off x="6224380" y="1687501"/>
            <a:ext cx="1182524" cy="251583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Rectangle: Rounded Corners 234"/>
          <p:cNvSpPr/>
          <p:nvPr/>
        </p:nvSpPr>
        <p:spPr>
          <a:xfrm>
            <a:off x="6372522" y="2200735"/>
            <a:ext cx="865004" cy="49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GCP NPM install</a:t>
            </a:r>
          </a:p>
        </p:txBody>
      </p:sp>
      <p:sp>
        <p:nvSpPr>
          <p:cNvPr id="236" name="Rectangle: Rounded Corners 235"/>
          <p:cNvSpPr/>
          <p:nvPr/>
        </p:nvSpPr>
        <p:spPr>
          <a:xfrm>
            <a:off x="6394787" y="3087175"/>
            <a:ext cx="857239" cy="68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NPM Test</a:t>
            </a:r>
            <a:endParaRPr lang="en-IN" sz="1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37072E-E838-4295-9AC2-58ECCC86AA26}"/>
              </a:ext>
            </a:extLst>
          </p:cNvPr>
          <p:cNvSpPr/>
          <p:nvPr/>
        </p:nvSpPr>
        <p:spPr>
          <a:xfrm>
            <a:off x="2602787" y="5486704"/>
            <a:ext cx="970846" cy="649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Jira</a:t>
            </a:r>
            <a:endParaRPr lang="en-IN" sz="12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49083C-7F07-4556-8E3F-BA3A6B67E242}"/>
              </a:ext>
            </a:extLst>
          </p:cNvPr>
          <p:cNvSpPr/>
          <p:nvPr/>
        </p:nvSpPr>
        <p:spPr>
          <a:xfrm>
            <a:off x="276879" y="3610174"/>
            <a:ext cx="970846" cy="649110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Sonar cloud</a:t>
            </a:r>
            <a:endParaRPr lang="en-IN" sz="12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B20CB-037F-4DDB-97A3-BC4249515D3A}"/>
              </a:ext>
            </a:extLst>
          </p:cNvPr>
          <p:cNvCxnSpPr/>
          <p:nvPr/>
        </p:nvCxnSpPr>
        <p:spPr>
          <a:xfrm flipH="1">
            <a:off x="1275947" y="3764507"/>
            <a:ext cx="147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CAD381-C7B5-4FB2-970F-51F283F5375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068448" y="1813954"/>
            <a:ext cx="19762" cy="161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06405E3-803E-42E6-98AE-5288F4AFFADC}"/>
              </a:ext>
            </a:extLst>
          </p:cNvPr>
          <p:cNvCxnSpPr>
            <a:stCxn id="6" idx="3"/>
            <a:endCxn id="235" idx="1"/>
          </p:cNvCxnSpPr>
          <p:nvPr/>
        </p:nvCxnSpPr>
        <p:spPr>
          <a:xfrm flipV="1">
            <a:off x="3551052" y="2448173"/>
            <a:ext cx="2821470" cy="1316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B80844-371D-4134-9211-8E8EE241658F}"/>
              </a:ext>
            </a:extLst>
          </p:cNvPr>
          <p:cNvCxnSpPr>
            <a:stCxn id="235" idx="2"/>
            <a:endCxn id="236" idx="0"/>
          </p:cNvCxnSpPr>
          <p:nvPr/>
        </p:nvCxnSpPr>
        <p:spPr>
          <a:xfrm>
            <a:off x="6805024" y="2695610"/>
            <a:ext cx="18383" cy="39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359F6B-0A59-45F5-9198-6017D93BF5E1}"/>
              </a:ext>
            </a:extLst>
          </p:cNvPr>
          <p:cNvSpPr/>
          <p:nvPr/>
        </p:nvSpPr>
        <p:spPr>
          <a:xfrm>
            <a:off x="9967295" y="1258341"/>
            <a:ext cx="993432" cy="593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Build image </a:t>
            </a:r>
          </a:p>
          <a:p>
            <a:pPr algn="ctr"/>
            <a:r>
              <a:rPr lang="en-IN" sz="1200" b="1" dirty="0"/>
              <a:t>using Docker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659C4DF-6619-4AD2-A4DD-B0718ED37693}"/>
              </a:ext>
            </a:extLst>
          </p:cNvPr>
          <p:cNvCxnSpPr>
            <a:stCxn id="236" idx="3"/>
          </p:cNvCxnSpPr>
          <p:nvPr/>
        </p:nvCxnSpPr>
        <p:spPr>
          <a:xfrm flipV="1">
            <a:off x="7252026" y="1554873"/>
            <a:ext cx="2715269" cy="1876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F37CD4-5929-4D61-9070-6FB9B1E655B0}"/>
              </a:ext>
            </a:extLst>
          </p:cNvPr>
          <p:cNvCxnSpPr>
            <a:stCxn id="31" idx="2"/>
          </p:cNvCxnSpPr>
          <p:nvPr/>
        </p:nvCxnSpPr>
        <p:spPr>
          <a:xfrm>
            <a:off x="10464011" y="1851405"/>
            <a:ext cx="0" cy="45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93F513-EBDB-4463-8A38-874ADF688A76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10497880" y="2896336"/>
            <a:ext cx="0" cy="45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92CFDB-6125-418D-9EBA-80398555040E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10497880" y="3941609"/>
            <a:ext cx="0" cy="31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4F6FFA-92B6-4E7E-AB13-0A235E3EAB64}"/>
              </a:ext>
            </a:extLst>
          </p:cNvPr>
          <p:cNvCxnSpPr>
            <a:stCxn id="14" idx="0"/>
            <a:endCxn id="6" idx="2"/>
          </p:cNvCxnSpPr>
          <p:nvPr/>
        </p:nvCxnSpPr>
        <p:spPr>
          <a:xfrm flipV="1">
            <a:off x="3088210" y="4100015"/>
            <a:ext cx="0" cy="138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CBF1A4A-4D52-41F3-B0EF-A5538C5D0053}"/>
              </a:ext>
            </a:extLst>
          </p:cNvPr>
          <p:cNvSpPr txBox="1"/>
          <p:nvPr/>
        </p:nvSpPr>
        <p:spPr>
          <a:xfrm>
            <a:off x="2118430" y="1911337"/>
            <a:ext cx="1182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Commits code to repository</a:t>
            </a:r>
            <a:endParaRPr lang="en-IN" sz="1400" dirty="0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B0C3CD-4E8B-40DF-B6E3-7092368FF9EC}"/>
              </a:ext>
            </a:extLst>
          </p:cNvPr>
          <p:cNvSpPr txBox="1"/>
          <p:nvPr/>
        </p:nvSpPr>
        <p:spPr>
          <a:xfrm>
            <a:off x="1316744" y="3685363"/>
            <a:ext cx="1713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Connected to repository automatically</a:t>
            </a:r>
            <a:endParaRPr lang="en-IN" sz="1400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BA460E-D8D7-4B75-987E-601B98683DA5}"/>
              </a:ext>
            </a:extLst>
          </p:cNvPr>
          <p:cNvSpPr txBox="1"/>
          <p:nvPr/>
        </p:nvSpPr>
        <p:spPr>
          <a:xfrm>
            <a:off x="3030074" y="5012990"/>
            <a:ext cx="1854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Generates issues to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makes changes in code</a:t>
            </a:r>
            <a:endParaRPr lang="en-IN" sz="1400" dirty="0">
              <a:solidFill>
                <a:schemeClr val="accent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4DB406-EC09-4252-B93C-B5748D3A55C8}"/>
              </a:ext>
            </a:extLst>
          </p:cNvPr>
          <p:cNvSpPr txBox="1"/>
          <p:nvPr/>
        </p:nvSpPr>
        <p:spPr>
          <a:xfrm>
            <a:off x="4297066" y="1969849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Triggers build for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Every commit in the code</a:t>
            </a:r>
            <a:endParaRPr lang="en-IN" sz="1400" dirty="0">
              <a:solidFill>
                <a:schemeClr val="accent2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779F54F-6D6E-4C3C-BAB3-F3A22573BE40}"/>
              </a:ext>
            </a:extLst>
          </p:cNvPr>
          <p:cNvSpPr/>
          <p:nvPr/>
        </p:nvSpPr>
        <p:spPr>
          <a:xfrm>
            <a:off x="8185300" y="5993929"/>
            <a:ext cx="1403913" cy="5199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GOOGLE CLOUD BUILD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D45C11-7FBD-4DDC-BA33-AD7EDECAA512}"/>
              </a:ext>
            </a:extLst>
          </p:cNvPr>
          <p:cNvSpPr txBox="1"/>
          <p:nvPr/>
        </p:nvSpPr>
        <p:spPr>
          <a:xfrm>
            <a:off x="10163668" y="606925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CI/CD Pipeline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71107C-E601-47A5-8F8D-755912DE4C10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9589213" y="6253920"/>
            <a:ext cx="57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A3AA700-910E-46B9-ABD2-E7586521AEBF}"/>
              </a:ext>
            </a:extLst>
          </p:cNvPr>
          <p:cNvSpPr/>
          <p:nvPr/>
        </p:nvSpPr>
        <p:spPr>
          <a:xfrm>
            <a:off x="5314331" y="578439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SMTP</a:t>
            </a:r>
            <a:endParaRPr lang="en-IN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1CB880-A724-4708-92DB-86AB370A1E3F}"/>
              </a:ext>
            </a:extLst>
          </p:cNvPr>
          <p:cNvCxnSpPr>
            <a:stCxn id="46" idx="1"/>
            <a:endCxn id="56" idx="3"/>
          </p:cNvCxnSpPr>
          <p:nvPr/>
        </p:nvCxnSpPr>
        <p:spPr>
          <a:xfrm flipH="1" flipV="1">
            <a:off x="6228731" y="6241598"/>
            <a:ext cx="1956569" cy="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0E72FC4-6513-4626-9E4E-0CE73EBBCC0F}"/>
              </a:ext>
            </a:extLst>
          </p:cNvPr>
          <p:cNvSpPr txBox="1"/>
          <p:nvPr/>
        </p:nvSpPr>
        <p:spPr>
          <a:xfrm>
            <a:off x="6376008" y="5743655"/>
            <a:ext cx="1723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Trigger mails if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build fails/succeeded</a:t>
            </a:r>
            <a:endParaRPr lang="en-IN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GCP CICD Pipeline Steps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881" y="904224"/>
            <a:ext cx="3165568" cy="95410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IN" b="1" dirty="0"/>
              <a:t>Two different Cloud Pipelines :</a:t>
            </a:r>
          </a:p>
          <a:p>
            <a:r>
              <a:rPr lang="en-IN" dirty="0"/>
              <a:t>    </a:t>
            </a:r>
            <a:r>
              <a:rPr lang="en-IN" b="1" dirty="0"/>
              <a:t>(I</a:t>
            </a:r>
            <a:r>
              <a:rPr lang="en-IN" dirty="0"/>
              <a:t>) Test Pipeline.</a:t>
            </a:r>
          </a:p>
          <a:p>
            <a:r>
              <a:rPr lang="en-IN" dirty="0"/>
              <a:t>   </a:t>
            </a:r>
            <a:r>
              <a:rPr lang="en-IN" b="1" dirty="0"/>
              <a:t> (II) </a:t>
            </a:r>
            <a:r>
              <a:rPr lang="en-IN" dirty="0"/>
              <a:t>Production Pipeline.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71543"/>
            <a:ext cx="12509920" cy="317009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IN" b="1" dirty="0"/>
              <a:t> I</a:t>
            </a:r>
            <a:r>
              <a:rPr lang="en-IN" dirty="0"/>
              <a:t> . </a:t>
            </a:r>
            <a:r>
              <a:rPr lang="en-IN" b="1" dirty="0"/>
              <a:t>Test Pipeline :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 A developer commits  code changes  to the Cloud Source Repositories.</a:t>
            </a:r>
          </a:p>
          <a:p>
            <a:pPr lvl="1">
              <a:buFont typeface="Wingdings" pitchFamily="2" charset="2"/>
              <a:buChar char="Ø"/>
            </a:pPr>
            <a:r>
              <a:rPr lang="en-IN" b="1" dirty="0"/>
              <a:t>  </a:t>
            </a:r>
            <a:r>
              <a:rPr lang="en-IN" dirty="0"/>
              <a:t>Code changes  trigger  a test  build  in Cloud Build.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 Cloud Build builds  the self –executing  JAR file and deploys it to the test JAR bucket on Cloud Storage 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 Cloud Build deploys the test files to the test-file buckets on cloud storage 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 Cloud Build sets the variable in Cloud Composer to reference the newly deployed  JAR file.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 Cloud Build tests the data processing work flow Directed Acyclic Graphic(DAG) and deploys it to the Cloud Composer bucket</a:t>
            </a:r>
          </a:p>
          <a:p>
            <a:pPr lvl="1"/>
            <a:r>
              <a:rPr lang="en-IN" dirty="0"/>
              <a:t>      on Cloud Storage.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 The workflow DAG file is deployed to Cloud Composer.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 Cloud Build triggers the newly deployed data-processing workflow to run.</a:t>
            </a:r>
          </a:p>
          <a:p>
            <a:pPr lvl="1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23209"/>
            <a:ext cx="11242687" cy="289309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IN" b="1" dirty="0"/>
              <a:t>II . Production Pipeline :</a:t>
            </a:r>
          </a:p>
          <a:p>
            <a:pPr lvl="1">
              <a:buFont typeface="Wingdings" pitchFamily="2" charset="2"/>
              <a:buChar char="Ø"/>
            </a:pPr>
            <a:r>
              <a:rPr lang="en-IN" b="1" dirty="0"/>
              <a:t>  </a:t>
            </a:r>
            <a:r>
              <a:rPr lang="en-IN" dirty="0"/>
              <a:t>A developer  manually runs the production deployment pipeline in Cloud Build.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  Cloud Build copies the latest self-executing JAR file from the test JAR bucket to the production JAR bucket on </a:t>
            </a:r>
          </a:p>
          <a:p>
            <a:pPr lvl="1"/>
            <a:r>
              <a:rPr lang="en-IN" dirty="0"/>
              <a:t>      Cloud Storage.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 Cloud Build tests the production data-processing workflow DAG and deploys it to the Cloud Composer bucket </a:t>
            </a:r>
          </a:p>
          <a:p>
            <a:pPr lvl="1"/>
            <a:r>
              <a:rPr lang="en-IN" dirty="0"/>
              <a:t>      on Cloud Storage.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   The production workflow DAG file is deployed </a:t>
            </a:r>
            <a:r>
              <a:rPr lang="en-IN"/>
              <a:t>to Cloud Composer.</a:t>
            </a:r>
            <a:endParaRPr lang="en-IN" dirty="0"/>
          </a:p>
          <a:p>
            <a:pPr lvl="1"/>
            <a:r>
              <a:rPr lang="en-IN" dirty="0"/>
              <a:t>  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63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6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330</Words>
  <Application>Microsoft Office PowerPoint</Application>
  <PresentationFormat>Widescreen</PresentationFormat>
  <Paragraphs>54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GCP DevOps CICD Architecture</vt:lpstr>
      <vt:lpstr>GCP CICD DevOps Architecture</vt:lpstr>
      <vt:lpstr>GCP CICD Pipeline Steps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Bodapati Dileep Kumar</dc:creator>
  <cp:lastModifiedBy>Nannaka Madhu Haas</cp:lastModifiedBy>
  <cp:revision>44</cp:revision>
  <dcterms:created xsi:type="dcterms:W3CDTF">2020-01-03T08:56:38Z</dcterms:created>
  <dcterms:modified xsi:type="dcterms:W3CDTF">2020-01-22T11:51:57Z</dcterms:modified>
</cp:coreProperties>
</file>