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74" r:id="rId2"/>
  </p:sldMasterIdLst>
  <p:notesMasterIdLst>
    <p:notesMasterId r:id="rId8"/>
  </p:notesMasterIdLst>
  <p:sldIdLst>
    <p:sldId id="709" r:id="rId3"/>
    <p:sldId id="710" r:id="rId4"/>
    <p:sldId id="256" r:id="rId5"/>
    <p:sldId id="714" r:id="rId6"/>
    <p:sldId id="698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han  Jasi" initials="CJ" lastIdx="5" clrIdx="0">
    <p:extLst>
      <p:ext uri="{19B8F6BF-5375-455C-9EA6-DF929625EA0E}">
        <p15:presenceInfo xmlns:p15="http://schemas.microsoft.com/office/powerpoint/2012/main" userId="S-1-5-21-1594105604-433220334-1481692675-27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DCE"/>
    <a:srgbClr val="3D4870"/>
    <a:srgbClr val="058EFF"/>
    <a:srgbClr val="404040"/>
    <a:srgbClr val="0556CD"/>
    <a:srgbClr val="D9D9D9"/>
    <a:srgbClr val="5DD4FF"/>
    <a:srgbClr val="54E1A8"/>
    <a:srgbClr val="FCB3A5"/>
    <a:srgbClr val="FFE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94280" autoAdjust="0"/>
  </p:normalViewPr>
  <p:slideViewPr>
    <p:cSldViewPr snapToGrid="0">
      <p:cViewPr varScale="1">
        <p:scale>
          <a:sx n="109" d="100"/>
          <a:sy n="109" d="100"/>
        </p:scale>
        <p:origin x="108" y="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0" d="100"/>
        <a:sy n="12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11-02-2020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21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Delphi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97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2E7E7-E956-49A9-A6C0-3CF649673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5A8A1-DC91-404B-B6EF-9243D316941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91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000" baseline="0" dirty="0"/>
            </a:lvl1pPr>
          </a:lstStyle>
          <a:p>
            <a:r>
              <a:rPr lang="en-IN" sz="1400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78418" y="755330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726573" y="1861070"/>
            <a:ext cx="781904" cy="846442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 userDrawn="1"/>
        </p:nvSpPr>
        <p:spPr>
          <a:xfrm rot="10800000">
            <a:off x="5576389" y="-1"/>
            <a:ext cx="3573555" cy="4992404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045"/>
            <a:endParaRPr lang="en-US" sz="1348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 userDrawn="1"/>
        </p:nvSpPr>
        <p:spPr>
          <a:xfrm rot="1617703">
            <a:off x="6524903" y="-384806"/>
            <a:ext cx="307882" cy="5750306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236" y="3654517"/>
            <a:ext cx="3643967" cy="3476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81236" y="4109471"/>
            <a:ext cx="3643967" cy="3476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2" y="2870909"/>
            <a:ext cx="2404958" cy="5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82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00227" y="755330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1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7" y="755330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7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90" y="2639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4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000" baseline="0" dirty="0"/>
            </a:lvl1pPr>
          </a:lstStyle>
          <a:p>
            <a:r>
              <a:rPr lang="en-IN" sz="1400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719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2720652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2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25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07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090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2974" indent="-171442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2093711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2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25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07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090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2974" indent="-171442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786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32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5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9" y="1632831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9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83" indent="0" algn="ctr">
              <a:buFontTx/>
              <a:buNone/>
              <a:defRPr/>
            </a:lvl2pPr>
            <a:lvl3pPr marL="685765" indent="0" algn="ctr">
              <a:buFontTx/>
              <a:buNone/>
              <a:defRPr/>
            </a:lvl3pPr>
            <a:lvl4pPr marL="1028648" indent="0" algn="ctr">
              <a:buFontTx/>
              <a:buNone/>
              <a:defRPr/>
            </a:lvl4pPr>
            <a:lvl5pPr marL="1371532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195926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602875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2" indent="-171442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18560" y="629286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18579" y="937261"/>
            <a:ext cx="5199044" cy="7159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None/>
              <a:defRPr sz="1100"/>
            </a:lvl2pPr>
            <a:lvl3pPr marL="685765" indent="0">
              <a:buNone/>
              <a:defRPr sz="1100"/>
            </a:lvl3pPr>
            <a:lvl4pPr marL="1028648" indent="0">
              <a:buNone/>
              <a:defRPr sz="1100"/>
            </a:lvl4pPr>
            <a:lvl5pPr marL="1371532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8560" y="1867833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18579" y="2175808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18560" y="3508767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18579" y="3816742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59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5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5" y="601149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6813" y="642256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16832" y="911322"/>
            <a:ext cx="5199044" cy="560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None/>
              <a:defRPr sz="1100"/>
            </a:lvl2pPr>
            <a:lvl3pPr marL="685765" indent="0">
              <a:buNone/>
              <a:defRPr sz="1100"/>
            </a:lvl3pPr>
            <a:lvl4pPr marL="1028648" indent="0">
              <a:buNone/>
              <a:defRPr sz="1100"/>
            </a:lvl4pPr>
            <a:lvl5pPr marL="1371532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6813" y="1595458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16832" y="1864524"/>
            <a:ext cx="5199044" cy="8203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16813" y="2801688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6832" y="3070753"/>
            <a:ext cx="5199044" cy="72952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16813" y="3911509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16832" y="4180575"/>
            <a:ext cx="5199044" cy="75546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3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5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5" y="601149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668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632460" y="692059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83" indent="0">
              <a:buNone/>
              <a:defRPr sz="1100"/>
            </a:lvl2pPr>
            <a:lvl3pPr marL="685765" indent="0">
              <a:buNone/>
              <a:defRPr sz="1100"/>
            </a:lvl3pPr>
            <a:lvl4pPr marL="1028648" indent="0">
              <a:buNone/>
              <a:defRPr sz="1100"/>
            </a:lvl4pPr>
            <a:lvl5pPr marL="1371532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545802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9" y="915567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9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9" y="190310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9" y="239687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9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9" y="338441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9" y="387818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9" y="437195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915567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7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7" y="190310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7" y="239687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7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7" y="338441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7" y="387818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7" y="437195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02151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4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9" y="915567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9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9" y="190310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9" y="239687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9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9" y="338441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9" y="387818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9" y="437195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915567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7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7" y="190310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7" y="239687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7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7" y="338441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7" y="387818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7" y="437195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07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9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3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1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1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4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1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8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1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1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57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3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6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6" y="257458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6" y="3806760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2" y="648512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3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6" y="1381396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7" y="1381396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7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6" y="3839251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7" y="3839251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5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5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5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334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5" y="2186945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5" y="2186945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731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1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2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1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2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1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6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1" y="1813710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8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1" y="1813710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7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6" y="992955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90" y="2639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79514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6" y="755330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1" y="1649550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20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256" name="Group 255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9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7" y="755330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1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7" y="755330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7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90" y="2639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4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000" baseline="0" dirty="0"/>
            </a:lvl1pPr>
          </a:lstStyle>
          <a:p>
            <a:r>
              <a:rPr lang="en-IN" sz="1400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82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919248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2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25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07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090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2974" indent="-171442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859726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2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25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07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090" indent="-171442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2974" indent="-171442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8624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456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5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9" y="1632831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9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83" indent="0" algn="ctr">
              <a:buFontTx/>
              <a:buNone/>
              <a:defRPr/>
            </a:lvl2pPr>
            <a:lvl3pPr marL="685765" indent="0" algn="ctr">
              <a:buFontTx/>
              <a:buNone/>
              <a:defRPr/>
            </a:lvl3pPr>
            <a:lvl4pPr marL="1028648" indent="0" algn="ctr">
              <a:buFontTx/>
              <a:buNone/>
              <a:defRPr/>
            </a:lvl4pPr>
            <a:lvl5pPr marL="1371532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34277163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602875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2" indent="-171442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18560" y="629286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18579" y="937261"/>
            <a:ext cx="5199044" cy="7159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None/>
              <a:defRPr sz="1100"/>
            </a:lvl2pPr>
            <a:lvl3pPr marL="685765" indent="0">
              <a:buNone/>
              <a:defRPr sz="1100"/>
            </a:lvl3pPr>
            <a:lvl4pPr marL="1028648" indent="0">
              <a:buNone/>
              <a:defRPr sz="1100"/>
            </a:lvl4pPr>
            <a:lvl5pPr marL="1371532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8560" y="1867833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18579" y="2175808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18560" y="3508767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18579" y="3816742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7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5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5" y="601149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6813" y="642256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16832" y="911322"/>
            <a:ext cx="5199044" cy="560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None/>
              <a:defRPr sz="1100"/>
            </a:lvl2pPr>
            <a:lvl3pPr marL="685765" indent="0">
              <a:buNone/>
              <a:defRPr sz="1100"/>
            </a:lvl3pPr>
            <a:lvl4pPr marL="1028648" indent="0">
              <a:buNone/>
              <a:defRPr sz="1100"/>
            </a:lvl4pPr>
            <a:lvl5pPr marL="1371532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6813" y="1595458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16832" y="1864524"/>
            <a:ext cx="5199044" cy="8203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16813" y="2801688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6832" y="3070753"/>
            <a:ext cx="5199044" cy="72952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16813" y="3911509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16832" y="4180575"/>
            <a:ext cx="5199044" cy="75546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marR="0" indent="0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4" lvl="0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66" marR="0" lvl="1" indent="-228584" algn="l" defTabSz="68578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66" lvl="1" indent="-228584" defTabSz="685783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3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5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5" y="601149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61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632460" y="692059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sz="18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83" indent="0">
              <a:buNone/>
              <a:defRPr sz="1100"/>
            </a:lvl2pPr>
            <a:lvl3pPr marL="685765" indent="0">
              <a:buNone/>
              <a:defRPr sz="1100"/>
            </a:lvl3pPr>
            <a:lvl4pPr marL="1028648" indent="0">
              <a:buNone/>
              <a:defRPr sz="1100"/>
            </a:lvl4pPr>
            <a:lvl5pPr marL="1371532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2449069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9" y="915567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9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9" y="190310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9" y="239687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9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9" y="338441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9" y="387818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9" y="437195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915567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7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7" y="190310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7" y="239687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7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7" y="338441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7" y="387818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7" y="437195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579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4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9" y="915567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9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9" y="190310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9" y="239687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9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9" y="338441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9" y="387818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9" y="437195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915567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7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7" y="190310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7" y="239687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7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7" y="338441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7" y="387818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7" y="437195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48552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9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3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1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1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266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1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8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1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1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14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3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6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6" y="257458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6" y="3806760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2" y="648512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3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6" y="1381396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7" y="1381396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7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6" y="3839251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7" y="3839251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5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5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5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3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5" y="2186945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5" y="2186945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733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1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2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1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2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1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1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1" y="1813710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8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1" y="1813710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83" indent="0">
              <a:buFont typeface="Arial" panose="020B0604020202020204" pitchFamily="34" charset="0"/>
              <a:buNone/>
              <a:defRPr sz="1000"/>
            </a:lvl2pPr>
            <a:lvl3pPr marL="685765" indent="0">
              <a:buFont typeface="Arial" panose="020B0604020202020204" pitchFamily="34" charset="0"/>
              <a:buNone/>
              <a:defRPr sz="1000"/>
            </a:lvl3pPr>
            <a:lvl4pPr marL="1028648" indent="0">
              <a:buFont typeface="Arial" panose="020B0604020202020204" pitchFamily="34" charset="0"/>
              <a:buNone/>
              <a:defRPr sz="1000"/>
            </a:lvl4pPr>
            <a:lvl5pPr marL="1371532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01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6" y="992955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90" y="2639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79514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6" y="755330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1" y="1649550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45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0992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35780" tIns="17890" rIns="35780" bIns="17890"/>
          <a:lstStyle/>
          <a:p>
            <a:pPr defTabSz="912834"/>
            <a:fld id="{1B723F15-3C9D-40DF-AECA-4FD26FDE5B93}" type="datetimeFigureOut">
              <a:rPr lang="en-IN" smtClean="0">
                <a:solidFill>
                  <a:prstClr val="black"/>
                </a:solidFill>
              </a:rPr>
              <a:pPr defTabSz="912834"/>
              <a:t>11-02-2020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35780" tIns="17890" rIns="35780" bIns="17890"/>
          <a:lstStyle/>
          <a:p>
            <a:pPr defTabSz="912834"/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35780" tIns="17890" rIns="35780" bIns="17890"/>
          <a:lstStyle/>
          <a:p>
            <a:pPr defTabSz="912834"/>
            <a:fld id="{6190C56A-3F63-47AE-B514-B493A07FF4B0}" type="slidenum">
              <a:rPr lang="en-IN" smtClean="0">
                <a:solidFill>
                  <a:prstClr val="black"/>
                </a:solidFill>
              </a:rPr>
              <a:pPr defTabSz="912834"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4915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82"/>
            <a:ext cx="8229600" cy="612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70"/>
            <a:ext cx="2133600" cy="274637"/>
          </a:xfrm>
          <a:prstGeom prst="rect">
            <a:avLst/>
          </a:prstGeom>
        </p:spPr>
        <p:txBody>
          <a:bodyPr/>
          <a:lstStyle/>
          <a:p>
            <a:pPr defTabSz="684693"/>
            <a:fld id="{098E8CEA-FE7E-4CCB-9426-6090E0DA36B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4693"/>
              <a:t>February 11, 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70"/>
            <a:ext cx="2895600" cy="274637"/>
          </a:xfrm>
          <a:prstGeom prst="rect">
            <a:avLst/>
          </a:prstGeom>
        </p:spPr>
        <p:txBody>
          <a:bodyPr/>
          <a:lstStyle/>
          <a:p>
            <a:pPr defTabSz="684693"/>
            <a:r>
              <a:rPr lang="en-US">
                <a:solidFill>
                  <a:prstClr val="black">
                    <a:tint val="75000"/>
                  </a:prstClr>
                </a:solidFill>
              </a:rPr>
              <a:t>L&amp;T Technology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70"/>
            <a:ext cx="2133600" cy="274637"/>
          </a:xfrm>
          <a:prstGeom prst="rect">
            <a:avLst/>
          </a:prstGeom>
        </p:spPr>
        <p:txBody>
          <a:bodyPr/>
          <a:lstStyle/>
          <a:p>
            <a:pPr defTabSz="684693"/>
            <a:fld id="{4FAB1727-24F4-4269-8A27-589872B71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469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2647950"/>
            <a:ext cx="2286000" cy="1828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5"/>
          </p:nvPr>
        </p:nvSpPr>
        <p:spPr>
          <a:xfrm>
            <a:off x="2819400" y="742950"/>
            <a:ext cx="5867400" cy="3733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742950"/>
            <a:ext cx="2286000" cy="1828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19682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3B754A2-CDBE-4FB9-8592-C9E04B9FD812}" type="datetimeFigureOut">
              <a:rPr lang="en-IN" smtClean="0">
                <a:solidFill>
                  <a:prstClr val="black"/>
                </a:solidFill>
              </a:rPr>
              <a:pPr/>
              <a:t>11-02-2020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8C004B00-DBBC-4E7B-BD80-7310202E547E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_Grid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596902"/>
            <a:ext cx="9137515" cy="4344751"/>
            <a:chOff x="0" y="596900"/>
            <a:chExt cx="9144000" cy="4344751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 userDrawn="1"/>
        </p:nvSpPr>
        <p:spPr>
          <a:xfrm>
            <a:off x="0" y="4937765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9" tIns="34254" rIns="68509" bIns="34254" rtlCol="0" anchor="ctr"/>
          <a:lstStyle/>
          <a:p>
            <a:pPr algn="ctr" defTabSz="685012"/>
            <a:endParaRPr lang="en-US" sz="139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78121" y="4936036"/>
            <a:ext cx="460947" cy="207548"/>
          </a:xfrm>
          <a:prstGeom prst="rect">
            <a:avLst/>
          </a:prstGeom>
          <a:noFill/>
        </p:spPr>
        <p:txBody>
          <a:bodyPr wrap="square" lIns="68509" tIns="34254" rIns="68509" bIns="34254" rtlCol="0">
            <a:spAutoFit/>
          </a:bodyPr>
          <a:lstStyle/>
          <a:p>
            <a:pPr algn="r" defTabSz="685012"/>
            <a:fld id="{D1AD548E-8EA6-684F-9B89-4E9F5DC57BB8}" type="slidenum">
              <a:rPr lang="en-US" sz="899" smtClean="0">
                <a:solidFill>
                  <a:srgbClr val="A5A5A5">
                    <a:lumMod val="75000"/>
                  </a:srgbClr>
                </a:solidFill>
              </a:rPr>
              <a:pPr algn="r" defTabSz="685012"/>
              <a:t>‹#›</a:t>
            </a:fld>
            <a:endParaRPr lang="en-US" sz="899" dirty="0">
              <a:solidFill>
                <a:srgbClr val="A5A5A5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</p:spPr>
        <p:txBody>
          <a:bodyPr>
            <a:normAutofit/>
          </a:bodyPr>
          <a:lstStyle>
            <a:lvl1pPr>
              <a:defRPr sz="23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798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99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99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IN" sz="2399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IN" sz="2399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3151450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49">
              <a:defRPr/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Restricted Circulation | L&amp;T Technology Services | © 2019</a:t>
            </a:r>
          </a:p>
        </p:txBody>
      </p:sp>
    </p:spTree>
    <p:extLst>
      <p:ext uri="{BB962C8B-B14F-4D97-AF65-F5344CB8AC3E}">
        <p14:creationId xmlns:p14="http://schemas.microsoft.com/office/powerpoint/2010/main" val="102022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1" y="2"/>
            <a:ext cx="9137515" cy="4941652"/>
            <a:chOff x="0" y="596900"/>
            <a:chExt cx="9144000" cy="4344751"/>
          </a:xfrm>
        </p:grpSpPr>
        <p:grpSp>
          <p:nvGrpSpPr>
            <p:cNvPr id="1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2" name="Straight Connector 4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9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572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18560" y="629285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18579" y="937260"/>
            <a:ext cx="5199044" cy="7159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8560" y="1867832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18579" y="2175807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718560" y="3508766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18579" y="3816741"/>
            <a:ext cx="5199044" cy="113127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6812" y="642255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16831" y="911321"/>
            <a:ext cx="5199044" cy="560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6812" y="1595457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16831" y="1864523"/>
            <a:ext cx="5199044" cy="8203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16812" y="2801687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6831" y="3070752"/>
            <a:ext cx="5199044" cy="72952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16812" y="3911509"/>
            <a:ext cx="5198302" cy="25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16831" y="4180574"/>
            <a:ext cx="5199044" cy="75546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41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1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1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1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1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13" r:id="rId3"/>
    <p:sldLayoutId id="2147483714" r:id="rId4"/>
    <p:sldLayoutId id="2147483702" r:id="rId5"/>
    <p:sldLayoutId id="2147483700" r:id="rId6"/>
    <p:sldLayoutId id="2147483704" r:id="rId7"/>
    <p:sldLayoutId id="2147483705" r:id="rId8"/>
    <p:sldLayoutId id="2147483715" r:id="rId9"/>
    <p:sldLayoutId id="2147483706" r:id="rId10"/>
    <p:sldLayoutId id="2147483707" r:id="rId11"/>
    <p:sldLayoutId id="2147483708" r:id="rId12"/>
    <p:sldLayoutId id="2147483709" r:id="rId13"/>
    <p:sldLayoutId id="2147483712" r:id="rId14"/>
    <p:sldLayoutId id="2147483718" r:id="rId15"/>
    <p:sldLayoutId id="2147483719" r:id="rId16"/>
    <p:sldLayoutId id="2147483720" r:id="rId17"/>
    <p:sldLayoutId id="2147483721" r:id="rId18"/>
    <p:sldLayoutId id="2147483710" r:id="rId19"/>
    <p:sldLayoutId id="2147483846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  <p:sldLayoutId id="2147483833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0" r:id="rId37"/>
    <p:sldLayoutId id="2147483841" r:id="rId38"/>
    <p:sldLayoutId id="2147483842" r:id="rId39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41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41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41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41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41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3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66"/>
            <a:endParaRPr lang="en-US" sz="14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50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66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2019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66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66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40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1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2" marR="0" lvl="0" indent="-171442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25" marR="0" lvl="1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07" marR="0" lvl="2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090" marR="0" lvl="3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2974" marR="0" lvl="4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584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  <p:sldLayoutId id="2147484092" r:id="rId18"/>
    <p:sldLayoutId id="2147484093" r:id="rId19"/>
    <p:sldLayoutId id="2147484094" r:id="rId20"/>
    <p:sldLayoutId id="2147484095" r:id="rId21"/>
    <p:sldLayoutId id="2147484096" r:id="rId22"/>
    <p:sldLayoutId id="2147484097" r:id="rId23"/>
    <p:sldLayoutId id="2147484160" r:id="rId24"/>
    <p:sldLayoutId id="2147484161" r:id="rId25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2" marR="0" indent="-171442" algn="l" defTabSz="685766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1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25" marR="0" indent="-171442" algn="l" defTabSz="685766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1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07" marR="0" indent="-171442" algn="l" defTabSz="685766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1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090" marR="0" indent="-171442" algn="l" defTabSz="685766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1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2974" marR="0" indent="-171442" algn="l" defTabSz="685766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1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56194" y="1448012"/>
            <a:ext cx="800101" cy="845655"/>
            <a:chOff x="-3330575" y="3005138"/>
            <a:chExt cx="1533526" cy="1620838"/>
          </a:xfrm>
          <a:solidFill>
            <a:srgbClr val="FFC000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8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en-IN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en-IN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5577" y="2587583"/>
            <a:ext cx="782707" cy="847311"/>
            <a:chOff x="2282825" y="5364163"/>
            <a:chExt cx="1500188" cy="1624012"/>
          </a:xfrm>
          <a:solidFill>
            <a:srgbClr val="FFC000"/>
          </a:solidFill>
        </p:grpSpPr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2533650" y="5364163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en-IN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2665413" y="5864225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en-IN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2282825" y="5864225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>
                <a:defRPr/>
              </a:pPr>
              <a:endParaRPr lang="en-IN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" name="Parallelogram 9"/>
          <p:cNvSpPr/>
          <p:nvPr/>
        </p:nvSpPr>
        <p:spPr>
          <a:xfrm>
            <a:off x="1599753" y="2044292"/>
            <a:ext cx="5898576" cy="775618"/>
          </a:xfrm>
          <a:prstGeom prst="parallelogram">
            <a:avLst>
              <a:gd name="adj" fmla="val 22168"/>
            </a:avLst>
          </a:prstGeom>
          <a:solidFill>
            <a:schemeClr val="bg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600" b="1" dirty="0">
                <a:solidFill>
                  <a:srgbClr val="FFFFFF"/>
                </a:solidFill>
                <a:latin typeface="Calibri"/>
              </a:rPr>
              <a:t>Case Study: Continuous Integration &amp; Deployment for NodeJS using GCP</a:t>
            </a:r>
          </a:p>
        </p:txBody>
      </p:sp>
    </p:spTree>
    <p:extLst>
      <p:ext uri="{BB962C8B-B14F-4D97-AF65-F5344CB8AC3E}">
        <p14:creationId xmlns:p14="http://schemas.microsoft.com/office/powerpoint/2010/main" val="225557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2" descr="Image result for shapes 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5A5A4E">
                  <a:alpha val="40000"/>
                </a:srgbClr>
              </a:clrFrom>
              <a:clrTo>
                <a:srgbClr val="5A5A4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54"/>
          <a:stretch/>
        </p:blipFill>
        <p:spPr bwMode="auto">
          <a:xfrm rot="5400000">
            <a:off x="4094826" y="-3304047"/>
            <a:ext cx="935794" cy="88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91740" y="92510"/>
            <a:ext cx="5942819" cy="423919"/>
          </a:xfrm>
          <a:prstGeom prst="round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766">
              <a:lnSpc>
                <a:spcPct val="90000"/>
              </a:lnSpc>
              <a:spcBef>
                <a:spcPct val="0"/>
              </a:spcBef>
              <a:defRPr/>
            </a:pPr>
            <a:r>
              <a:rPr lang="it-IT" sz="2100" b="1" dirty="0">
                <a:solidFill>
                  <a:srgbClr val="44546A"/>
                </a:solidFill>
                <a:latin typeface="Calibri "/>
                <a:ea typeface="Calibri" charset="0"/>
                <a:cs typeface="Calibri" charset="0"/>
              </a:rPr>
              <a:t>Project Summary</a:t>
            </a:r>
            <a:endParaRPr lang="en-US" sz="2100" b="1" dirty="0">
              <a:solidFill>
                <a:srgbClr val="44546A"/>
              </a:solidFill>
              <a:latin typeface="Calibri "/>
              <a:ea typeface="Calibri" charset="0"/>
              <a:cs typeface="Calibr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91" y="860867"/>
            <a:ext cx="219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66">
              <a:defRPr/>
            </a:pPr>
            <a:r>
              <a:rPr lang="en-IN" sz="1400" b="1" i="1" dirty="0">
                <a:solidFill>
                  <a:prstClr val="black"/>
                </a:solidFill>
                <a:latin typeface="Calibri"/>
              </a:rPr>
              <a:t>CI/CD Implementation for </a:t>
            </a:r>
          </a:p>
          <a:p>
            <a:pPr algn="ctr" defTabSz="685766">
              <a:defRPr/>
            </a:pPr>
            <a:r>
              <a:rPr lang="en-IN" sz="1400" b="1" i="1" dirty="0">
                <a:solidFill>
                  <a:prstClr val="black"/>
                </a:solidFill>
                <a:latin typeface="Calibri"/>
              </a:rPr>
              <a:t> Projects in  </a:t>
            </a:r>
          </a:p>
        </p:txBody>
      </p:sp>
      <p:sp>
        <p:nvSpPr>
          <p:cNvPr id="43" name="Parallelogram 42"/>
          <p:cNvSpPr/>
          <p:nvPr/>
        </p:nvSpPr>
        <p:spPr>
          <a:xfrm>
            <a:off x="149610" y="1658887"/>
            <a:ext cx="3595795" cy="345494"/>
          </a:xfrm>
          <a:prstGeom prst="parallelogram">
            <a:avLst>
              <a:gd name="adj" fmla="val 55448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r>
              <a:rPr lang="en-IN" sz="1600" b="1" dirty="0">
                <a:solidFill>
                  <a:prstClr val="white"/>
                </a:solidFill>
                <a:latin typeface="Calibri"/>
              </a:rPr>
              <a:t>Salient Features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7902" y="2023188"/>
            <a:ext cx="3637503" cy="2161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36" indent="-285736" defTabSz="68576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</a:rPr>
              <a:t>Implemented totally on the cloud</a:t>
            </a:r>
          </a:p>
          <a:p>
            <a:pPr marL="285736" indent="-285736" defTabSz="68576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</a:rPr>
              <a:t>Triggers build with in no time of code commit</a:t>
            </a:r>
          </a:p>
          <a:p>
            <a:pPr marL="285736" indent="-285736" defTabSz="68576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</a:rPr>
              <a:t>Using google Kubernetes for deployment </a:t>
            </a:r>
          </a:p>
          <a:p>
            <a:pPr marL="285736" indent="-285736" defTabSz="68576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</a:rPr>
              <a:t>Sonar cloud for static code analysis report</a:t>
            </a:r>
          </a:p>
          <a:p>
            <a:pPr marL="285736" indent="-285736" defTabSz="68576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</a:rPr>
              <a:t>Shorter time for deployment in production</a:t>
            </a:r>
          </a:p>
          <a:p>
            <a:pPr marL="285736" indent="-285736" defTabSz="68576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</a:rPr>
              <a:t>Jira integration with bitbucket</a:t>
            </a:r>
          </a:p>
          <a:p>
            <a:pPr marL="285736" indent="-285736" defTabSz="685766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Parallelogram 44"/>
          <p:cNvSpPr/>
          <p:nvPr/>
        </p:nvSpPr>
        <p:spPr>
          <a:xfrm>
            <a:off x="3758047" y="1664042"/>
            <a:ext cx="5217788" cy="342639"/>
          </a:xfrm>
          <a:prstGeom prst="parallelogram">
            <a:avLst>
              <a:gd name="adj" fmla="val 55448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r>
              <a:rPr lang="en-IN" sz="1600" b="1" dirty="0">
                <a:solidFill>
                  <a:prstClr val="white"/>
                </a:solidFill>
                <a:latin typeface="Calibri"/>
              </a:rPr>
              <a:t>Tools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903785" y="2088389"/>
            <a:ext cx="5132313" cy="188043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CI SERVER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google cloud build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CONTAINER REPOSITORY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google container repository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PACKAGE MANAGER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npm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DEPLOYMENT TOOLS 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google Kubernetes engine ,  google cloud build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CODE COVERAGE AND SECURITY ANALYSIS : 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SonarQube scanner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CODE QUALITY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Sonar cloud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UNIT TESTING 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Lint/Jest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CONTENERAZATION TOOL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docker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PROJECT MANAGEMENT TOOL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: Jira</a:t>
            </a:r>
          </a:p>
          <a:p>
            <a:pPr defTabSz="685766">
              <a:defRPr/>
            </a:pPr>
            <a:r>
              <a:rPr lang="en-US" sz="1200" b="1" dirty="0">
                <a:solidFill>
                  <a:prstClr val="white"/>
                </a:solidFill>
                <a:latin typeface="Calibri"/>
              </a:rPr>
              <a:t>SMTP TOOLS: </a:t>
            </a:r>
            <a:r>
              <a:rPr lang="en-US" sz="1200" dirty="0">
                <a:solidFill>
                  <a:prstClr val="white"/>
                </a:solidFill>
                <a:latin typeface="Calibri"/>
              </a:rPr>
              <a:t>google cloud functions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17337" y="4102814"/>
            <a:ext cx="812068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9609" y="4418230"/>
            <a:ext cx="7633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66">
              <a:defRPr/>
            </a:pPr>
            <a:r>
              <a:rPr lang="en-IN" sz="1013" b="1" i="1" dirty="0">
                <a:solidFill>
                  <a:prstClr val="black"/>
                </a:solidFill>
                <a:latin typeface="Calibri"/>
              </a:rPr>
              <a:t>Highlights </a:t>
            </a:r>
          </a:p>
        </p:txBody>
      </p:sp>
      <p:sp>
        <p:nvSpPr>
          <p:cNvPr id="53" name="Isosceles Triangle 52"/>
          <p:cNvSpPr/>
          <p:nvPr/>
        </p:nvSpPr>
        <p:spPr>
          <a:xfrm rot="5400000">
            <a:off x="959296" y="4463838"/>
            <a:ext cx="281970" cy="17758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en-IN" sz="101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00221" y="4345660"/>
            <a:ext cx="12918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>
              <a:defRPr/>
            </a:pPr>
            <a:r>
              <a:rPr lang="en-US" sz="1100" b="1" dirty="0">
                <a:solidFill>
                  <a:prstClr val="black"/>
                </a:solidFill>
                <a:latin typeface="Calibri"/>
              </a:rPr>
              <a:t>One file to automate ci/cd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28922" y="4213654"/>
            <a:ext cx="14582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>
              <a:defRPr/>
            </a:pPr>
            <a:r>
              <a:rPr lang="en-US" sz="1100" b="1" dirty="0">
                <a:solidFill>
                  <a:prstClr val="black"/>
                </a:solidFill>
                <a:latin typeface="Calibri"/>
              </a:rPr>
              <a:t>Can set testing and production environments with ease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17871" y="4176385"/>
            <a:ext cx="155887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66">
              <a:defRPr/>
            </a:pPr>
            <a:r>
              <a:rPr lang="en-US" sz="1100" b="1" dirty="0">
                <a:solidFill>
                  <a:prstClr val="black"/>
                </a:solidFill>
                <a:latin typeface="Calibri"/>
              </a:rPr>
              <a:t>Build frequency</a:t>
            </a:r>
          </a:p>
          <a:p>
            <a:pPr marL="171442" indent="-171442" defTabSz="685766"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Calibri"/>
              </a:rPr>
              <a:t>On demand</a:t>
            </a:r>
          </a:p>
          <a:p>
            <a:pPr marL="171442" indent="-171442" defTabSz="685766"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Calibri"/>
              </a:rPr>
              <a:t>Scheduled</a:t>
            </a:r>
          </a:p>
          <a:p>
            <a:pPr marL="171442" indent="-171442" defTabSz="685766"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Calibri"/>
              </a:rPr>
              <a:t>Polling</a:t>
            </a:r>
          </a:p>
          <a:p>
            <a:pPr marL="171442" indent="-171442" defTabSz="685766"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Calibri"/>
              </a:rPr>
              <a:t>Nightly build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782" y="4320728"/>
            <a:ext cx="494961" cy="494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BE5514-0511-408E-A28E-4859A0CA4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780" y="811471"/>
            <a:ext cx="1441143" cy="68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9289D-275E-4797-AC03-AE0D86F85091}"/>
              </a:ext>
            </a:extLst>
          </p:cNvPr>
          <p:cNvSpPr txBox="1"/>
          <p:nvPr/>
        </p:nvSpPr>
        <p:spPr>
          <a:xfrm>
            <a:off x="3610482" y="937811"/>
            <a:ext cx="111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prstClr val="black"/>
                </a:solidFill>
              </a:rPr>
              <a:t>By U</a:t>
            </a:r>
            <a:r>
              <a:rPr lang="en-IN" sz="1800" b="1" i="1" dirty="0">
                <a:solidFill>
                  <a:prstClr val="black"/>
                </a:solidFill>
              </a:rPr>
              <a:t>sing 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1D029-3184-41CC-A252-2216BC068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723" y="743813"/>
            <a:ext cx="1441143" cy="73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5730D-5C12-4F98-86C3-6BFCF13B2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984" y="791454"/>
            <a:ext cx="1378746" cy="697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306AE-9875-49E2-A578-0441EDB6C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730" y="764569"/>
            <a:ext cx="1375602" cy="825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13B6F-8FFC-4CFA-8DAE-4AD9135820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60" y="4184522"/>
            <a:ext cx="836868" cy="82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AECFA-F6C4-4432-86A7-AE0738E1300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269" b="37560"/>
          <a:stretch/>
        </p:blipFill>
        <p:spPr>
          <a:xfrm>
            <a:off x="3286135" y="4200464"/>
            <a:ext cx="1142787" cy="6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034"/>
            <a:ext cx="8534400" cy="369332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2000" spc="200" dirty="0">
                <a:solidFill>
                  <a:prstClr val="black"/>
                </a:solidFill>
                <a:latin typeface="Calibri"/>
              </a:rPr>
              <a:t>CI/CD USING GCP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296683" y="1118125"/>
            <a:ext cx="4359842" cy="383118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37">
              <a:defRPr/>
            </a:pPr>
            <a:endParaRPr lang="en-IN" sz="76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4731457" y="1118125"/>
            <a:ext cx="4234037" cy="383118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37">
              <a:defRPr/>
            </a:pPr>
            <a:endParaRPr lang="en-IN" sz="76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4012" y="4313590"/>
            <a:ext cx="189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  <a:latin typeface="Calibri"/>
              </a:rPr>
              <a:t>SonarQube to Sonar Cloud</a:t>
            </a: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  <a:latin typeface="Calibri"/>
              </a:rPr>
              <a:t>Time to trigger builds</a:t>
            </a: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  <a:latin typeface="Calibri"/>
              </a:rPr>
              <a:t>Deployment </a:t>
            </a: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  <a:latin typeface="Calibri"/>
              </a:rPr>
              <a:t>Difficult to setup ci/cd</a:t>
            </a:r>
            <a:endParaRPr lang="en-US" sz="9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840259" y="4315063"/>
            <a:ext cx="1227714" cy="5775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1938" y="4246052"/>
            <a:ext cx="1227714" cy="5775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Achieved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07279" y="636700"/>
            <a:ext cx="7458215" cy="4584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1600" i="1" dirty="0">
                <a:solidFill>
                  <a:prstClr val="black"/>
                </a:solidFill>
                <a:latin typeface="Calibri"/>
              </a:rPr>
              <a:t>Implementing a ci/cd pipeline for NodeJS project using GCP adding Smtp and Jira  </a:t>
            </a:r>
          </a:p>
        </p:txBody>
      </p:sp>
      <p:sp>
        <p:nvSpPr>
          <p:cNvPr id="13" name="Rectangle 144"/>
          <p:cNvSpPr/>
          <p:nvPr/>
        </p:nvSpPr>
        <p:spPr bwMode="auto">
          <a:xfrm>
            <a:off x="296682" y="619627"/>
            <a:ext cx="1473255" cy="454643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1050" b="1" dirty="0">
                <a:solidFill>
                  <a:prstClr val="white"/>
                </a:solidFill>
                <a:latin typeface="Calibri" panose="020F0502020204030204" pitchFamily="34" charset="0"/>
              </a:rPr>
              <a:t>Problem Statement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9157" y="4084699"/>
            <a:ext cx="2794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</a:rPr>
              <a:t>Every tools is cloud based</a:t>
            </a: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</a:rPr>
              <a:t>DevOps deployment with minimal investment </a:t>
            </a: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  <a:latin typeface="Calibri"/>
              </a:rPr>
              <a:t>End-to-end automation of activities</a:t>
            </a: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</a:rPr>
              <a:t>Cloud code-coverage  report</a:t>
            </a:r>
            <a:endParaRPr lang="en-IN" sz="900" i="1" dirty="0">
              <a:solidFill>
                <a:prstClr val="black"/>
              </a:solidFill>
              <a:latin typeface="Calibri"/>
            </a:endParaRP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  <a:latin typeface="Calibri"/>
              </a:rPr>
              <a:t>SMTP services </a:t>
            </a:r>
          </a:p>
          <a:p>
            <a:pPr lvl="1" indent="-128585" eaLnBrk="0" fontAlgn="base" hangingPunct="0">
              <a:spcBef>
                <a:spcPct val="0"/>
              </a:spcBef>
              <a:spcAft>
                <a:spcPct val="0"/>
              </a:spcAft>
              <a:buSzPct val="115000"/>
              <a:buBlip>
                <a:blip r:embed="rId3"/>
              </a:buBlip>
              <a:defRPr/>
            </a:pPr>
            <a:r>
              <a:rPr lang="en-IN" sz="900" i="1" dirty="0">
                <a:solidFill>
                  <a:prstClr val="black"/>
                </a:solidFill>
              </a:rPr>
              <a:t>Minimal time to deploy in production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85EC5-417C-470D-9215-231E4A060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38999"/>
            <a:ext cx="8660694" cy="29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090" y="765936"/>
            <a:ext cx="502238" cy="502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4087" y="840000"/>
            <a:ext cx="24659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000000"/>
                </a:solidFill>
                <a:latin typeface="Calibri"/>
              </a:rPr>
              <a:t>Average build time reduction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645" y="873894"/>
            <a:ext cx="54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CC"/>
                </a:solidFill>
                <a:latin typeface="Calibri"/>
              </a:rPr>
              <a:t>60%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057" y="1653918"/>
            <a:ext cx="27801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500" dirty="0">
                <a:solidFill>
                  <a:srgbClr val="000000"/>
                </a:solidFill>
                <a:latin typeface="Calibri"/>
              </a:rPr>
              <a:t>Vector Cast Test time reduction</a:t>
            </a:r>
          </a:p>
        </p:txBody>
      </p:sp>
      <p:pic>
        <p:nvPicPr>
          <p:cNvPr id="1028" name="Picture 4" descr="Image result for software test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8" y="1511070"/>
            <a:ext cx="619168" cy="61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40645" y="1664465"/>
            <a:ext cx="54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CC"/>
                </a:solidFill>
                <a:latin typeface="Calibri"/>
              </a:rPr>
              <a:t>45%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8057" y="2506842"/>
            <a:ext cx="24220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500" dirty="0">
                <a:solidFill>
                  <a:srgbClr val="000000"/>
                </a:solidFill>
                <a:latin typeface="Calibri"/>
              </a:rPr>
              <a:t>CAN Test Time</a:t>
            </a:r>
          </a:p>
        </p:txBody>
      </p:sp>
      <p:pic>
        <p:nvPicPr>
          <p:cNvPr id="1030" name="Picture 6" descr="Image result for ECU\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8" y="2394533"/>
            <a:ext cx="553690" cy="55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39169" y="2533301"/>
            <a:ext cx="54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CC"/>
                </a:solidFill>
                <a:latin typeface="Calibri"/>
              </a:rPr>
              <a:t>60%</a:t>
            </a:r>
          </a:p>
        </p:txBody>
      </p:sp>
      <p:pic>
        <p:nvPicPr>
          <p:cNvPr id="1032" name="Picture 8" descr="Image result for ci c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07" y="743341"/>
            <a:ext cx="463810" cy="5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88930" y="744213"/>
            <a:ext cx="263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000000"/>
                </a:solidFill>
                <a:latin typeface="Calibri"/>
              </a:rPr>
              <a:t>Time taken for locally implemented ci/cd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8205" y="1523641"/>
            <a:ext cx="263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500" dirty="0">
                <a:solidFill>
                  <a:srgbClr val="000000"/>
                </a:solidFill>
                <a:latin typeface="Calibri"/>
              </a:rPr>
              <a:t>Average time to onboard subsequent projects</a:t>
            </a:r>
            <a:endParaRPr lang="en-US" sz="15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4" name="Picture 10" descr="Image result for forking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22" y="1587085"/>
            <a:ext cx="934391" cy="4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048306" y="1554419"/>
            <a:ext cx="90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CC"/>
                </a:solidFill>
                <a:latin typeface="Calibri"/>
              </a:rPr>
              <a:t>2 – 4 Weeks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65156" y="2068036"/>
            <a:ext cx="147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</a:rPr>
              <a:t>Depending on the complexity</a:t>
            </a:r>
          </a:p>
        </p:txBody>
      </p:sp>
      <p:pic>
        <p:nvPicPr>
          <p:cNvPr id="1036" name="Picture 12" descr="Image result for codi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06" y="2445661"/>
            <a:ext cx="460020" cy="4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388931" y="2424016"/>
            <a:ext cx="263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500" dirty="0">
                <a:solidFill>
                  <a:srgbClr val="000000"/>
                </a:solidFill>
                <a:latin typeface="Calibri"/>
              </a:rPr>
              <a:t>Number of projects running on CI – BA pipeline</a:t>
            </a:r>
            <a:endParaRPr lang="en-US" sz="15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1292" y="2527071"/>
            <a:ext cx="54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CC"/>
                </a:solidFill>
                <a:latin typeface="Calibri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424" y="3362074"/>
            <a:ext cx="659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2000" b="1" dirty="0">
                <a:solidFill>
                  <a:srgbClr val="000000"/>
                </a:solidFill>
                <a:latin typeface="Calibri"/>
              </a:rPr>
              <a:t>Other Benefits:</a:t>
            </a:r>
          </a:p>
        </p:txBody>
      </p:sp>
      <p:pic>
        <p:nvPicPr>
          <p:cNvPr id="1038" name="Picture 14" descr="Image result for software project monitoring icon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4" y="3918630"/>
            <a:ext cx="682264" cy="68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961793" y="3847613"/>
            <a:ext cx="1953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500" dirty="0">
                <a:solidFill>
                  <a:srgbClr val="000000"/>
                </a:solidFill>
                <a:latin typeface="Calibri"/>
              </a:rPr>
              <a:t>Implemented </a:t>
            </a:r>
            <a:r>
              <a:rPr lang="en-IN" sz="1500" b="1" i="1" dirty="0">
                <a:solidFill>
                  <a:srgbClr val="0000CC"/>
                </a:solidFill>
                <a:latin typeface="Calibri"/>
              </a:rPr>
              <a:t>DevOps pipeline reporting </a:t>
            </a:r>
            <a:r>
              <a:rPr lang="en-IN" sz="1500" dirty="0">
                <a:solidFill>
                  <a:srgbClr val="000000"/>
                </a:solidFill>
                <a:latin typeface="Calibri"/>
              </a:rPr>
              <a:t>for accurate project monitoring</a:t>
            </a:r>
          </a:p>
        </p:txBody>
      </p:sp>
      <p:pic>
        <p:nvPicPr>
          <p:cNvPr id="1040" name="Picture 16" descr="Image result for quality badge icon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01" y="3894745"/>
            <a:ext cx="754867" cy="75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861868" y="3755846"/>
            <a:ext cx="2154365" cy="11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500" dirty="0">
                <a:solidFill>
                  <a:srgbClr val="0000CC"/>
                </a:solidFill>
                <a:latin typeface="Calibri"/>
              </a:rPr>
              <a:t>Code quality </a:t>
            </a:r>
            <a:r>
              <a:rPr lang="en-IN" sz="1500" dirty="0">
                <a:solidFill>
                  <a:srgbClr val="000000"/>
                </a:solidFill>
                <a:latin typeface="Calibri"/>
              </a:rPr>
              <a:t>improved as code and </a:t>
            </a:r>
            <a:r>
              <a:rPr lang="en-IN" sz="1500" dirty="0">
                <a:solidFill>
                  <a:srgbClr val="0000CC"/>
                </a:solidFill>
                <a:latin typeface="Calibri"/>
              </a:rPr>
              <a:t>test coverage </a:t>
            </a:r>
            <a:r>
              <a:rPr lang="en-IN" sz="1500" dirty="0">
                <a:solidFill>
                  <a:srgbClr val="000000"/>
                </a:solidFill>
                <a:latin typeface="Calibri"/>
              </a:rPr>
              <a:t>was benchmarked</a:t>
            </a:r>
          </a:p>
          <a:p>
            <a:pPr marL="285736" indent="-285736">
              <a:buFont typeface="Arial" panose="020B0604020202020204" pitchFamily="34" charset="0"/>
              <a:buChar char="•"/>
              <a:defRPr/>
            </a:pPr>
            <a:r>
              <a:rPr lang="en-IN" sz="1013" dirty="0">
                <a:solidFill>
                  <a:srgbClr val="000000"/>
                </a:solidFill>
                <a:latin typeface="Calibri"/>
              </a:rPr>
              <a:t>Compiler warning reduction by 10</a:t>
            </a:r>
            <a:r>
              <a:rPr lang="en-IN" sz="1200" dirty="0">
                <a:solidFill>
                  <a:srgbClr val="000000"/>
                </a:solidFill>
                <a:latin typeface="Calibri"/>
              </a:rPr>
              <a:t>%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2794" y="3848471"/>
            <a:ext cx="21157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500" dirty="0">
                <a:solidFill>
                  <a:srgbClr val="000000"/>
                </a:solidFill>
                <a:latin typeface="Calibri"/>
              </a:rPr>
              <a:t>Implemented </a:t>
            </a:r>
            <a:r>
              <a:rPr lang="en-IN" sz="1500" b="1" i="1" dirty="0">
                <a:solidFill>
                  <a:srgbClr val="0000CC"/>
                </a:solidFill>
                <a:latin typeface="Calibri"/>
              </a:rPr>
              <a:t>end to end traceability</a:t>
            </a:r>
            <a:r>
              <a:rPr lang="en-IN" sz="1500" dirty="0">
                <a:solidFill>
                  <a:srgbClr val="000000"/>
                </a:solidFill>
                <a:latin typeface="Calibri"/>
              </a:rPr>
              <a:t> from Requirement till flashing firmware to device</a:t>
            </a: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91" y="3815318"/>
            <a:ext cx="786739" cy="78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1104"/>
            <a:ext cx="8534400" cy="383158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2100" b="1" dirty="0">
                <a:solidFill>
                  <a:schemeClr val="bg2"/>
                </a:solidFill>
                <a:latin typeface="Calibri "/>
              </a:rPr>
              <a:t>Measure of Performance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727458" y="764741"/>
            <a:ext cx="3297038" cy="482033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727458" y="1564756"/>
            <a:ext cx="3297038" cy="482033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727458" y="2428427"/>
            <a:ext cx="3297038" cy="482033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5342707" y="2441969"/>
            <a:ext cx="3620672" cy="482033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5332156" y="1561251"/>
            <a:ext cx="3620672" cy="482033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5332156" y="777607"/>
            <a:ext cx="3620672" cy="482033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13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1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506494"/>
            <a:ext cx="3937000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 defTabSz="685783">
              <a:defRPr/>
            </a:pPr>
            <a:r>
              <a:rPr lang="en-IN" sz="2400" b="1" i="1" cap="all" dirty="0">
                <a:solidFill>
                  <a:srgbClr val="000000">
                    <a:lumMod val="75000"/>
                    <a:lumOff val="25000"/>
                  </a:srgbClr>
                </a:solidFill>
              </a:rPr>
              <a:t>Way forward…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74" y="4204855"/>
            <a:ext cx="1404899" cy="63094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171446" indent="-171446" algn="just" defTabSz="685783">
              <a:buFont typeface="Wingdings" panose="05000000000000000000" pitchFamily="2" charset="2"/>
              <a:buChar char="ü"/>
              <a:defRPr/>
            </a:pPr>
            <a:r>
              <a:rPr lang="en-IN" sz="7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Discussion  between Key Stakeholder from both organization</a:t>
            </a:r>
          </a:p>
          <a:p>
            <a:pPr marL="171446" indent="-171446" algn="just" defTabSz="685783">
              <a:buFont typeface="Wingdings" panose="05000000000000000000" pitchFamily="2" charset="2"/>
              <a:buChar char="ü"/>
              <a:defRPr/>
            </a:pPr>
            <a:r>
              <a:rPr lang="en-IN" sz="7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Identifying Areas of Engagement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7827" y="4204855"/>
            <a:ext cx="1404899" cy="415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 algn="just">
              <a:buFont typeface="Wingdings" panose="05000000000000000000" pitchFamily="2" charset="2"/>
              <a:buChar char="ü"/>
              <a:defRPr sz="7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marL="171446" indent="-171446" defTabSz="685783">
              <a:defRPr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rPr>
              <a:t>Validating Business and presenting Commercial Proposal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5480" y="4204855"/>
            <a:ext cx="140489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 algn="just">
              <a:buFont typeface="Wingdings" panose="05000000000000000000" pitchFamily="2" charset="2"/>
              <a:buChar char="ü"/>
              <a:defRPr sz="700" b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marL="171446" indent="-171446" defTabSz="685783">
              <a:defRPr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</a:rPr>
              <a:t>Proposal Review and Approval for Project Kick-off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8000" y="3800305"/>
            <a:ext cx="404550" cy="404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347" y="3800305"/>
            <a:ext cx="404550" cy="404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6769" t="3132" r="5968" b="30083"/>
          <a:stretch/>
        </p:blipFill>
        <p:spPr>
          <a:xfrm>
            <a:off x="4195653" y="3800305"/>
            <a:ext cx="404550" cy="4045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458499" y="3889566"/>
            <a:ext cx="455901" cy="226031"/>
          </a:xfrm>
          <a:prstGeom prst="rightArrow">
            <a:avLst>
              <a:gd name="adj1" fmla="val 50000"/>
              <a:gd name="adj2" fmla="val 69665"/>
            </a:avLst>
          </a:prstGeom>
          <a:solidFill>
            <a:srgbClr val="00B05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IN" sz="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61716" y="3889565"/>
            <a:ext cx="455901" cy="226031"/>
          </a:xfrm>
          <a:prstGeom prst="rightArrow">
            <a:avLst>
              <a:gd name="adj1" fmla="val 50000"/>
              <a:gd name="adj2" fmla="val 69665"/>
            </a:avLst>
          </a:prstGeom>
          <a:solidFill>
            <a:srgbClr val="00B05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IN" sz="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33604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TotalTime>22586</TotalTime>
  <Words>335</Words>
  <Application>Microsoft Office PowerPoint</Application>
  <PresentationFormat>On-screen Show (16:9)</PresentationFormat>
  <Paragraphs>74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</vt:lpstr>
      <vt:lpstr>Wingdings</vt:lpstr>
      <vt:lpstr>L&amp;T Theme 2</vt:lpstr>
      <vt:lpstr>5_L&amp;T Theme 2</vt:lpstr>
      <vt:lpstr>PowerPoint Presentation</vt:lpstr>
      <vt:lpstr>PowerPoint Presentation</vt:lpstr>
      <vt:lpstr>CI/CD USING GCP</vt:lpstr>
      <vt:lpstr>Measure of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Mohitkumar.Darji@LntTechservices.com</dc:creator>
  <cp:lastModifiedBy>Nannaka Madhu Haas</cp:lastModifiedBy>
  <cp:revision>1777</cp:revision>
  <dcterms:created xsi:type="dcterms:W3CDTF">2016-04-28T10:20:29Z</dcterms:created>
  <dcterms:modified xsi:type="dcterms:W3CDTF">2020-02-11T12:21:06Z</dcterms:modified>
</cp:coreProperties>
</file>