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57" r:id="rId5"/>
    <p:sldId id="286" r:id="rId6"/>
    <p:sldId id="303" r:id="rId7"/>
    <p:sldId id="304" r:id="rId8"/>
    <p:sldId id="263" r:id="rId9"/>
    <p:sldId id="266" r:id="rId10"/>
    <p:sldId id="285" r:id="rId11"/>
    <p:sldId id="264" r:id="rId12"/>
    <p:sldId id="276" r:id="rId13"/>
    <p:sldId id="277" r:id="rId14"/>
    <p:sldId id="282" r:id="rId15"/>
    <p:sldId id="268" r:id="rId16"/>
    <p:sldId id="288" r:id="rId17"/>
    <p:sldId id="269" r:id="rId18"/>
    <p:sldId id="294" r:id="rId19"/>
    <p:sldId id="295" r:id="rId20"/>
    <p:sldId id="296" r:id="rId21"/>
    <p:sldId id="305" r:id="rId22"/>
    <p:sldId id="283" r:id="rId23"/>
    <p:sldId id="302" r:id="rId24"/>
    <p:sldId id="270" r:id="rId25"/>
    <p:sldId id="289" r:id="rId26"/>
    <p:sldId id="299" r:id="rId27"/>
    <p:sldId id="284" r:id="rId28"/>
    <p:sldId id="271" r:id="rId29"/>
    <p:sldId id="300" r:id="rId30"/>
    <p:sldId id="272" r:id="rId31"/>
    <p:sldId id="301" r:id="rId32"/>
    <p:sldId id="290" r:id="rId33"/>
    <p:sldId id="291" r:id="rId34"/>
    <p:sldId id="292" r:id="rId35"/>
    <p:sldId id="293" r:id="rId36"/>
    <p:sldId id="27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7A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97" autoAdjust="0"/>
    <p:restoredTop sz="94660"/>
  </p:normalViewPr>
  <p:slideViewPr>
    <p:cSldViewPr snapToGrid="0">
      <p:cViewPr varScale="1">
        <p:scale>
          <a:sx n="72" d="100"/>
          <a:sy n="72" d="100"/>
        </p:scale>
        <p:origin x="49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311" y="1431235"/>
            <a:ext cx="8825658" cy="1981172"/>
          </a:xfrm>
        </p:spPr>
        <p:txBody>
          <a:bodyPr/>
          <a:lstStyle/>
          <a:p>
            <a:r>
              <a:rPr lang="en-US" sz="4800" dirty="0"/>
              <a:t>MACHINE LEARNING FOR </a:t>
            </a:r>
            <a:r>
              <a:rPr lang="en-US" sz="4800" b="1" dirty="0"/>
              <a:t>RETAIL INDUSTRY</a:t>
            </a:r>
          </a:p>
        </p:txBody>
      </p:sp>
    </p:spTree>
    <p:extLst>
      <p:ext uri="{BB962C8B-B14F-4D97-AF65-F5344CB8AC3E}">
        <p14:creationId xmlns:p14="http://schemas.microsoft.com/office/powerpoint/2010/main" val="104657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293" y="452718"/>
            <a:ext cx="9404723" cy="1400530"/>
          </a:xfrm>
        </p:spPr>
        <p:txBody>
          <a:bodyPr/>
          <a:lstStyle/>
          <a:p>
            <a:r>
              <a:rPr lang="en-US" dirty="0"/>
              <a:t>DESCRIPTIVE ANALYTICS</a:t>
            </a:r>
          </a:p>
        </p:txBody>
      </p:sp>
      <p:sp>
        <p:nvSpPr>
          <p:cNvPr id="3" name="Content Placeholder 2"/>
          <p:cNvSpPr>
            <a:spLocks noGrp="1"/>
          </p:cNvSpPr>
          <p:nvPr>
            <p:ph idx="1"/>
          </p:nvPr>
        </p:nvSpPr>
        <p:spPr>
          <a:xfrm>
            <a:off x="1104293" y="1853248"/>
            <a:ext cx="8946541" cy="4195481"/>
          </a:xfrm>
        </p:spPr>
        <p:txBody>
          <a:bodyPr/>
          <a:lstStyle/>
          <a:p>
            <a:r>
              <a:rPr lang="en-US" dirty="0"/>
              <a:t>What is happening now based on incoming data. To mine the analytics, you typically use a real-time dashboard and/or email reports.</a:t>
            </a:r>
          </a:p>
          <a:p>
            <a:r>
              <a:rPr lang="en-US" dirty="0"/>
              <a:t>Data aggregation and data mining methods organize the data and make it possible to identify patterns and relationships in it that would not otherwise be visible.</a:t>
            </a:r>
          </a:p>
          <a:p>
            <a:r>
              <a:rPr lang="en-US" b="1" dirty="0"/>
              <a:t>Querying</a:t>
            </a:r>
            <a:r>
              <a:rPr lang="en-US" dirty="0"/>
              <a:t>, </a:t>
            </a:r>
            <a:r>
              <a:rPr lang="en-US" b="1" dirty="0"/>
              <a:t>reporting</a:t>
            </a:r>
            <a:r>
              <a:rPr lang="en-US" dirty="0"/>
              <a:t> and </a:t>
            </a:r>
            <a:r>
              <a:rPr lang="en-US" b="1" dirty="0"/>
              <a:t>data visualization </a:t>
            </a:r>
            <a:r>
              <a:rPr lang="en-US" dirty="0"/>
              <a:t>may be applied to yield more insight.</a:t>
            </a:r>
          </a:p>
          <a:p>
            <a:pPr marL="0" indent="0">
              <a:buNone/>
            </a:pPr>
            <a:endParaRPr lang="en-US" dirty="0"/>
          </a:p>
        </p:txBody>
      </p:sp>
    </p:spTree>
    <p:extLst>
      <p:ext uri="{BB962C8B-B14F-4D97-AF65-F5344CB8AC3E}">
        <p14:creationId xmlns:p14="http://schemas.microsoft.com/office/powerpoint/2010/main" val="338919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marketing - Retail Store</a:t>
            </a:r>
          </a:p>
        </p:txBody>
      </p:sp>
      <p:sp>
        <p:nvSpPr>
          <p:cNvPr id="3" name="Content Placeholder 2"/>
          <p:cNvSpPr>
            <a:spLocks noGrp="1"/>
          </p:cNvSpPr>
          <p:nvPr>
            <p:ph idx="1"/>
          </p:nvPr>
        </p:nvSpPr>
        <p:spPr>
          <a:xfrm>
            <a:off x="1104293" y="1734866"/>
            <a:ext cx="8946541" cy="4195481"/>
          </a:xfrm>
        </p:spPr>
        <p:txBody>
          <a:bodyPr>
            <a:normAutofit fontScale="92500" lnSpcReduction="10000"/>
          </a:bodyPr>
          <a:lstStyle/>
          <a:p>
            <a:r>
              <a:rPr lang="en-US" dirty="0"/>
              <a:t>The project is to build good models for various marketing activities,  exploring  the usage of both structured and unstructured data.</a:t>
            </a:r>
          </a:p>
          <a:p>
            <a:r>
              <a:rPr lang="en-US" dirty="0"/>
              <a:t>The following are the use-cases of the project:</a:t>
            </a:r>
          </a:p>
          <a:p>
            <a:pPr lvl="1">
              <a:buFont typeface="Arial" panose="020B0604020202020204" pitchFamily="34" charset="0"/>
              <a:buChar char="•"/>
            </a:pPr>
            <a:r>
              <a:rPr lang="en-US" dirty="0"/>
              <a:t>Customer Segmentation</a:t>
            </a:r>
          </a:p>
          <a:p>
            <a:pPr lvl="1">
              <a:buFont typeface="Arial" panose="020B0604020202020204" pitchFamily="34" charset="0"/>
              <a:buChar char="•"/>
            </a:pPr>
            <a:r>
              <a:rPr lang="en-US" dirty="0"/>
              <a:t>Pricing</a:t>
            </a:r>
          </a:p>
          <a:p>
            <a:pPr lvl="2">
              <a:buFont typeface="Arial" panose="020B0604020202020204" pitchFamily="34" charset="0"/>
              <a:buChar char="•"/>
            </a:pPr>
            <a:r>
              <a:rPr lang="en-US" dirty="0"/>
              <a:t>Discount Prediction</a:t>
            </a:r>
          </a:p>
          <a:p>
            <a:pPr lvl="2">
              <a:buFont typeface="Arial" panose="020B0604020202020204" pitchFamily="34" charset="0"/>
              <a:buChar char="•"/>
            </a:pPr>
            <a:r>
              <a:rPr lang="en-US" dirty="0"/>
              <a:t>Profit Estimation</a:t>
            </a:r>
          </a:p>
          <a:p>
            <a:pPr lvl="1">
              <a:buFont typeface="Arial" panose="020B0604020202020204" pitchFamily="34" charset="0"/>
              <a:buChar char="•"/>
            </a:pPr>
            <a:r>
              <a:rPr lang="en-US" dirty="0"/>
              <a:t>Targeted Marketing</a:t>
            </a:r>
          </a:p>
          <a:p>
            <a:pPr lvl="1">
              <a:buFont typeface="Arial" panose="020B0604020202020204" pitchFamily="34" charset="0"/>
              <a:buChar char="•"/>
            </a:pPr>
            <a:r>
              <a:rPr lang="en-US" dirty="0"/>
              <a:t>Recommended system</a:t>
            </a:r>
          </a:p>
          <a:p>
            <a:pPr lvl="2">
              <a:buFont typeface="Arial" panose="020B0604020202020204" pitchFamily="34" charset="0"/>
              <a:buChar char="•"/>
            </a:pPr>
            <a:r>
              <a:rPr lang="en-US" dirty="0"/>
              <a:t>Product Recommendation</a:t>
            </a:r>
          </a:p>
          <a:p>
            <a:pPr lvl="2">
              <a:buFont typeface="Arial" panose="020B0604020202020204" pitchFamily="34" charset="0"/>
              <a:buChar char="•"/>
            </a:pPr>
            <a:r>
              <a:rPr lang="en-US" dirty="0"/>
              <a:t>Customer Recommendation</a:t>
            </a:r>
          </a:p>
          <a:p>
            <a:pPr lvl="1">
              <a:buFont typeface="Arial" panose="020B0604020202020204" pitchFamily="34" charset="0"/>
              <a:buChar char="•"/>
            </a:pPr>
            <a:r>
              <a:rPr lang="en-US" dirty="0"/>
              <a:t>Inventory management</a:t>
            </a:r>
          </a:p>
        </p:txBody>
      </p:sp>
    </p:spTree>
    <p:extLst>
      <p:ext uri="{BB962C8B-B14F-4D97-AF65-F5344CB8AC3E}">
        <p14:creationId xmlns:p14="http://schemas.microsoft.com/office/powerpoint/2010/main" val="358197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38507" y="1996869"/>
            <a:ext cx="4623853" cy="3023289"/>
          </a:xfrm>
          <a:prstGeom prst="rect">
            <a:avLst/>
          </a:prstGeom>
        </p:spPr>
      </p:pic>
      <p:pic>
        <p:nvPicPr>
          <p:cNvPr id="9" name="Picture 8"/>
          <p:cNvPicPr>
            <a:picLocks noChangeAspect="1"/>
          </p:cNvPicPr>
          <p:nvPr/>
        </p:nvPicPr>
        <p:blipFill>
          <a:blip r:embed="rId3"/>
          <a:stretch>
            <a:fillRect/>
          </a:stretch>
        </p:blipFill>
        <p:spPr>
          <a:xfrm>
            <a:off x="6637466" y="1993556"/>
            <a:ext cx="4522230" cy="3023289"/>
          </a:xfrm>
          <a:prstGeom prst="rect">
            <a:avLst/>
          </a:prstGeom>
        </p:spPr>
      </p:pic>
      <p:sp>
        <p:nvSpPr>
          <p:cNvPr id="10" name="TextBox 9"/>
          <p:cNvSpPr txBox="1"/>
          <p:nvPr/>
        </p:nvSpPr>
        <p:spPr>
          <a:xfrm>
            <a:off x="2281582" y="5618922"/>
            <a:ext cx="737702" cy="369332"/>
          </a:xfrm>
          <a:prstGeom prst="rect">
            <a:avLst/>
          </a:prstGeom>
          <a:noFill/>
        </p:spPr>
        <p:txBody>
          <a:bodyPr wrap="none" rtlCol="0">
            <a:spAutoFit/>
          </a:bodyPr>
          <a:lstStyle/>
          <a:p>
            <a:r>
              <a:rPr lang="en-US" b="1" dirty="0"/>
              <a:t>Profit</a:t>
            </a:r>
          </a:p>
        </p:txBody>
      </p:sp>
      <p:sp>
        <p:nvSpPr>
          <p:cNvPr id="11" name="TextBox 10"/>
          <p:cNvSpPr txBox="1"/>
          <p:nvPr/>
        </p:nvSpPr>
        <p:spPr>
          <a:xfrm>
            <a:off x="8136834" y="5618922"/>
            <a:ext cx="761747" cy="369332"/>
          </a:xfrm>
          <a:prstGeom prst="rect">
            <a:avLst/>
          </a:prstGeom>
          <a:noFill/>
        </p:spPr>
        <p:txBody>
          <a:bodyPr wrap="none" rtlCol="0">
            <a:spAutoFit/>
          </a:bodyPr>
          <a:lstStyle/>
          <a:p>
            <a:r>
              <a:rPr lang="en-US" b="1" dirty="0"/>
              <a:t>Sales</a:t>
            </a:r>
          </a:p>
        </p:txBody>
      </p:sp>
      <p:sp>
        <p:nvSpPr>
          <p:cNvPr id="12" name="TextBox 11"/>
          <p:cNvSpPr txBox="1"/>
          <p:nvPr/>
        </p:nvSpPr>
        <p:spPr>
          <a:xfrm>
            <a:off x="3551583" y="636104"/>
            <a:ext cx="4585251" cy="523220"/>
          </a:xfrm>
          <a:prstGeom prst="rect">
            <a:avLst/>
          </a:prstGeom>
          <a:noFill/>
        </p:spPr>
        <p:txBody>
          <a:bodyPr wrap="square" rtlCol="0">
            <a:spAutoFit/>
          </a:bodyPr>
          <a:lstStyle/>
          <a:p>
            <a:r>
              <a:rPr lang="en-US" sz="2800" b="1" dirty="0"/>
              <a:t>Category wise Analysis</a:t>
            </a:r>
          </a:p>
        </p:txBody>
      </p:sp>
    </p:spTree>
    <p:extLst>
      <p:ext uri="{BB962C8B-B14F-4D97-AF65-F5344CB8AC3E}">
        <p14:creationId xmlns:p14="http://schemas.microsoft.com/office/powerpoint/2010/main" val="96933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56522" y="1351722"/>
            <a:ext cx="8163339" cy="5161721"/>
          </a:xfrm>
          <a:prstGeom prst="rect">
            <a:avLst/>
          </a:prstGeom>
        </p:spPr>
      </p:pic>
      <p:sp>
        <p:nvSpPr>
          <p:cNvPr id="4" name="TextBox 3"/>
          <p:cNvSpPr txBox="1"/>
          <p:nvPr/>
        </p:nvSpPr>
        <p:spPr>
          <a:xfrm>
            <a:off x="3846213" y="450574"/>
            <a:ext cx="3518912" cy="523220"/>
          </a:xfrm>
          <a:prstGeom prst="rect">
            <a:avLst/>
          </a:prstGeom>
          <a:noFill/>
        </p:spPr>
        <p:txBody>
          <a:bodyPr wrap="none" rtlCol="0">
            <a:spAutoFit/>
          </a:bodyPr>
          <a:lstStyle/>
          <a:p>
            <a:r>
              <a:rPr lang="en-US" sz="2800" b="1" dirty="0"/>
              <a:t>State-Wise Analysis</a:t>
            </a:r>
          </a:p>
        </p:txBody>
      </p:sp>
    </p:spTree>
    <p:extLst>
      <p:ext uri="{BB962C8B-B14F-4D97-AF65-F5344CB8AC3E}">
        <p14:creationId xmlns:p14="http://schemas.microsoft.com/office/powerpoint/2010/main" val="4287889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52" y="1642534"/>
            <a:ext cx="8825657" cy="1915647"/>
          </a:xfrm>
        </p:spPr>
        <p:txBody>
          <a:bodyPr/>
          <a:lstStyle/>
          <a:p>
            <a:r>
              <a:rPr lang="en-US" b="1" dirty="0"/>
              <a:t>CUSTOMER SEGMENTATION</a:t>
            </a:r>
          </a:p>
        </p:txBody>
      </p:sp>
      <p:sp>
        <p:nvSpPr>
          <p:cNvPr id="3" name="Text Placeholder 2"/>
          <p:cNvSpPr>
            <a:spLocks noGrp="1"/>
          </p:cNvSpPr>
          <p:nvPr>
            <p:ph type="body" idx="1"/>
          </p:nvPr>
        </p:nvSpPr>
        <p:spPr>
          <a:xfrm>
            <a:off x="7767500" y="284894"/>
            <a:ext cx="2383375" cy="860400"/>
          </a:xfrm>
        </p:spPr>
        <p:txBody>
          <a:bodyPr>
            <a:normAutofit/>
          </a:bodyPr>
          <a:lstStyle/>
          <a:p>
            <a:r>
              <a:rPr lang="en-US" sz="1600" b="1" i="1" dirty="0">
                <a:solidFill>
                  <a:schemeClr val="accent1">
                    <a:lumMod val="20000"/>
                    <a:lumOff val="80000"/>
                  </a:schemeClr>
                </a:solidFill>
              </a:rPr>
              <a:t>RFM Score</a:t>
            </a:r>
          </a:p>
          <a:p>
            <a:r>
              <a:rPr lang="en-US" sz="1600" b="1" i="1" dirty="0">
                <a:solidFill>
                  <a:schemeClr val="accent1">
                    <a:lumMod val="20000"/>
                    <a:lumOff val="80000"/>
                  </a:schemeClr>
                </a:solidFill>
              </a:rPr>
              <a:t>Logistic Regression</a:t>
            </a:r>
          </a:p>
          <a:p>
            <a:endParaRPr lang="en-US" sz="1600" dirty="0">
              <a:solidFill>
                <a:schemeClr val="accent1">
                  <a:lumMod val="20000"/>
                  <a:lumOff val="80000"/>
                </a:schemeClr>
              </a:solidFill>
            </a:endParaRPr>
          </a:p>
        </p:txBody>
      </p:sp>
    </p:spTree>
    <p:extLst>
      <p:ext uri="{BB962C8B-B14F-4D97-AF65-F5344CB8AC3E}">
        <p14:creationId xmlns:p14="http://schemas.microsoft.com/office/powerpoint/2010/main" val="832256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3799" y="1363805"/>
            <a:ext cx="9246636" cy="4732195"/>
          </a:xfrm>
        </p:spPr>
        <p:txBody>
          <a:bodyPr>
            <a:normAutofit/>
          </a:bodyPr>
          <a:lstStyle/>
          <a:p>
            <a:r>
              <a:rPr lang="en-US" b="1" dirty="0">
                <a:solidFill>
                  <a:schemeClr val="accent1">
                    <a:lumMod val="20000"/>
                    <a:lumOff val="80000"/>
                  </a:schemeClr>
                </a:solidFill>
              </a:rPr>
              <a:t>Customer Segmentation </a:t>
            </a:r>
            <a:r>
              <a:rPr lang="en-US" dirty="0"/>
              <a:t>is the practice of dividing a customer base into groups of individuals that are similar in specific ways relevant to marketing . This is implemented using </a:t>
            </a:r>
            <a:r>
              <a:rPr lang="en-US" b="1" dirty="0"/>
              <a:t>RFM</a:t>
            </a:r>
            <a:r>
              <a:rPr lang="en-US" dirty="0"/>
              <a:t> and </a:t>
            </a:r>
            <a:r>
              <a:rPr lang="en-US" b="1" dirty="0"/>
              <a:t>Logistic Regression</a:t>
            </a:r>
            <a:r>
              <a:rPr lang="en-US" dirty="0"/>
              <a:t>.</a:t>
            </a:r>
          </a:p>
          <a:p>
            <a:pPr lvl="1"/>
            <a:r>
              <a:rPr lang="en-US" b="1" dirty="0">
                <a:solidFill>
                  <a:schemeClr val="accent1">
                    <a:lumMod val="20000"/>
                    <a:lumOff val="80000"/>
                  </a:schemeClr>
                </a:solidFill>
              </a:rPr>
              <a:t>Logistic Regression </a:t>
            </a:r>
            <a:r>
              <a:rPr lang="en-US" dirty="0"/>
              <a:t>is a classification algorithm. It is used to predict a binary outcome (1 / 0, Yes / No, True / False) given a set of independent variables</a:t>
            </a:r>
            <a:r>
              <a:rPr lang="en-US" b="1" dirty="0"/>
              <a:t>.</a:t>
            </a:r>
            <a:endParaRPr lang="en-US" dirty="0"/>
          </a:p>
          <a:p>
            <a:r>
              <a:rPr lang="en-US" b="1" dirty="0">
                <a:solidFill>
                  <a:schemeClr val="accent1">
                    <a:lumMod val="20000"/>
                    <a:lumOff val="80000"/>
                  </a:schemeClr>
                </a:solidFill>
              </a:rPr>
              <a:t>RFM</a:t>
            </a:r>
            <a:r>
              <a:rPr lang="en-US" dirty="0">
                <a:solidFill>
                  <a:schemeClr val="accent1">
                    <a:lumMod val="20000"/>
                    <a:lumOff val="80000"/>
                  </a:schemeClr>
                </a:solidFill>
              </a:rPr>
              <a:t> (</a:t>
            </a:r>
            <a:r>
              <a:rPr lang="en-US" b="1" dirty="0">
                <a:solidFill>
                  <a:schemeClr val="accent1">
                    <a:lumMod val="20000"/>
                    <a:lumOff val="80000"/>
                  </a:schemeClr>
                </a:solidFill>
              </a:rPr>
              <a:t>Recency, Frequency, Monetary</a:t>
            </a:r>
            <a:r>
              <a:rPr lang="en-US" dirty="0">
                <a:solidFill>
                  <a:schemeClr val="accent1">
                    <a:lumMod val="20000"/>
                    <a:lumOff val="80000"/>
                  </a:schemeClr>
                </a:solidFill>
              </a:rPr>
              <a:t>) </a:t>
            </a:r>
            <a:r>
              <a:rPr lang="en-US" dirty="0"/>
              <a:t>is a very Simple Technique that we can apply to get the super useful analysis for our Customer Segmentation. </a:t>
            </a:r>
          </a:p>
          <a:p>
            <a:pPr lvl="1"/>
            <a:r>
              <a:rPr lang="en-US" b="1" dirty="0">
                <a:solidFill>
                  <a:schemeClr val="accent1">
                    <a:lumMod val="20000"/>
                    <a:lumOff val="80000"/>
                  </a:schemeClr>
                </a:solidFill>
              </a:rPr>
              <a:t>Recency (R) </a:t>
            </a:r>
            <a:r>
              <a:rPr lang="en-US" dirty="0"/>
              <a:t>: How many days ago was their last purchase?</a:t>
            </a:r>
          </a:p>
          <a:p>
            <a:pPr lvl="1"/>
            <a:r>
              <a:rPr lang="en-US" b="1" dirty="0">
                <a:solidFill>
                  <a:schemeClr val="accent1">
                    <a:lumMod val="20000"/>
                    <a:lumOff val="80000"/>
                  </a:schemeClr>
                </a:solidFill>
              </a:rPr>
              <a:t>Frequency (F) </a:t>
            </a:r>
            <a:r>
              <a:rPr lang="en-US" dirty="0"/>
              <a:t>: How many times has the customer purchased from our store? </a:t>
            </a:r>
          </a:p>
          <a:p>
            <a:pPr lvl="1"/>
            <a:r>
              <a:rPr lang="en-US" b="1" dirty="0">
                <a:solidFill>
                  <a:schemeClr val="accent1">
                    <a:lumMod val="20000"/>
                    <a:lumOff val="80000"/>
                  </a:schemeClr>
                </a:solidFill>
              </a:rPr>
              <a:t>Monetary (M) </a:t>
            </a:r>
            <a:r>
              <a:rPr lang="en-US" dirty="0"/>
              <a:t>: How much money  has this customer spent?</a:t>
            </a:r>
          </a:p>
          <a:p>
            <a:endParaRPr lang="en-US" dirty="0"/>
          </a:p>
        </p:txBody>
      </p:sp>
      <p:sp>
        <p:nvSpPr>
          <p:cNvPr id="2" name="TextBox 1"/>
          <p:cNvSpPr txBox="1"/>
          <p:nvPr/>
        </p:nvSpPr>
        <p:spPr>
          <a:xfrm>
            <a:off x="1023799" y="437322"/>
            <a:ext cx="9379158" cy="830997"/>
          </a:xfrm>
          <a:prstGeom prst="rect">
            <a:avLst/>
          </a:prstGeom>
          <a:noFill/>
        </p:spPr>
        <p:txBody>
          <a:bodyPr wrap="square" rtlCol="0">
            <a:spAutoFit/>
          </a:bodyPr>
          <a:lstStyle/>
          <a:p>
            <a:pPr algn="ctr"/>
            <a:r>
              <a:rPr lang="en-US" sz="2400" b="1" dirty="0"/>
              <a:t>TECHNIQUES USED IN </a:t>
            </a:r>
          </a:p>
          <a:p>
            <a:pPr algn="ctr"/>
            <a:r>
              <a:rPr lang="en-US" sz="2400" b="1" dirty="0"/>
              <a:t>CUSTOMER SEGMENTATION</a:t>
            </a:r>
          </a:p>
        </p:txBody>
      </p:sp>
    </p:spTree>
    <p:extLst>
      <p:ext uri="{BB962C8B-B14F-4D97-AF65-F5344CB8AC3E}">
        <p14:creationId xmlns:p14="http://schemas.microsoft.com/office/powerpoint/2010/main" val="3660522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564" y="1165021"/>
            <a:ext cx="9418914" cy="5275535"/>
          </a:xfrm>
        </p:spPr>
        <p:txBody>
          <a:bodyPr>
            <a:normAutofit/>
          </a:bodyPr>
          <a:lstStyle/>
          <a:p>
            <a:r>
              <a:rPr lang="en-US" b="1" dirty="0">
                <a:solidFill>
                  <a:schemeClr val="accent1">
                    <a:lumMod val="20000"/>
                    <a:lumOff val="80000"/>
                  </a:schemeClr>
                </a:solidFill>
              </a:rPr>
              <a:t>Marketing efficiency </a:t>
            </a:r>
            <a:r>
              <a:rPr lang="en-US" dirty="0"/>
              <a:t>– making it easier to identify your target audience and launch campaigns to the most relevant people</a:t>
            </a:r>
          </a:p>
          <a:p>
            <a:r>
              <a:rPr lang="en-US" b="1" dirty="0">
                <a:solidFill>
                  <a:schemeClr val="accent1">
                    <a:lumMod val="20000"/>
                    <a:lumOff val="80000"/>
                  </a:schemeClr>
                </a:solidFill>
              </a:rPr>
              <a:t>Determine new market opportunities </a:t>
            </a:r>
            <a:r>
              <a:rPr lang="en-US" dirty="0"/>
              <a:t>– During the process of grouping your customers into clusters, help you to identify a new market segment, which could in turn alter your marketing focus and strategy to fit.</a:t>
            </a:r>
          </a:p>
          <a:p>
            <a:r>
              <a:rPr lang="en-US" b="1" dirty="0">
                <a:solidFill>
                  <a:schemeClr val="accent1">
                    <a:lumMod val="20000"/>
                    <a:lumOff val="80000"/>
                  </a:schemeClr>
                </a:solidFill>
              </a:rPr>
              <a:t>Better recommendation strategy </a:t>
            </a:r>
            <a:r>
              <a:rPr lang="en-US" dirty="0"/>
              <a:t>– Once you have identified the key motivators for your customer,  you can recommend your products appropriately.</a:t>
            </a:r>
          </a:p>
          <a:p>
            <a:r>
              <a:rPr lang="en-US" b="1" dirty="0">
                <a:solidFill>
                  <a:schemeClr val="accent1">
                    <a:lumMod val="20000"/>
                    <a:lumOff val="80000"/>
                  </a:schemeClr>
                </a:solidFill>
              </a:rPr>
              <a:t>Customer retention </a:t>
            </a:r>
            <a:r>
              <a:rPr lang="en-US" dirty="0"/>
              <a:t>– Using segmentation, marketers can identify groups that require extra attention and those that churn quick, along with customers with the highest potential value. </a:t>
            </a:r>
          </a:p>
          <a:p>
            <a:r>
              <a:rPr lang="en-US" dirty="0"/>
              <a:t>It can also help with creating targeted strategies that capture your customers attention and create positive, high-value experiences with your products.</a:t>
            </a:r>
          </a:p>
        </p:txBody>
      </p:sp>
      <p:sp>
        <p:nvSpPr>
          <p:cNvPr id="2" name="Rectangle 1"/>
          <p:cNvSpPr/>
          <p:nvPr/>
        </p:nvSpPr>
        <p:spPr>
          <a:xfrm>
            <a:off x="1461120" y="439176"/>
            <a:ext cx="6096000" cy="523220"/>
          </a:xfrm>
          <a:prstGeom prst="rect">
            <a:avLst/>
          </a:prstGeom>
        </p:spPr>
        <p:txBody>
          <a:bodyPr>
            <a:spAutoFit/>
          </a:bodyPr>
          <a:lstStyle/>
          <a:p>
            <a:r>
              <a:rPr lang="en-US" sz="2800" b="1" dirty="0"/>
              <a:t>WHY CUSTOMER SEGMENTATION</a:t>
            </a:r>
          </a:p>
        </p:txBody>
      </p:sp>
    </p:spTree>
    <p:extLst>
      <p:ext uri="{BB962C8B-B14F-4D97-AF65-F5344CB8AC3E}">
        <p14:creationId xmlns:p14="http://schemas.microsoft.com/office/powerpoint/2010/main" val="570850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Customers</a:t>
            </a:r>
          </a:p>
        </p:txBody>
      </p:sp>
      <p:pic>
        <p:nvPicPr>
          <p:cNvPr id="5" name="Content Placeholder 4"/>
          <p:cNvPicPr>
            <a:picLocks noGrp="1" noChangeAspect="1"/>
          </p:cNvPicPr>
          <p:nvPr>
            <p:ph idx="1"/>
          </p:nvPr>
        </p:nvPicPr>
        <p:blipFill>
          <a:blip r:embed="rId2"/>
          <a:stretch>
            <a:fillRect/>
          </a:stretch>
        </p:blipFill>
        <p:spPr>
          <a:xfrm>
            <a:off x="646111" y="1508692"/>
            <a:ext cx="10373962" cy="4786091"/>
          </a:xfrm>
        </p:spPr>
      </p:pic>
    </p:spTree>
    <p:extLst>
      <p:ext uri="{BB962C8B-B14F-4D97-AF65-F5344CB8AC3E}">
        <p14:creationId xmlns:p14="http://schemas.microsoft.com/office/powerpoint/2010/main" val="3044810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4" y="1059436"/>
            <a:ext cx="8825657" cy="1915647"/>
          </a:xfrm>
        </p:spPr>
        <p:txBody>
          <a:bodyPr/>
          <a:lstStyle/>
          <a:p>
            <a:r>
              <a:rPr lang="en-US" b="1" dirty="0"/>
              <a:t>PRICING</a:t>
            </a:r>
          </a:p>
        </p:txBody>
      </p:sp>
      <p:sp>
        <p:nvSpPr>
          <p:cNvPr id="5" name="Text Placeholder 4"/>
          <p:cNvSpPr>
            <a:spLocks noGrp="1"/>
          </p:cNvSpPr>
          <p:nvPr>
            <p:ph type="body" idx="1"/>
          </p:nvPr>
        </p:nvSpPr>
        <p:spPr>
          <a:xfrm>
            <a:off x="1154954" y="3333884"/>
            <a:ext cx="8825658" cy="860400"/>
          </a:xfrm>
        </p:spPr>
        <p:txBody>
          <a:bodyPr/>
          <a:lstStyle/>
          <a:p>
            <a:pPr marL="342900" indent="-342900">
              <a:buFont typeface="Arial" panose="020B0604020202020204" pitchFamily="34" charset="0"/>
              <a:buChar char="•"/>
            </a:pPr>
            <a:r>
              <a:rPr lang="en-US" dirty="0"/>
              <a:t>Discount </a:t>
            </a:r>
          </a:p>
        </p:txBody>
      </p:sp>
      <p:sp>
        <p:nvSpPr>
          <p:cNvPr id="6" name="Rectangle 5"/>
          <p:cNvSpPr/>
          <p:nvPr/>
        </p:nvSpPr>
        <p:spPr>
          <a:xfrm>
            <a:off x="7871791" y="328391"/>
            <a:ext cx="3485321" cy="584775"/>
          </a:xfrm>
          <a:prstGeom prst="rect">
            <a:avLst/>
          </a:prstGeom>
        </p:spPr>
        <p:txBody>
          <a:bodyPr wrap="square">
            <a:spAutoFit/>
          </a:bodyPr>
          <a:lstStyle/>
          <a:p>
            <a:r>
              <a:rPr lang="en-US" sz="1600" b="1" i="1" dirty="0">
                <a:solidFill>
                  <a:schemeClr val="accent1">
                    <a:lumMod val="20000"/>
                    <a:lumOff val="80000"/>
                  </a:schemeClr>
                </a:solidFill>
              </a:rPr>
              <a:t>LOGISTIC REGRESSION</a:t>
            </a:r>
          </a:p>
          <a:p>
            <a:r>
              <a:rPr lang="en-US" sz="1600" b="1" i="1" dirty="0">
                <a:solidFill>
                  <a:schemeClr val="accent1">
                    <a:lumMod val="20000"/>
                    <a:lumOff val="80000"/>
                  </a:schemeClr>
                </a:solidFill>
              </a:rPr>
              <a:t>PREDICTIVE ANALYTICS</a:t>
            </a:r>
          </a:p>
        </p:txBody>
      </p:sp>
    </p:spTree>
    <p:extLst>
      <p:ext uri="{BB962C8B-B14F-4D97-AF65-F5344CB8AC3E}">
        <p14:creationId xmlns:p14="http://schemas.microsoft.com/office/powerpoint/2010/main" val="3291244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Discount prediction</a:t>
            </a:r>
          </a:p>
        </p:txBody>
      </p:sp>
      <p:sp>
        <p:nvSpPr>
          <p:cNvPr id="3" name="Content Placeholder 2"/>
          <p:cNvSpPr>
            <a:spLocks noGrp="1"/>
          </p:cNvSpPr>
          <p:nvPr>
            <p:ph idx="1"/>
          </p:nvPr>
        </p:nvSpPr>
        <p:spPr>
          <a:xfrm>
            <a:off x="1104293" y="1853248"/>
            <a:ext cx="8946541" cy="4195481"/>
          </a:xfrm>
        </p:spPr>
        <p:txBody>
          <a:bodyPr/>
          <a:lstStyle/>
          <a:p>
            <a:r>
              <a:rPr lang="en-US" b="1" dirty="0">
                <a:solidFill>
                  <a:schemeClr val="accent1">
                    <a:lumMod val="20000"/>
                    <a:lumOff val="80000"/>
                  </a:schemeClr>
                </a:solidFill>
              </a:rPr>
              <a:t>Logistic Regression </a:t>
            </a:r>
            <a:r>
              <a:rPr lang="en-US" dirty="0"/>
              <a:t>is a classification algorithm. It is used to predict a binary outcome (1 / 0, Yes / No, True / False) given a set of independent variables</a:t>
            </a:r>
            <a:r>
              <a:rPr lang="en-US" b="1" dirty="0"/>
              <a:t>.</a:t>
            </a:r>
          </a:p>
          <a:p>
            <a:r>
              <a:rPr lang="en-US" dirty="0"/>
              <a:t>The product  features like space, state, quantity, sub category and age were considered for predicting the discount. (</a:t>
            </a:r>
            <a:r>
              <a:rPr lang="en-US" b="1" dirty="0"/>
              <a:t>Predictive Analytics</a:t>
            </a:r>
            <a:r>
              <a:rPr lang="en-US" dirty="0"/>
              <a:t>)</a:t>
            </a:r>
          </a:p>
          <a:p>
            <a:r>
              <a:rPr lang="en-US" b="1" dirty="0">
                <a:solidFill>
                  <a:schemeClr val="accent1">
                    <a:lumMod val="20000"/>
                    <a:lumOff val="80000"/>
                  </a:schemeClr>
                </a:solidFill>
              </a:rPr>
              <a:t>Predictive analytics </a:t>
            </a:r>
            <a:r>
              <a:rPr lang="en-US" dirty="0"/>
              <a:t>is the use of data, statistical algorithms and machine learning techniques to identify the likelihood of future outcomes based on historical data.</a:t>
            </a:r>
          </a:p>
          <a:p>
            <a:r>
              <a:rPr lang="en-US" dirty="0"/>
              <a:t>The goal is to go beyond knowing what has happened to providing a best assessment of what will happen in the future.</a:t>
            </a:r>
          </a:p>
          <a:p>
            <a:endParaRPr lang="en-US" dirty="0"/>
          </a:p>
        </p:txBody>
      </p:sp>
    </p:spTree>
    <p:extLst>
      <p:ext uri="{BB962C8B-B14F-4D97-AF65-F5344CB8AC3E}">
        <p14:creationId xmlns:p14="http://schemas.microsoft.com/office/powerpoint/2010/main" val="261312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 </a:t>
            </a:r>
          </a:p>
        </p:txBody>
      </p:sp>
      <p:sp>
        <p:nvSpPr>
          <p:cNvPr id="3" name="Content Placeholder 2"/>
          <p:cNvSpPr>
            <a:spLocks noGrp="1"/>
          </p:cNvSpPr>
          <p:nvPr>
            <p:ph idx="1"/>
          </p:nvPr>
        </p:nvSpPr>
        <p:spPr/>
        <p:txBody>
          <a:bodyPr/>
          <a:lstStyle/>
          <a:p>
            <a:r>
              <a:rPr lang="en-US" b="1" dirty="0">
                <a:solidFill>
                  <a:schemeClr val="accent1">
                    <a:lumMod val="20000"/>
                    <a:lumOff val="80000"/>
                  </a:schemeClr>
                </a:solidFill>
              </a:rPr>
              <a:t>Machine learning </a:t>
            </a:r>
            <a:r>
              <a:rPr lang="en-US" dirty="0"/>
              <a:t>is a field of computer science that uses statistical techniques to give computer systems the ability to "</a:t>
            </a:r>
            <a:r>
              <a:rPr lang="en-US" b="1" dirty="0">
                <a:solidFill>
                  <a:schemeClr val="accent1">
                    <a:lumMod val="20000"/>
                    <a:lumOff val="80000"/>
                  </a:schemeClr>
                </a:solidFill>
              </a:rPr>
              <a:t>learn</a:t>
            </a:r>
            <a:r>
              <a:rPr lang="en-US" dirty="0"/>
              <a:t>" with data, without being explicitly programmed.</a:t>
            </a:r>
          </a:p>
          <a:p>
            <a:r>
              <a:rPr lang="en-US" dirty="0"/>
              <a:t>In real life, machine learning is used in Self Driving Cars, Robots, Google Assistant etc.</a:t>
            </a:r>
          </a:p>
          <a:p>
            <a:endParaRPr lang="en-US" dirty="0"/>
          </a:p>
          <a:p>
            <a:endParaRPr lang="en-US" dirty="0"/>
          </a:p>
          <a:p>
            <a:endParaRPr lang="en-US" dirty="0"/>
          </a:p>
        </p:txBody>
      </p:sp>
      <p:pic>
        <p:nvPicPr>
          <p:cNvPr id="9" name="Picture 8"/>
          <p:cNvPicPr>
            <a:picLocks noChangeAspect="1"/>
          </p:cNvPicPr>
          <p:nvPr/>
        </p:nvPicPr>
        <p:blipFill>
          <a:blip r:embed="rId2"/>
          <a:stretch>
            <a:fillRect/>
          </a:stretch>
        </p:blipFill>
        <p:spPr>
          <a:xfrm>
            <a:off x="5684137" y="3727142"/>
            <a:ext cx="4365716" cy="2906457"/>
          </a:xfrm>
          <a:prstGeom prst="rect">
            <a:avLst/>
          </a:prstGeom>
        </p:spPr>
      </p:pic>
    </p:spTree>
    <p:extLst>
      <p:ext uri="{BB962C8B-B14F-4D97-AF65-F5344CB8AC3E}">
        <p14:creationId xmlns:p14="http://schemas.microsoft.com/office/powerpoint/2010/main" val="183684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25917" y="675860"/>
            <a:ext cx="9298223" cy="5535484"/>
          </a:xfrm>
          <a:prstGeom prst="rect">
            <a:avLst/>
          </a:prstGeom>
        </p:spPr>
      </p:pic>
    </p:spTree>
    <p:extLst>
      <p:ext uri="{BB962C8B-B14F-4D97-AF65-F5344CB8AC3E}">
        <p14:creationId xmlns:p14="http://schemas.microsoft.com/office/powerpoint/2010/main" val="382681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6" y="1378227"/>
            <a:ext cx="8825657" cy="1497494"/>
          </a:xfrm>
        </p:spPr>
        <p:txBody>
          <a:bodyPr/>
          <a:lstStyle/>
          <a:p>
            <a:r>
              <a:rPr lang="en-US" sz="4400" b="1" dirty="0"/>
              <a:t>DIGITAL MARKETING</a:t>
            </a:r>
          </a:p>
        </p:txBody>
      </p:sp>
      <p:sp>
        <p:nvSpPr>
          <p:cNvPr id="3" name="Text Placeholder 2"/>
          <p:cNvSpPr>
            <a:spLocks noGrp="1"/>
          </p:cNvSpPr>
          <p:nvPr>
            <p:ph type="body" idx="1"/>
          </p:nvPr>
        </p:nvSpPr>
        <p:spPr>
          <a:xfrm>
            <a:off x="1154956" y="3478668"/>
            <a:ext cx="8825658" cy="860400"/>
          </a:xfrm>
        </p:spPr>
        <p:txBody>
          <a:bodyPr/>
          <a:lstStyle/>
          <a:p>
            <a:pPr marL="342900" indent="-342900">
              <a:buFont typeface="Wingdings" panose="05000000000000000000" pitchFamily="2" charset="2"/>
              <a:buChar char="§"/>
            </a:pPr>
            <a:r>
              <a:rPr lang="en-US" b="1" dirty="0"/>
              <a:t>TARGETED MARKETING</a:t>
            </a:r>
          </a:p>
          <a:p>
            <a:pPr marL="342900" indent="-342900">
              <a:buFont typeface="Wingdings" panose="05000000000000000000" pitchFamily="2" charset="2"/>
              <a:buChar char="§"/>
            </a:pPr>
            <a:r>
              <a:rPr lang="en-US" b="1" dirty="0"/>
              <a:t>RECOMMENDATION SYSTEM</a:t>
            </a:r>
          </a:p>
        </p:txBody>
      </p:sp>
    </p:spTree>
    <p:extLst>
      <p:ext uri="{BB962C8B-B14F-4D97-AF65-F5344CB8AC3E}">
        <p14:creationId xmlns:p14="http://schemas.microsoft.com/office/powerpoint/2010/main" val="2447187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64" y="1695543"/>
            <a:ext cx="8825657" cy="1915647"/>
          </a:xfrm>
        </p:spPr>
        <p:txBody>
          <a:bodyPr/>
          <a:lstStyle/>
          <a:p>
            <a:r>
              <a:rPr lang="en-US" b="1" dirty="0"/>
              <a:t>TARGETED MARKETING</a:t>
            </a:r>
          </a:p>
        </p:txBody>
      </p:sp>
      <p:sp>
        <p:nvSpPr>
          <p:cNvPr id="3" name="TextBox 2"/>
          <p:cNvSpPr txBox="1"/>
          <p:nvPr/>
        </p:nvSpPr>
        <p:spPr>
          <a:xfrm>
            <a:off x="7633253" y="318052"/>
            <a:ext cx="3392556" cy="338554"/>
          </a:xfrm>
          <a:prstGeom prst="rect">
            <a:avLst/>
          </a:prstGeom>
          <a:noFill/>
        </p:spPr>
        <p:txBody>
          <a:bodyPr wrap="square" rtlCol="0">
            <a:spAutoFit/>
          </a:bodyPr>
          <a:lstStyle/>
          <a:p>
            <a:r>
              <a:rPr lang="en-US" sz="1600" b="1" i="1" dirty="0">
                <a:solidFill>
                  <a:schemeClr val="accent1">
                    <a:lumMod val="20000"/>
                    <a:lumOff val="80000"/>
                  </a:schemeClr>
                </a:solidFill>
              </a:rPr>
              <a:t>PRESCRIPTIVE ANALYTICS</a:t>
            </a:r>
          </a:p>
        </p:txBody>
      </p:sp>
    </p:spTree>
    <p:extLst>
      <p:ext uri="{BB962C8B-B14F-4D97-AF65-F5344CB8AC3E}">
        <p14:creationId xmlns:p14="http://schemas.microsoft.com/office/powerpoint/2010/main" val="1638721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Prescriptive Analytics</a:t>
            </a:r>
          </a:p>
        </p:txBody>
      </p:sp>
      <p:sp>
        <p:nvSpPr>
          <p:cNvPr id="3" name="Content Placeholder 2"/>
          <p:cNvSpPr>
            <a:spLocks noGrp="1"/>
          </p:cNvSpPr>
          <p:nvPr>
            <p:ph idx="1"/>
          </p:nvPr>
        </p:nvSpPr>
        <p:spPr>
          <a:xfrm>
            <a:off x="1394860" y="2025527"/>
            <a:ext cx="8946541" cy="4195481"/>
          </a:xfrm>
        </p:spPr>
        <p:txBody>
          <a:bodyPr/>
          <a:lstStyle/>
          <a:p>
            <a:r>
              <a:rPr lang="en-US" b="1" dirty="0">
                <a:solidFill>
                  <a:schemeClr val="accent1">
                    <a:lumMod val="20000"/>
                    <a:lumOff val="80000"/>
                  </a:schemeClr>
                </a:solidFill>
              </a:rPr>
              <a:t>Prescriptive analytics </a:t>
            </a:r>
            <a:r>
              <a:rPr lang="en-US" dirty="0"/>
              <a:t>is dedicated to finding the best course of action for a given situation.</a:t>
            </a:r>
          </a:p>
          <a:p>
            <a:r>
              <a:rPr lang="en-US" b="1" dirty="0">
                <a:solidFill>
                  <a:schemeClr val="accent1">
                    <a:lumMod val="20000"/>
                    <a:lumOff val="80000"/>
                  </a:schemeClr>
                </a:solidFill>
              </a:rPr>
              <a:t>Prescriptive analytics </a:t>
            </a:r>
            <a:r>
              <a:rPr lang="en-US" dirty="0"/>
              <a:t>can also suggest decision options for how to take advantage of a future opportunity or mitigate a future risk, and illustrate the implications of each decision option.</a:t>
            </a:r>
          </a:p>
        </p:txBody>
      </p:sp>
    </p:spTree>
    <p:extLst>
      <p:ext uri="{BB962C8B-B14F-4D97-AF65-F5344CB8AC3E}">
        <p14:creationId xmlns:p14="http://schemas.microsoft.com/office/powerpoint/2010/main" val="3376274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077" y="1960153"/>
            <a:ext cx="8946541" cy="4195481"/>
          </a:xfrm>
        </p:spPr>
        <p:txBody>
          <a:bodyPr/>
          <a:lstStyle/>
          <a:p>
            <a:r>
              <a:rPr lang="en-US" b="1" dirty="0">
                <a:solidFill>
                  <a:schemeClr val="accent1">
                    <a:lumMod val="20000"/>
                    <a:lumOff val="80000"/>
                  </a:schemeClr>
                </a:solidFill>
              </a:rPr>
              <a:t>Targeted Marketing</a:t>
            </a:r>
            <a:r>
              <a:rPr lang="en-US" dirty="0">
                <a:solidFill>
                  <a:schemeClr val="accent1">
                    <a:lumMod val="20000"/>
                    <a:lumOff val="80000"/>
                  </a:schemeClr>
                </a:solidFill>
              </a:rPr>
              <a:t> </a:t>
            </a:r>
            <a:r>
              <a:rPr lang="en-US" dirty="0"/>
              <a:t>is the process of dividing a large market into smaller pieces based on one or more meaningful shared characteristics and they will respond similarly to marketing action.</a:t>
            </a:r>
          </a:p>
          <a:p>
            <a:r>
              <a:rPr lang="en-US" dirty="0"/>
              <a:t>From the results obtained from </a:t>
            </a:r>
            <a:r>
              <a:rPr lang="en-US" b="1" dirty="0">
                <a:solidFill>
                  <a:schemeClr val="accent1">
                    <a:lumMod val="20000"/>
                    <a:lumOff val="80000"/>
                  </a:schemeClr>
                </a:solidFill>
              </a:rPr>
              <a:t>Customer Segmentation</a:t>
            </a:r>
            <a:r>
              <a:rPr lang="en-US" dirty="0"/>
              <a:t>, customers of different clusters are formed.</a:t>
            </a:r>
          </a:p>
          <a:p>
            <a:r>
              <a:rPr lang="en-US" dirty="0"/>
              <a:t>Based on the products what they are buying more and making more profits to the company for every customer their interested sub-categories are decided.</a:t>
            </a:r>
          </a:p>
          <a:p>
            <a:r>
              <a:rPr lang="en-US" dirty="0"/>
              <a:t>The offers are given on their interested products to people in some clusters in products interested by that group by </a:t>
            </a:r>
            <a:r>
              <a:rPr lang="en-US" b="1" dirty="0">
                <a:solidFill>
                  <a:schemeClr val="accent1">
                    <a:lumMod val="20000"/>
                    <a:lumOff val="80000"/>
                  </a:schemeClr>
                </a:solidFill>
              </a:rPr>
              <a:t>sending E-mails</a:t>
            </a:r>
            <a:r>
              <a:rPr lang="en-US" dirty="0">
                <a:solidFill>
                  <a:schemeClr val="accent1">
                    <a:lumMod val="20000"/>
                    <a:lumOff val="80000"/>
                  </a:schemeClr>
                </a:solidFill>
              </a:rPr>
              <a:t>.</a:t>
            </a:r>
          </a:p>
        </p:txBody>
      </p:sp>
      <p:sp>
        <p:nvSpPr>
          <p:cNvPr id="2" name="Rectangle 1"/>
          <p:cNvSpPr/>
          <p:nvPr/>
        </p:nvSpPr>
        <p:spPr>
          <a:xfrm>
            <a:off x="1196077" y="845691"/>
            <a:ext cx="6393097" cy="461665"/>
          </a:xfrm>
          <a:prstGeom prst="rect">
            <a:avLst/>
          </a:prstGeom>
        </p:spPr>
        <p:txBody>
          <a:bodyPr wrap="none">
            <a:spAutoFit/>
          </a:bodyPr>
          <a:lstStyle/>
          <a:p>
            <a:r>
              <a:rPr lang="en-US" sz="2400" b="1" dirty="0"/>
              <a:t>DIGITAL MARKETING – Targeted Marketing</a:t>
            </a:r>
          </a:p>
        </p:txBody>
      </p:sp>
    </p:spTree>
    <p:extLst>
      <p:ext uri="{BB962C8B-B14F-4D97-AF65-F5344CB8AC3E}">
        <p14:creationId xmlns:p14="http://schemas.microsoft.com/office/powerpoint/2010/main" val="3796738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015411" y="413874"/>
            <a:ext cx="3458462" cy="6006804"/>
          </a:xfrm>
        </p:spPr>
      </p:pic>
    </p:spTree>
    <p:extLst>
      <p:ext uri="{BB962C8B-B14F-4D97-AF65-F5344CB8AC3E}">
        <p14:creationId xmlns:p14="http://schemas.microsoft.com/office/powerpoint/2010/main" val="32529060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8756" y="1264414"/>
            <a:ext cx="9418914" cy="6216438"/>
          </a:xfrm>
        </p:spPr>
        <p:txBody>
          <a:bodyPr/>
          <a:lstStyle/>
          <a:p>
            <a:r>
              <a:rPr lang="en-US" b="1" dirty="0">
                <a:solidFill>
                  <a:schemeClr val="accent1">
                    <a:lumMod val="20000"/>
                    <a:lumOff val="80000"/>
                  </a:schemeClr>
                </a:solidFill>
              </a:rPr>
              <a:t>Targeted Marketing </a:t>
            </a:r>
            <a:r>
              <a:rPr lang="en-US" dirty="0"/>
              <a:t>has evolved to embrace the 4 R’s –Right Customer, Right Channel, Right Moment and Right Answer.</a:t>
            </a:r>
          </a:p>
          <a:p>
            <a:pPr lvl="1"/>
            <a:r>
              <a:rPr lang="en-US" b="1" dirty="0"/>
              <a:t>The Right Person: </a:t>
            </a:r>
            <a:r>
              <a:rPr lang="en-US" dirty="0"/>
              <a:t>Identifying the right customer through a combination of internal customer and prospect data.</a:t>
            </a:r>
          </a:p>
          <a:p>
            <a:pPr lvl="1"/>
            <a:r>
              <a:rPr lang="en-US" b="1" dirty="0"/>
              <a:t>The Right Channel: </a:t>
            </a:r>
            <a:r>
              <a:rPr lang="en-US" dirty="0"/>
              <a:t>Once the right customer has been identified, marketers must use a multi-channel approach to target today’s consumers. As customer go from device to device and use an average of eight channels or more for researches and purchases.</a:t>
            </a:r>
          </a:p>
          <a:p>
            <a:pPr lvl="1"/>
            <a:r>
              <a:rPr lang="en-US" b="1" dirty="0"/>
              <a:t>The Right Moment: </a:t>
            </a:r>
            <a:r>
              <a:rPr lang="en-US" dirty="0"/>
              <a:t>Customers today are constantly bombarded with marketing messages and advertisements. Cutting through the clutter requires that you serve up the most relevant messages at the right time.</a:t>
            </a:r>
          </a:p>
          <a:p>
            <a:pPr lvl="1"/>
            <a:r>
              <a:rPr lang="en-US" dirty="0"/>
              <a:t>We can get the </a:t>
            </a:r>
            <a:r>
              <a:rPr lang="en-US" b="1" dirty="0"/>
              <a:t>Right answer </a:t>
            </a:r>
            <a:r>
              <a:rPr lang="en-US" dirty="0"/>
              <a:t>when targeted to the right customer, through the right channel, and at the right moment, every customer interaction is an opportunity to strengthen customer loyalty, reduce churn, and boost revenues.</a:t>
            </a:r>
          </a:p>
        </p:txBody>
      </p:sp>
      <p:sp>
        <p:nvSpPr>
          <p:cNvPr id="2" name="TextBox 1"/>
          <p:cNvSpPr txBox="1"/>
          <p:nvPr/>
        </p:nvSpPr>
        <p:spPr>
          <a:xfrm>
            <a:off x="758756" y="502655"/>
            <a:ext cx="5393635" cy="523220"/>
          </a:xfrm>
          <a:prstGeom prst="rect">
            <a:avLst/>
          </a:prstGeom>
          <a:noFill/>
        </p:spPr>
        <p:txBody>
          <a:bodyPr wrap="square" rtlCol="0">
            <a:spAutoFit/>
          </a:bodyPr>
          <a:lstStyle/>
          <a:p>
            <a:r>
              <a:rPr lang="en-US" sz="2800" b="1" dirty="0"/>
              <a:t>WHY TARGETED MARKETING ? </a:t>
            </a:r>
          </a:p>
        </p:txBody>
      </p:sp>
    </p:spTree>
    <p:extLst>
      <p:ext uri="{BB962C8B-B14F-4D97-AF65-F5344CB8AC3E}">
        <p14:creationId xmlns:p14="http://schemas.microsoft.com/office/powerpoint/2010/main" val="2392363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65" y="1127227"/>
            <a:ext cx="8825657" cy="1915647"/>
          </a:xfrm>
        </p:spPr>
        <p:txBody>
          <a:bodyPr/>
          <a:lstStyle/>
          <a:p>
            <a:r>
              <a:rPr lang="en-US" b="1" dirty="0"/>
              <a:t>RECOMMENDATION SYSTEM</a:t>
            </a:r>
          </a:p>
        </p:txBody>
      </p:sp>
      <p:sp>
        <p:nvSpPr>
          <p:cNvPr id="3" name="Text Placeholder 2"/>
          <p:cNvSpPr>
            <a:spLocks noGrp="1"/>
          </p:cNvSpPr>
          <p:nvPr>
            <p:ph type="body" idx="1"/>
          </p:nvPr>
        </p:nvSpPr>
        <p:spPr>
          <a:xfrm>
            <a:off x="903164" y="3359397"/>
            <a:ext cx="8825658" cy="860400"/>
          </a:xfrm>
        </p:spPr>
        <p:txBody>
          <a:bodyPr/>
          <a:lstStyle/>
          <a:p>
            <a:pPr marL="342900" indent="-342900">
              <a:buFont typeface="Arial" panose="020B0604020202020204" pitchFamily="34" charset="0"/>
              <a:buChar char="•"/>
            </a:pPr>
            <a:r>
              <a:rPr lang="en-US" dirty="0"/>
              <a:t>PRODUCT BASED RECOMMENDATION</a:t>
            </a:r>
          </a:p>
          <a:p>
            <a:pPr marL="342900" indent="-342900">
              <a:buFont typeface="Arial" panose="020B0604020202020204" pitchFamily="34" charset="0"/>
              <a:buChar char="•"/>
            </a:pPr>
            <a:r>
              <a:rPr lang="en-US" dirty="0"/>
              <a:t>CUSTOMER BASED RECOMMENDATION</a:t>
            </a:r>
          </a:p>
        </p:txBody>
      </p:sp>
      <p:sp>
        <p:nvSpPr>
          <p:cNvPr id="4" name="Rectangle 3"/>
          <p:cNvSpPr/>
          <p:nvPr/>
        </p:nvSpPr>
        <p:spPr>
          <a:xfrm>
            <a:off x="7401310" y="137968"/>
            <a:ext cx="3130985" cy="830997"/>
          </a:xfrm>
          <a:prstGeom prst="rect">
            <a:avLst/>
          </a:prstGeom>
        </p:spPr>
        <p:txBody>
          <a:bodyPr wrap="none">
            <a:spAutoFit/>
          </a:bodyPr>
          <a:lstStyle/>
          <a:p>
            <a:r>
              <a:rPr lang="en-US" sz="1600" b="1" i="1" dirty="0">
                <a:solidFill>
                  <a:schemeClr val="accent1">
                    <a:lumMod val="20000"/>
                    <a:lumOff val="80000"/>
                  </a:schemeClr>
                </a:solidFill>
              </a:rPr>
              <a:t>ASSOCIATION RULE LEARNING</a:t>
            </a:r>
          </a:p>
          <a:p>
            <a:r>
              <a:rPr lang="en-US" sz="1600" b="1" i="1" dirty="0">
                <a:solidFill>
                  <a:schemeClr val="accent1">
                    <a:lumMod val="20000"/>
                    <a:lumOff val="80000"/>
                  </a:schemeClr>
                </a:solidFill>
              </a:rPr>
              <a:t>COSINE SIMILARITY</a:t>
            </a:r>
          </a:p>
          <a:p>
            <a:r>
              <a:rPr lang="en-US" sz="1600" b="1" i="1" dirty="0">
                <a:solidFill>
                  <a:schemeClr val="accent1">
                    <a:lumMod val="20000"/>
                    <a:lumOff val="80000"/>
                  </a:schemeClr>
                </a:solidFill>
              </a:rPr>
              <a:t>PEARSON CORRELATION</a:t>
            </a:r>
          </a:p>
        </p:txBody>
      </p:sp>
    </p:spTree>
    <p:extLst>
      <p:ext uri="{BB962C8B-B14F-4D97-AF65-F5344CB8AC3E}">
        <p14:creationId xmlns:p14="http://schemas.microsoft.com/office/powerpoint/2010/main" val="587103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8842" y="1727871"/>
            <a:ext cx="8946541" cy="4195481"/>
          </a:xfrm>
        </p:spPr>
        <p:txBody>
          <a:bodyPr>
            <a:normAutofit fontScale="92500" lnSpcReduction="10000"/>
          </a:bodyPr>
          <a:lstStyle/>
          <a:p>
            <a:pPr>
              <a:buFont typeface="Arial" panose="020B0604020202020204" pitchFamily="34" charset="0"/>
              <a:buChar char="•"/>
            </a:pPr>
            <a:r>
              <a:rPr lang="en-IN" dirty="0"/>
              <a:t>A </a:t>
            </a:r>
            <a:r>
              <a:rPr lang="en-IN" b="1" dirty="0">
                <a:solidFill>
                  <a:schemeClr val="accent1">
                    <a:lumMod val="20000"/>
                    <a:lumOff val="80000"/>
                  </a:schemeClr>
                </a:solidFill>
              </a:rPr>
              <a:t>Personalized product recommendation</a:t>
            </a:r>
            <a:r>
              <a:rPr lang="en-IN" dirty="0">
                <a:solidFill>
                  <a:schemeClr val="accent1">
                    <a:lumMod val="20000"/>
                    <a:lumOff val="80000"/>
                  </a:schemeClr>
                </a:solidFill>
              </a:rPr>
              <a:t> </a:t>
            </a:r>
            <a:r>
              <a:rPr lang="en-IN" dirty="0"/>
              <a:t>isn’t based on an assumption or guess. Recommendations are based on user behaviour. These are items that have been frequently viewed, considered, or purchased with the one the customer is currently considering.</a:t>
            </a:r>
          </a:p>
          <a:p>
            <a:pPr>
              <a:buFont typeface="Arial" panose="020B0604020202020204" pitchFamily="34" charset="0"/>
              <a:buChar char="•"/>
            </a:pPr>
            <a:r>
              <a:rPr lang="en-IN" dirty="0"/>
              <a:t>What Amazon does — and what your store can do, too — is utilize the behaviour of customers to make predictions about what future customers will like.</a:t>
            </a:r>
            <a:endParaRPr lang="en-US" dirty="0"/>
          </a:p>
          <a:p>
            <a:pPr>
              <a:buFont typeface="Arial" panose="020B0604020202020204" pitchFamily="34" charset="0"/>
              <a:buChar char="•"/>
            </a:pPr>
            <a:r>
              <a:rPr lang="en-US" dirty="0"/>
              <a:t>From the result obtained from </a:t>
            </a:r>
            <a:r>
              <a:rPr lang="en-US" b="1" dirty="0">
                <a:solidFill>
                  <a:schemeClr val="accent1">
                    <a:lumMod val="20000"/>
                    <a:lumOff val="80000"/>
                  </a:schemeClr>
                </a:solidFill>
              </a:rPr>
              <a:t>classification of Products </a:t>
            </a:r>
            <a:r>
              <a:rPr lang="en-US" dirty="0"/>
              <a:t>as best, Moderate and Worst products, analysis was done on </a:t>
            </a:r>
            <a:r>
              <a:rPr lang="en-US" b="1" dirty="0">
                <a:solidFill>
                  <a:schemeClr val="accent1">
                    <a:lumMod val="20000"/>
                    <a:lumOff val="80000"/>
                  </a:schemeClr>
                </a:solidFill>
              </a:rPr>
              <a:t>best products</a:t>
            </a:r>
            <a:r>
              <a:rPr lang="en-US" dirty="0"/>
              <a:t>.</a:t>
            </a:r>
          </a:p>
          <a:p>
            <a:pPr>
              <a:buFont typeface="Arial" panose="020B0604020202020204" pitchFamily="34" charset="0"/>
              <a:buChar char="•"/>
            </a:pPr>
            <a:r>
              <a:rPr lang="en-US" dirty="0"/>
              <a:t>Recommendation system generates score for all products taking one product at a time into consideration.</a:t>
            </a:r>
          </a:p>
          <a:p>
            <a:pPr>
              <a:buFont typeface="Arial" panose="020B0604020202020204" pitchFamily="34" charset="0"/>
              <a:buChar char="•"/>
            </a:pPr>
            <a:r>
              <a:rPr lang="en-US" dirty="0"/>
              <a:t>For each product, based on the scores the </a:t>
            </a:r>
            <a:r>
              <a:rPr lang="en-US" b="1" dirty="0">
                <a:solidFill>
                  <a:schemeClr val="accent1">
                    <a:lumMod val="20000"/>
                    <a:lumOff val="80000"/>
                  </a:schemeClr>
                </a:solidFill>
              </a:rPr>
              <a:t>top five </a:t>
            </a:r>
            <a:r>
              <a:rPr lang="en-US" dirty="0"/>
              <a:t>products are recommended.</a:t>
            </a:r>
          </a:p>
          <a:p>
            <a:pPr marL="0" indent="0">
              <a:buNone/>
            </a:pPr>
            <a:endParaRPr lang="en-US" dirty="0"/>
          </a:p>
        </p:txBody>
      </p:sp>
      <p:sp>
        <p:nvSpPr>
          <p:cNvPr id="6" name="TextBox 5"/>
          <p:cNvSpPr txBox="1"/>
          <p:nvPr/>
        </p:nvSpPr>
        <p:spPr>
          <a:xfrm>
            <a:off x="1288842" y="927652"/>
            <a:ext cx="6381875" cy="800219"/>
          </a:xfrm>
          <a:prstGeom prst="rect">
            <a:avLst/>
          </a:prstGeom>
          <a:noFill/>
        </p:spPr>
        <p:txBody>
          <a:bodyPr wrap="none" rtlCol="0">
            <a:spAutoFit/>
          </a:bodyPr>
          <a:lstStyle/>
          <a:p>
            <a:r>
              <a:rPr lang="en-US" sz="2800" b="1" dirty="0">
                <a:solidFill>
                  <a:schemeClr val="accent1">
                    <a:lumMod val="20000"/>
                    <a:lumOff val="80000"/>
                  </a:schemeClr>
                </a:solidFill>
              </a:rPr>
              <a:t>Product Based Recommendations : </a:t>
            </a:r>
          </a:p>
          <a:p>
            <a:endParaRPr lang="en-US" dirty="0"/>
          </a:p>
        </p:txBody>
      </p:sp>
      <p:sp>
        <p:nvSpPr>
          <p:cNvPr id="2" name="Rectangle 1"/>
          <p:cNvSpPr/>
          <p:nvPr/>
        </p:nvSpPr>
        <p:spPr>
          <a:xfrm>
            <a:off x="7000604" y="0"/>
            <a:ext cx="3491661" cy="369332"/>
          </a:xfrm>
          <a:prstGeom prst="rect">
            <a:avLst/>
          </a:prstGeom>
        </p:spPr>
        <p:txBody>
          <a:bodyPr wrap="none">
            <a:spAutoFit/>
          </a:bodyPr>
          <a:lstStyle/>
          <a:p>
            <a:r>
              <a:rPr lang="en-US" b="1" i="1" dirty="0">
                <a:solidFill>
                  <a:schemeClr val="accent1">
                    <a:lumMod val="20000"/>
                    <a:lumOff val="80000"/>
                  </a:schemeClr>
                </a:solidFill>
              </a:rPr>
              <a:t>ASSOCIATION RULE LEARNING</a:t>
            </a:r>
          </a:p>
        </p:txBody>
      </p:sp>
    </p:spTree>
    <p:extLst>
      <p:ext uri="{BB962C8B-B14F-4D97-AF65-F5344CB8AC3E}">
        <p14:creationId xmlns:p14="http://schemas.microsoft.com/office/powerpoint/2010/main" val="2510288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325217" y="265898"/>
            <a:ext cx="8918713" cy="6210723"/>
          </a:xfrm>
        </p:spPr>
      </p:pic>
    </p:spTree>
    <p:extLst>
      <p:ext uri="{BB962C8B-B14F-4D97-AF65-F5344CB8AC3E}">
        <p14:creationId xmlns:p14="http://schemas.microsoft.com/office/powerpoint/2010/main" val="3337171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Algorithms </a:t>
            </a:r>
          </a:p>
        </p:txBody>
      </p:sp>
      <p:pic>
        <p:nvPicPr>
          <p:cNvPr id="4" name="Content Placeholder 3"/>
          <p:cNvPicPr>
            <a:picLocks noGrp="1" noChangeAspect="1"/>
          </p:cNvPicPr>
          <p:nvPr>
            <p:ph idx="1"/>
          </p:nvPr>
        </p:nvPicPr>
        <p:blipFill>
          <a:blip r:embed="rId2"/>
          <a:stretch>
            <a:fillRect/>
          </a:stretch>
        </p:blipFill>
        <p:spPr>
          <a:xfrm>
            <a:off x="646110" y="2029577"/>
            <a:ext cx="9544811" cy="4159188"/>
          </a:xfrm>
          <a:prstGeom prst="rect">
            <a:avLst/>
          </a:prstGeom>
        </p:spPr>
      </p:pic>
    </p:spTree>
    <p:extLst>
      <p:ext uri="{BB962C8B-B14F-4D97-AF65-F5344CB8AC3E}">
        <p14:creationId xmlns:p14="http://schemas.microsoft.com/office/powerpoint/2010/main" val="3468553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5103" y="1688115"/>
            <a:ext cx="8946541" cy="4414510"/>
          </a:xfrm>
        </p:spPr>
        <p:txBody>
          <a:bodyPr/>
          <a:lstStyle/>
          <a:p>
            <a:pPr>
              <a:buFont typeface="Arial" panose="020B0604020202020204" pitchFamily="34" charset="0"/>
              <a:buChar char="•"/>
            </a:pPr>
            <a:r>
              <a:rPr lang="en-IN" b="1" dirty="0">
                <a:solidFill>
                  <a:schemeClr val="accent1">
                    <a:lumMod val="20000"/>
                    <a:lumOff val="80000"/>
                  </a:schemeClr>
                </a:solidFill>
              </a:rPr>
              <a:t>Customer Based </a:t>
            </a:r>
            <a:r>
              <a:rPr lang="en-US" b="1" dirty="0">
                <a:solidFill>
                  <a:schemeClr val="accent1">
                    <a:lumMod val="20000"/>
                    <a:lumOff val="80000"/>
                  </a:schemeClr>
                </a:solidFill>
              </a:rPr>
              <a:t>Recommendation </a:t>
            </a:r>
            <a:r>
              <a:rPr lang="en-IN" dirty="0"/>
              <a:t> is a term frequently used in marketing. It is a measure of how products and services supplied by a company meet or surpass customer expectation. Is defined as "the number of customers, or percentage of total customers, whose reported experience with a firm, its products, or its services (ratings) exceeds specified satisfaction goals.</a:t>
            </a:r>
            <a:endParaRPr lang="en-US" dirty="0"/>
          </a:p>
          <a:p>
            <a:pPr>
              <a:buFont typeface="Arial" panose="020B0604020202020204" pitchFamily="34" charset="0"/>
              <a:buChar char="•"/>
            </a:pPr>
            <a:r>
              <a:rPr lang="en-US" dirty="0"/>
              <a:t>The best customers and best products were considered</a:t>
            </a:r>
          </a:p>
          <a:p>
            <a:pPr>
              <a:buFont typeface="Arial" panose="020B0604020202020204" pitchFamily="34" charset="0"/>
              <a:buChar char="•"/>
            </a:pPr>
            <a:r>
              <a:rPr lang="en-US" dirty="0"/>
              <a:t>Using </a:t>
            </a:r>
            <a:r>
              <a:rPr lang="en-US" b="1" dirty="0">
                <a:solidFill>
                  <a:schemeClr val="accent1">
                    <a:lumMod val="20000"/>
                    <a:lumOff val="80000"/>
                  </a:schemeClr>
                </a:solidFill>
              </a:rPr>
              <a:t>Cosine Similarity </a:t>
            </a:r>
            <a:r>
              <a:rPr lang="en-US" dirty="0"/>
              <a:t>and </a:t>
            </a:r>
            <a:r>
              <a:rPr lang="en-US" b="1" dirty="0">
                <a:solidFill>
                  <a:schemeClr val="accent1">
                    <a:lumMod val="20000"/>
                    <a:lumOff val="80000"/>
                  </a:schemeClr>
                </a:solidFill>
              </a:rPr>
              <a:t>Pearson Correlation </a:t>
            </a:r>
            <a:r>
              <a:rPr lang="en-US" dirty="0"/>
              <a:t>a similarity score is generated</a:t>
            </a:r>
          </a:p>
          <a:p>
            <a:pPr>
              <a:buFont typeface="Arial" panose="020B0604020202020204" pitchFamily="34" charset="0"/>
              <a:buChar char="•"/>
            </a:pPr>
            <a:r>
              <a:rPr lang="en-US" dirty="0"/>
              <a:t>If the </a:t>
            </a:r>
            <a:r>
              <a:rPr lang="en-US" b="1" dirty="0">
                <a:solidFill>
                  <a:schemeClr val="accent1">
                    <a:lumMod val="20000"/>
                    <a:lumOff val="80000"/>
                  </a:schemeClr>
                </a:solidFill>
              </a:rPr>
              <a:t>score &gt; threshold</a:t>
            </a:r>
            <a:r>
              <a:rPr lang="en-US" dirty="0"/>
              <a:t>, compare the purchase pattern and recommended products.</a:t>
            </a:r>
          </a:p>
        </p:txBody>
      </p:sp>
      <p:sp>
        <p:nvSpPr>
          <p:cNvPr id="4" name="TextBox 3"/>
          <p:cNvSpPr txBox="1"/>
          <p:nvPr/>
        </p:nvSpPr>
        <p:spPr>
          <a:xfrm>
            <a:off x="1355103" y="887895"/>
            <a:ext cx="6462025" cy="800219"/>
          </a:xfrm>
          <a:prstGeom prst="rect">
            <a:avLst/>
          </a:prstGeom>
          <a:noFill/>
        </p:spPr>
        <p:txBody>
          <a:bodyPr wrap="none" rtlCol="0">
            <a:spAutoFit/>
          </a:bodyPr>
          <a:lstStyle/>
          <a:p>
            <a:r>
              <a:rPr lang="en-US" sz="2800" b="1" dirty="0">
                <a:solidFill>
                  <a:schemeClr val="accent1">
                    <a:lumMod val="20000"/>
                    <a:lumOff val="80000"/>
                  </a:schemeClr>
                </a:solidFill>
              </a:rPr>
              <a:t>Customer Based Recommendation :</a:t>
            </a:r>
          </a:p>
          <a:p>
            <a:endParaRPr lang="en-US" dirty="0"/>
          </a:p>
        </p:txBody>
      </p:sp>
    </p:spTree>
    <p:extLst>
      <p:ext uri="{BB962C8B-B14F-4D97-AF65-F5344CB8AC3E}">
        <p14:creationId xmlns:p14="http://schemas.microsoft.com/office/powerpoint/2010/main" val="3039027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179841" y="318053"/>
            <a:ext cx="8991357" cy="6248400"/>
          </a:xfrm>
        </p:spPr>
      </p:pic>
    </p:spTree>
    <p:extLst>
      <p:ext uri="{BB962C8B-B14F-4D97-AF65-F5344CB8AC3E}">
        <p14:creationId xmlns:p14="http://schemas.microsoft.com/office/powerpoint/2010/main" val="3081627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202" y="1549769"/>
            <a:ext cx="8825657" cy="1915647"/>
          </a:xfrm>
        </p:spPr>
        <p:txBody>
          <a:bodyPr/>
          <a:lstStyle/>
          <a:p>
            <a:r>
              <a:rPr lang="en-US" b="1" dirty="0"/>
              <a:t>INVENTORY MANAGEMENT</a:t>
            </a:r>
          </a:p>
        </p:txBody>
      </p:sp>
      <p:sp>
        <p:nvSpPr>
          <p:cNvPr id="3" name="Text Placeholder 2"/>
          <p:cNvSpPr>
            <a:spLocks noGrp="1"/>
          </p:cNvSpPr>
          <p:nvPr>
            <p:ph type="body" idx="1"/>
          </p:nvPr>
        </p:nvSpPr>
        <p:spPr>
          <a:xfrm>
            <a:off x="7834051" y="172535"/>
            <a:ext cx="2595410" cy="860400"/>
          </a:xfrm>
        </p:spPr>
        <p:txBody>
          <a:bodyPr>
            <a:noAutofit/>
          </a:bodyPr>
          <a:lstStyle/>
          <a:p>
            <a:r>
              <a:rPr lang="en-US" sz="1600" b="1" i="1" dirty="0">
                <a:solidFill>
                  <a:schemeClr val="accent1">
                    <a:lumMod val="20000"/>
                    <a:lumOff val="80000"/>
                  </a:schemeClr>
                </a:solidFill>
              </a:rPr>
              <a:t>Descriptive Analytics</a:t>
            </a:r>
          </a:p>
          <a:p>
            <a:r>
              <a:rPr lang="en-US" sz="1600" b="1" i="1" dirty="0">
                <a:solidFill>
                  <a:schemeClr val="accent1">
                    <a:lumMod val="20000"/>
                    <a:lumOff val="80000"/>
                  </a:schemeClr>
                </a:solidFill>
              </a:rPr>
              <a:t>Predictive Analytics</a:t>
            </a:r>
          </a:p>
          <a:p>
            <a:r>
              <a:rPr lang="en-US" sz="1600" b="1" i="1" dirty="0">
                <a:solidFill>
                  <a:schemeClr val="accent1">
                    <a:lumMod val="20000"/>
                    <a:lumOff val="80000"/>
                  </a:schemeClr>
                </a:solidFill>
              </a:rPr>
              <a:t>Linear Regression</a:t>
            </a:r>
            <a:endParaRPr lang="en-US" sz="1600" i="1" dirty="0">
              <a:solidFill>
                <a:schemeClr val="accent1">
                  <a:lumMod val="20000"/>
                  <a:lumOff val="80000"/>
                </a:schemeClr>
              </a:solidFill>
            </a:endParaRPr>
          </a:p>
        </p:txBody>
      </p:sp>
    </p:spTree>
    <p:extLst>
      <p:ext uri="{BB962C8B-B14F-4D97-AF65-F5344CB8AC3E}">
        <p14:creationId xmlns:p14="http://schemas.microsoft.com/office/powerpoint/2010/main" val="1193280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68" y="1416813"/>
            <a:ext cx="8946541" cy="4195481"/>
          </a:xfrm>
        </p:spPr>
        <p:txBody>
          <a:bodyPr>
            <a:normAutofit/>
          </a:bodyPr>
          <a:lstStyle/>
          <a:p>
            <a:r>
              <a:rPr lang="en-US" b="1" dirty="0">
                <a:solidFill>
                  <a:schemeClr val="accent1">
                    <a:lumMod val="20000"/>
                    <a:lumOff val="80000"/>
                  </a:schemeClr>
                </a:solidFill>
              </a:rPr>
              <a:t>Inventory management </a:t>
            </a:r>
            <a:r>
              <a:rPr lang="en-US" dirty="0"/>
              <a:t>as an element of supply chain management, includes aspects such as controlling and overseeing ordering inventory, storage of inventory, and controlling the amount of product for sale.</a:t>
            </a:r>
          </a:p>
          <a:p>
            <a:r>
              <a:rPr lang="en-US" dirty="0"/>
              <a:t>It is also important to maintaining the right balance of stock in your warehouses, too much inventory</a:t>
            </a:r>
            <a:r>
              <a:rPr lang="en-US" b="1" dirty="0"/>
              <a:t> </a:t>
            </a:r>
            <a:r>
              <a:rPr lang="en-US" dirty="0"/>
              <a:t>can trigger profit losses––whether a product expires, gets damaged, or goes out of season.</a:t>
            </a:r>
          </a:p>
          <a:p>
            <a:endParaRPr lang="en-US" dirty="0"/>
          </a:p>
          <a:p>
            <a:pPr marL="0" indent="0">
              <a:buNone/>
            </a:pPr>
            <a:endParaRPr lang="en-US" dirty="0"/>
          </a:p>
        </p:txBody>
      </p:sp>
    </p:spTree>
    <p:extLst>
      <p:ext uri="{BB962C8B-B14F-4D97-AF65-F5344CB8AC3E}">
        <p14:creationId xmlns:p14="http://schemas.microsoft.com/office/powerpoint/2010/main" val="1822195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7051" y="555423"/>
            <a:ext cx="8946541" cy="4195481"/>
          </a:xfrm>
        </p:spPr>
        <p:txBody>
          <a:bodyPr>
            <a:normAutofit/>
          </a:bodyPr>
          <a:lstStyle/>
          <a:p>
            <a:pPr>
              <a:buFont typeface="Arial" panose="020B0604020202020204" pitchFamily="34" charset="0"/>
              <a:buChar char="•"/>
            </a:pPr>
            <a:r>
              <a:rPr lang="en-US" dirty="0"/>
              <a:t>Extracted the pattern of inventory for all products for a period of 48 months.</a:t>
            </a:r>
            <a:r>
              <a:rPr lang="en-US" dirty="0">
                <a:solidFill>
                  <a:schemeClr val="accent1">
                    <a:lumMod val="20000"/>
                    <a:lumOff val="80000"/>
                  </a:schemeClr>
                </a:solidFill>
              </a:rPr>
              <a:t>(</a:t>
            </a:r>
            <a:r>
              <a:rPr lang="en-US" b="1" dirty="0">
                <a:solidFill>
                  <a:schemeClr val="accent1">
                    <a:lumMod val="20000"/>
                    <a:lumOff val="80000"/>
                  </a:schemeClr>
                </a:solidFill>
              </a:rPr>
              <a:t>Descriptive Analytics</a:t>
            </a:r>
            <a:r>
              <a:rPr lang="en-US" dirty="0">
                <a:solidFill>
                  <a:schemeClr val="accent1">
                    <a:lumMod val="20000"/>
                    <a:lumOff val="80000"/>
                  </a:schemeClr>
                </a:solidFill>
              </a:rPr>
              <a:t>)</a:t>
            </a:r>
          </a:p>
          <a:p>
            <a:pPr>
              <a:buFont typeface="Arial" panose="020B0604020202020204" pitchFamily="34" charset="0"/>
              <a:buChar char="•"/>
            </a:pPr>
            <a:r>
              <a:rPr lang="en-US" dirty="0"/>
              <a:t>Based on profits and quantity sold of products they are classified as best, moderate, worst and High, Medium, Low respectively.</a:t>
            </a:r>
          </a:p>
          <a:p>
            <a:pPr>
              <a:buFont typeface="Arial" panose="020B0604020202020204" pitchFamily="34" charset="0"/>
              <a:buChar char="•"/>
            </a:pPr>
            <a:r>
              <a:rPr lang="en-US" dirty="0"/>
              <a:t>Inventory was managed by taking above parameters.</a:t>
            </a:r>
          </a:p>
          <a:p>
            <a:pPr>
              <a:buFont typeface="Arial" panose="020B0604020202020204" pitchFamily="34" charset="0"/>
              <a:buChar char="•"/>
            </a:pPr>
            <a:r>
              <a:rPr lang="en-US" dirty="0"/>
              <a:t>Based on product &amp; given date the predicted sales for next 3 months are calculated by using </a:t>
            </a:r>
            <a:r>
              <a:rPr lang="en-US" b="1" dirty="0">
                <a:solidFill>
                  <a:schemeClr val="accent1">
                    <a:lumMod val="20000"/>
                    <a:lumOff val="80000"/>
                  </a:schemeClr>
                </a:solidFill>
              </a:rPr>
              <a:t>Linear Regression</a:t>
            </a:r>
            <a:r>
              <a:rPr lang="en-US" dirty="0">
                <a:solidFill>
                  <a:schemeClr val="accent1">
                    <a:lumMod val="20000"/>
                    <a:lumOff val="80000"/>
                  </a:schemeClr>
                </a:solidFill>
              </a:rPr>
              <a:t>.(</a:t>
            </a:r>
            <a:r>
              <a:rPr lang="en-US" b="1" dirty="0">
                <a:solidFill>
                  <a:schemeClr val="accent1">
                    <a:lumMod val="20000"/>
                    <a:lumOff val="80000"/>
                  </a:schemeClr>
                </a:solidFill>
              </a:rPr>
              <a:t>Predictive Analytics</a:t>
            </a:r>
            <a:r>
              <a:rPr lang="en-US" dirty="0">
                <a:solidFill>
                  <a:schemeClr val="accent1">
                    <a:lumMod val="20000"/>
                    <a:lumOff val="80000"/>
                  </a:schemeClr>
                </a:solidFill>
              </a:rPr>
              <a:t>)</a:t>
            </a:r>
          </a:p>
          <a:p>
            <a:endParaRPr lang="en-US" dirty="0"/>
          </a:p>
        </p:txBody>
      </p:sp>
      <p:pic>
        <p:nvPicPr>
          <p:cNvPr id="5" name="Picture 4"/>
          <p:cNvPicPr>
            <a:picLocks noChangeAspect="1"/>
          </p:cNvPicPr>
          <p:nvPr/>
        </p:nvPicPr>
        <p:blipFill>
          <a:blip r:embed="rId2"/>
          <a:stretch>
            <a:fillRect/>
          </a:stretch>
        </p:blipFill>
        <p:spPr>
          <a:xfrm>
            <a:off x="1129816" y="3467686"/>
            <a:ext cx="9431084" cy="3199361"/>
          </a:xfrm>
          <a:prstGeom prst="rect">
            <a:avLst/>
          </a:prstGeom>
        </p:spPr>
      </p:pic>
    </p:spTree>
    <p:extLst>
      <p:ext uri="{BB962C8B-B14F-4D97-AF65-F5344CB8AC3E}">
        <p14:creationId xmlns:p14="http://schemas.microsoft.com/office/powerpoint/2010/main" val="2113111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3555" y="1363806"/>
            <a:ext cx="8946541" cy="4195481"/>
          </a:xfrm>
        </p:spPr>
        <p:txBody>
          <a:bodyPr/>
          <a:lstStyle/>
          <a:p>
            <a:r>
              <a:rPr lang="en-US" dirty="0"/>
              <a:t>It  eliminates human error, companies now operate much more efficiently, without this excessive purchase and dead stock accumulation are the most common issues.</a:t>
            </a:r>
          </a:p>
          <a:p>
            <a:r>
              <a:rPr lang="en-US" dirty="0"/>
              <a:t>Client has an upper hand over other non-tech savvy owners, such as make real time business decisions, Access inventory information for all channels in a single interface, to approve invoices or purchases while travelling or never worry about you losing your data ever.</a:t>
            </a:r>
          </a:p>
          <a:p>
            <a:pPr marL="0" indent="0">
              <a:buNone/>
            </a:pPr>
            <a:endParaRPr lang="en-US" dirty="0"/>
          </a:p>
        </p:txBody>
      </p:sp>
    </p:spTree>
    <p:extLst>
      <p:ext uri="{BB962C8B-B14F-4D97-AF65-F5344CB8AC3E}">
        <p14:creationId xmlns:p14="http://schemas.microsoft.com/office/powerpoint/2010/main" val="779107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501" y="1905002"/>
            <a:ext cx="8825660" cy="1653180"/>
          </a:xfrm>
        </p:spPr>
        <p:txBody>
          <a:bodyPr/>
          <a:lstStyle/>
          <a:p>
            <a:pPr algn="ctr"/>
            <a:br>
              <a:rPr lang="en-US" b="1" dirty="0">
                <a:solidFill>
                  <a:schemeClr val="accent1">
                    <a:lumMod val="20000"/>
                    <a:lumOff val="80000"/>
                  </a:schemeClr>
                </a:solidFill>
                <a:latin typeface="Algerian" panose="04020705040A02060702" pitchFamily="82" charset="0"/>
              </a:rPr>
            </a:br>
            <a:r>
              <a:rPr lang="en-US" b="1" dirty="0">
                <a:solidFill>
                  <a:schemeClr val="accent1">
                    <a:lumMod val="20000"/>
                    <a:lumOff val="80000"/>
                  </a:schemeClr>
                </a:solidFill>
                <a:latin typeface="Algerian" panose="04020705040A02060702" pitchFamily="82" charset="0"/>
              </a:rPr>
              <a:t>Thank you!</a:t>
            </a:r>
          </a:p>
        </p:txBody>
      </p:sp>
    </p:spTree>
    <p:extLst>
      <p:ext uri="{BB962C8B-B14F-4D97-AF65-F5344CB8AC3E}">
        <p14:creationId xmlns:p14="http://schemas.microsoft.com/office/powerpoint/2010/main" val="280615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Digital Marketing ?</a:t>
            </a:r>
          </a:p>
        </p:txBody>
      </p:sp>
      <p:sp>
        <p:nvSpPr>
          <p:cNvPr id="3" name="Content Placeholder 2"/>
          <p:cNvSpPr>
            <a:spLocks noGrp="1"/>
          </p:cNvSpPr>
          <p:nvPr>
            <p:ph idx="1"/>
          </p:nvPr>
        </p:nvSpPr>
        <p:spPr/>
        <p:txBody>
          <a:bodyPr/>
          <a:lstStyle/>
          <a:p>
            <a:r>
              <a:rPr lang="en-US" b="1" dirty="0">
                <a:solidFill>
                  <a:schemeClr val="accent1">
                    <a:lumMod val="20000"/>
                    <a:lumOff val="80000"/>
                  </a:schemeClr>
                </a:solidFill>
              </a:rPr>
              <a:t>Digital marketing </a:t>
            </a:r>
            <a:r>
              <a:rPr lang="en-US" dirty="0"/>
              <a:t>is the promotion of products or services using digital technologies like Internet.</a:t>
            </a:r>
          </a:p>
        </p:txBody>
      </p:sp>
      <p:pic>
        <p:nvPicPr>
          <p:cNvPr id="5" name="Picture 4"/>
          <p:cNvPicPr>
            <a:picLocks noChangeAspect="1"/>
          </p:cNvPicPr>
          <p:nvPr/>
        </p:nvPicPr>
        <p:blipFill>
          <a:blip r:embed="rId2"/>
          <a:stretch>
            <a:fillRect/>
          </a:stretch>
        </p:blipFill>
        <p:spPr>
          <a:xfrm>
            <a:off x="1775792" y="3278030"/>
            <a:ext cx="8375374" cy="2268003"/>
          </a:xfrm>
          <a:prstGeom prst="rect">
            <a:avLst/>
          </a:prstGeom>
        </p:spPr>
      </p:pic>
    </p:spTree>
    <p:extLst>
      <p:ext uri="{BB962C8B-B14F-4D97-AF65-F5344CB8AC3E}">
        <p14:creationId xmlns:p14="http://schemas.microsoft.com/office/powerpoint/2010/main" val="2358217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ML enhance Digital Marketing</a:t>
            </a:r>
          </a:p>
        </p:txBody>
      </p:sp>
      <p:sp>
        <p:nvSpPr>
          <p:cNvPr id="3" name="Content Placeholder 2"/>
          <p:cNvSpPr>
            <a:spLocks noGrp="1"/>
          </p:cNvSpPr>
          <p:nvPr>
            <p:ph idx="1"/>
          </p:nvPr>
        </p:nvSpPr>
        <p:spPr>
          <a:xfrm>
            <a:off x="646111" y="1469823"/>
            <a:ext cx="10790515" cy="4957481"/>
          </a:xfrm>
        </p:spPr>
        <p:txBody>
          <a:bodyPr>
            <a:normAutofit/>
          </a:bodyPr>
          <a:lstStyle/>
          <a:p>
            <a:r>
              <a:rPr lang="en-US" dirty="0"/>
              <a:t>The opportunities </a:t>
            </a:r>
            <a:r>
              <a:rPr lang="en-US" b="1" dirty="0"/>
              <a:t>machine learning </a:t>
            </a:r>
            <a:r>
              <a:rPr lang="en-US" dirty="0"/>
              <a:t>present for </a:t>
            </a:r>
            <a:r>
              <a:rPr lang="en-US" b="1" dirty="0"/>
              <a:t>marketers</a:t>
            </a:r>
            <a:r>
              <a:rPr lang="en-US" dirty="0"/>
              <a:t> are virtually unlimited. Here are some of them:</a:t>
            </a:r>
          </a:p>
          <a:p>
            <a:pPr>
              <a:buFont typeface="Wingdings" panose="05000000000000000000" pitchFamily="2" charset="2"/>
              <a:buChar char="§"/>
            </a:pPr>
            <a:r>
              <a:rPr lang="en-US" b="1" dirty="0">
                <a:solidFill>
                  <a:schemeClr val="accent1">
                    <a:lumMod val="20000"/>
                    <a:lumOff val="80000"/>
                  </a:schemeClr>
                </a:solidFill>
              </a:rPr>
              <a:t>Unlimited Data</a:t>
            </a:r>
            <a:r>
              <a:rPr lang="en-US" dirty="0"/>
              <a:t>: With this data, you can adjust your brand’s message based on the most recent consumer behaviors.</a:t>
            </a:r>
          </a:p>
          <a:p>
            <a:pPr>
              <a:buFont typeface="Wingdings" panose="05000000000000000000" pitchFamily="2" charset="2"/>
              <a:buChar char="§"/>
            </a:pPr>
            <a:r>
              <a:rPr lang="en-US" b="1" dirty="0">
                <a:solidFill>
                  <a:schemeClr val="accent1">
                    <a:lumMod val="20000"/>
                    <a:lumOff val="80000"/>
                  </a:schemeClr>
                </a:solidFill>
              </a:rPr>
              <a:t>Customer Segmentation</a:t>
            </a:r>
            <a:r>
              <a:rPr lang="en-US" dirty="0"/>
              <a:t>: ML can be used to identify various segments of your target market. This data can help you create a predictive approach to your customer segmentation, allowing you to lead each customer individually through their purchase history.</a:t>
            </a:r>
          </a:p>
          <a:p>
            <a:pPr>
              <a:buFont typeface="Wingdings" panose="05000000000000000000" pitchFamily="2" charset="2"/>
              <a:buChar char="§"/>
            </a:pPr>
            <a:r>
              <a:rPr lang="en-US" b="1" dirty="0">
                <a:solidFill>
                  <a:schemeClr val="accent1">
                    <a:lumMod val="20000"/>
                    <a:lumOff val="80000"/>
                  </a:schemeClr>
                </a:solidFill>
              </a:rPr>
              <a:t>Customer Lifetime Value</a:t>
            </a:r>
            <a:r>
              <a:rPr lang="en-US" dirty="0"/>
              <a:t>: Your customer lifetime value is calculated based on their purchasing history, their interactions with your marketing campaigns, as well as the actions they take on your platform. ML calculates your customer lifetime value more accurately thus allowing you to optimize your future interactions with them accordingly.</a:t>
            </a:r>
          </a:p>
        </p:txBody>
      </p:sp>
    </p:spTree>
    <p:extLst>
      <p:ext uri="{BB962C8B-B14F-4D97-AF65-F5344CB8AC3E}">
        <p14:creationId xmlns:p14="http://schemas.microsoft.com/office/powerpoint/2010/main" val="368638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p>
        </p:txBody>
      </p:sp>
      <p:sp>
        <p:nvSpPr>
          <p:cNvPr id="3" name="Content Placeholder 2"/>
          <p:cNvSpPr>
            <a:spLocks noGrp="1"/>
          </p:cNvSpPr>
          <p:nvPr>
            <p:ph idx="1"/>
          </p:nvPr>
        </p:nvSpPr>
        <p:spPr/>
        <p:txBody>
          <a:bodyPr/>
          <a:lstStyle/>
          <a:p>
            <a:pPr>
              <a:buFont typeface="Wingdings" panose="05000000000000000000" pitchFamily="2" charset="2"/>
              <a:buChar char="v"/>
            </a:pPr>
            <a:r>
              <a:rPr lang="en-US" b="1" dirty="0"/>
              <a:t>Amazon</a:t>
            </a:r>
            <a:r>
              <a:rPr lang="en-US" dirty="0"/>
              <a:t> uses AI and ML for its online store</a:t>
            </a:r>
          </a:p>
          <a:p>
            <a:pPr>
              <a:buFont typeface="Wingdings" panose="05000000000000000000" pitchFamily="2" charset="2"/>
              <a:buChar char="v"/>
            </a:pPr>
            <a:r>
              <a:rPr lang="en-US" b="1" dirty="0"/>
              <a:t>Netflix</a:t>
            </a:r>
            <a:r>
              <a:rPr lang="en-US" dirty="0"/>
              <a:t> uses the </a:t>
            </a:r>
            <a:r>
              <a:rPr lang="en-US" i="1" dirty="0"/>
              <a:t>predictive analysis </a:t>
            </a:r>
            <a:r>
              <a:rPr lang="en-US" dirty="0"/>
              <a:t>tool for better content curation</a:t>
            </a:r>
          </a:p>
          <a:p>
            <a:pPr>
              <a:buFont typeface="Wingdings" panose="05000000000000000000" pitchFamily="2" charset="2"/>
              <a:buChar char="v"/>
            </a:pPr>
            <a:r>
              <a:rPr lang="en-US" b="1" dirty="0"/>
              <a:t>IBM Watson’s </a:t>
            </a:r>
            <a:r>
              <a:rPr lang="en-US" dirty="0"/>
              <a:t>extensive use in the better recommendation for cancer treatments in many healthcare organizations </a:t>
            </a:r>
          </a:p>
          <a:p>
            <a:pPr>
              <a:buFont typeface="Wingdings" panose="05000000000000000000" pitchFamily="2" charset="2"/>
              <a:buChar char="v"/>
            </a:pPr>
            <a:r>
              <a:rPr lang="en-US" b="1" dirty="0"/>
              <a:t>Walmart</a:t>
            </a:r>
            <a:r>
              <a:rPr lang="en-US" dirty="0"/>
              <a:t> uses machine learning based software for anticipating customer needs and providing suitable solutions for them</a:t>
            </a:r>
          </a:p>
          <a:p>
            <a:pPr>
              <a:buFont typeface="Wingdings" panose="05000000000000000000" pitchFamily="2" charset="2"/>
              <a:buChar char="v"/>
            </a:pPr>
            <a:endParaRPr lang="en-US" dirty="0"/>
          </a:p>
          <a:p>
            <a:pPr marL="0" indent="0">
              <a:buNone/>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018993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876" y="2334526"/>
            <a:ext cx="9404723" cy="1400530"/>
          </a:xfrm>
        </p:spPr>
        <p:txBody>
          <a:bodyPr/>
          <a:lstStyle/>
          <a:p>
            <a:r>
              <a:rPr lang="en-US" sz="4000" b="1" dirty="0"/>
              <a:t>DATA ANALYTICS IN MACHINE LEARNING</a:t>
            </a:r>
          </a:p>
        </p:txBody>
      </p:sp>
    </p:spTree>
    <p:extLst>
      <p:ext uri="{BB962C8B-B14F-4D97-AF65-F5344CB8AC3E}">
        <p14:creationId xmlns:p14="http://schemas.microsoft.com/office/powerpoint/2010/main" val="2197881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04225" y="1486005"/>
            <a:ext cx="10534836" cy="5020811"/>
          </a:xfrm>
        </p:spPr>
      </p:pic>
      <p:sp>
        <p:nvSpPr>
          <p:cNvPr id="2" name="TextBox 1"/>
          <p:cNvSpPr txBox="1"/>
          <p:nvPr/>
        </p:nvSpPr>
        <p:spPr>
          <a:xfrm>
            <a:off x="504225" y="371061"/>
            <a:ext cx="4465340" cy="646331"/>
          </a:xfrm>
          <a:prstGeom prst="rect">
            <a:avLst/>
          </a:prstGeom>
          <a:noFill/>
        </p:spPr>
        <p:txBody>
          <a:bodyPr wrap="square" rtlCol="0">
            <a:spAutoFit/>
          </a:bodyPr>
          <a:lstStyle/>
          <a:p>
            <a:r>
              <a:rPr lang="en-US" sz="3600" dirty="0"/>
              <a:t>DATA ANALYTICS</a:t>
            </a:r>
          </a:p>
        </p:txBody>
      </p:sp>
    </p:spTree>
    <p:extLst>
      <p:ext uri="{BB962C8B-B14F-4D97-AF65-F5344CB8AC3E}">
        <p14:creationId xmlns:p14="http://schemas.microsoft.com/office/powerpoint/2010/main" val="881794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1104293" y="1496327"/>
            <a:ext cx="8946541" cy="4195481"/>
          </a:xfrm>
        </p:spPr>
        <p:txBody>
          <a:bodyPr/>
          <a:lstStyle/>
          <a:p>
            <a:r>
              <a:rPr lang="en-US" dirty="0"/>
              <a:t>The dataset is obtained from the retail-store based in </a:t>
            </a:r>
            <a:r>
              <a:rPr lang="en-US" b="1" dirty="0"/>
              <a:t>US</a:t>
            </a:r>
            <a:r>
              <a:rPr lang="en-US" dirty="0"/>
              <a:t>.</a:t>
            </a:r>
          </a:p>
          <a:p>
            <a:r>
              <a:rPr lang="en-US" dirty="0"/>
              <a:t>The data has been collected over the period of </a:t>
            </a:r>
            <a:r>
              <a:rPr lang="en-US" b="1" dirty="0"/>
              <a:t>4</a:t>
            </a:r>
            <a:r>
              <a:rPr lang="en-US" dirty="0"/>
              <a:t>years from </a:t>
            </a:r>
            <a:r>
              <a:rPr lang="en-US" b="1" dirty="0"/>
              <a:t>2014-17</a:t>
            </a:r>
          </a:p>
          <a:p>
            <a:r>
              <a:rPr lang="en-US" dirty="0"/>
              <a:t>There has been a total of </a:t>
            </a:r>
            <a:r>
              <a:rPr lang="en-US" b="1" dirty="0"/>
              <a:t>793</a:t>
            </a:r>
            <a:r>
              <a:rPr lang="en-US" dirty="0"/>
              <a:t> customers from </a:t>
            </a:r>
            <a:r>
              <a:rPr lang="en-US" b="1" dirty="0"/>
              <a:t>49</a:t>
            </a:r>
            <a:r>
              <a:rPr lang="en-US" dirty="0"/>
              <a:t> different states with </a:t>
            </a:r>
            <a:r>
              <a:rPr lang="en-US" b="1" dirty="0"/>
              <a:t>1850</a:t>
            </a:r>
            <a:r>
              <a:rPr lang="en-US" dirty="0"/>
              <a:t> products.</a:t>
            </a:r>
          </a:p>
          <a:p>
            <a:r>
              <a:rPr lang="en-US" dirty="0"/>
              <a:t>Some of the features available in the dataset are Customer Name, Product Name, Order-Date, M.R.P, Profit, Quantity Sold, Discount.</a:t>
            </a:r>
          </a:p>
          <a:p>
            <a:endParaRPr lang="en-US" dirty="0"/>
          </a:p>
          <a:p>
            <a:endParaRPr lang="en-US" dirty="0"/>
          </a:p>
        </p:txBody>
      </p:sp>
      <p:pic>
        <p:nvPicPr>
          <p:cNvPr id="7" name="Picture 6"/>
          <p:cNvPicPr>
            <a:picLocks noChangeAspect="1"/>
          </p:cNvPicPr>
          <p:nvPr/>
        </p:nvPicPr>
        <p:blipFill>
          <a:blip r:embed="rId2"/>
          <a:stretch>
            <a:fillRect/>
          </a:stretch>
        </p:blipFill>
        <p:spPr>
          <a:xfrm>
            <a:off x="0" y="4808753"/>
            <a:ext cx="12192000" cy="1439646"/>
          </a:xfrm>
          <a:prstGeom prst="rect">
            <a:avLst/>
          </a:prstGeom>
          <a:ln>
            <a:solidFill>
              <a:schemeClr val="bg1">
                <a:lumMod val="95000"/>
                <a:lumOff val="5000"/>
              </a:schemeClr>
            </a:solidFill>
          </a:ln>
        </p:spPr>
      </p:pic>
    </p:spTree>
    <p:extLst>
      <p:ext uri="{BB962C8B-B14F-4D97-AF65-F5344CB8AC3E}">
        <p14:creationId xmlns:p14="http://schemas.microsoft.com/office/powerpoint/2010/main" val="26591879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4792</TotalTime>
  <Words>1414</Words>
  <Application>Microsoft Office PowerPoint</Application>
  <PresentationFormat>Widescreen</PresentationFormat>
  <Paragraphs>123</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Algerian</vt:lpstr>
      <vt:lpstr>Arial</vt:lpstr>
      <vt:lpstr>Century Gothic</vt:lpstr>
      <vt:lpstr>Wingdings</vt:lpstr>
      <vt:lpstr>Wingdings 3</vt:lpstr>
      <vt:lpstr>Ion</vt:lpstr>
      <vt:lpstr>MACHINE LEARNING FOR RETAIL INDUSTRY</vt:lpstr>
      <vt:lpstr>What is Machine Learning </vt:lpstr>
      <vt:lpstr>Learning Algorithms </vt:lpstr>
      <vt:lpstr>What is Digital Marketing ?</vt:lpstr>
      <vt:lpstr>How ML enhance Digital Marketing</vt:lpstr>
      <vt:lpstr>Real time applications</vt:lpstr>
      <vt:lpstr>DATA ANALYTICS IN MACHINE LEARNING</vt:lpstr>
      <vt:lpstr>PowerPoint Presentation</vt:lpstr>
      <vt:lpstr>DATASET</vt:lpstr>
      <vt:lpstr>DESCRIPTIVE ANALYTICS</vt:lpstr>
      <vt:lpstr>Digital marketing - Retail Store</vt:lpstr>
      <vt:lpstr>PowerPoint Presentation</vt:lpstr>
      <vt:lpstr>PowerPoint Presentation</vt:lpstr>
      <vt:lpstr>CUSTOMER SEGMENTATION</vt:lpstr>
      <vt:lpstr>PowerPoint Presentation</vt:lpstr>
      <vt:lpstr>PowerPoint Presentation</vt:lpstr>
      <vt:lpstr>Categories of Customers</vt:lpstr>
      <vt:lpstr>PRICING</vt:lpstr>
      <vt:lpstr>Discount prediction</vt:lpstr>
      <vt:lpstr>PowerPoint Presentation</vt:lpstr>
      <vt:lpstr>DIGITAL MARKETING</vt:lpstr>
      <vt:lpstr>TARGETED MARKETING</vt:lpstr>
      <vt:lpstr>Prescriptive Analytics</vt:lpstr>
      <vt:lpstr>PowerPoint Presentation</vt:lpstr>
      <vt:lpstr>PowerPoint Presentation</vt:lpstr>
      <vt:lpstr>PowerPoint Presentation</vt:lpstr>
      <vt:lpstr>RECOMMENDATION SYSTEM</vt:lpstr>
      <vt:lpstr>PowerPoint Presentation</vt:lpstr>
      <vt:lpstr>PowerPoint Presentation</vt:lpstr>
      <vt:lpstr>PowerPoint Presentation</vt:lpstr>
      <vt:lpstr>PowerPoint Presentation</vt:lpstr>
      <vt:lpstr>INVENTORY MANAGEMENT</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dc:title>
  <dc:creator>Rahul Monish (UST, IND)</dc:creator>
  <cp:lastModifiedBy>Shine Panicker</cp:lastModifiedBy>
  <cp:revision>86</cp:revision>
  <dcterms:created xsi:type="dcterms:W3CDTF">2018-05-15T12:43:13Z</dcterms:created>
  <dcterms:modified xsi:type="dcterms:W3CDTF">2018-05-21T13:38:18Z</dcterms:modified>
</cp:coreProperties>
</file>