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Public Sans" charset="1" panose="00000000000000000000"/>
      <p:regular r:id="rId14"/>
    </p:embeddedFont>
    <p:embeddedFont>
      <p:font typeface="Public Sans Bold" charset="1" panose="00000000000000000000"/>
      <p:regular r:id="rId15"/>
    </p:embeddedFont>
    <p:embeddedFont>
      <p:font typeface="Public Sans Italics" charset="1" panose="00000000000000000000"/>
      <p:regular r:id="rId16"/>
    </p:embeddedFont>
    <p:embeddedFont>
      <p:font typeface="Public Sans Bold Italics" charset="1" panose="00000000000000000000"/>
      <p:regular r:id="rId17"/>
    </p:embeddedFont>
    <p:embeddedFont>
      <p:font typeface="Public Sans Thin" charset="1" panose="00000000000000000000"/>
      <p:regular r:id="rId18"/>
    </p:embeddedFont>
    <p:embeddedFont>
      <p:font typeface="Public Sans Thin Italics" charset="1" panose="00000000000000000000"/>
      <p:regular r:id="rId19"/>
    </p:embeddedFont>
    <p:embeddedFont>
      <p:font typeface="Public Sans Medium" charset="1" panose="00000000000000000000"/>
      <p:regular r:id="rId20"/>
    </p:embeddedFont>
    <p:embeddedFont>
      <p:font typeface="Public Sans Medium Italics" charset="1" panose="00000000000000000000"/>
      <p:regular r:id="rId21"/>
    </p:embeddedFont>
    <p:embeddedFont>
      <p:font typeface="Public Sans Heavy" charset="1" panose="00000000000000000000"/>
      <p:regular r:id="rId22"/>
    </p:embeddedFont>
    <p:embeddedFont>
      <p:font typeface="Public Sans Heavy Italics"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6.png" Type="http://schemas.openxmlformats.org/officeDocument/2006/relationships/image"/><Relationship Id="rId3" Target="../media/image2.png" Type="http://schemas.openxmlformats.org/officeDocument/2006/relationships/image"/><Relationship Id="rId30" Target="../media/image37.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3136543"/>
            <a:ext cx="10910396" cy="3200970"/>
          </a:xfrm>
          <a:prstGeom prst="rect">
            <a:avLst/>
          </a:prstGeom>
        </p:spPr>
        <p:txBody>
          <a:bodyPr anchor="t" rtlCol="false" tIns="0" lIns="0" bIns="0" rIns="0">
            <a:spAutoFit/>
          </a:bodyPr>
          <a:lstStyle/>
          <a:p>
            <a:pPr algn="ctr">
              <a:lnSpc>
                <a:spcPts val="12218"/>
              </a:lnSpc>
            </a:pPr>
            <a:r>
              <a:rPr lang="en-US" sz="12998">
                <a:solidFill>
                  <a:srgbClr val="000000"/>
                </a:solidFill>
                <a:latin typeface="DM Sans Bold"/>
              </a:rPr>
              <a:t>BrainStation</a:t>
            </a:r>
          </a:p>
          <a:p>
            <a:pPr algn="ctr">
              <a:lnSpc>
                <a:spcPts val="12218"/>
              </a:lnSpc>
            </a:pPr>
            <a:r>
              <a:rPr lang="en-US" sz="12998">
                <a:solidFill>
                  <a:srgbClr val="000000"/>
                </a:solidFill>
                <a:latin typeface="DM Sans Bold"/>
              </a:rPr>
              <a:t>Project</a:t>
            </a:r>
          </a:p>
        </p:txBody>
      </p:sp>
      <p:sp>
        <p:nvSpPr>
          <p:cNvPr name="TextBox 18" id="18"/>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Presented by Madhuja Mitra</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659015" y="2898168"/>
            <a:ext cx="7848753" cy="11772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About Me</a:t>
            </a:r>
          </a:p>
        </p:txBody>
      </p:sp>
      <p:sp>
        <p:nvSpPr>
          <p:cNvPr name="TextBox 6" id="6"/>
          <p:cNvSpPr txBox="true"/>
          <p:nvPr/>
        </p:nvSpPr>
        <p:spPr>
          <a:xfrm rot="0">
            <a:off x="8659015" y="4798032"/>
            <a:ext cx="7707571" cy="3504248"/>
          </a:xfrm>
          <a:prstGeom prst="rect">
            <a:avLst/>
          </a:prstGeom>
        </p:spPr>
        <p:txBody>
          <a:bodyPr anchor="t" rtlCol="false" tIns="0" lIns="0" bIns="0" rIns="0">
            <a:spAutoFit/>
          </a:bodyPr>
          <a:lstStyle/>
          <a:p>
            <a:pPr algn="ctr">
              <a:lnSpc>
                <a:spcPts val="2834"/>
              </a:lnSpc>
            </a:pPr>
            <a:r>
              <a:rPr lang="en-US" sz="2099" spc="125">
                <a:solidFill>
                  <a:srgbClr val="000000"/>
                </a:solidFill>
                <a:latin typeface="DM Sans"/>
              </a:rPr>
              <a:t>Software Engineer with hands-on</a:t>
            </a:r>
          </a:p>
          <a:p>
            <a:pPr algn="ctr">
              <a:lnSpc>
                <a:spcPts val="2834"/>
              </a:lnSpc>
            </a:pPr>
            <a:r>
              <a:rPr lang="en-US" sz="2099" spc="125">
                <a:solidFill>
                  <a:srgbClr val="000000"/>
                </a:solidFill>
                <a:latin typeface="DM Sans"/>
              </a:rPr>
              <a:t>experience in full-stack technologies.</a:t>
            </a:r>
          </a:p>
          <a:p>
            <a:pPr algn="ctr">
              <a:lnSpc>
                <a:spcPts val="2834"/>
              </a:lnSpc>
            </a:pPr>
            <a:r>
              <a:rPr lang="en-US" sz="2099" spc="125">
                <a:solidFill>
                  <a:srgbClr val="000000"/>
                </a:solidFill>
                <a:latin typeface="DM Sans"/>
              </a:rPr>
              <a:t>Highly adaptable and focused on</a:t>
            </a:r>
          </a:p>
          <a:p>
            <a:pPr algn="ctr">
              <a:lnSpc>
                <a:spcPts val="2834"/>
              </a:lnSpc>
            </a:pPr>
            <a:r>
              <a:rPr lang="en-US" sz="2099" spc="125">
                <a:solidFill>
                  <a:srgbClr val="000000"/>
                </a:solidFill>
                <a:latin typeface="DM Sans"/>
              </a:rPr>
              <a:t>delivering scalable solutions to</a:t>
            </a:r>
          </a:p>
          <a:p>
            <a:pPr algn="ctr">
              <a:lnSpc>
                <a:spcPts val="2834"/>
              </a:lnSpc>
            </a:pPr>
            <a:r>
              <a:rPr lang="en-US" sz="2099" spc="125">
                <a:solidFill>
                  <a:srgbClr val="000000"/>
                </a:solidFill>
                <a:latin typeface="DM Sans"/>
              </a:rPr>
              <a:t>complex problems. My career in</a:t>
            </a:r>
          </a:p>
          <a:p>
            <a:pPr algn="ctr">
              <a:lnSpc>
                <a:spcPts val="2834"/>
              </a:lnSpc>
            </a:pPr>
            <a:r>
              <a:rPr lang="en-US" sz="2099" spc="125">
                <a:solidFill>
                  <a:srgbClr val="000000"/>
                </a:solidFill>
                <a:latin typeface="DM Sans"/>
              </a:rPr>
              <a:t>software development has enabled</a:t>
            </a:r>
          </a:p>
          <a:p>
            <a:pPr algn="ctr">
              <a:lnSpc>
                <a:spcPts val="2834"/>
              </a:lnSpc>
            </a:pPr>
            <a:r>
              <a:rPr lang="en-US" sz="2099" spc="125">
                <a:solidFill>
                  <a:srgbClr val="000000"/>
                </a:solidFill>
                <a:latin typeface="DM Sans"/>
              </a:rPr>
              <a:t>me to master product design</a:t>
            </a:r>
          </a:p>
          <a:p>
            <a:pPr algn="ctr">
              <a:lnSpc>
                <a:spcPts val="2834"/>
              </a:lnSpc>
            </a:pPr>
            <a:r>
              <a:rPr lang="en-US" sz="2099" spc="125">
                <a:solidFill>
                  <a:srgbClr val="000000"/>
                </a:solidFill>
                <a:latin typeface="DM Sans"/>
              </a:rPr>
              <a:t>principles and deliver scalable</a:t>
            </a:r>
          </a:p>
          <a:p>
            <a:pPr algn="ctr">
              <a:lnSpc>
                <a:spcPts val="2834"/>
              </a:lnSpc>
            </a:pPr>
            <a:r>
              <a:rPr lang="en-US" sz="2099" spc="125">
                <a:solidFill>
                  <a:srgbClr val="000000"/>
                </a:solidFill>
                <a:latin typeface="DM Sans"/>
              </a:rPr>
              <a:t>solutions to complex problems.</a:t>
            </a:r>
          </a:p>
          <a:p>
            <a:pPr algn="ctr" marL="0" indent="0" lvl="0">
              <a:lnSpc>
                <a:spcPts val="269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345718"/>
            <a:ext cx="7848753" cy="22821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Origin of the creative idea</a:t>
            </a:r>
          </a:p>
        </p:txBody>
      </p:sp>
      <p:sp>
        <p:nvSpPr>
          <p:cNvPr name="TextBox 5" id="5"/>
          <p:cNvSpPr txBox="true"/>
          <p:nvPr/>
        </p:nvSpPr>
        <p:spPr>
          <a:xfrm rot="0">
            <a:off x="1504950" y="4807557"/>
            <a:ext cx="7707571" cy="4324350"/>
          </a:xfrm>
          <a:prstGeom prst="rect">
            <a:avLst/>
          </a:prstGeom>
        </p:spPr>
        <p:txBody>
          <a:bodyPr anchor="t" rtlCol="false" tIns="0" lIns="0" bIns="0" rIns="0">
            <a:spAutoFit/>
          </a:bodyPr>
          <a:lstStyle/>
          <a:p>
            <a:pPr>
              <a:lnSpc>
                <a:spcPts val="2699"/>
              </a:lnSpc>
            </a:pPr>
            <a:r>
              <a:rPr lang="en-US" sz="1999" spc="119">
                <a:solidFill>
                  <a:srgbClr val="000000"/>
                </a:solidFill>
                <a:latin typeface="DM Sans"/>
              </a:rPr>
              <a:t>The origin of the idea stems from personal experiences of applying to numerous jobs without receiving updates, along with observations on platforms like LinkedIn where thousands of individuals apply for the same job. This inefficiency not only wastes the time of both applicants and recruiters but also highlights the need for a more effective and streamlined hiring process. The project aims to address these challenges by introducing a solution that prioritizes quality applications, enhances communication, and optimizes the recruitment experience for all parties involved.</a:t>
            </a:r>
          </a:p>
          <a:p>
            <a:pPr>
              <a:lnSpc>
                <a:spcPts val="2699"/>
              </a:lnSpc>
            </a:pPr>
          </a:p>
          <a:p>
            <a:pPr marL="0" indent="0" lvl="0">
              <a:lnSpc>
                <a:spcPts val="2699"/>
              </a:lnSpc>
              <a:spcBef>
                <a:spcPct val="0"/>
              </a:spcBef>
            </a:pP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2566521"/>
            <a:ext cx="7025086" cy="33870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Project vision and mission</a:t>
            </a:r>
          </a:p>
        </p:txBody>
      </p:sp>
      <p:grpSp>
        <p:nvGrpSpPr>
          <p:cNvPr name="Group 4" id="4"/>
          <p:cNvGrpSpPr/>
          <p:nvPr/>
        </p:nvGrpSpPr>
        <p:grpSpPr>
          <a:xfrm rot="0">
            <a:off x="9975489" y="1170261"/>
            <a:ext cx="6998061" cy="2561528"/>
            <a:chOff x="0" y="0"/>
            <a:chExt cx="2342659" cy="857492"/>
          </a:xfrm>
        </p:grpSpPr>
        <p:sp>
          <p:nvSpPr>
            <p:cNvPr name="Freeform 5" id="5"/>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6" id="6"/>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491672" y="2024301"/>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01.</a:t>
            </a:r>
          </a:p>
        </p:txBody>
      </p:sp>
      <p:grpSp>
        <p:nvGrpSpPr>
          <p:cNvPr name="Group 8" id="8"/>
          <p:cNvGrpSpPr/>
          <p:nvPr/>
        </p:nvGrpSpPr>
        <p:grpSpPr>
          <a:xfrm rot="0">
            <a:off x="9975489" y="3862348"/>
            <a:ext cx="6998061" cy="2561528"/>
            <a:chOff x="0" y="0"/>
            <a:chExt cx="2342659" cy="857492"/>
          </a:xfrm>
        </p:grpSpPr>
        <p:sp>
          <p:nvSpPr>
            <p:cNvPr name="Freeform 9" id="9"/>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0" id="10"/>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9975489" y="6557226"/>
            <a:ext cx="6998061" cy="2561528"/>
            <a:chOff x="0" y="0"/>
            <a:chExt cx="2342659" cy="857492"/>
          </a:xfrm>
        </p:grpSpPr>
        <p:sp>
          <p:nvSpPr>
            <p:cNvPr name="Freeform 12" id="12"/>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3" id="13"/>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10491672" y="4717783"/>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02.</a:t>
            </a:r>
          </a:p>
        </p:txBody>
      </p:sp>
      <p:sp>
        <p:nvSpPr>
          <p:cNvPr name="TextBox 15" id="15"/>
          <p:cNvSpPr txBox="true"/>
          <p:nvPr/>
        </p:nvSpPr>
        <p:spPr>
          <a:xfrm rot="0">
            <a:off x="10491672" y="7411266"/>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03.</a:t>
            </a:r>
          </a:p>
        </p:txBody>
      </p:sp>
      <p:sp>
        <p:nvSpPr>
          <p:cNvPr name="TextBox 16" id="16"/>
          <p:cNvSpPr txBox="true"/>
          <p:nvPr/>
        </p:nvSpPr>
        <p:spPr>
          <a:xfrm rot="0">
            <a:off x="12218908" y="2023596"/>
            <a:ext cx="4132127" cy="1064895"/>
          </a:xfrm>
          <a:prstGeom prst="rect">
            <a:avLst/>
          </a:prstGeom>
        </p:spPr>
        <p:txBody>
          <a:bodyPr anchor="t" rtlCol="false" tIns="0" lIns="0" bIns="0" rIns="0">
            <a:spAutoFit/>
          </a:bodyPr>
          <a:lstStyle/>
          <a:p>
            <a:pPr algn="just">
              <a:lnSpc>
                <a:spcPts val="2160"/>
              </a:lnSpc>
            </a:pPr>
            <a:r>
              <a:rPr lang="en-US" sz="1600" spc="25">
                <a:solidFill>
                  <a:srgbClr val="000000"/>
                </a:solidFill>
                <a:latin typeface="DM Sans"/>
              </a:rPr>
              <a:t>Streamlined process: Emphasizes quality over quantity, ensuring recruiters efficiently review applications.</a:t>
            </a:r>
          </a:p>
          <a:p>
            <a:pPr algn="just" marL="0" indent="0" lvl="0">
              <a:lnSpc>
                <a:spcPts val="2160"/>
              </a:lnSpc>
              <a:spcBef>
                <a:spcPct val="0"/>
              </a:spcBef>
            </a:pPr>
          </a:p>
        </p:txBody>
      </p:sp>
      <p:sp>
        <p:nvSpPr>
          <p:cNvPr name="TextBox 17" id="17"/>
          <p:cNvSpPr txBox="true"/>
          <p:nvPr/>
        </p:nvSpPr>
        <p:spPr>
          <a:xfrm rot="0">
            <a:off x="12218908" y="4653017"/>
            <a:ext cx="4132127" cy="1028700"/>
          </a:xfrm>
          <a:prstGeom prst="rect">
            <a:avLst/>
          </a:prstGeom>
        </p:spPr>
        <p:txBody>
          <a:bodyPr anchor="t" rtlCol="false" tIns="0" lIns="0" bIns="0" rIns="0">
            <a:spAutoFit/>
          </a:bodyPr>
          <a:lstStyle/>
          <a:p>
            <a:pPr algn="just">
              <a:lnSpc>
                <a:spcPts val="2025"/>
              </a:lnSpc>
            </a:pPr>
            <a:r>
              <a:rPr lang="en-US" sz="1500" spc="24">
                <a:solidFill>
                  <a:srgbClr val="000000"/>
                </a:solidFill>
                <a:latin typeface="DM Sans Medium"/>
              </a:rPr>
              <a:t>Quick decisions: Facilitates faster hiring decisions, reducing delays in the recruitment process.</a:t>
            </a:r>
          </a:p>
          <a:p>
            <a:pPr algn="just" marL="0" indent="0" lvl="0">
              <a:lnSpc>
                <a:spcPts val="2025"/>
              </a:lnSpc>
              <a:spcBef>
                <a:spcPct val="0"/>
              </a:spcBef>
            </a:pPr>
          </a:p>
        </p:txBody>
      </p:sp>
      <p:sp>
        <p:nvSpPr>
          <p:cNvPr name="TextBox 18" id="18"/>
          <p:cNvSpPr txBox="true"/>
          <p:nvPr/>
        </p:nvSpPr>
        <p:spPr>
          <a:xfrm rot="0">
            <a:off x="12218908" y="7465562"/>
            <a:ext cx="4132127" cy="1064895"/>
          </a:xfrm>
          <a:prstGeom prst="rect">
            <a:avLst/>
          </a:prstGeom>
        </p:spPr>
        <p:txBody>
          <a:bodyPr anchor="t" rtlCol="false" tIns="0" lIns="0" bIns="0" rIns="0">
            <a:spAutoFit/>
          </a:bodyPr>
          <a:lstStyle/>
          <a:p>
            <a:pPr algn="just">
              <a:lnSpc>
                <a:spcPts val="2160"/>
              </a:lnSpc>
            </a:pPr>
            <a:r>
              <a:rPr lang="en-US" sz="1600" spc="25">
                <a:solidFill>
                  <a:srgbClr val="000000"/>
                </a:solidFill>
                <a:latin typeface="DM Sans Medium"/>
              </a:rPr>
              <a:t>Better matches: Enhances employer-candidate alignment for improved hiring outcomes.</a:t>
            </a:r>
          </a:p>
          <a:p>
            <a:pPr algn="just" marL="0" indent="0" lvl="0">
              <a:lnSpc>
                <a:spcPts val="2160"/>
              </a:lnSpc>
              <a:spcBef>
                <a:spcPct val="0"/>
              </a:spcBef>
            </a:pPr>
          </a:p>
        </p:txBody>
      </p:sp>
      <p:sp>
        <p:nvSpPr>
          <p:cNvPr name="Freeform 19" id="1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1" id="21"/>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2" id="22"/>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1907439"/>
            <a:ext cx="8822997" cy="228219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rPr>
              <a:t>Ideation process</a:t>
            </a:r>
          </a:p>
        </p:txBody>
      </p:sp>
      <p:sp>
        <p:nvSpPr>
          <p:cNvPr name="TextBox 17" id="17"/>
          <p:cNvSpPr txBox="true"/>
          <p:nvPr/>
        </p:nvSpPr>
        <p:spPr>
          <a:xfrm rot="0">
            <a:off x="2227066" y="5616041"/>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01</a:t>
            </a:r>
          </a:p>
        </p:txBody>
      </p:sp>
      <p:sp>
        <p:nvSpPr>
          <p:cNvPr name="TextBox 18" id="18"/>
          <p:cNvSpPr txBox="true"/>
          <p:nvPr/>
        </p:nvSpPr>
        <p:spPr>
          <a:xfrm rot="0">
            <a:off x="5948468" y="5616041"/>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02</a:t>
            </a:r>
          </a:p>
        </p:txBody>
      </p:sp>
      <p:sp>
        <p:nvSpPr>
          <p:cNvPr name="TextBox 19" id="19"/>
          <p:cNvSpPr txBox="true"/>
          <p:nvPr/>
        </p:nvSpPr>
        <p:spPr>
          <a:xfrm rot="0">
            <a:off x="2227066" y="6447891"/>
            <a:ext cx="2646492" cy="2350770"/>
          </a:xfrm>
          <a:prstGeom prst="rect">
            <a:avLst/>
          </a:prstGeom>
        </p:spPr>
        <p:txBody>
          <a:bodyPr anchor="t" rtlCol="false" tIns="0" lIns="0" bIns="0" rIns="0">
            <a:spAutoFit/>
          </a:bodyPr>
          <a:lstStyle/>
          <a:p>
            <a:pPr>
              <a:lnSpc>
                <a:spcPts val="2340"/>
              </a:lnSpc>
            </a:pPr>
            <a:r>
              <a:rPr lang="en-US" sz="1500">
                <a:solidFill>
                  <a:srgbClr val="000000"/>
                </a:solidFill>
                <a:latin typeface="DM Sans"/>
              </a:rPr>
              <a:t>Recognize the challenges faced by both job seekers and recruiters in the current recruitment process, such as overwhelming numbers of applications and inefficiencies in reviewing them.</a:t>
            </a:r>
          </a:p>
        </p:txBody>
      </p:sp>
      <p:sp>
        <p:nvSpPr>
          <p:cNvPr name="TextBox 20" id="20"/>
          <p:cNvSpPr txBox="true"/>
          <p:nvPr/>
        </p:nvSpPr>
        <p:spPr>
          <a:xfrm rot="0">
            <a:off x="5948468" y="6447891"/>
            <a:ext cx="2732862" cy="1760220"/>
          </a:xfrm>
          <a:prstGeom prst="rect">
            <a:avLst/>
          </a:prstGeom>
        </p:spPr>
        <p:txBody>
          <a:bodyPr anchor="t" rtlCol="false" tIns="0" lIns="0" bIns="0" rIns="0">
            <a:spAutoFit/>
          </a:bodyPr>
          <a:lstStyle/>
          <a:p>
            <a:pPr>
              <a:lnSpc>
                <a:spcPts val="2340"/>
              </a:lnSpc>
            </a:pPr>
            <a:r>
              <a:rPr lang="en-US" sz="1500">
                <a:solidFill>
                  <a:srgbClr val="000000"/>
                </a:solidFill>
                <a:latin typeface="DM Sans"/>
              </a:rPr>
              <a:t>Generate ideas to address the identified problems, considering factors like automation, technology integration, and process optimization.</a:t>
            </a:r>
          </a:p>
        </p:txBody>
      </p:sp>
      <p:sp>
        <p:nvSpPr>
          <p:cNvPr name="TextBox 21" id="21"/>
          <p:cNvSpPr txBox="true"/>
          <p:nvPr/>
        </p:nvSpPr>
        <p:spPr>
          <a:xfrm rot="0">
            <a:off x="9671930" y="5616041"/>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03</a:t>
            </a:r>
          </a:p>
        </p:txBody>
      </p:sp>
      <p:sp>
        <p:nvSpPr>
          <p:cNvPr name="TextBox 22" id="22"/>
          <p:cNvSpPr txBox="true"/>
          <p:nvPr/>
        </p:nvSpPr>
        <p:spPr>
          <a:xfrm rot="0">
            <a:off x="9671930" y="6447891"/>
            <a:ext cx="2747991" cy="1464945"/>
          </a:xfrm>
          <a:prstGeom prst="rect">
            <a:avLst/>
          </a:prstGeom>
        </p:spPr>
        <p:txBody>
          <a:bodyPr anchor="t" rtlCol="false" tIns="0" lIns="0" bIns="0" rIns="0">
            <a:spAutoFit/>
          </a:bodyPr>
          <a:lstStyle/>
          <a:p>
            <a:pPr>
              <a:lnSpc>
                <a:spcPts val="2340"/>
              </a:lnSpc>
            </a:pPr>
            <a:r>
              <a:rPr lang="en-US" sz="1500">
                <a:solidFill>
                  <a:srgbClr val="000000"/>
                </a:solidFill>
                <a:latin typeface="DM Sans"/>
              </a:rPr>
              <a:t>Assess the practicality and viability of each idea based on factors like resources, technology requirements, and potential impact on users.</a:t>
            </a:r>
          </a:p>
        </p:txBody>
      </p:sp>
      <p:sp>
        <p:nvSpPr>
          <p:cNvPr name="TextBox 23" id="23"/>
          <p:cNvSpPr txBox="true"/>
          <p:nvPr/>
        </p:nvSpPr>
        <p:spPr>
          <a:xfrm rot="0">
            <a:off x="13414442" y="5616041"/>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04</a:t>
            </a:r>
          </a:p>
        </p:txBody>
      </p:sp>
      <p:sp>
        <p:nvSpPr>
          <p:cNvPr name="TextBox 24" id="24"/>
          <p:cNvSpPr txBox="true"/>
          <p:nvPr/>
        </p:nvSpPr>
        <p:spPr>
          <a:xfrm rot="0">
            <a:off x="13414442" y="6447891"/>
            <a:ext cx="2646492" cy="2350770"/>
          </a:xfrm>
          <a:prstGeom prst="rect">
            <a:avLst/>
          </a:prstGeom>
        </p:spPr>
        <p:txBody>
          <a:bodyPr anchor="t" rtlCol="false" tIns="0" lIns="0" bIns="0" rIns="0">
            <a:spAutoFit/>
          </a:bodyPr>
          <a:lstStyle/>
          <a:p>
            <a:pPr>
              <a:lnSpc>
                <a:spcPts val="2340"/>
              </a:lnSpc>
            </a:pPr>
            <a:r>
              <a:rPr lang="en-US" sz="1500">
                <a:solidFill>
                  <a:srgbClr val="000000"/>
                </a:solidFill>
                <a:latin typeface="DM Sans"/>
              </a:rPr>
              <a:t>Iterate on the selected idea, refining its features, functionality, and user experience through feedback, research, and prototyping to ensure it effectively addresses the identified problem.</a:t>
            </a: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1040753"/>
            <a:ext cx="8751165" cy="33870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Final reflections and future steps</a:t>
            </a:r>
          </a:p>
        </p:txBody>
      </p:sp>
      <p:sp>
        <p:nvSpPr>
          <p:cNvPr name="TextBox 6" id="6"/>
          <p:cNvSpPr txBox="true"/>
          <p:nvPr/>
        </p:nvSpPr>
        <p:spPr>
          <a:xfrm rot="0">
            <a:off x="1504950" y="4733752"/>
            <a:ext cx="7707571" cy="4991100"/>
          </a:xfrm>
          <a:prstGeom prst="rect">
            <a:avLst/>
          </a:prstGeom>
        </p:spPr>
        <p:txBody>
          <a:bodyPr anchor="t" rtlCol="false" tIns="0" lIns="0" bIns="0" rIns="0">
            <a:spAutoFit/>
          </a:bodyPr>
          <a:lstStyle/>
          <a:p>
            <a:pPr marL="431799" indent="-215899" lvl="1">
              <a:lnSpc>
                <a:spcPts val="2699"/>
              </a:lnSpc>
              <a:buFont typeface="Arial"/>
              <a:buChar char="•"/>
            </a:pPr>
            <a:r>
              <a:rPr lang="en-US" sz="1999" spc="119">
                <a:solidFill>
                  <a:srgbClr val="000000"/>
                </a:solidFill>
                <a:latin typeface="DM Sans"/>
              </a:rPr>
              <a:t>Introduce a feedback system where both candidates and recruiters can provide feedback after interviews, enhancing the overall process.</a:t>
            </a:r>
          </a:p>
          <a:p>
            <a:pPr marL="431799" indent="-215899" lvl="1">
              <a:lnSpc>
                <a:spcPts val="2699"/>
              </a:lnSpc>
              <a:buFont typeface="Arial"/>
              <a:buChar char="•"/>
            </a:pPr>
            <a:r>
              <a:rPr lang="en-US" sz="1999" spc="119">
                <a:solidFill>
                  <a:srgbClr val="000000"/>
                </a:solidFill>
                <a:latin typeface="DM Sans"/>
              </a:rPr>
              <a:t>Increase the job application limit from 10 to 50 to accommodate larger companies or more popular job postings.</a:t>
            </a:r>
          </a:p>
          <a:p>
            <a:pPr marL="431799" indent="-215899" lvl="1">
              <a:lnSpc>
                <a:spcPts val="2699"/>
              </a:lnSpc>
              <a:buFont typeface="Arial"/>
              <a:buChar char="•"/>
            </a:pPr>
            <a:r>
              <a:rPr lang="en-US" sz="1999" spc="119">
                <a:solidFill>
                  <a:srgbClr val="000000"/>
                </a:solidFill>
                <a:latin typeface="DM Sans"/>
              </a:rPr>
              <a:t>Enable users to sign in with their social media accounts and share job postings across their networks.</a:t>
            </a:r>
          </a:p>
          <a:p>
            <a:pPr marL="431799" indent="-215899" lvl="1">
              <a:lnSpc>
                <a:spcPts val="2699"/>
              </a:lnSpc>
              <a:buFont typeface="Arial"/>
              <a:buChar char="•"/>
            </a:pPr>
            <a:r>
              <a:rPr lang="en-US" sz="1999" spc="119">
                <a:solidFill>
                  <a:srgbClr val="000000"/>
                </a:solidFill>
                <a:latin typeface="DM Sans"/>
              </a:rPr>
              <a:t>Use AI to automatically match candidate resumes with job requirements, improving the efficiency of the recruitment process.</a:t>
            </a:r>
          </a:p>
          <a:p>
            <a:pPr marL="431799" indent="-215899" lvl="1">
              <a:lnSpc>
                <a:spcPts val="2699"/>
              </a:lnSpc>
              <a:buFont typeface="Arial"/>
              <a:buChar char="•"/>
            </a:pPr>
            <a:r>
              <a:rPr lang="en-US" sz="1999" spc="119">
                <a:solidFill>
                  <a:srgbClr val="000000"/>
                </a:solidFill>
                <a:latin typeface="DM Sans"/>
              </a:rPr>
              <a:t>More you can read on : https://github.com/madhujamitra/Capstone-project/blob/main/README.md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2177070" y="2700030"/>
            <a:ext cx="4116379" cy="4554776"/>
          </a:xfrm>
          <a:custGeom>
            <a:avLst/>
            <a:gdLst/>
            <a:ahLst/>
            <a:cxnLst/>
            <a:rect r="r" b="b" t="t" l="l"/>
            <a:pathLst>
              <a:path h="4554776" w="4116379">
                <a:moveTo>
                  <a:pt x="0" y="0"/>
                </a:moveTo>
                <a:lnTo>
                  <a:pt x="4116379" y="0"/>
                </a:lnTo>
                <a:lnTo>
                  <a:pt x="4116379" y="4554776"/>
                </a:lnTo>
                <a:lnTo>
                  <a:pt x="0" y="4554776"/>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sp>
        <p:nvSpPr>
          <p:cNvPr name="TextBox 17" id="17"/>
          <p:cNvSpPr txBox="true"/>
          <p:nvPr/>
        </p:nvSpPr>
        <p:spPr>
          <a:xfrm rot="0">
            <a:off x="1809974" y="3276140"/>
            <a:ext cx="8935775" cy="2766364"/>
          </a:xfrm>
          <a:prstGeom prst="rect">
            <a:avLst/>
          </a:prstGeom>
        </p:spPr>
        <p:txBody>
          <a:bodyPr anchor="t" rtlCol="false" tIns="0" lIns="0" bIns="0" rIns="0">
            <a:spAutoFit/>
          </a:bodyPr>
          <a:lstStyle/>
          <a:p>
            <a:pPr algn="ctr">
              <a:lnSpc>
                <a:spcPts val="10401"/>
              </a:lnSpc>
            </a:pPr>
            <a:r>
              <a:rPr lang="en-US" sz="11955">
                <a:solidFill>
                  <a:srgbClr val="000000"/>
                </a:solidFill>
                <a:latin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DAF-B4EUa7w</dc:identifier>
  <dcterms:modified xsi:type="dcterms:W3CDTF">2011-08-01T06:04:30Z</dcterms:modified>
  <cp:revision>1</cp:revision>
  <dc:title>Blue Doodle Project Presentation</dc:title>
</cp:coreProperties>
</file>