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4" r:id="rId5"/>
    <p:sldId id="329" r:id="rId6"/>
    <p:sldId id="330" r:id="rId7"/>
    <p:sldId id="331" r:id="rId8"/>
    <p:sldId id="333" r:id="rId9"/>
    <p:sldId id="332" r:id="rId10"/>
    <p:sldId id="311" r:id="rId11"/>
    <p:sldId id="318" r:id="rId12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2B1"/>
    <a:srgbClr val="8CA8D1"/>
    <a:srgbClr val="A17DAE"/>
    <a:srgbClr val="7D91BB"/>
    <a:srgbClr val="F1D5E5"/>
    <a:srgbClr val="D9E2F0"/>
    <a:srgbClr val="E0D4E4"/>
    <a:srgbClr val="D4DAE8"/>
    <a:srgbClr val="C85997"/>
    <a:srgbClr val="668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280" autoAdjust="0"/>
  </p:normalViewPr>
  <p:slideViewPr>
    <p:cSldViewPr snapToGrid="0" showGuides="1">
      <p:cViewPr varScale="1">
        <p:scale>
          <a:sx n="50" d="100"/>
          <a:sy n="50" d="100"/>
        </p:scale>
        <p:origin x="1280" y="48"/>
      </p:cViewPr>
      <p:guideLst>
        <p:guide orient="horz" pos="288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6"/>
    </p:cViewPr>
  </p:sorterViewPr>
  <p:notesViewPr>
    <p:cSldViewPr snapToGrid="0" showGuides="1">
      <p:cViewPr varScale="1">
        <p:scale>
          <a:sx n="87" d="100"/>
          <a:sy n="87" d="100"/>
        </p:scale>
        <p:origin x="29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1F7E9-EE9F-4EAC-9738-25639A81C8AA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ABE09-0D43-4644-A857-553AFEF23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09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BD0DE-58B2-4BE5-9870-8E7FE93CF5D8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58377-8945-4A29-AA61-C5A798FE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7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Today we’ll review some aspects about the </a:t>
            </a:r>
            <a:r>
              <a:rPr lang="en-US" baseline="0" dirty="0" err="1"/>
              <a:t>AppScan</a:t>
            </a:r>
            <a:r>
              <a:rPr lang="en-US" baseline="0" dirty="0"/>
              <a:t> Tool, the project and our goal as Dev Sec Ops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Today we’ll review some aspects about the </a:t>
            </a:r>
            <a:r>
              <a:rPr lang="en-US" baseline="0" dirty="0" err="1"/>
              <a:t>AppScan</a:t>
            </a:r>
            <a:r>
              <a:rPr lang="en-US" baseline="0" dirty="0"/>
              <a:t> Tool, the project and our goal as Dev Sec Ops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8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Today we’ll review some aspects about the </a:t>
            </a:r>
            <a:r>
              <a:rPr lang="en-US" baseline="0" dirty="0" err="1"/>
              <a:t>AppScan</a:t>
            </a:r>
            <a:r>
              <a:rPr lang="en-US" baseline="0" dirty="0"/>
              <a:t> Tool, the project and our goal as Dev Sec Ops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56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Today we’ll review some aspects about the </a:t>
            </a:r>
            <a:r>
              <a:rPr lang="en-US" baseline="0" dirty="0" err="1"/>
              <a:t>AppScan</a:t>
            </a:r>
            <a:r>
              <a:rPr lang="en-US" baseline="0" dirty="0"/>
              <a:t> Tool, the project and our goal as Dev Sec Ops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6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Today we’ll review some aspects about the </a:t>
            </a:r>
            <a:r>
              <a:rPr lang="en-US" baseline="0" dirty="0" err="1"/>
              <a:t>AppScan</a:t>
            </a:r>
            <a:r>
              <a:rPr lang="en-US" baseline="0" dirty="0"/>
              <a:t> Tool, the project and our goal as Dev Sec Ops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58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Today we’ll review some aspects about the </a:t>
            </a:r>
            <a:r>
              <a:rPr lang="en-US" baseline="0" dirty="0" err="1"/>
              <a:t>AppScan</a:t>
            </a:r>
            <a:r>
              <a:rPr lang="en-US" baseline="0" dirty="0"/>
              <a:t> Tool, the project and our goal as Dev Sec Ops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07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61FB9-FFDC-4148-93BC-4AB0B539113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4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53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ld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7924" y="3584447"/>
            <a:ext cx="6648075" cy="2171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0" y="0"/>
            <a:ext cx="6276088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6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378" y="755653"/>
            <a:ext cx="5087537" cy="6085415"/>
          </a:xfrm>
        </p:spPr>
        <p:txBody>
          <a:bodyPr anchor="ctr" anchorCtr="0"/>
          <a:lstStyle>
            <a:lvl1pPr marL="128588" indent="-128588">
              <a:lnSpc>
                <a:spcPct val="95000"/>
              </a:lnSpc>
              <a:spcBef>
                <a:spcPts val="0"/>
              </a:spcBef>
              <a:defRPr sz="2400">
                <a:solidFill>
                  <a:schemeClr val="accent1"/>
                </a:solidFill>
              </a:defRPr>
            </a:lvl1pPr>
            <a:lvl2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2pPr>
            <a:lvl3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3pPr>
            <a:lvl4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4pPr>
            <a:lvl5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6765"/>
            <a:ext cx="5762927" cy="7666788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3194517 w 5758165"/>
              <a:gd name="connsiteY7" fmla="*/ 5763339 h 5763339"/>
              <a:gd name="connsiteX8" fmla="*/ 2048885 w 5758165"/>
              <a:gd name="connsiteY8" fmla="*/ 5749051 h 5763339"/>
              <a:gd name="connsiteX9" fmla="*/ 6743 w 5758165"/>
              <a:gd name="connsiteY9" fmla="*/ 5750091 h 5763339"/>
              <a:gd name="connsiteX10" fmla="*/ 4350 w 5758165"/>
              <a:gd name="connsiteY10" fmla="*/ 3704516 h 5763339"/>
              <a:gd name="connsiteX11" fmla="*/ 4350 w 5758165"/>
              <a:gd name="connsiteY11" fmla="*/ 2044535 h 5763339"/>
              <a:gd name="connsiteX0" fmla="*/ 4350 w 5772452"/>
              <a:gd name="connsiteY0" fmla="*/ 2044535 h 5763339"/>
              <a:gd name="connsiteX1" fmla="*/ 0 w 5772452"/>
              <a:gd name="connsiteY1" fmla="*/ 1284 h 5763339"/>
              <a:gd name="connsiteX2" fmla="*/ 2048885 w 5772452"/>
              <a:gd name="connsiteY2" fmla="*/ 0 h 5763339"/>
              <a:gd name="connsiteX3" fmla="*/ 3708867 w 5772452"/>
              <a:gd name="connsiteY3" fmla="*/ 0 h 5763339"/>
              <a:gd name="connsiteX4" fmla="*/ 5758165 w 5772452"/>
              <a:gd name="connsiteY4" fmla="*/ 311 h 5763339"/>
              <a:gd name="connsiteX5" fmla="*/ 5753402 w 5772452"/>
              <a:gd name="connsiteY5" fmla="*/ 2044535 h 5763339"/>
              <a:gd name="connsiteX6" fmla="*/ 5772452 w 5772452"/>
              <a:gd name="connsiteY6" fmla="*/ 3890254 h 5763339"/>
              <a:gd name="connsiteX7" fmla="*/ 3194517 w 5772452"/>
              <a:gd name="connsiteY7" fmla="*/ 5763339 h 5763339"/>
              <a:gd name="connsiteX8" fmla="*/ 2048885 w 5772452"/>
              <a:gd name="connsiteY8" fmla="*/ 5749051 h 5763339"/>
              <a:gd name="connsiteX9" fmla="*/ 6743 w 5772452"/>
              <a:gd name="connsiteY9" fmla="*/ 5750091 h 5763339"/>
              <a:gd name="connsiteX10" fmla="*/ 4350 w 5772452"/>
              <a:gd name="connsiteY10" fmla="*/ 3704516 h 5763339"/>
              <a:gd name="connsiteX11" fmla="*/ 4350 w 5772452"/>
              <a:gd name="connsiteY11" fmla="*/ 2044535 h 5763339"/>
              <a:gd name="connsiteX0" fmla="*/ 4350 w 5762927"/>
              <a:gd name="connsiteY0" fmla="*/ 2044535 h 5763339"/>
              <a:gd name="connsiteX1" fmla="*/ 0 w 5762927"/>
              <a:gd name="connsiteY1" fmla="*/ 1284 h 5763339"/>
              <a:gd name="connsiteX2" fmla="*/ 2048885 w 5762927"/>
              <a:gd name="connsiteY2" fmla="*/ 0 h 5763339"/>
              <a:gd name="connsiteX3" fmla="*/ 3708867 w 5762927"/>
              <a:gd name="connsiteY3" fmla="*/ 0 h 5763339"/>
              <a:gd name="connsiteX4" fmla="*/ 5758165 w 5762927"/>
              <a:gd name="connsiteY4" fmla="*/ 311 h 5763339"/>
              <a:gd name="connsiteX5" fmla="*/ 5753402 w 5762927"/>
              <a:gd name="connsiteY5" fmla="*/ 2044535 h 5763339"/>
              <a:gd name="connsiteX6" fmla="*/ 5762927 w 5762927"/>
              <a:gd name="connsiteY6" fmla="*/ 3883111 h 5763339"/>
              <a:gd name="connsiteX7" fmla="*/ 3194517 w 5762927"/>
              <a:gd name="connsiteY7" fmla="*/ 5763339 h 5763339"/>
              <a:gd name="connsiteX8" fmla="*/ 2048885 w 5762927"/>
              <a:gd name="connsiteY8" fmla="*/ 5749051 h 5763339"/>
              <a:gd name="connsiteX9" fmla="*/ 6743 w 5762927"/>
              <a:gd name="connsiteY9" fmla="*/ 5750091 h 5763339"/>
              <a:gd name="connsiteX10" fmla="*/ 4350 w 5762927"/>
              <a:gd name="connsiteY10" fmla="*/ 3704516 h 5763339"/>
              <a:gd name="connsiteX11" fmla="*/ 4350 w 5762927"/>
              <a:gd name="connsiteY11" fmla="*/ 2044535 h 5763339"/>
              <a:gd name="connsiteX0" fmla="*/ 4350 w 5762927"/>
              <a:gd name="connsiteY0" fmla="*/ 2044535 h 5750091"/>
              <a:gd name="connsiteX1" fmla="*/ 0 w 5762927"/>
              <a:gd name="connsiteY1" fmla="*/ 1284 h 5750091"/>
              <a:gd name="connsiteX2" fmla="*/ 2048885 w 5762927"/>
              <a:gd name="connsiteY2" fmla="*/ 0 h 5750091"/>
              <a:gd name="connsiteX3" fmla="*/ 3708867 w 5762927"/>
              <a:gd name="connsiteY3" fmla="*/ 0 h 5750091"/>
              <a:gd name="connsiteX4" fmla="*/ 5758165 w 5762927"/>
              <a:gd name="connsiteY4" fmla="*/ 311 h 5750091"/>
              <a:gd name="connsiteX5" fmla="*/ 5753402 w 5762927"/>
              <a:gd name="connsiteY5" fmla="*/ 2044535 h 5750091"/>
              <a:gd name="connsiteX6" fmla="*/ 5762927 w 5762927"/>
              <a:gd name="connsiteY6" fmla="*/ 3883111 h 5750091"/>
              <a:gd name="connsiteX7" fmla="*/ 3270717 w 5762927"/>
              <a:gd name="connsiteY7" fmla="*/ 5741908 h 5750091"/>
              <a:gd name="connsiteX8" fmla="*/ 2048885 w 5762927"/>
              <a:gd name="connsiteY8" fmla="*/ 5749051 h 5750091"/>
              <a:gd name="connsiteX9" fmla="*/ 6743 w 5762927"/>
              <a:gd name="connsiteY9" fmla="*/ 5750091 h 5750091"/>
              <a:gd name="connsiteX10" fmla="*/ 4350 w 5762927"/>
              <a:gd name="connsiteY10" fmla="*/ 3704516 h 5750091"/>
              <a:gd name="connsiteX11" fmla="*/ 4350 w 5762927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2927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62927" y="3883111"/>
                </a:lnTo>
                <a:cubicBezTo>
                  <a:pt x="5762927" y="5012277"/>
                  <a:pt x="4399883" y="5741908"/>
                  <a:pt x="3270717" y="5741908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8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-1" y="-3176"/>
            <a:ext cx="11744428" cy="7707600"/>
          </a:xfrm>
          <a:custGeom>
            <a:avLst/>
            <a:gdLst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1397894 w 11745914"/>
              <a:gd name="connsiteY8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483623 w 11831643"/>
              <a:gd name="connsiteY0" fmla="*/ 86592 h 5846592"/>
              <a:gd name="connsiteX1" fmla="*/ 11831643 w 11831643"/>
              <a:gd name="connsiteY1" fmla="*/ 86592 h 5846592"/>
              <a:gd name="connsiteX2" fmla="*/ 11831643 w 11831643"/>
              <a:gd name="connsiteY2" fmla="*/ 86592 h 5846592"/>
              <a:gd name="connsiteX3" fmla="*/ 11831643 w 11831643"/>
              <a:gd name="connsiteY3" fmla="*/ 4448698 h 5846592"/>
              <a:gd name="connsiteX4" fmla="*/ 10433749 w 11831643"/>
              <a:gd name="connsiteY4" fmla="*/ 5846592 h 5846592"/>
              <a:gd name="connsiteX5" fmla="*/ 85729 w 11831643"/>
              <a:gd name="connsiteY5" fmla="*/ 5846592 h 5846592"/>
              <a:gd name="connsiteX6" fmla="*/ 85729 w 11831643"/>
              <a:gd name="connsiteY6" fmla="*/ 5846592 h 5846592"/>
              <a:gd name="connsiteX7" fmla="*/ 85729 w 11831643"/>
              <a:gd name="connsiteY7" fmla="*/ 1484486 h 5846592"/>
              <a:gd name="connsiteX8" fmla="*/ 90493 w 11831643"/>
              <a:gd name="connsiteY8" fmla="*/ 91355 h 5846592"/>
              <a:gd name="connsiteX9" fmla="*/ 1483623 w 11831643"/>
              <a:gd name="connsiteY9" fmla="*/ 86592 h 5846592"/>
              <a:gd name="connsiteX0" fmla="*/ 1483623 w 11831643"/>
              <a:gd name="connsiteY0" fmla="*/ 0 h 5760000"/>
              <a:gd name="connsiteX1" fmla="*/ 11831643 w 11831643"/>
              <a:gd name="connsiteY1" fmla="*/ 0 h 5760000"/>
              <a:gd name="connsiteX2" fmla="*/ 11831643 w 11831643"/>
              <a:gd name="connsiteY2" fmla="*/ 0 h 5760000"/>
              <a:gd name="connsiteX3" fmla="*/ 11831643 w 11831643"/>
              <a:gd name="connsiteY3" fmla="*/ 4362106 h 5760000"/>
              <a:gd name="connsiteX4" fmla="*/ 10433749 w 11831643"/>
              <a:gd name="connsiteY4" fmla="*/ 5760000 h 5760000"/>
              <a:gd name="connsiteX5" fmla="*/ 85729 w 11831643"/>
              <a:gd name="connsiteY5" fmla="*/ 5760000 h 5760000"/>
              <a:gd name="connsiteX6" fmla="*/ 85729 w 11831643"/>
              <a:gd name="connsiteY6" fmla="*/ 5760000 h 5760000"/>
              <a:gd name="connsiteX7" fmla="*/ 85729 w 11831643"/>
              <a:gd name="connsiteY7" fmla="*/ 1397894 h 5760000"/>
              <a:gd name="connsiteX8" fmla="*/ 90493 w 11831643"/>
              <a:gd name="connsiteY8" fmla="*/ 4763 h 5760000"/>
              <a:gd name="connsiteX9" fmla="*/ 1483623 w 11831643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764 w 11745914"/>
              <a:gd name="connsiteY8" fmla="*/ 4763 h 5760000"/>
              <a:gd name="connsiteX9" fmla="*/ 1397894 w 11745914"/>
              <a:gd name="connsiteY9" fmla="*/ 0 h 5760000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436448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244043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45914" h="5781431">
                <a:moveTo>
                  <a:pt x="1397894" y="2381"/>
                </a:moveTo>
                <a:lnTo>
                  <a:pt x="11745914" y="2381"/>
                </a:lnTo>
                <a:lnTo>
                  <a:pt x="11745914" y="2381"/>
                </a:lnTo>
                <a:lnTo>
                  <a:pt x="11745914" y="2440437"/>
                </a:lnTo>
                <a:cubicBezTo>
                  <a:pt x="11745914" y="3212473"/>
                  <a:pt x="10529506" y="5781431"/>
                  <a:pt x="7795320" y="5781431"/>
                </a:cubicBezTo>
                <a:lnTo>
                  <a:pt x="0" y="5762381"/>
                </a:lnTo>
                <a:lnTo>
                  <a:pt x="0" y="5762381"/>
                </a:lnTo>
                <a:lnTo>
                  <a:pt x="0" y="1400275"/>
                </a:lnTo>
                <a:lnTo>
                  <a:pt x="2382" y="0"/>
                </a:lnTo>
                <a:lnTo>
                  <a:pt x="1397894" y="2381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704045"/>
            <a:ext cx="9366564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8165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725" y="2696633"/>
            <a:ext cx="5564188" cy="4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704045"/>
            <a:ext cx="9371013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3550" y="2705432"/>
            <a:ext cx="4791202" cy="4791201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9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2696633"/>
            <a:ext cx="5564188" cy="4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2" y="704045"/>
            <a:ext cx="9359902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954711" y="2705432"/>
            <a:ext cx="4791202" cy="4791201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19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2268000"/>
            <a:ext cx="9366564" cy="4800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0" y="0"/>
            <a:ext cx="6276088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93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704045"/>
            <a:ext cx="9366564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D11-B37F-49CE-A271-259CFDDDB0BC}" type="datetime1">
              <a:rPr lang="en-GB" smtClean="0"/>
              <a:t>23/12/2019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6198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4E0-F9DB-4A14-89F2-854CF7BC37F7}" type="datetime1">
              <a:rPr lang="en-GB" smtClean="0"/>
              <a:t>23/12/2019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5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Background Image Fill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1" y="2268000"/>
            <a:ext cx="9366563" cy="101313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1" y="3520225"/>
            <a:ext cx="9366563" cy="312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0" y="0"/>
            <a:ext cx="6276088" cy="1671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29344" y="7867731"/>
            <a:ext cx="2673860" cy="8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Whit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1" y="2268000"/>
            <a:ext cx="9366563" cy="101313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1" y="3520225"/>
            <a:ext cx="9366563" cy="312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0" y="0"/>
            <a:ext cx="6276088" cy="1671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9344" y="7867731"/>
            <a:ext cx="2673860" cy="8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3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 Slide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3518401"/>
            <a:ext cx="9366563" cy="3635833"/>
          </a:xfrm>
        </p:spPr>
        <p:txBody>
          <a:bodyPr/>
          <a:lstStyle>
            <a:lvl1pPr marL="269875" indent="-269875">
              <a:spcBef>
                <a:spcPts val="1600"/>
              </a:spcBef>
              <a:buFont typeface="+mj-lt"/>
              <a:buAutoNum type="arabicPeriod"/>
              <a:defRPr sz="1800" b="0"/>
            </a:lvl1pPr>
            <a:lvl2pPr marL="269875" indent="0">
              <a:buNone/>
              <a:defRPr sz="1800" b="0"/>
            </a:lvl2pPr>
            <a:lvl3pPr marL="269875" indent="0">
              <a:buNone/>
              <a:defRPr sz="1800" b="0"/>
            </a:lvl3pPr>
            <a:lvl4pPr marL="269875" indent="0">
              <a:buNone/>
              <a:defRPr sz="1800" b="0"/>
            </a:lvl4pPr>
            <a:lvl5pPr marL="269875" indent="0">
              <a:buNone/>
              <a:defRPr sz="18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2268000"/>
            <a:ext cx="9366564" cy="1343571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0" y="0"/>
            <a:ext cx="6276088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2696633"/>
            <a:ext cx="9366563" cy="496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704045"/>
            <a:ext cx="9366564" cy="64001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6485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696633"/>
            <a:ext cx="5400000" cy="496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704045"/>
            <a:ext cx="9366564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181726" y="2696633"/>
            <a:ext cx="5564188" cy="496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47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2696633"/>
            <a:ext cx="5570851" cy="496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704045"/>
            <a:ext cx="5570851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1540" y="-6764"/>
            <a:ext cx="5763340" cy="7674927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5754005 w 5758165"/>
              <a:gd name="connsiteY7" fmla="*/ 5755222 h 5763339"/>
              <a:gd name="connsiteX8" fmla="*/ 3708867 w 5758165"/>
              <a:gd name="connsiteY8" fmla="*/ 5749051 h 5763339"/>
              <a:gd name="connsiteX9" fmla="*/ 2287010 w 5758165"/>
              <a:gd name="connsiteY9" fmla="*/ 5763339 h 5763339"/>
              <a:gd name="connsiteX10" fmla="*/ 4350 w 5758165"/>
              <a:gd name="connsiteY10" fmla="*/ 3704516 h 5763339"/>
              <a:gd name="connsiteX11" fmla="*/ 4350 w 5758165"/>
              <a:gd name="connsiteY11" fmla="*/ 2044535 h 5763339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5754005 w 5758165"/>
              <a:gd name="connsiteY7" fmla="*/ 5755222 h 5763339"/>
              <a:gd name="connsiteX8" fmla="*/ 3708867 w 5758165"/>
              <a:gd name="connsiteY8" fmla="*/ 5749051 h 5763339"/>
              <a:gd name="connsiteX9" fmla="*/ 2287010 w 5758165"/>
              <a:gd name="connsiteY9" fmla="*/ 5763339 h 5763339"/>
              <a:gd name="connsiteX10" fmla="*/ 13875 w 5758165"/>
              <a:gd name="connsiteY10" fmla="*/ 3740235 h 5763339"/>
              <a:gd name="connsiteX11" fmla="*/ 4350 w 5758165"/>
              <a:gd name="connsiteY11" fmla="*/ 2044535 h 5763339"/>
              <a:gd name="connsiteX0" fmla="*/ 4350 w 5758165"/>
              <a:gd name="connsiteY0" fmla="*/ 2044535 h 5756195"/>
              <a:gd name="connsiteX1" fmla="*/ 0 w 5758165"/>
              <a:gd name="connsiteY1" fmla="*/ 1284 h 5756195"/>
              <a:gd name="connsiteX2" fmla="*/ 2048885 w 5758165"/>
              <a:gd name="connsiteY2" fmla="*/ 0 h 5756195"/>
              <a:gd name="connsiteX3" fmla="*/ 3708867 w 5758165"/>
              <a:gd name="connsiteY3" fmla="*/ 0 h 5756195"/>
              <a:gd name="connsiteX4" fmla="*/ 5758165 w 5758165"/>
              <a:gd name="connsiteY4" fmla="*/ 311 h 5756195"/>
              <a:gd name="connsiteX5" fmla="*/ 5753402 w 5758165"/>
              <a:gd name="connsiteY5" fmla="*/ 2044535 h 5756195"/>
              <a:gd name="connsiteX6" fmla="*/ 5753402 w 5758165"/>
              <a:gd name="connsiteY6" fmla="*/ 3704516 h 5756195"/>
              <a:gd name="connsiteX7" fmla="*/ 5754005 w 5758165"/>
              <a:gd name="connsiteY7" fmla="*/ 5755222 h 5756195"/>
              <a:gd name="connsiteX8" fmla="*/ 3708867 w 5758165"/>
              <a:gd name="connsiteY8" fmla="*/ 5749051 h 5756195"/>
              <a:gd name="connsiteX9" fmla="*/ 2372735 w 5758165"/>
              <a:gd name="connsiteY9" fmla="*/ 5756195 h 5756195"/>
              <a:gd name="connsiteX10" fmla="*/ 13875 w 5758165"/>
              <a:gd name="connsiteY10" fmla="*/ 3740235 h 5756195"/>
              <a:gd name="connsiteX11" fmla="*/ 4350 w 5758165"/>
              <a:gd name="connsiteY11" fmla="*/ 2044535 h 5756195"/>
              <a:gd name="connsiteX0" fmla="*/ 9525 w 5763340"/>
              <a:gd name="connsiteY0" fmla="*/ 2044535 h 5756195"/>
              <a:gd name="connsiteX1" fmla="*/ 5175 w 5763340"/>
              <a:gd name="connsiteY1" fmla="*/ 1284 h 5756195"/>
              <a:gd name="connsiteX2" fmla="*/ 2054060 w 5763340"/>
              <a:gd name="connsiteY2" fmla="*/ 0 h 5756195"/>
              <a:gd name="connsiteX3" fmla="*/ 3714042 w 5763340"/>
              <a:gd name="connsiteY3" fmla="*/ 0 h 5756195"/>
              <a:gd name="connsiteX4" fmla="*/ 5763340 w 5763340"/>
              <a:gd name="connsiteY4" fmla="*/ 311 h 5756195"/>
              <a:gd name="connsiteX5" fmla="*/ 5758577 w 5763340"/>
              <a:gd name="connsiteY5" fmla="*/ 2044535 h 5756195"/>
              <a:gd name="connsiteX6" fmla="*/ 5758577 w 5763340"/>
              <a:gd name="connsiteY6" fmla="*/ 3704516 h 5756195"/>
              <a:gd name="connsiteX7" fmla="*/ 5759180 w 5763340"/>
              <a:gd name="connsiteY7" fmla="*/ 5755222 h 5756195"/>
              <a:gd name="connsiteX8" fmla="*/ 3714042 w 5763340"/>
              <a:gd name="connsiteY8" fmla="*/ 5749051 h 5756195"/>
              <a:gd name="connsiteX9" fmla="*/ 2377910 w 5763340"/>
              <a:gd name="connsiteY9" fmla="*/ 5756195 h 5756195"/>
              <a:gd name="connsiteX10" fmla="*/ 0 w 5763340"/>
              <a:gd name="connsiteY10" fmla="*/ 3825960 h 5756195"/>
              <a:gd name="connsiteX11" fmla="*/ 9525 w 5763340"/>
              <a:gd name="connsiteY11" fmla="*/ 2044535 h 575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3340" h="5756195">
                <a:moveTo>
                  <a:pt x="9525" y="2044535"/>
                </a:moveTo>
                <a:lnTo>
                  <a:pt x="5175" y="1284"/>
                </a:lnTo>
                <a:lnTo>
                  <a:pt x="2054060" y="0"/>
                </a:lnTo>
                <a:lnTo>
                  <a:pt x="3714042" y="0"/>
                </a:lnTo>
                <a:lnTo>
                  <a:pt x="5763340" y="311"/>
                </a:lnTo>
                <a:cubicBezTo>
                  <a:pt x="5762546" y="679338"/>
                  <a:pt x="5759371" y="1365508"/>
                  <a:pt x="5758577" y="2044535"/>
                </a:cubicBezTo>
                <a:lnTo>
                  <a:pt x="5758577" y="3704516"/>
                </a:lnTo>
                <a:lnTo>
                  <a:pt x="5759180" y="5755222"/>
                </a:lnTo>
                <a:lnTo>
                  <a:pt x="3714042" y="5749051"/>
                </a:lnTo>
                <a:lnTo>
                  <a:pt x="2377910" y="5756195"/>
                </a:lnTo>
                <a:cubicBezTo>
                  <a:pt x="1248744" y="5756195"/>
                  <a:pt x="0" y="4955126"/>
                  <a:pt x="0" y="3825960"/>
                </a:cubicBezTo>
                <a:lnTo>
                  <a:pt x="9525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3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063" y="2696633"/>
            <a:ext cx="5570851" cy="496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062" y="704045"/>
            <a:ext cx="5570851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6765"/>
            <a:ext cx="5762927" cy="7666788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3194517 w 5758165"/>
              <a:gd name="connsiteY7" fmla="*/ 5763339 h 5763339"/>
              <a:gd name="connsiteX8" fmla="*/ 2048885 w 5758165"/>
              <a:gd name="connsiteY8" fmla="*/ 5749051 h 5763339"/>
              <a:gd name="connsiteX9" fmla="*/ 6743 w 5758165"/>
              <a:gd name="connsiteY9" fmla="*/ 5750091 h 5763339"/>
              <a:gd name="connsiteX10" fmla="*/ 4350 w 5758165"/>
              <a:gd name="connsiteY10" fmla="*/ 3704516 h 5763339"/>
              <a:gd name="connsiteX11" fmla="*/ 4350 w 5758165"/>
              <a:gd name="connsiteY11" fmla="*/ 2044535 h 5763339"/>
              <a:gd name="connsiteX0" fmla="*/ 4350 w 5772452"/>
              <a:gd name="connsiteY0" fmla="*/ 2044535 h 5763339"/>
              <a:gd name="connsiteX1" fmla="*/ 0 w 5772452"/>
              <a:gd name="connsiteY1" fmla="*/ 1284 h 5763339"/>
              <a:gd name="connsiteX2" fmla="*/ 2048885 w 5772452"/>
              <a:gd name="connsiteY2" fmla="*/ 0 h 5763339"/>
              <a:gd name="connsiteX3" fmla="*/ 3708867 w 5772452"/>
              <a:gd name="connsiteY3" fmla="*/ 0 h 5763339"/>
              <a:gd name="connsiteX4" fmla="*/ 5758165 w 5772452"/>
              <a:gd name="connsiteY4" fmla="*/ 311 h 5763339"/>
              <a:gd name="connsiteX5" fmla="*/ 5753402 w 5772452"/>
              <a:gd name="connsiteY5" fmla="*/ 2044535 h 5763339"/>
              <a:gd name="connsiteX6" fmla="*/ 5772452 w 5772452"/>
              <a:gd name="connsiteY6" fmla="*/ 3890254 h 5763339"/>
              <a:gd name="connsiteX7" fmla="*/ 3194517 w 5772452"/>
              <a:gd name="connsiteY7" fmla="*/ 5763339 h 5763339"/>
              <a:gd name="connsiteX8" fmla="*/ 2048885 w 5772452"/>
              <a:gd name="connsiteY8" fmla="*/ 5749051 h 5763339"/>
              <a:gd name="connsiteX9" fmla="*/ 6743 w 5772452"/>
              <a:gd name="connsiteY9" fmla="*/ 5750091 h 5763339"/>
              <a:gd name="connsiteX10" fmla="*/ 4350 w 5772452"/>
              <a:gd name="connsiteY10" fmla="*/ 3704516 h 5763339"/>
              <a:gd name="connsiteX11" fmla="*/ 4350 w 5772452"/>
              <a:gd name="connsiteY11" fmla="*/ 2044535 h 5763339"/>
              <a:gd name="connsiteX0" fmla="*/ 4350 w 5762927"/>
              <a:gd name="connsiteY0" fmla="*/ 2044535 h 5763339"/>
              <a:gd name="connsiteX1" fmla="*/ 0 w 5762927"/>
              <a:gd name="connsiteY1" fmla="*/ 1284 h 5763339"/>
              <a:gd name="connsiteX2" fmla="*/ 2048885 w 5762927"/>
              <a:gd name="connsiteY2" fmla="*/ 0 h 5763339"/>
              <a:gd name="connsiteX3" fmla="*/ 3708867 w 5762927"/>
              <a:gd name="connsiteY3" fmla="*/ 0 h 5763339"/>
              <a:gd name="connsiteX4" fmla="*/ 5758165 w 5762927"/>
              <a:gd name="connsiteY4" fmla="*/ 311 h 5763339"/>
              <a:gd name="connsiteX5" fmla="*/ 5753402 w 5762927"/>
              <a:gd name="connsiteY5" fmla="*/ 2044535 h 5763339"/>
              <a:gd name="connsiteX6" fmla="*/ 5762927 w 5762927"/>
              <a:gd name="connsiteY6" fmla="*/ 3883111 h 5763339"/>
              <a:gd name="connsiteX7" fmla="*/ 3194517 w 5762927"/>
              <a:gd name="connsiteY7" fmla="*/ 5763339 h 5763339"/>
              <a:gd name="connsiteX8" fmla="*/ 2048885 w 5762927"/>
              <a:gd name="connsiteY8" fmla="*/ 5749051 h 5763339"/>
              <a:gd name="connsiteX9" fmla="*/ 6743 w 5762927"/>
              <a:gd name="connsiteY9" fmla="*/ 5750091 h 5763339"/>
              <a:gd name="connsiteX10" fmla="*/ 4350 w 5762927"/>
              <a:gd name="connsiteY10" fmla="*/ 3704516 h 5763339"/>
              <a:gd name="connsiteX11" fmla="*/ 4350 w 5762927"/>
              <a:gd name="connsiteY11" fmla="*/ 2044535 h 5763339"/>
              <a:gd name="connsiteX0" fmla="*/ 4350 w 5762927"/>
              <a:gd name="connsiteY0" fmla="*/ 2044535 h 5750091"/>
              <a:gd name="connsiteX1" fmla="*/ 0 w 5762927"/>
              <a:gd name="connsiteY1" fmla="*/ 1284 h 5750091"/>
              <a:gd name="connsiteX2" fmla="*/ 2048885 w 5762927"/>
              <a:gd name="connsiteY2" fmla="*/ 0 h 5750091"/>
              <a:gd name="connsiteX3" fmla="*/ 3708867 w 5762927"/>
              <a:gd name="connsiteY3" fmla="*/ 0 h 5750091"/>
              <a:gd name="connsiteX4" fmla="*/ 5758165 w 5762927"/>
              <a:gd name="connsiteY4" fmla="*/ 311 h 5750091"/>
              <a:gd name="connsiteX5" fmla="*/ 5753402 w 5762927"/>
              <a:gd name="connsiteY5" fmla="*/ 2044535 h 5750091"/>
              <a:gd name="connsiteX6" fmla="*/ 5762927 w 5762927"/>
              <a:gd name="connsiteY6" fmla="*/ 3883111 h 5750091"/>
              <a:gd name="connsiteX7" fmla="*/ 3270717 w 5762927"/>
              <a:gd name="connsiteY7" fmla="*/ 5741908 h 5750091"/>
              <a:gd name="connsiteX8" fmla="*/ 2048885 w 5762927"/>
              <a:gd name="connsiteY8" fmla="*/ 5749051 h 5750091"/>
              <a:gd name="connsiteX9" fmla="*/ 6743 w 5762927"/>
              <a:gd name="connsiteY9" fmla="*/ 5750091 h 5750091"/>
              <a:gd name="connsiteX10" fmla="*/ 4350 w 5762927"/>
              <a:gd name="connsiteY10" fmla="*/ 3704516 h 5750091"/>
              <a:gd name="connsiteX11" fmla="*/ 4350 w 5762927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2927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62927" y="3883111"/>
                </a:lnTo>
                <a:cubicBezTo>
                  <a:pt x="5762927" y="5012277"/>
                  <a:pt x="4399883" y="5741908"/>
                  <a:pt x="3270717" y="5741908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9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19" y="755653"/>
            <a:ext cx="5087537" cy="6085415"/>
          </a:xfrm>
        </p:spPr>
        <p:txBody>
          <a:bodyPr anchor="ctr" anchorCtr="0"/>
          <a:lstStyle>
            <a:lvl1pPr marL="128588" indent="-128588">
              <a:lnSpc>
                <a:spcPct val="95000"/>
              </a:lnSpc>
              <a:spcBef>
                <a:spcPts val="0"/>
              </a:spcBef>
              <a:defRPr sz="2400">
                <a:solidFill>
                  <a:schemeClr val="accent1"/>
                </a:solidFill>
              </a:defRPr>
            </a:lvl1pPr>
            <a:lvl2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2pPr>
            <a:lvl3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3pPr>
            <a:lvl4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4pPr>
            <a:lvl5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1540" y="-6764"/>
            <a:ext cx="5763340" cy="7674927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5754005 w 5758165"/>
              <a:gd name="connsiteY7" fmla="*/ 5755222 h 5763339"/>
              <a:gd name="connsiteX8" fmla="*/ 3708867 w 5758165"/>
              <a:gd name="connsiteY8" fmla="*/ 5749051 h 5763339"/>
              <a:gd name="connsiteX9" fmla="*/ 2287010 w 5758165"/>
              <a:gd name="connsiteY9" fmla="*/ 5763339 h 5763339"/>
              <a:gd name="connsiteX10" fmla="*/ 4350 w 5758165"/>
              <a:gd name="connsiteY10" fmla="*/ 3704516 h 5763339"/>
              <a:gd name="connsiteX11" fmla="*/ 4350 w 5758165"/>
              <a:gd name="connsiteY11" fmla="*/ 2044535 h 5763339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5754005 w 5758165"/>
              <a:gd name="connsiteY7" fmla="*/ 5755222 h 5763339"/>
              <a:gd name="connsiteX8" fmla="*/ 3708867 w 5758165"/>
              <a:gd name="connsiteY8" fmla="*/ 5749051 h 5763339"/>
              <a:gd name="connsiteX9" fmla="*/ 2287010 w 5758165"/>
              <a:gd name="connsiteY9" fmla="*/ 5763339 h 5763339"/>
              <a:gd name="connsiteX10" fmla="*/ 13875 w 5758165"/>
              <a:gd name="connsiteY10" fmla="*/ 3740235 h 5763339"/>
              <a:gd name="connsiteX11" fmla="*/ 4350 w 5758165"/>
              <a:gd name="connsiteY11" fmla="*/ 2044535 h 5763339"/>
              <a:gd name="connsiteX0" fmla="*/ 4350 w 5758165"/>
              <a:gd name="connsiteY0" fmla="*/ 2044535 h 5756195"/>
              <a:gd name="connsiteX1" fmla="*/ 0 w 5758165"/>
              <a:gd name="connsiteY1" fmla="*/ 1284 h 5756195"/>
              <a:gd name="connsiteX2" fmla="*/ 2048885 w 5758165"/>
              <a:gd name="connsiteY2" fmla="*/ 0 h 5756195"/>
              <a:gd name="connsiteX3" fmla="*/ 3708867 w 5758165"/>
              <a:gd name="connsiteY3" fmla="*/ 0 h 5756195"/>
              <a:gd name="connsiteX4" fmla="*/ 5758165 w 5758165"/>
              <a:gd name="connsiteY4" fmla="*/ 311 h 5756195"/>
              <a:gd name="connsiteX5" fmla="*/ 5753402 w 5758165"/>
              <a:gd name="connsiteY5" fmla="*/ 2044535 h 5756195"/>
              <a:gd name="connsiteX6" fmla="*/ 5753402 w 5758165"/>
              <a:gd name="connsiteY6" fmla="*/ 3704516 h 5756195"/>
              <a:gd name="connsiteX7" fmla="*/ 5754005 w 5758165"/>
              <a:gd name="connsiteY7" fmla="*/ 5755222 h 5756195"/>
              <a:gd name="connsiteX8" fmla="*/ 3708867 w 5758165"/>
              <a:gd name="connsiteY8" fmla="*/ 5749051 h 5756195"/>
              <a:gd name="connsiteX9" fmla="*/ 2372735 w 5758165"/>
              <a:gd name="connsiteY9" fmla="*/ 5756195 h 5756195"/>
              <a:gd name="connsiteX10" fmla="*/ 13875 w 5758165"/>
              <a:gd name="connsiteY10" fmla="*/ 3740235 h 5756195"/>
              <a:gd name="connsiteX11" fmla="*/ 4350 w 5758165"/>
              <a:gd name="connsiteY11" fmla="*/ 2044535 h 5756195"/>
              <a:gd name="connsiteX0" fmla="*/ 9525 w 5763340"/>
              <a:gd name="connsiteY0" fmla="*/ 2044535 h 5756195"/>
              <a:gd name="connsiteX1" fmla="*/ 5175 w 5763340"/>
              <a:gd name="connsiteY1" fmla="*/ 1284 h 5756195"/>
              <a:gd name="connsiteX2" fmla="*/ 2054060 w 5763340"/>
              <a:gd name="connsiteY2" fmla="*/ 0 h 5756195"/>
              <a:gd name="connsiteX3" fmla="*/ 3714042 w 5763340"/>
              <a:gd name="connsiteY3" fmla="*/ 0 h 5756195"/>
              <a:gd name="connsiteX4" fmla="*/ 5763340 w 5763340"/>
              <a:gd name="connsiteY4" fmla="*/ 311 h 5756195"/>
              <a:gd name="connsiteX5" fmla="*/ 5758577 w 5763340"/>
              <a:gd name="connsiteY5" fmla="*/ 2044535 h 5756195"/>
              <a:gd name="connsiteX6" fmla="*/ 5758577 w 5763340"/>
              <a:gd name="connsiteY6" fmla="*/ 3704516 h 5756195"/>
              <a:gd name="connsiteX7" fmla="*/ 5759180 w 5763340"/>
              <a:gd name="connsiteY7" fmla="*/ 5755222 h 5756195"/>
              <a:gd name="connsiteX8" fmla="*/ 3714042 w 5763340"/>
              <a:gd name="connsiteY8" fmla="*/ 5749051 h 5756195"/>
              <a:gd name="connsiteX9" fmla="*/ 2377910 w 5763340"/>
              <a:gd name="connsiteY9" fmla="*/ 5756195 h 5756195"/>
              <a:gd name="connsiteX10" fmla="*/ 0 w 5763340"/>
              <a:gd name="connsiteY10" fmla="*/ 3825960 h 5756195"/>
              <a:gd name="connsiteX11" fmla="*/ 9525 w 5763340"/>
              <a:gd name="connsiteY11" fmla="*/ 2044535 h 575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3340" h="5756195">
                <a:moveTo>
                  <a:pt x="9525" y="2044535"/>
                </a:moveTo>
                <a:lnTo>
                  <a:pt x="5175" y="1284"/>
                </a:lnTo>
                <a:lnTo>
                  <a:pt x="2054060" y="0"/>
                </a:lnTo>
                <a:lnTo>
                  <a:pt x="3714042" y="0"/>
                </a:lnTo>
                <a:lnTo>
                  <a:pt x="5763340" y="311"/>
                </a:lnTo>
                <a:cubicBezTo>
                  <a:pt x="5762546" y="679338"/>
                  <a:pt x="5759371" y="1365508"/>
                  <a:pt x="5758577" y="2044535"/>
                </a:cubicBezTo>
                <a:lnTo>
                  <a:pt x="5758577" y="3704516"/>
                </a:lnTo>
                <a:lnTo>
                  <a:pt x="5759180" y="5755222"/>
                </a:lnTo>
                <a:lnTo>
                  <a:pt x="3714042" y="5749051"/>
                </a:lnTo>
                <a:lnTo>
                  <a:pt x="2377910" y="5756195"/>
                </a:lnTo>
                <a:cubicBezTo>
                  <a:pt x="1248744" y="5756195"/>
                  <a:pt x="0" y="4955126"/>
                  <a:pt x="0" y="3825960"/>
                </a:cubicBezTo>
                <a:lnTo>
                  <a:pt x="9525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17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999" y="704045"/>
            <a:ext cx="11257200" cy="13435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99" y="2696633"/>
            <a:ext cx="11257200" cy="496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4191" y="8609245"/>
            <a:ext cx="72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DF0D99DE-1A57-4F94-BF2E-C9E87366E124}" type="datetime1">
              <a:rPr lang="en-GB" smtClean="0"/>
              <a:pPr/>
              <a:t>23/12/2019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0812" y="8609245"/>
            <a:ext cx="6114625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3550" y="8609245"/>
            <a:ext cx="1905000" cy="288000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noAutofit/>
          </a:bodyPr>
          <a:lstStyle/>
          <a:p>
            <a:fld id="{EF540DAE-C9AD-4AB7-834A-30F15928ADCF}" type="slidenum">
              <a:rPr lang="en-GB" sz="1000" smtClean="0">
                <a:solidFill>
                  <a:schemeClr val="accent1"/>
                </a:solidFill>
              </a:rPr>
              <a:pPr/>
              <a:t>‹#›</a:t>
            </a:fld>
            <a:r>
              <a:rPr lang="en-GB" sz="1000" dirty="0">
                <a:solidFill>
                  <a:schemeClr val="accent1"/>
                </a:solidFill>
              </a:rPr>
              <a:t>    </a:t>
            </a:r>
            <a:r>
              <a:rPr lang="en-GB" sz="1000" baseline="0" dirty="0">
                <a:solidFill>
                  <a:schemeClr val="accent1"/>
                </a:solidFill>
              </a:rPr>
              <a:t> </a:t>
            </a:r>
            <a:r>
              <a:rPr lang="en-GB" sz="1000" dirty="0">
                <a:solidFill>
                  <a:schemeClr val="accent1"/>
                </a:solidFill>
              </a:rPr>
              <a:t>© Experian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3550" y="9250956"/>
            <a:ext cx="10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fld id="{EF540DAE-C9AD-4AB7-834A-30F15928ADC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175818" y="8351520"/>
            <a:ext cx="1654233" cy="5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4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6" r:id="rId3"/>
    <p:sldLayoutId id="2147483657" r:id="rId4"/>
    <p:sldLayoutId id="2147483650" r:id="rId5"/>
    <p:sldLayoutId id="2147483663" r:id="rId6"/>
    <p:sldLayoutId id="2147483664" r:id="rId7"/>
    <p:sldLayoutId id="2147483665" r:id="rId8"/>
    <p:sldLayoutId id="2147483667" r:id="rId9"/>
    <p:sldLayoutId id="2147483666" r:id="rId10"/>
    <p:sldLayoutId id="2147483660" r:id="rId11"/>
    <p:sldLayoutId id="2147483661" r:id="rId12"/>
    <p:sldLayoutId id="2147483662" r:id="rId13"/>
    <p:sldLayoutId id="2147483658" r:id="rId14"/>
    <p:sldLayoutId id="2147483654" r:id="rId15"/>
    <p:sldLayoutId id="2147483655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65125" indent="-219075" algn="l" defTabSz="914400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512763" indent="-147638" algn="l" defTabSz="914400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742950" indent="-230188" algn="l" defTabSz="914400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80">
          <p15:clr>
            <a:srgbClr val="547EBF"/>
          </p15:clr>
        </p15:guide>
        <p15:guide id="2" pos="3849">
          <p15:clr>
            <a:srgbClr val="547EBF"/>
          </p15:clr>
        </p15:guide>
        <p15:guide id="3" pos="292">
          <p15:clr>
            <a:srgbClr val="F26B43"/>
          </p15:clr>
        </p15:guide>
        <p15:guide id="4" pos="901">
          <p15:clr>
            <a:srgbClr val="F26B43"/>
          </p15:clr>
        </p15:guide>
        <p15:guide id="5" pos="1501">
          <p15:clr>
            <a:srgbClr val="F26B43"/>
          </p15:clr>
        </p15:guide>
        <p15:guide id="6" pos="2093">
          <p15:clr>
            <a:srgbClr val="F26B43"/>
          </p15:clr>
        </p15:guide>
        <p15:guide id="7" pos="2693">
          <p15:clr>
            <a:srgbClr val="F26B43"/>
          </p15:clr>
        </p15:guide>
        <p15:guide id="8" pos="4497">
          <p15:clr>
            <a:srgbClr val="F26B43"/>
          </p15:clr>
        </p15:guide>
        <p15:guide id="9" pos="3894">
          <p15:clr>
            <a:srgbClr val="F26B43"/>
          </p15:clr>
        </p15:guide>
        <p15:guide id="10" pos="3294">
          <p15:clr>
            <a:srgbClr val="F26B43"/>
          </p15:clr>
        </p15:guide>
        <p15:guide id="11" pos="5094">
          <p15:clr>
            <a:srgbClr val="F26B43"/>
          </p15:clr>
        </p15:guide>
        <p15:guide id="12" pos="5687">
          <p15:clr>
            <a:srgbClr val="F26B43"/>
          </p15:clr>
        </p15:guide>
        <p15:guide id="13" pos="6287">
          <p15:clr>
            <a:srgbClr val="F26B43"/>
          </p15:clr>
        </p15:guide>
        <p15:guide id="14" pos="6888">
          <p15:clr>
            <a:srgbClr val="F26B43"/>
          </p15:clr>
        </p15:guide>
        <p15:guide id="15" pos="7399">
          <p15:clr>
            <a:srgbClr val="F26B43"/>
          </p15:clr>
        </p15:guide>
        <p15:guide id="16" pos="804">
          <p15:clr>
            <a:srgbClr val="F26B43"/>
          </p15:clr>
        </p15:guide>
        <p15:guide id="17" pos="1410">
          <p15:clr>
            <a:srgbClr val="F26B43"/>
          </p15:clr>
        </p15:guide>
        <p15:guide id="18" pos="2010">
          <p15:clr>
            <a:srgbClr val="F26B43"/>
          </p15:clr>
        </p15:guide>
        <p15:guide id="19" pos="2607">
          <p15:clr>
            <a:srgbClr val="F26B43"/>
          </p15:clr>
        </p15:guide>
        <p15:guide id="20" pos="3204">
          <p15:clr>
            <a:srgbClr val="F26B43"/>
          </p15:clr>
        </p15:guide>
        <p15:guide id="21" pos="3804">
          <p15:clr>
            <a:srgbClr val="F26B43"/>
          </p15:clr>
        </p15:guide>
        <p15:guide id="22" pos="4404">
          <p15:clr>
            <a:srgbClr val="F26B43"/>
          </p15:clr>
        </p15:guide>
        <p15:guide id="23" pos="5007">
          <p15:clr>
            <a:srgbClr val="F26B43"/>
          </p15:clr>
        </p15:guide>
        <p15:guide id="24" pos="5604">
          <p15:clr>
            <a:srgbClr val="F26B43"/>
          </p15:clr>
        </p15:guide>
        <p15:guide id="25" pos="6195">
          <p15:clr>
            <a:srgbClr val="F26B43"/>
          </p15:clr>
        </p15:guide>
        <p15:guide id="26" pos="6798">
          <p15:clr>
            <a:srgbClr val="F26B43"/>
          </p15:clr>
        </p15:guide>
        <p15:guide id="27" orient="horz" pos="476">
          <p15:clr>
            <a:srgbClr val="F26B43"/>
          </p15:clr>
        </p15:guide>
        <p15:guide id="28" orient="horz" pos="1071">
          <p15:clr>
            <a:srgbClr val="F26B43"/>
          </p15:clr>
        </p15:guide>
        <p15:guide id="29" orient="horz" pos="1699">
          <p15:clr>
            <a:srgbClr val="F26B43"/>
          </p15:clr>
        </p15:guide>
        <p15:guide id="30" orient="horz" pos="5192">
          <p15:clr>
            <a:srgbClr val="F26B43"/>
          </p15:clr>
        </p15:guide>
        <p15:guide id="31" orient="horz" pos="5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>
          <a:xfrm>
            <a:off x="660400" y="1460500"/>
            <a:ext cx="10299700" cy="6654800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The aim of  disaster recovery  is to keep business operations active , In case of any damage or hazard occurs.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This could be hardware or software failure, a network outage, a power outage, physical damage to a building like fire or flooding, human error, or some other significant disaster.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Disaster recovery helps in restoring applications, data, and hardware quickly for business continuity.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Following are the steps considered while designing a DR plan with AWS:</a:t>
            </a:r>
          </a:p>
          <a:p>
            <a:pPr lvl="0"/>
            <a:r>
              <a:rPr lang="en-US" sz="2000" dirty="0">
                <a:latin typeface="Georgia" panose="02040502050405020303" pitchFamily="18" charset="0"/>
              </a:rPr>
              <a:t>Ship your EBS Volumes to Another AZ/Region.</a:t>
            </a:r>
          </a:p>
          <a:p>
            <a:pPr lvl="0"/>
            <a:r>
              <a:rPr lang="en-US" sz="2000" dirty="0">
                <a:latin typeface="Georgia" panose="02040502050405020303" pitchFamily="18" charset="0"/>
              </a:rPr>
              <a:t>Utilize Multi-AZ for EC2 and RDS.</a:t>
            </a:r>
          </a:p>
          <a:p>
            <a:pPr lvl="0"/>
            <a:r>
              <a:rPr lang="en-US" sz="2000" dirty="0">
                <a:latin typeface="Georgia" panose="02040502050405020303" pitchFamily="18" charset="0"/>
              </a:rPr>
              <a:t>Copy your S3 Data to Another Region.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Backup your data.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Prioritize costs.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Choose the right backup strategy.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999" y="589745"/>
            <a:ext cx="9366564" cy="489135"/>
          </a:xfrm>
        </p:spPr>
        <p:txBody>
          <a:bodyPr/>
          <a:lstStyle/>
          <a:p>
            <a:r>
              <a:rPr lang="en-US" dirty="0"/>
              <a:t> Disaster recovery plan – Analysis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4789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>
          <a:xfrm>
            <a:off x="609600" y="704045"/>
            <a:ext cx="10350500" cy="375365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z="2000" b="1" spc="-5" dirty="0">
                <a:latin typeface="Georgia" panose="02040502050405020303" pitchFamily="18" charset="0"/>
                <a:ea typeface="Times New Roman" panose="02020603050405020304" pitchFamily="18" charset="0"/>
              </a:rPr>
              <a:t>Advantages of having a DR Plan: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4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Data and hardware will be protected.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Decreases downtime, increases productivity.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Helps in maintaining your business continuity.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Providing a standard for testing the plan.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Providing a sense of security by minimizing delays and protecting data.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999" y="704045"/>
            <a:ext cx="9366564" cy="489135"/>
          </a:xfrm>
        </p:spPr>
        <p:txBody>
          <a:bodyPr/>
          <a:lstStyle/>
          <a:p>
            <a:r>
              <a:rPr lang="en-US" dirty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753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341194" y="4424775"/>
            <a:ext cx="1411311" cy="335756"/>
          </a:xfrm>
        </p:spPr>
        <p:txBody>
          <a:bodyPr/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333333"/>
                </a:solidFill>
                <a:latin typeface="AmazonEmber"/>
              </a:rPr>
              <a:t>S3_Backup</a:t>
            </a:r>
            <a:br>
              <a:rPr lang="en-US" sz="2000" dirty="0">
                <a:solidFill>
                  <a:srgbClr val="333333"/>
                </a:solidFill>
                <a:latin typeface="AmazonEmber"/>
              </a:rPr>
            </a:br>
            <a:br>
              <a:rPr lang="en-US" sz="2000" dirty="0">
                <a:solidFill>
                  <a:srgbClr val="333333"/>
                </a:solidFill>
                <a:latin typeface="AmazonEmber"/>
              </a:rPr>
            </a:br>
            <a:br>
              <a:rPr lang="en-US" sz="2000" dirty="0"/>
            </a:br>
            <a:endParaRPr lang="da-DK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8DF7D0-2ECA-47FD-A8A4-BC5550C6746F}"/>
              </a:ext>
            </a:extLst>
          </p:cNvPr>
          <p:cNvSpPr/>
          <p:nvPr/>
        </p:nvSpPr>
        <p:spPr>
          <a:xfrm>
            <a:off x="3090497" y="1231456"/>
            <a:ext cx="3552472" cy="26269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US" sz="2000" kern="0" dirty="0" err="1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4C1F42-D5B4-4BE7-AE17-7D33CF80524F}"/>
              </a:ext>
            </a:extLst>
          </p:cNvPr>
          <p:cNvSpPr/>
          <p:nvPr/>
        </p:nvSpPr>
        <p:spPr>
          <a:xfrm>
            <a:off x="1816100" y="5505450"/>
            <a:ext cx="7010400" cy="223837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US" sz="2000" kern="0" dirty="0" err="1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90939A-52E8-4363-A2C9-5DFE0B5940C5}"/>
              </a:ext>
            </a:extLst>
          </p:cNvPr>
          <p:cNvSpPr/>
          <p:nvPr/>
        </p:nvSpPr>
        <p:spPr>
          <a:xfrm>
            <a:off x="2501900" y="5899271"/>
            <a:ext cx="2229882" cy="15488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US" sz="2000" kern="0" dirty="0" err="1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18EEDD-E3E8-4384-AEE1-5472CCEE2040}"/>
              </a:ext>
            </a:extLst>
          </p:cNvPr>
          <p:cNvSpPr/>
          <p:nvPr/>
        </p:nvSpPr>
        <p:spPr>
          <a:xfrm>
            <a:off x="5949951" y="5861615"/>
            <a:ext cx="2229882" cy="15488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US" sz="2000" kern="0" dirty="0" err="1">
              <a:solidFill>
                <a:schemeClr val="tx1"/>
              </a:solidFill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47AE9A5-07B6-43D9-B02C-00832B125EE2}"/>
              </a:ext>
            </a:extLst>
          </p:cNvPr>
          <p:cNvSpPr txBox="1">
            <a:spLocks/>
          </p:cNvSpPr>
          <p:nvPr/>
        </p:nvSpPr>
        <p:spPr>
          <a:xfrm>
            <a:off x="1244599" y="4414900"/>
            <a:ext cx="8210550" cy="4753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           </a:t>
            </a:r>
          </a:p>
          <a:p>
            <a:r>
              <a:rPr lang="en-US" sz="2000" dirty="0"/>
              <a:t>                          </a:t>
            </a:r>
            <a:r>
              <a:rPr lang="en-US" sz="2000" b="1" dirty="0"/>
              <a:t>Cross</a:t>
            </a:r>
            <a:r>
              <a:rPr lang="en-US" sz="2000" dirty="0"/>
              <a:t>-</a:t>
            </a:r>
            <a:r>
              <a:rPr lang="en-US" sz="2000" b="1" dirty="0"/>
              <a:t>Region replication</a:t>
            </a:r>
            <a:r>
              <a:rPr lang="en-US" sz="2000" dirty="0"/>
              <a:t> (CRR) is </a:t>
            </a:r>
            <a:r>
              <a:rPr lang="en-US" sz="2000" b="1" dirty="0"/>
              <a:t>used</a:t>
            </a:r>
            <a:r>
              <a:rPr lang="en-US" sz="2000" dirty="0"/>
              <a:t> to copy objects across </a:t>
            </a:r>
            <a:r>
              <a:rPr lang="en-US" sz="2000" b="1" dirty="0"/>
              <a:t>Amazon S3</a:t>
            </a:r>
            <a:r>
              <a:rPr lang="en-US" sz="2000" dirty="0"/>
              <a:t> buckets in different </a:t>
            </a:r>
            <a:r>
              <a:rPr lang="en-US" sz="2000" b="1" dirty="0"/>
              <a:t>AWS Regions</a:t>
            </a:r>
            <a:r>
              <a:rPr lang="en-US" sz="2000" dirty="0"/>
              <a:t>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AWS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      Region1                               Region2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                                                               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994892-5E8A-4D00-B964-5C459E16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09" y="5932466"/>
            <a:ext cx="728166" cy="66835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604E19-DE21-4B70-9FDD-FC6951B7BF07}"/>
              </a:ext>
            </a:extLst>
          </p:cNvPr>
          <p:cNvSpPr/>
          <p:nvPr/>
        </p:nvSpPr>
        <p:spPr>
          <a:xfrm>
            <a:off x="4916487" y="6522149"/>
            <a:ext cx="866775" cy="23812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US" sz="2000" kern="0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C51B5-6095-4F02-9E32-B26DB566207F}"/>
              </a:ext>
            </a:extLst>
          </p:cNvPr>
          <p:cNvSpPr/>
          <p:nvPr/>
        </p:nvSpPr>
        <p:spPr>
          <a:xfrm>
            <a:off x="6169026" y="6684941"/>
            <a:ext cx="23135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     US West                </a:t>
            </a:r>
          </a:p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(N. California)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D8ED2-239A-47A6-9210-EC4A62D4F5BE}"/>
              </a:ext>
            </a:extLst>
          </p:cNvPr>
          <p:cNvSpPr/>
          <p:nvPr/>
        </p:nvSpPr>
        <p:spPr>
          <a:xfrm>
            <a:off x="2706767" y="6835259"/>
            <a:ext cx="14747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      US East</a:t>
            </a:r>
          </a:p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 (N. Virginia)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FAB428-1CD2-4DAE-BBF8-DAC225C17784}"/>
              </a:ext>
            </a:extLst>
          </p:cNvPr>
          <p:cNvSpPr/>
          <p:nvPr/>
        </p:nvSpPr>
        <p:spPr>
          <a:xfrm>
            <a:off x="6343605" y="7366506"/>
            <a:ext cx="1442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Destination 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EC8D98-1036-4775-9E6C-CC50F942355F}"/>
              </a:ext>
            </a:extLst>
          </p:cNvPr>
          <p:cNvSpPr/>
          <p:nvPr/>
        </p:nvSpPr>
        <p:spPr>
          <a:xfrm>
            <a:off x="3090497" y="7410451"/>
            <a:ext cx="953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Source 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B3455D-543F-4368-A2E0-5B38B382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48" y="6002421"/>
            <a:ext cx="728166" cy="6683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14D0F8-4345-4207-A66F-66B8B18254ED}"/>
              </a:ext>
            </a:extLst>
          </p:cNvPr>
          <p:cNvSpPr/>
          <p:nvPr/>
        </p:nvSpPr>
        <p:spPr>
          <a:xfrm>
            <a:off x="5124300" y="6749975"/>
            <a:ext cx="599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CRR</a:t>
            </a:r>
            <a:endParaRPr lang="en-US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2E9664-639F-434A-8195-4AC9E274E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48" y="1496074"/>
            <a:ext cx="828508" cy="8308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675CFC-3647-4947-9816-0FA40FF22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516" y="2847897"/>
            <a:ext cx="1082591" cy="83601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2D1BA8-0AA8-499F-A739-FB8CE7CA613C}"/>
              </a:ext>
            </a:extLst>
          </p:cNvPr>
          <p:cNvCxnSpPr>
            <a:cxnSpLocks/>
          </p:cNvCxnSpPr>
          <p:nvPr/>
        </p:nvCxnSpPr>
        <p:spPr>
          <a:xfrm flipV="1">
            <a:off x="4300879" y="1743695"/>
            <a:ext cx="731920" cy="10123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DDBC96-FF83-4833-A4B8-747B9C238B01}"/>
              </a:ext>
            </a:extLst>
          </p:cNvPr>
          <p:cNvCxnSpPr>
            <a:cxnSpLocks/>
          </p:cNvCxnSpPr>
          <p:nvPr/>
        </p:nvCxnSpPr>
        <p:spPr>
          <a:xfrm flipH="1">
            <a:off x="4300879" y="1883808"/>
            <a:ext cx="731920" cy="0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4EDCB9B-D21D-4E43-936E-EDB54BC54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249" y="1470263"/>
            <a:ext cx="865900" cy="79478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60E8543-62ED-4163-9061-0D4515F971A9}"/>
              </a:ext>
            </a:extLst>
          </p:cNvPr>
          <p:cNvSpPr/>
          <p:nvPr/>
        </p:nvSpPr>
        <p:spPr>
          <a:xfrm>
            <a:off x="5728124" y="2299518"/>
            <a:ext cx="947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Bucket 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5F3BA2-6E75-4C59-9629-5739F0BA9798}"/>
              </a:ext>
            </a:extLst>
          </p:cNvPr>
          <p:cNvSpPr/>
          <p:nvPr/>
        </p:nvSpPr>
        <p:spPr>
          <a:xfrm>
            <a:off x="3398113" y="3476929"/>
            <a:ext cx="675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AMI </a:t>
            </a:r>
            <a:endParaRPr lang="en-US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B3CF292-E711-4992-AD3C-8CD680243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861" y="1743695"/>
            <a:ext cx="280226" cy="28022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3AE06F-9875-47B9-8AA6-8BB3C39564BA}"/>
              </a:ext>
            </a:extLst>
          </p:cNvPr>
          <p:cNvCxnSpPr>
            <a:cxnSpLocks/>
          </p:cNvCxnSpPr>
          <p:nvPr/>
        </p:nvCxnSpPr>
        <p:spPr>
          <a:xfrm>
            <a:off x="3533998" y="2370849"/>
            <a:ext cx="12464" cy="477048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089D4-894E-4470-91C5-FA8384CB537C}"/>
              </a:ext>
            </a:extLst>
          </p:cNvPr>
          <p:cNvSpPr/>
          <p:nvPr/>
        </p:nvSpPr>
        <p:spPr>
          <a:xfrm>
            <a:off x="4066768" y="2003434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EBS</a:t>
            </a: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51AA8E-41AB-47FB-AF74-7D56BFA77527}"/>
              </a:ext>
            </a:extLst>
          </p:cNvPr>
          <p:cNvSpPr/>
          <p:nvPr/>
        </p:nvSpPr>
        <p:spPr>
          <a:xfrm>
            <a:off x="1297021" y="1085295"/>
            <a:ext cx="14559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EC2_Backup</a:t>
            </a:r>
          </a:p>
          <a:p>
            <a:endParaRPr lang="en-US" sz="2000" dirty="0">
              <a:solidFill>
                <a:srgbClr val="333333"/>
              </a:solidFill>
              <a:latin typeface="AmazonEmber"/>
            </a:endParaRPr>
          </a:p>
          <a:p>
            <a:endParaRPr lang="en-US" sz="2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757B7A-212E-4638-9F87-8E71B9E6853B}"/>
              </a:ext>
            </a:extLst>
          </p:cNvPr>
          <p:cNvCxnSpPr/>
          <p:nvPr/>
        </p:nvCxnSpPr>
        <p:spPr>
          <a:xfrm flipV="1">
            <a:off x="3767702" y="2370849"/>
            <a:ext cx="0" cy="477048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0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7C42205-1340-4AF6-BDA5-BA94FB71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71BF5E7-2688-4BAE-9D82-AAFCB578DFB4}"/>
              </a:ext>
            </a:extLst>
          </p:cNvPr>
          <p:cNvSpPr/>
          <p:nvPr/>
        </p:nvSpPr>
        <p:spPr>
          <a:xfrm>
            <a:off x="1489075" y="1727200"/>
            <a:ext cx="7867650" cy="551612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r>
              <a:rPr lang="en-US" sz="1000">
                <a:solidFill>
                  <a:srgbClr val="333333"/>
                </a:solidFill>
                <a:latin typeface="AmazonEmber"/>
              </a:rPr>
              <a:t>+Additional     </a:t>
            </a:r>
          </a:p>
          <a:p>
            <a:r>
              <a:rPr lang="en-US" sz="1000">
                <a:solidFill>
                  <a:srgbClr val="333333"/>
                </a:solidFill>
                <a:latin typeface="AmazonEmber"/>
              </a:rPr>
              <a:t>Services </a:t>
            </a:r>
            <a:endParaRPr lang="en-US" sz="10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1B4E05-6C4C-4A04-8A57-BD29B15BA712}"/>
              </a:ext>
            </a:extLst>
          </p:cNvPr>
          <p:cNvSpPr/>
          <p:nvPr/>
        </p:nvSpPr>
        <p:spPr>
          <a:xfrm>
            <a:off x="1793874" y="2195905"/>
            <a:ext cx="2743199" cy="45614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US" sz="1000" kern="0" dirty="0" err="1">
              <a:solidFill>
                <a:schemeClr val="tx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4AF3DB8-6D44-4D66-BE67-777B21657139}"/>
              </a:ext>
            </a:extLst>
          </p:cNvPr>
          <p:cNvSpPr/>
          <p:nvPr/>
        </p:nvSpPr>
        <p:spPr>
          <a:xfrm>
            <a:off x="4670425" y="4788656"/>
            <a:ext cx="1352550" cy="237369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US" sz="1000" kern="0" dirty="0" err="1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0F2EC48-1AA6-455D-9085-54E6CB9C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093" y="3104488"/>
            <a:ext cx="428963" cy="4460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F34FC60-6754-4A5D-A47C-E6C9310EB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49" y="3601928"/>
            <a:ext cx="1079574" cy="122631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8C0192A-3CE5-4DA5-AD6C-8031EF078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122" y="4857751"/>
            <a:ext cx="1247775" cy="141342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547301C-CA02-41E1-9D71-49B91F4D4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4423" y="2707348"/>
            <a:ext cx="730287" cy="82723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6BC236B-4E61-4AC9-8CAE-7E306CCAF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2273" y="3488258"/>
            <a:ext cx="904874" cy="102500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98F082A-4B9C-4BA0-B42C-4211EB2B57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273" y="4808421"/>
            <a:ext cx="730287" cy="82723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0A1E1AA-93FB-442E-AC53-ADD2F36A06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9050" y="7408558"/>
            <a:ext cx="695584" cy="8502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06EB6E0-DBC1-4C45-BB90-FC3C5D5F98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5903" y="5744471"/>
            <a:ext cx="661988" cy="80921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096FB02-C3D5-4D65-8051-6CCF18C19F53}"/>
              </a:ext>
            </a:extLst>
          </p:cNvPr>
          <p:cNvSpPr/>
          <p:nvPr/>
        </p:nvSpPr>
        <p:spPr>
          <a:xfrm>
            <a:off x="3195256" y="5562309"/>
            <a:ext cx="13612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Import and Export </a:t>
            </a:r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3DF59A-5DC1-42AC-9CF2-9EA6BC55FFC5}"/>
              </a:ext>
            </a:extLst>
          </p:cNvPr>
          <p:cNvSpPr/>
          <p:nvPr/>
        </p:nvSpPr>
        <p:spPr>
          <a:xfrm>
            <a:off x="3730529" y="4424725"/>
            <a:ext cx="6762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Lambda</a:t>
            </a:r>
          </a:p>
          <a:p>
            <a:r>
              <a:rPr lang="en-US" dirty="0">
                <a:solidFill>
                  <a:srgbClr val="333333"/>
                </a:solidFill>
                <a:latin typeface="AmazonEmber"/>
              </a:rPr>
              <a:t> 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7F0FB-A692-4E2A-AFFC-C1D883DCA226}"/>
              </a:ext>
            </a:extLst>
          </p:cNvPr>
          <p:cNvSpPr/>
          <p:nvPr/>
        </p:nvSpPr>
        <p:spPr>
          <a:xfrm>
            <a:off x="2910996" y="5778450"/>
            <a:ext cx="397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DB </a:t>
            </a:r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B93BC4-98D6-4F57-B402-70ABCAC1CE3F}"/>
              </a:ext>
            </a:extLst>
          </p:cNvPr>
          <p:cNvSpPr/>
          <p:nvPr/>
        </p:nvSpPr>
        <p:spPr>
          <a:xfrm>
            <a:off x="3620762" y="6057996"/>
            <a:ext cx="200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+Additional     </a:t>
            </a:r>
          </a:p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Services 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3C8151-5CFA-466D-AE47-549B9EA870B0}"/>
              </a:ext>
            </a:extLst>
          </p:cNvPr>
          <p:cNvSpPr/>
          <p:nvPr/>
        </p:nvSpPr>
        <p:spPr>
          <a:xfrm>
            <a:off x="2059178" y="6044757"/>
            <a:ext cx="7184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Route53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50B0E9-583A-4B4F-A461-DE8FB7E16E7C}"/>
              </a:ext>
            </a:extLst>
          </p:cNvPr>
          <p:cNvSpPr/>
          <p:nvPr/>
        </p:nvSpPr>
        <p:spPr>
          <a:xfrm>
            <a:off x="2968157" y="3397096"/>
            <a:ext cx="1226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Cloud Formation</a:t>
            </a:r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A81A0F-3589-428E-AE97-4207035EBE4A}"/>
              </a:ext>
            </a:extLst>
          </p:cNvPr>
          <p:cNvSpPr/>
          <p:nvPr/>
        </p:nvSpPr>
        <p:spPr>
          <a:xfrm>
            <a:off x="4803264" y="4472028"/>
            <a:ext cx="105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AmazonEmber"/>
              </a:rPr>
              <a:t>Replication</a:t>
            </a:r>
            <a:r>
              <a:rPr lang="en-US" dirty="0">
                <a:solidFill>
                  <a:srgbClr val="333333"/>
                </a:solidFill>
                <a:latin typeface="AmazonEmber"/>
              </a:rPr>
              <a:t> 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E4052E-FA91-4804-86B2-FA48F4558629}"/>
              </a:ext>
            </a:extLst>
          </p:cNvPr>
          <p:cNvSpPr/>
          <p:nvPr/>
        </p:nvSpPr>
        <p:spPr>
          <a:xfrm>
            <a:off x="2128429" y="3525102"/>
            <a:ext cx="6068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Bucket</a:t>
            </a:r>
            <a:endParaRPr lang="en-US" sz="12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83F3D83-C86A-4661-AD19-8BC360EA8C41}"/>
              </a:ext>
            </a:extLst>
          </p:cNvPr>
          <p:cNvSpPr/>
          <p:nvPr/>
        </p:nvSpPr>
        <p:spPr>
          <a:xfrm>
            <a:off x="6289674" y="2157805"/>
            <a:ext cx="2743199" cy="45614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US" sz="1000" kern="0" dirty="0" err="1">
              <a:solidFill>
                <a:schemeClr val="tx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1045D3E-36BD-47BA-AE6A-532DBC057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93" y="3066388"/>
            <a:ext cx="428963" cy="44600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61224BE-FFB0-423A-BC05-A9343D08F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649" y="3563828"/>
            <a:ext cx="1079574" cy="12263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D2C9FCE-8AC3-4E85-80C5-1DA98E26D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922" y="4819651"/>
            <a:ext cx="1247775" cy="141342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BA54D1C-E0AA-4A5D-931A-9D835561D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223" y="2669248"/>
            <a:ext cx="730287" cy="82723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DC3CF4A-867B-438C-8B9E-C7CB393B30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8073" y="3450158"/>
            <a:ext cx="904874" cy="102500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DF80C8D-3394-4BC7-9EF8-1DF29387A1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8073" y="4770321"/>
            <a:ext cx="730287" cy="82723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0F0F8E6-1748-4D09-9E0C-4426C60B47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1703" y="5706371"/>
            <a:ext cx="661988" cy="80921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10B7425-8E88-40AC-A9DD-F443DAE0D19B}"/>
              </a:ext>
            </a:extLst>
          </p:cNvPr>
          <p:cNvSpPr/>
          <p:nvPr/>
        </p:nvSpPr>
        <p:spPr>
          <a:xfrm>
            <a:off x="7691056" y="5524209"/>
            <a:ext cx="13612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Import and Export </a:t>
            </a:r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6A6A70-5B33-47CF-9E78-9685EBEFF669}"/>
              </a:ext>
            </a:extLst>
          </p:cNvPr>
          <p:cNvSpPr/>
          <p:nvPr/>
        </p:nvSpPr>
        <p:spPr>
          <a:xfrm>
            <a:off x="8226329" y="4386625"/>
            <a:ext cx="6762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Lambda</a:t>
            </a:r>
          </a:p>
          <a:p>
            <a:r>
              <a:rPr lang="en-US" dirty="0">
                <a:solidFill>
                  <a:srgbClr val="333333"/>
                </a:solidFill>
                <a:latin typeface="AmazonEmber"/>
              </a:rPr>
              <a:t> 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0720CA-2C4D-42F8-916B-D263F09F23FE}"/>
              </a:ext>
            </a:extLst>
          </p:cNvPr>
          <p:cNvSpPr/>
          <p:nvPr/>
        </p:nvSpPr>
        <p:spPr>
          <a:xfrm>
            <a:off x="7406796" y="5740350"/>
            <a:ext cx="397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DB </a:t>
            </a:r>
            <a:endParaRPr lang="en-US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7D4128-3E28-4CA0-B98C-14F86B731F4F}"/>
              </a:ext>
            </a:extLst>
          </p:cNvPr>
          <p:cNvSpPr/>
          <p:nvPr/>
        </p:nvSpPr>
        <p:spPr>
          <a:xfrm>
            <a:off x="6554978" y="6006657"/>
            <a:ext cx="7184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Route53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F59E47-A4E2-4A16-A242-69556A376FF0}"/>
              </a:ext>
            </a:extLst>
          </p:cNvPr>
          <p:cNvSpPr/>
          <p:nvPr/>
        </p:nvSpPr>
        <p:spPr>
          <a:xfrm>
            <a:off x="7463957" y="3358996"/>
            <a:ext cx="1226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Cloud Formation</a:t>
            </a:r>
            <a:endParaRPr lang="en-US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42CA85D-7E4B-47A9-BED1-B599A5F93AF0}"/>
              </a:ext>
            </a:extLst>
          </p:cNvPr>
          <p:cNvSpPr/>
          <p:nvPr/>
        </p:nvSpPr>
        <p:spPr>
          <a:xfrm>
            <a:off x="6624229" y="3487002"/>
            <a:ext cx="6068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Bucket</a:t>
            </a:r>
            <a:endParaRPr lang="en-US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354F48-5212-41D7-889E-CECBC3930B39}"/>
              </a:ext>
            </a:extLst>
          </p:cNvPr>
          <p:cNvSpPr/>
          <p:nvPr/>
        </p:nvSpPr>
        <p:spPr>
          <a:xfrm>
            <a:off x="3308862" y="7619998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mazonEmber"/>
              </a:rPr>
              <a:t>                      User </a:t>
            </a:r>
          </a:p>
          <a:p>
            <a:endParaRPr lang="en-US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27CF55A-2337-4EC4-92AE-73B7A75144A1}"/>
              </a:ext>
            </a:extLst>
          </p:cNvPr>
          <p:cNvCxnSpPr>
            <a:cxnSpLocks/>
            <a:stCxn id="40" idx="0"/>
            <a:endCxn id="32" idx="2"/>
          </p:cNvCxnSpPr>
          <p:nvPr/>
        </p:nvCxnSpPr>
        <p:spPr>
          <a:xfrm rot="16200000" flipV="1">
            <a:off x="3980546" y="5942262"/>
            <a:ext cx="651224" cy="22813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CA0711-5878-45D0-BBEE-03D9322EAECA}"/>
              </a:ext>
            </a:extLst>
          </p:cNvPr>
          <p:cNvCxnSpPr>
            <a:stCxn id="40" idx="0"/>
            <a:endCxn id="50" idx="2"/>
          </p:cNvCxnSpPr>
          <p:nvPr/>
        </p:nvCxnSpPr>
        <p:spPr>
          <a:xfrm rot="5400000" flipH="1" flipV="1">
            <a:off x="6209396" y="5956680"/>
            <a:ext cx="689324" cy="2214432"/>
          </a:xfrm>
          <a:prstGeom prst="bentConnector3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5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7C42205-1340-4AF6-BDA5-BA94FB71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4B130-41A1-476A-9697-581FD8083B8E}"/>
              </a:ext>
            </a:extLst>
          </p:cNvPr>
          <p:cNvSpPr/>
          <p:nvPr/>
        </p:nvSpPr>
        <p:spPr>
          <a:xfrm>
            <a:off x="596900" y="1709678"/>
            <a:ext cx="109982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Instance                                   storage                                Cost                                    AR-D</a:t>
            </a:r>
          </a:p>
          <a:p>
            <a:endParaRPr lang="en-US" dirty="0"/>
          </a:p>
          <a:p>
            <a:r>
              <a:rPr lang="en-US" dirty="0"/>
              <a:t>Proxy server                            200GB                                  135$                                    160$</a:t>
            </a:r>
          </a:p>
          <a:p>
            <a:r>
              <a:rPr lang="en-US" dirty="0"/>
              <a:t>DB server                                200GB                                    35$                                       75$  (M-AZ)</a:t>
            </a:r>
          </a:p>
          <a:p>
            <a:endParaRPr lang="en-US" dirty="0"/>
          </a:p>
          <a:p>
            <a:r>
              <a:rPr lang="en-US" dirty="0"/>
              <a:t>Data transfer EBS   16$/M</a:t>
            </a:r>
          </a:p>
          <a:p>
            <a:r>
              <a:rPr lang="en-US" dirty="0"/>
              <a:t>Elastic IP  0.12$  if not attached </a:t>
            </a:r>
          </a:p>
          <a:p>
            <a:r>
              <a:rPr lang="en-US" dirty="0"/>
              <a:t>DB Transfer 15$/M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S3_Storage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/>
              <a:t>Buckets                               Bucket Size                     Number of  Objects              Cost              </a:t>
            </a:r>
            <a:r>
              <a:rPr lang="en-US" dirty="0" err="1"/>
              <a:t>CRR_Cost</a:t>
            </a:r>
            <a:r>
              <a:rPr lang="en-US" dirty="0"/>
              <a:t>      </a:t>
            </a:r>
          </a:p>
          <a:p>
            <a:endParaRPr lang="en-US" dirty="0"/>
          </a:p>
          <a:p>
            <a:r>
              <a:rPr lang="en-US" dirty="0"/>
              <a:t>From-</a:t>
            </a:r>
            <a:r>
              <a:rPr lang="en-US" dirty="0" err="1"/>
              <a:t>usaa</a:t>
            </a:r>
            <a:r>
              <a:rPr lang="en-US" dirty="0"/>
              <a:t>                              11.2TB                                 16.1k                          264$                         552$</a:t>
            </a:r>
          </a:p>
          <a:p>
            <a:endParaRPr lang="en-US" dirty="0"/>
          </a:p>
          <a:p>
            <a:r>
              <a:rPr lang="en-US" dirty="0"/>
              <a:t>From-</a:t>
            </a:r>
            <a:r>
              <a:rPr lang="en-US" dirty="0" err="1"/>
              <a:t>bfs</a:t>
            </a:r>
            <a:r>
              <a:rPr lang="en-US" dirty="0"/>
              <a:t>                     317.7GB (S)+381.0GB(SIA)              3.5K                            13$                           30$</a:t>
            </a:r>
          </a:p>
          <a:p>
            <a:endParaRPr lang="en-US" dirty="0"/>
          </a:p>
          <a:p>
            <a:r>
              <a:rPr lang="en-US" dirty="0" err="1"/>
              <a:t>ar</a:t>
            </a:r>
            <a:r>
              <a:rPr lang="en-US" dirty="0"/>
              <a:t>-output                                 34.7 TB                                 2.4M                          830$                       2014$</a:t>
            </a:r>
          </a:p>
        </p:txBody>
      </p:sp>
    </p:spTree>
    <p:extLst>
      <p:ext uri="{BB962C8B-B14F-4D97-AF65-F5344CB8AC3E}">
        <p14:creationId xmlns:p14="http://schemas.microsoft.com/office/powerpoint/2010/main" val="315299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FDBA541-BE76-45FF-9B20-6DCCCFF1F0B0}"/>
              </a:ext>
            </a:extLst>
          </p:cNvPr>
          <p:cNvSpPr/>
          <p:nvPr/>
        </p:nvSpPr>
        <p:spPr>
          <a:xfrm>
            <a:off x="406400" y="555516"/>
            <a:ext cx="113665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Cost:</a:t>
            </a:r>
          </a:p>
          <a:p>
            <a:endParaRPr lang="en-US" sz="2400" dirty="0"/>
          </a:p>
          <a:p>
            <a:endParaRPr lang="en-US" dirty="0"/>
          </a:p>
          <a:p>
            <a:r>
              <a:rPr lang="en-US" dirty="0"/>
              <a:t>Instance                                   storage                                Cost                                    AR-D</a:t>
            </a:r>
          </a:p>
          <a:p>
            <a:endParaRPr lang="en-US" dirty="0"/>
          </a:p>
          <a:p>
            <a:r>
              <a:rPr lang="en-US" dirty="0"/>
              <a:t>Proxy server                            200GB                                  135$                                    160$</a:t>
            </a:r>
          </a:p>
          <a:p>
            <a:r>
              <a:rPr lang="en-US" dirty="0"/>
              <a:t>DB server                                200GB                                    35$                                       75$  (M-AZ)</a:t>
            </a:r>
          </a:p>
          <a:p>
            <a:endParaRPr lang="en-US" dirty="0"/>
          </a:p>
          <a:p>
            <a:r>
              <a:rPr lang="en-US" dirty="0"/>
              <a:t>Data transfer EBS   16$/M</a:t>
            </a:r>
          </a:p>
          <a:p>
            <a:r>
              <a:rPr lang="en-US" dirty="0"/>
              <a:t>Elastic IP  0.12$  if not attached </a:t>
            </a:r>
          </a:p>
          <a:p>
            <a:r>
              <a:rPr lang="en-US" dirty="0"/>
              <a:t>DB Transfer 15$/M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S3_Storage</a:t>
            </a:r>
          </a:p>
          <a:p>
            <a:r>
              <a:rPr lang="en-US" dirty="0"/>
              <a:t>Buckets                               Bucket Size                     Number of  Objects              Cost                      </a:t>
            </a:r>
            <a:r>
              <a:rPr lang="en-US" dirty="0" err="1"/>
              <a:t>CRR_Cost</a:t>
            </a:r>
            <a:endParaRPr lang="en-US" dirty="0"/>
          </a:p>
          <a:p>
            <a:endParaRPr lang="en-US" dirty="0"/>
          </a:p>
          <a:p>
            <a:r>
              <a:rPr lang="en-US" dirty="0"/>
              <a:t>From-</a:t>
            </a:r>
            <a:r>
              <a:rPr lang="en-US" dirty="0" err="1"/>
              <a:t>usaa</a:t>
            </a:r>
            <a:r>
              <a:rPr lang="en-US" dirty="0"/>
              <a:t>                              11.2TB                                 16.1k                          264$                         552$</a:t>
            </a:r>
          </a:p>
          <a:p>
            <a:endParaRPr lang="en-US" dirty="0"/>
          </a:p>
          <a:p>
            <a:r>
              <a:rPr lang="en-US" dirty="0"/>
              <a:t>From-</a:t>
            </a:r>
            <a:r>
              <a:rPr lang="en-US" dirty="0" err="1"/>
              <a:t>bfs</a:t>
            </a:r>
            <a:r>
              <a:rPr lang="en-US" dirty="0"/>
              <a:t>                     317.7GB (S)+381.0GB(SIA)              3.5K                            13$                           30$</a:t>
            </a:r>
          </a:p>
          <a:p>
            <a:endParaRPr lang="en-US" dirty="0"/>
          </a:p>
          <a:p>
            <a:r>
              <a:rPr lang="en-US" dirty="0" err="1"/>
              <a:t>ar</a:t>
            </a:r>
            <a:r>
              <a:rPr lang="en-US" dirty="0"/>
              <a:t>-output                                 34.7 TB                                 2.4M                          830$                       2014$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Questions</a:t>
            </a:r>
            <a:r>
              <a:rPr lang="es-CL" dirty="0"/>
              <a:t>?</a:t>
            </a:r>
            <a:endParaRPr lang="en-US" dirty="0"/>
          </a:p>
        </p:txBody>
      </p:sp>
      <p:pic>
        <p:nvPicPr>
          <p:cNvPr id="2050" name="Picture 2" descr="http://s-static.cinccdn.com/images/uploads/UP60979E8FFCB9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13" y="1930400"/>
            <a:ext cx="6285067" cy="628506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27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92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perian">
      <a:dk1>
        <a:srgbClr val="575756"/>
      </a:dk1>
      <a:lt1>
        <a:srgbClr val="FFFFFF"/>
      </a:lt1>
      <a:dk2>
        <a:srgbClr val="000000"/>
      </a:dk2>
      <a:lt2>
        <a:srgbClr val="FFFFFF"/>
      </a:lt2>
      <a:accent1>
        <a:srgbClr val="26478D"/>
      </a:accent1>
      <a:accent2>
        <a:srgbClr val="632678"/>
      </a:accent2>
      <a:accent3>
        <a:srgbClr val="406EB3"/>
      </a:accent3>
      <a:accent4>
        <a:srgbClr val="BA2F7D"/>
      </a:accent4>
      <a:accent5>
        <a:srgbClr val="BB0048"/>
      </a:accent5>
      <a:accent6>
        <a:srgbClr val="E2A235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numCol="1" spcCol="151200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xperian_4_3" id="{1C500FDA-40D6-45C2-BD1E-6B2E47A2C40E}" vid="{4CCEB7B9-9F65-4953-BC6C-28648A289F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1938EFEE84844CB63C83E13DAF26F0" ma:contentTypeVersion="0" ma:contentTypeDescription="Create a new document." ma:contentTypeScope="" ma:versionID="6c8505d413e736418944a1b6a09c14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1E1047-4FA5-42DC-BEFA-522D986A99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E031E0-4F01-417B-A27C-D01556D226A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D365178-7019-4B03-9464-86F13A00EE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25670</TotalTime>
  <Words>536</Words>
  <Application>Microsoft Office PowerPoint</Application>
  <PresentationFormat>Custom</PresentationFormat>
  <Paragraphs>118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AmazonEmber</vt:lpstr>
      <vt:lpstr>Arial</vt:lpstr>
      <vt:lpstr>Calibri</vt:lpstr>
      <vt:lpstr>Georgia</vt:lpstr>
      <vt:lpstr>Times New Roman</vt:lpstr>
      <vt:lpstr>Office Theme</vt:lpstr>
      <vt:lpstr> Disaster recovery plan – Analysis</vt:lpstr>
      <vt:lpstr> </vt:lpstr>
      <vt:lpstr> S3_Backup   </vt:lpstr>
      <vt:lpstr>Architecture </vt:lpstr>
      <vt:lpstr>Cost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Fabricius-Olsen, Heidi</dc:creator>
  <cp:lastModifiedBy>Ponnala, Madhukar</cp:lastModifiedBy>
  <cp:revision>184</cp:revision>
  <dcterms:modified xsi:type="dcterms:W3CDTF">2019-12-23T11:58:45Z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0x010100741938EFEE84844CB63C83E13DAF26F0</vt:lpwstr>
  </property>
</Properties>
</file>