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307" r:id="rId6"/>
    <p:sldId id="291" r:id="rId7"/>
    <p:sldId id="298" r:id="rId8"/>
    <p:sldId id="301" r:id="rId9"/>
    <p:sldId id="299" r:id="rId10"/>
    <p:sldId id="262" r:id="rId11"/>
  </p:sldIdLst>
  <p:sldSz cx="12192000" cy="6858000"/>
  <p:notesSz cx="6888163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997"/>
    <a:srgbClr val="D682B1"/>
    <a:srgbClr val="8CA8D1"/>
    <a:srgbClr val="A17DAE"/>
    <a:srgbClr val="7D91BB"/>
    <a:srgbClr val="F1D5E5"/>
    <a:srgbClr val="D9E2F0"/>
    <a:srgbClr val="E0D4E4"/>
    <a:srgbClr val="D4DAE8"/>
    <a:srgbClr val="66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724" autoAdjust="0"/>
  </p:normalViewPr>
  <p:slideViewPr>
    <p:cSldViewPr snapToGrid="0" showGuides="1">
      <p:cViewPr varScale="1">
        <p:scale>
          <a:sx n="63" d="100"/>
          <a:sy n="63" d="100"/>
        </p:scale>
        <p:origin x="2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1ED1F7E9-EE9F-4EAC-9738-25639A81C8AA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FD9BD0DE-58B2-4BE5-9870-8E7FE93CF5D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GB" b="1" baseline="0" dirty="0"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 [uses Title Slide (Background Image) layout]</a:t>
            </a:r>
          </a:p>
          <a:p>
            <a:r>
              <a:rPr lang="en-GB" baseline="0" dirty="0">
                <a:latin typeface="Arial" panose="020B0604020202020204" pitchFamily="34" charset="0"/>
                <a:cs typeface="Arial" panose="020B0604020202020204" pitchFamily="34" charset="0"/>
              </a:rPr>
              <a:t>The brand mark and data art graphic on this slide layout are set up at the correct size and position and should not be altered.</a:t>
            </a:r>
          </a:p>
          <a:p>
            <a:endParaRPr lang="en-GB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  <a:t>The presentation title appears in Arial (Experian</a:t>
            </a:r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 Dark Blue); other presentation details should be in Arial (Grey) and separated by a single line space, as shown in this example. It is important to ensure that the title and supporting text is always fully legible on an image background.</a:t>
            </a:r>
          </a:p>
          <a:p>
            <a:endParaRPr lang="en-GB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The background image has been placed in the slide layout master as a ‘background fill’; this can be edited by right-clicking the background image area and choosing ‘Format Background…’ from the context menu to replace the image. The full-colour brand mark and data art graphic must always appear on a light-coloured background with maximum legibility; image backgrounds should be carefully selected with this in mind.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6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Closing slide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[uses Holding Slide layout]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slide can be used as a ‘closing’ slide and should not include any additional text or graphics. The same slide layout is used as a presentation</a:t>
            </a:r>
            <a:r>
              <a:rPr lang="en-GB" baseline="0" dirty="0">
                <a:latin typeface="Arial" panose="020B0604020202020204" pitchFamily="34" charset="0"/>
                <a:cs typeface="Arial" panose="020B0604020202020204" pitchFamily="34" charset="0"/>
              </a:rPr>
              <a:t> opening slide. The brand mark and data art graphic on this slide layout are set up at the correct size and position and should not be altered.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9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02/12/2019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00" y="2453665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2382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02/12/2019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02/12/2019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38800"/>
            <a:ext cx="8428351" cy="2726875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875" indent="0">
              <a:buNone/>
              <a:defRPr sz="1700" b="0"/>
            </a:lvl2pPr>
            <a:lvl3pPr marL="269875" indent="0">
              <a:buNone/>
              <a:defRPr sz="1700" b="0"/>
            </a:lvl3pPr>
            <a:lvl4pPr marL="269875" indent="0">
              <a:buNone/>
              <a:defRPr sz="1700" b="0"/>
            </a:lvl4pPr>
            <a:lvl5pPr marL="269875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07/08/2017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2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1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02/12/2019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1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53667" y="6158006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88" indent="-195263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29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944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pos="3849" userDrawn="1">
          <p15:clr>
            <a:srgbClr val="547EBF"/>
          </p15:clr>
        </p15:guide>
        <p15:guide id="3" pos="292" userDrawn="1">
          <p15:clr>
            <a:srgbClr val="F26B43"/>
          </p15:clr>
        </p15:guide>
        <p15:guide id="4" pos="901" userDrawn="1">
          <p15:clr>
            <a:srgbClr val="F26B43"/>
          </p15:clr>
        </p15:guide>
        <p15:guide id="5" pos="1501" userDrawn="1">
          <p15:clr>
            <a:srgbClr val="F26B43"/>
          </p15:clr>
        </p15:guide>
        <p15:guide id="6" pos="2093" userDrawn="1">
          <p15:clr>
            <a:srgbClr val="F26B43"/>
          </p15:clr>
        </p15:guide>
        <p15:guide id="7" pos="2693" userDrawn="1">
          <p15:clr>
            <a:srgbClr val="F26B43"/>
          </p15:clr>
        </p15:guide>
        <p15:guide id="8" pos="4497" userDrawn="1">
          <p15:clr>
            <a:srgbClr val="F26B43"/>
          </p15:clr>
        </p15:guide>
        <p15:guide id="9" pos="3894" userDrawn="1">
          <p15:clr>
            <a:srgbClr val="F26B43"/>
          </p15:clr>
        </p15:guide>
        <p15:guide id="10" pos="3294" userDrawn="1">
          <p15:clr>
            <a:srgbClr val="F26B43"/>
          </p15:clr>
        </p15:guide>
        <p15:guide id="11" pos="5094" userDrawn="1">
          <p15:clr>
            <a:srgbClr val="F26B43"/>
          </p15:clr>
        </p15:guide>
        <p15:guide id="12" pos="5687" userDrawn="1">
          <p15:clr>
            <a:srgbClr val="F26B43"/>
          </p15:clr>
        </p15:guide>
        <p15:guide id="13" pos="6287" userDrawn="1">
          <p15:clr>
            <a:srgbClr val="F26B43"/>
          </p15:clr>
        </p15:guide>
        <p15:guide id="14" pos="6888" userDrawn="1">
          <p15:clr>
            <a:srgbClr val="F26B43"/>
          </p15:clr>
        </p15:guide>
        <p15:guide id="15" pos="7399" userDrawn="1">
          <p15:clr>
            <a:srgbClr val="F26B43"/>
          </p15:clr>
        </p15:guide>
        <p15:guide id="16" pos="804" userDrawn="1">
          <p15:clr>
            <a:srgbClr val="F26B43"/>
          </p15:clr>
        </p15:guide>
        <p15:guide id="17" pos="1410" userDrawn="1">
          <p15:clr>
            <a:srgbClr val="F26B43"/>
          </p15:clr>
        </p15:guide>
        <p15:guide id="18" pos="2010" userDrawn="1">
          <p15:clr>
            <a:srgbClr val="F26B43"/>
          </p15:clr>
        </p15:guide>
        <p15:guide id="19" pos="2607" userDrawn="1">
          <p15:clr>
            <a:srgbClr val="F26B43"/>
          </p15:clr>
        </p15:guide>
        <p15:guide id="20" pos="3204" userDrawn="1">
          <p15:clr>
            <a:srgbClr val="F26B43"/>
          </p15:clr>
        </p15:guide>
        <p15:guide id="21" pos="3804" userDrawn="1">
          <p15:clr>
            <a:srgbClr val="F26B43"/>
          </p15:clr>
        </p15:guide>
        <p15:guide id="22" pos="4404" userDrawn="1">
          <p15:clr>
            <a:srgbClr val="F26B43"/>
          </p15:clr>
        </p15:guide>
        <p15:guide id="23" pos="5007" userDrawn="1">
          <p15:clr>
            <a:srgbClr val="F26B43"/>
          </p15:clr>
        </p15:guide>
        <p15:guide id="24" pos="5604" userDrawn="1">
          <p15:clr>
            <a:srgbClr val="F26B43"/>
          </p15:clr>
        </p15:guide>
        <p15:guide id="25" pos="6195" userDrawn="1">
          <p15:clr>
            <a:srgbClr val="F26B43"/>
          </p15:clr>
        </p15:guide>
        <p15:guide id="26" pos="6798" userDrawn="1">
          <p15:clr>
            <a:srgbClr val="F26B43"/>
          </p15:clr>
        </p15:guide>
        <p15:guide id="27" orient="horz" pos="357" userDrawn="1">
          <p15:clr>
            <a:srgbClr val="F26B43"/>
          </p15:clr>
        </p15:guide>
        <p15:guide id="28" orient="horz" pos="803" userDrawn="1">
          <p15:clr>
            <a:srgbClr val="F26B43"/>
          </p15:clr>
        </p15:guide>
        <p15:guide id="29" orient="horz" pos="1274" userDrawn="1">
          <p15:clr>
            <a:srgbClr val="F26B43"/>
          </p15:clr>
        </p15:guide>
        <p15:guide id="30" orient="horz" pos="3894" userDrawn="1">
          <p15:clr>
            <a:srgbClr val="F26B43"/>
          </p15:clr>
        </p15:guide>
        <p15:guide id="31" orient="horz" pos="41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10415590" cy="759854"/>
          </a:xfrm>
        </p:spPr>
        <p:txBody>
          <a:bodyPr/>
          <a:lstStyle/>
          <a:p>
            <a:r>
              <a:rPr lang="en-US" dirty="0"/>
              <a:t>Cis </a:t>
            </a:r>
            <a:r>
              <a:rPr lang="en-US" dirty="0" err="1"/>
              <a:t>DevSecOps</a:t>
            </a:r>
            <a:r>
              <a:rPr lang="en-US" dirty="0"/>
              <a:t> Mainframe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40" y="2670649"/>
            <a:ext cx="9366563" cy="414116"/>
          </a:xfrm>
        </p:spPr>
        <p:txBody>
          <a:bodyPr/>
          <a:lstStyle/>
          <a:p>
            <a:r>
              <a:rPr lang="en-GB" dirty="0"/>
              <a:t>11/06/2019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CABA5E2-1F03-4734-BD45-847CCAB0BED9}"/>
              </a:ext>
            </a:extLst>
          </p:cNvPr>
          <p:cNvSpPr txBox="1">
            <a:spLocks/>
          </p:cNvSpPr>
          <p:nvPr/>
        </p:nvSpPr>
        <p:spPr>
          <a:xfrm>
            <a:off x="6772299" y="2343956"/>
            <a:ext cx="4427537" cy="31735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3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146" y="273510"/>
            <a:ext cx="4217952" cy="584329"/>
          </a:xfrm>
        </p:spPr>
        <p:txBody>
          <a:bodyPr/>
          <a:lstStyle/>
          <a:p>
            <a:r>
              <a:rPr lang="en-US" dirty="0"/>
              <a:t>Team Charter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4D8744-D5D1-4C6C-A5C3-AE4AF094D641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1BF9B-0EC9-4243-8C54-37935AFDC2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072" y="1144651"/>
            <a:ext cx="4129091" cy="7096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1512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1312"/>
            <a:r>
              <a:rPr lang="en-US" sz="1800" b="1" dirty="0">
                <a:cs typeface="Arial"/>
              </a:rPr>
              <a:t>Team Patagonia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Product Owner (PO)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Amit Awati (US)</a:t>
            </a:r>
          </a:p>
          <a:p>
            <a:pPr marL="742950" lvl="1" indent="-285750"/>
            <a:r>
              <a:rPr lang="en-US" sz="1400" dirty="0">
                <a:cs typeface="Arial"/>
              </a:rPr>
              <a:t>Tech Lead &amp; Scrum Master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Jaime Muñoz  (CH)</a:t>
            </a:r>
          </a:p>
          <a:p>
            <a:pPr marL="742950" lvl="1" indent="-285750"/>
            <a:r>
              <a:rPr lang="en-US" sz="1400" dirty="0">
                <a:cs typeface="Arial"/>
              </a:rPr>
              <a:t>Engineering Manager (EM)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Alvaro Fuenzalida (US)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Team Members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Sirigireddy, Sreelatha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Kuppili, Priyanka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Moka, Manoj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Ponnala, Madhukar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Badeti, Rajeshwari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Adhikari </a:t>
            </a:r>
            <a:r>
              <a:rPr lang="en-US" sz="1400" b="0" dirty="0" err="1">
                <a:cs typeface="Arial"/>
              </a:rPr>
              <a:t>Biswash</a:t>
            </a:r>
            <a:r>
              <a:rPr lang="en-US" sz="1400" b="0" dirty="0">
                <a:cs typeface="Arial"/>
              </a:rPr>
              <a:t> (US)</a:t>
            </a:r>
          </a:p>
          <a:p>
            <a:pPr marL="881062" indent="-285750"/>
            <a:r>
              <a:rPr lang="en-US" sz="1200" dirty="0">
                <a:cs typeface="Arial"/>
              </a:rPr>
              <a:t>	</a:t>
            </a:r>
            <a:endParaRPr lang="en-US" sz="1200" b="0" dirty="0">
              <a:cs typeface="Arial"/>
            </a:endParaRPr>
          </a:p>
          <a:p>
            <a:pPr marL="881062" indent="-285750"/>
            <a:r>
              <a:rPr lang="en-US" sz="1200" dirty="0">
                <a:cs typeface="Arial"/>
              </a:rPr>
              <a:t>				</a:t>
            </a:r>
            <a:endParaRPr lang="en-US" sz="1400" b="0" dirty="0">
              <a:cs typeface="Arial"/>
            </a:endParaRPr>
          </a:p>
          <a:p>
            <a:pPr marL="1012825" lvl="4" indent="0">
              <a:buNone/>
            </a:pPr>
            <a:endParaRPr lang="en-US" sz="1400" b="0" dirty="0">
              <a:cs typeface="Arial"/>
            </a:endParaRPr>
          </a:p>
          <a:p>
            <a:pPr marL="457200" lvl="1" indent="0">
              <a:buNone/>
            </a:pPr>
            <a:r>
              <a:rPr lang="en-US" sz="1400" b="0" dirty="0">
                <a:cs typeface="Arial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lvl="2"/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7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Sprint # Progress Summary 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BD86A1-BB08-485C-96E3-40D9BF4F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42657"/>
            <a:ext cx="3419475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9A4E2D-DEA9-4BB2-8622-321C9059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69" y="4107854"/>
            <a:ext cx="4438793" cy="204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4951B9-695C-441B-A76F-C9DC1A6C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68" y="1426218"/>
            <a:ext cx="4776931" cy="233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9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Sprint Goals and Details Status Report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0E9DCF-4CC5-4658-943B-AB3BCA7D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7" y="1467614"/>
            <a:ext cx="9945106" cy="38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D89D1A-8870-47F9-8B8C-AAE0757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Sprint Delivery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6CCE-19FA-4AD9-BA13-67162245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07/08/2017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2146-E0A2-4D63-BBC3-F7D0A1F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FC4EB-2E21-499C-9740-F5968F9F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0" y="1549477"/>
            <a:ext cx="11012700" cy="32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Demo and 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1BDA4BF-CE0A-4612-9D65-8E41F223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 sz="2000" b="1" dirty="0"/>
              <a:t>Demo Scope Summary</a:t>
            </a:r>
          </a:p>
          <a:p>
            <a:pPr marL="401638" lvl="1" indent="-285750"/>
            <a:endParaRPr lang="en-US" dirty="0"/>
          </a:p>
          <a:p>
            <a:pPr marL="401638" lvl="1" indent="-285750"/>
            <a:r>
              <a:rPr lang="en-US" b="0" dirty="0"/>
              <a:t>Apache Spark Deployment on </a:t>
            </a:r>
            <a:r>
              <a:rPr lang="en-US" b="0" dirty="0" err="1"/>
              <a:t>Openshift</a:t>
            </a:r>
            <a:r>
              <a:rPr lang="en-US" b="0" dirty="0"/>
              <a:t> ( Manoj Moka)</a:t>
            </a:r>
          </a:p>
          <a:p>
            <a:pPr marL="401638" lvl="1" indent="-285750"/>
            <a:r>
              <a:rPr lang="en-US" b="0" dirty="0"/>
              <a:t>CD for weekly implementation release (Jaime Muñoz)</a:t>
            </a:r>
          </a:p>
          <a:p>
            <a:pPr lvl="1" indent="0">
              <a:buNone/>
            </a:pPr>
            <a:endParaRPr lang="en-US" b="0" dirty="0"/>
          </a:p>
          <a:p>
            <a:pPr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150AC-B968-4BAE-A552-925F012745EF}"/>
              </a:ext>
            </a:extLst>
          </p:cNvPr>
          <p:cNvSpPr txBox="1"/>
          <p:nvPr/>
        </p:nvSpPr>
        <p:spPr>
          <a:xfrm>
            <a:off x="820134" y="2884602"/>
            <a:ext cx="3544478" cy="110799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718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938EFEE84844CB63C83E13DAF26F0" ma:contentTypeVersion="0" ma:contentTypeDescription="Create a new document." ma:contentTypeScope="" ma:versionID="6c8505d413e736418944a1b6a09c14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FFBA45-62D0-465F-83F8-E0EE3DD5E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2AD8AD-EE77-4639-AB7D-25196816D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42D87-BB2F-442A-8B06-AEEC153F6591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58236</TotalTime>
  <Words>367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Cis DevSecOps Mainframe </vt:lpstr>
      <vt:lpstr>Team Charter</vt:lpstr>
      <vt:lpstr>Sprint # Progress Summary  </vt:lpstr>
      <vt:lpstr>Sprint Goals and Details Status Report</vt:lpstr>
      <vt:lpstr>PI Sprint Delivery Dashboard</vt:lpstr>
      <vt:lpstr>Demo and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Gunavant, Roshan</dc:creator>
  <cp:lastModifiedBy>Munoz, Jaime E</cp:lastModifiedBy>
  <cp:revision>492</cp:revision>
  <dcterms:modified xsi:type="dcterms:W3CDTF">2019-12-02T20:50:06Z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0x010100741938EFEE84844CB63C83E13DAF26F0</vt:lpwstr>
  </property>
</Properties>
</file>