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/>
    <p:restoredTop sz="96197"/>
  </p:normalViewPr>
  <p:slideViewPr>
    <p:cSldViewPr snapToGrid="0" snapToObjects="1">
      <p:cViewPr varScale="1">
        <p:scale>
          <a:sx n="160" d="100"/>
          <a:sy n="16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F1132-BB7E-C84D-864F-F14B9204B5D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9B257-FCC2-A844-9A39-6298AFD7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9B257-FCC2-A844-9A39-6298AFD761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F17C-9678-8B3F-9969-35D70346E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45805-B04F-C716-9562-60C4C3EBF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9495-99E5-CD42-40F3-CA829C0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9C4C-45B6-8EF0-0056-DA6A0A5E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3D1C-210A-66BD-B309-B8A4DAB8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688-6F3B-2C21-EEE1-C4A828F0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38506-9A1F-B92F-6683-B5BFB27A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7FE8-341C-A949-1A03-402D8568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9CA9-1523-7872-B017-140755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C194-9D9D-C2D1-6C51-5C8ED919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FFBE4-42F5-C619-8EBF-A5768B87E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DAF1-9838-E3AA-35DF-D2FFDFFB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75E9-0902-5A4C-3320-E8E71409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93B6-C5B1-8E5E-3FE1-6A148740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6548-73CF-CC72-6FEC-565ACC9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668F-57E2-AEA3-81AC-0B127F71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C389-071E-595B-CF07-D32476B9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7112-7101-460B-2684-6D17785E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D655-42C7-CEDD-69BB-1036A03E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6D33-877B-0E50-8D07-C6D4BA9B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A468-2DEB-3737-B029-50BAC68C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45FD4-CE98-704D-5529-232F6BF7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F30A-8177-740B-0649-C89D2B40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21C1-8E67-673F-CFE8-00785BB1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1C997-DFBA-BFA7-F2F5-A7993A52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0888-0226-9D0F-FB9F-09B42476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00B3-16D6-EB9C-798C-37B310803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ABCF6-7437-1F82-89DF-E0637E5E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75424-079E-061B-9A82-73561B21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E2B53-BB79-6497-6676-C8FF9496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40526-7CCC-8AE4-A2C1-FFFDC4F7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C149-69DD-2DFC-FEDC-38E98EDE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2D40-66E0-68CA-3C9A-7D777E09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775C2-F7EA-D94A-26E2-EBDF1641C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A945-E721-1B6A-C85F-A10CCE09A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D703-8ED1-99E7-6685-CBFE14EFB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FE7C2-71C7-E49F-7019-B096586E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28ACC-D468-B14E-3987-E0148190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8CEB1-216D-3115-CC6F-02AB98AF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C34F-E48D-3F25-7A22-5864F647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4852D-5BF3-0E3F-0E87-265D4769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7BD41-8B50-9C99-66F1-5C319606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93E1-65FA-C347-D382-1452AD8D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3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6F6A4-EE69-7DFA-284F-95FEAB23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B559D-FDA7-BCD7-801E-ED8370BB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86BFF-4F12-CF73-D979-785EE50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C718-543B-1478-81F1-71C3E787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7CD8-A14A-FE1E-79B8-6D8D3601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757B2-ECD3-B3CC-DC6F-CC64DD78A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39F17-8ED9-9ECD-3DEA-516A8D49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06268-4427-6E14-EE59-94787510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E8AC9-2920-4FC9-BA84-8ACA1225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721-9FB2-903B-8217-4D671842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BE0BB-B840-F72D-01AC-01DD5DA20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35933-E790-9664-8F23-AAA1AF8FC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0FA29-DF35-DF37-8844-AACF0A74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75EC0-145A-056F-5251-F8C8C438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A6CA8-4765-2904-C941-4EEB838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F4918-CE9E-13CD-C2C7-00AAD6A3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86EC7-3BC9-CDD7-FA5D-17EB0DF97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44F6-C22C-DAF4-255C-2C6534415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9F3B-14EF-1E47-82F8-1C54AFFB3AE7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C8B1E-5C64-1A96-34D2-35E9F58F2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3998-DF0E-1693-FDCB-6F1A9D6E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8C15-48B0-EF43-9DB7-C6E28734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ashwini1619/tcsglassdoorreview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223394"/>
            <a:ext cx="9613397" cy="2005079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1289304" y="3343272"/>
            <a:ext cx="8921672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Analysis of </a:t>
            </a:r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Glasdoor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Reviews 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964" y="770157"/>
            <a:ext cx="3606800" cy="2260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2071688" y="5429250"/>
            <a:ext cx="624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</p:spTree>
    <p:extLst>
      <p:ext uri="{BB962C8B-B14F-4D97-AF65-F5344CB8AC3E}">
        <p14:creationId xmlns:p14="http://schemas.microsoft.com/office/powerpoint/2010/main" val="146604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25"/>
    </mc:Choice>
    <mc:Fallback>
      <p:transition spd="slow" advTm="164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BBA21-3E86-4038-2A49-2F259C4EC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78" y="1118941"/>
            <a:ext cx="3670087" cy="4704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8AAC4-C76F-58BB-49BC-E0571F2BE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023" y="988797"/>
            <a:ext cx="4681982" cy="2354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DECDB-F84C-0948-58EA-38DC1C371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483" y="3607916"/>
            <a:ext cx="4472521" cy="2331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77A72-5004-2860-8A24-AC1942070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526" y="1152488"/>
            <a:ext cx="3044497" cy="270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B6B00C-B88C-FD9E-A05A-DB874D658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6632" y="4263860"/>
            <a:ext cx="330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59"/>
    </mc:Choice>
    <mc:Fallback>
      <p:transition spd="slow" advTm="5435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dirty="0"/>
              <a:t>Modeling &amp; Evaluation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2B739-85EC-24F1-30FA-ABBEA6034021}"/>
              </a:ext>
            </a:extLst>
          </p:cNvPr>
          <p:cNvSpPr txBox="1"/>
          <p:nvPr/>
        </p:nvSpPr>
        <p:spPr>
          <a:xfrm>
            <a:off x="842963" y="1470089"/>
            <a:ext cx="1085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Considering binary outcome I have decided to go for logistic regression.  Overall result shows 84% accuracy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06E5B0-9E5F-5CD6-ED82-E4DCFD661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738" y="2270301"/>
            <a:ext cx="6247596" cy="17366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EEB5E3-A080-7645-0732-C0A0F5643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3" y="2270301"/>
            <a:ext cx="4356115" cy="27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356"/>
    </mc:Choice>
    <mc:Fallback>
      <p:transition spd="slow" advTm="12635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Summary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0EAFD-5E6A-4628-E558-F3C30940BB15}"/>
              </a:ext>
            </a:extLst>
          </p:cNvPr>
          <p:cNvSpPr txBox="1"/>
          <p:nvPr/>
        </p:nvSpPr>
        <p:spPr>
          <a:xfrm>
            <a:off x="842963" y="1470089"/>
            <a:ext cx="1085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am able to successfully run and test model with 84% accuracy. I have considered other models like like CART and  SVM but Logistic Regression came with better score and accuracy.  </a:t>
            </a:r>
          </a:p>
        </p:txBody>
      </p:sp>
    </p:spTree>
    <p:extLst>
      <p:ext uri="{BB962C8B-B14F-4D97-AF65-F5344CB8AC3E}">
        <p14:creationId xmlns:p14="http://schemas.microsoft.com/office/powerpoint/2010/main" val="12537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06"/>
    </mc:Choice>
    <mc:Fallback xmlns="">
      <p:transition spd="slow" advTm="631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Summary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4B1AD-336B-6AC8-58B9-CD307EB66781}"/>
              </a:ext>
            </a:extLst>
          </p:cNvPr>
          <p:cNvSpPr txBox="1"/>
          <p:nvPr/>
        </p:nvSpPr>
        <p:spPr>
          <a:xfrm>
            <a:off x="942975" y="1590955"/>
            <a:ext cx="103584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Glassdoor is a TripAdvisor for candidates in their job search. Glassdoor offers candidates a chance to look for jobs and read authentic and transparent reviews from employees currently and formerly employed in an organization. </a:t>
            </a: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Every organization has their </a:t>
            </a:r>
            <a:r>
              <a:rPr lang="en-US" b="1" dirty="0">
                <a:solidFill>
                  <a:srgbClr val="002060"/>
                </a:solidFill>
                <a:latin typeface="Gill Sans MT" panose="020B0502020104020203" pitchFamily="34" charset="0"/>
              </a:rPr>
              <a:t>pros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Gill Sans MT" panose="020B0502020104020203" pitchFamily="34" charset="0"/>
              </a:rPr>
              <a:t>cons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which their </a:t>
            </a:r>
            <a:r>
              <a:rPr lang="en-US" b="1" dirty="0">
                <a:solidFill>
                  <a:srgbClr val="002060"/>
                </a:solidFill>
                <a:latin typeface="Gill Sans MT" panose="020B0502020104020203" pitchFamily="34" charset="0"/>
              </a:rPr>
              <a:t>employees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feel that it should be made public so that other people who wants to join this organization make decisions based on reviews from the people.</a:t>
            </a: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Glassdoor’s outreach is not limited to potential job seeker, it provides platform for existing employee to express his opinion about his current employer, HR  &amp; Employer can monitor their performance by analyzing behavioral patterns recorded in reviews. Similarly, recruiters and Branding team can pay attention to reviews for their strategies.</a:t>
            </a: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This project is an attempt to perform classification of existing reviews and provide a ML model for future prediction.</a:t>
            </a:r>
          </a:p>
        </p:txBody>
      </p:sp>
    </p:spTree>
    <p:extLst>
      <p:ext uri="{BB962C8B-B14F-4D97-AF65-F5344CB8AC3E}">
        <p14:creationId xmlns:p14="http://schemas.microsoft.com/office/powerpoint/2010/main" val="21513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616"/>
    </mc:Choice>
    <mc:Fallback>
      <p:transition spd="slow" advTm="1086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Problem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4B1AD-336B-6AC8-58B9-CD307EB66781}"/>
              </a:ext>
            </a:extLst>
          </p:cNvPr>
          <p:cNvSpPr txBox="1"/>
          <p:nvPr/>
        </p:nvSpPr>
        <p:spPr>
          <a:xfrm>
            <a:off x="942975" y="1590955"/>
            <a:ext cx="103584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Sentiment score is an important factor all the stake holders: </a:t>
            </a:r>
            <a:r>
              <a:rPr lang="en-US" b="1" dirty="0">
                <a:solidFill>
                  <a:srgbClr val="002060"/>
                </a:solidFill>
                <a:latin typeface="Gill Sans MT" panose="020B0502020104020203" pitchFamily="34" charset="0"/>
              </a:rPr>
              <a:t>employee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Gill Sans MT" panose="020B0502020104020203" pitchFamily="34" charset="0"/>
              </a:rPr>
              <a:t>Employer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Gill Sans MT" panose="020B0502020104020203" pitchFamily="34" charset="0"/>
              </a:rPr>
              <a:t>HR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, </a:t>
            </a:r>
            <a:r>
              <a:rPr lang="en-US" b="1" dirty="0">
                <a:solidFill>
                  <a:srgbClr val="002060"/>
                </a:solidFill>
                <a:latin typeface="Gill Sans MT" panose="020B0502020104020203" pitchFamily="34" charset="0"/>
              </a:rPr>
              <a:t>Recruiter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Gill Sans MT" panose="020B0502020104020203" pitchFamily="34" charset="0"/>
              </a:rPr>
              <a:t>Branding Team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. 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This project is an attempt to perform mining on Glassdoor reviews to have a better understanding of what the employee/ex-employee feels about the company. Project sets basic foundation for all the stake holders: employee, Employer, HR , Recruiter and Branding Team to take action to improve performance based on sentiment score.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This project presents sentiment analysis of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Glasdoor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reviews to help to come up with better behavioral strategy.</a:t>
            </a:r>
          </a:p>
        </p:txBody>
      </p:sp>
    </p:spTree>
    <p:extLst>
      <p:ext uri="{BB962C8B-B14F-4D97-AF65-F5344CB8AC3E}">
        <p14:creationId xmlns:p14="http://schemas.microsoft.com/office/powerpoint/2010/main" val="238598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51"/>
    </mc:Choice>
    <mc:Fallback>
      <p:transition spd="slow" advTm="39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Used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1FC551-F249-3C91-BE57-A533E7ECBBA7}"/>
              </a:ext>
            </a:extLst>
          </p:cNvPr>
          <p:cNvSpPr/>
          <p:nvPr/>
        </p:nvSpPr>
        <p:spPr>
          <a:xfrm>
            <a:off x="1318735" y="2636912"/>
            <a:ext cx="201976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D4694-B02B-C072-8373-7921D44EBBB4}"/>
              </a:ext>
            </a:extLst>
          </p:cNvPr>
          <p:cNvSpPr/>
          <p:nvPr/>
        </p:nvSpPr>
        <p:spPr>
          <a:xfrm>
            <a:off x="4136146" y="2636912"/>
            <a:ext cx="296637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1B1F6-B9F3-C471-4E3E-D7D85216DA6B}"/>
              </a:ext>
            </a:extLst>
          </p:cNvPr>
          <p:cNvSpPr/>
          <p:nvPr/>
        </p:nvSpPr>
        <p:spPr>
          <a:xfrm>
            <a:off x="7900170" y="2639770"/>
            <a:ext cx="258673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56247-2A38-54F3-FC08-9FEDEDDB708C}"/>
              </a:ext>
            </a:extLst>
          </p:cNvPr>
          <p:cNvSpPr txBox="1"/>
          <p:nvPr/>
        </p:nvSpPr>
        <p:spPr>
          <a:xfrm>
            <a:off x="1371628" y="2956302"/>
            <a:ext cx="218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D524C-A8FA-BF15-721F-2248E7EB6A91}"/>
              </a:ext>
            </a:extLst>
          </p:cNvPr>
          <p:cNvSpPr txBox="1"/>
          <p:nvPr/>
        </p:nvSpPr>
        <p:spPr>
          <a:xfrm>
            <a:off x="4254531" y="2956302"/>
            <a:ext cx="2729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Wrangling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0F2F5-9ED8-F629-2CB1-8418F348FFA8}"/>
              </a:ext>
            </a:extLst>
          </p:cNvPr>
          <p:cNvSpPr txBox="1"/>
          <p:nvPr/>
        </p:nvSpPr>
        <p:spPr>
          <a:xfrm>
            <a:off x="8014474" y="2956302"/>
            <a:ext cx="232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 &amp; Visualizations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CB2C2F-24A4-A841-26BB-DE5D70700020}"/>
              </a:ext>
            </a:extLst>
          </p:cNvPr>
          <p:cNvCxnSpPr>
            <a:endCxn id="8" idx="1"/>
          </p:cNvCxnSpPr>
          <p:nvPr/>
        </p:nvCxnSpPr>
        <p:spPr>
          <a:xfrm>
            <a:off x="3338500" y="3140968"/>
            <a:ext cx="79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DD70D0-8A58-5AA8-9D42-BFB2062F6169}"/>
              </a:ext>
            </a:extLst>
          </p:cNvPr>
          <p:cNvCxnSpPr/>
          <p:nvPr/>
        </p:nvCxnSpPr>
        <p:spPr>
          <a:xfrm>
            <a:off x="7102524" y="3162230"/>
            <a:ext cx="79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3FA05A-F094-8064-25CE-5C75ECEF7456}"/>
              </a:ext>
            </a:extLst>
          </p:cNvPr>
          <p:cNvCxnSpPr>
            <a:stCxn id="9" idx="2"/>
          </p:cNvCxnSpPr>
          <p:nvPr/>
        </p:nvCxnSpPr>
        <p:spPr>
          <a:xfrm flipH="1">
            <a:off x="9190755" y="3647882"/>
            <a:ext cx="2780" cy="7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8EED767-D79D-8496-657C-1FF6E5538DF8}"/>
              </a:ext>
            </a:extLst>
          </p:cNvPr>
          <p:cNvSpPr/>
          <p:nvPr/>
        </p:nvSpPr>
        <p:spPr>
          <a:xfrm>
            <a:off x="7889775" y="4392853"/>
            <a:ext cx="258673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09FA6-2C0F-DC8E-34B0-4D3A6C37FB6E}"/>
              </a:ext>
            </a:extLst>
          </p:cNvPr>
          <p:cNvSpPr txBox="1"/>
          <p:nvPr/>
        </p:nvSpPr>
        <p:spPr>
          <a:xfrm>
            <a:off x="7889775" y="4709385"/>
            <a:ext cx="25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50935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91"/>
    </mc:Choice>
    <mc:Fallback>
      <p:transition spd="slow" advTm="183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Dataset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4B1AD-336B-6AC8-58B9-CD307EB66781}"/>
              </a:ext>
            </a:extLst>
          </p:cNvPr>
          <p:cNvSpPr txBox="1"/>
          <p:nvPr/>
        </p:nvSpPr>
        <p:spPr>
          <a:xfrm>
            <a:off x="942975" y="1590955"/>
            <a:ext cx="10629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 have used following Kaggle link :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  <a:hlinkClick r:id="rId4"/>
              </a:rPr>
              <a:t>https://www.kaggle.com/datasets/ashwini1619/tcsglassdoorreviews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This is a sample dataset which mimics TCS employee reviews. Sample data set contains approximately 46 K reviews with 16 fields :</a:t>
            </a: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 err="1"/>
              <a:t>employID</a:t>
            </a:r>
            <a:endParaRPr lang="en-US" dirty="0"/>
          </a:p>
          <a:p>
            <a:r>
              <a:rPr lang="en-US" dirty="0"/>
              <a:t>Rating</a:t>
            </a:r>
          </a:p>
          <a:p>
            <a:r>
              <a:rPr lang="en-US" dirty="0" err="1"/>
              <a:t>reviewDate</a:t>
            </a:r>
            <a:endParaRPr lang="en-US" dirty="0"/>
          </a:p>
          <a:p>
            <a:r>
              <a:rPr lang="en-US" dirty="0" err="1"/>
              <a:t>reviewHeadLine</a:t>
            </a:r>
            <a:endParaRPr lang="en-US" dirty="0"/>
          </a:p>
          <a:p>
            <a:r>
              <a:rPr lang="en-US" dirty="0" err="1"/>
              <a:t>authorLocation</a:t>
            </a:r>
            <a:endParaRPr lang="en-US" dirty="0"/>
          </a:p>
          <a:p>
            <a:r>
              <a:rPr lang="en-US" dirty="0" err="1"/>
              <a:t>autherJobTitle</a:t>
            </a:r>
            <a:endParaRPr lang="en-US" dirty="0"/>
          </a:p>
          <a:p>
            <a:r>
              <a:rPr lang="en-US" dirty="0"/>
              <a:t>Pros</a:t>
            </a:r>
          </a:p>
          <a:p>
            <a:r>
              <a:rPr lang="en-US" dirty="0"/>
              <a:t>Cons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8F537-9174-445F-4823-7DFD9696D8C1}"/>
              </a:ext>
            </a:extLst>
          </p:cNvPr>
          <p:cNvSpPr txBox="1"/>
          <p:nvPr/>
        </p:nvSpPr>
        <p:spPr>
          <a:xfrm>
            <a:off x="3209069" y="3235720"/>
            <a:ext cx="60977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authorReviewLink</a:t>
            </a:r>
            <a:endParaRPr lang="en-US" dirty="0"/>
          </a:p>
          <a:p>
            <a:r>
              <a:rPr lang="en-US" dirty="0" err="1"/>
              <a:t>reviewDateIST</a:t>
            </a:r>
            <a:endParaRPr lang="en-US" dirty="0"/>
          </a:p>
          <a:p>
            <a:r>
              <a:rPr lang="en-US" dirty="0" err="1"/>
              <a:t>dayOfWeek</a:t>
            </a:r>
            <a:endParaRPr lang="en-US" dirty="0"/>
          </a:p>
          <a:p>
            <a:r>
              <a:rPr lang="en-US" dirty="0"/>
              <a:t>Month</a:t>
            </a:r>
          </a:p>
          <a:p>
            <a:r>
              <a:rPr lang="en-US" dirty="0" err="1"/>
              <a:t>dayOfMonth</a:t>
            </a:r>
            <a:endParaRPr lang="en-US" dirty="0"/>
          </a:p>
          <a:p>
            <a:r>
              <a:rPr lang="en-US" dirty="0"/>
              <a:t>Year</a:t>
            </a:r>
          </a:p>
          <a:p>
            <a:r>
              <a:rPr lang="en-US" dirty="0" err="1"/>
              <a:t>Peher</a:t>
            </a:r>
            <a:endParaRPr lang="en-US" dirty="0"/>
          </a:p>
          <a:p>
            <a:r>
              <a:rPr lang="en-US" dirty="0" err="1"/>
              <a:t>subRatings</a:t>
            </a:r>
            <a:endParaRPr lang="en-US" dirty="0"/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3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032"/>
    </mc:Choice>
    <mc:Fallback>
      <p:transition spd="slow" advTm="1020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FE9C8-B14F-CD56-0E60-E9A3C1DE6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414" y="1853108"/>
            <a:ext cx="6178938" cy="32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71"/>
    </mc:Choice>
    <mc:Fallback>
      <p:transition spd="slow" advTm="282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9E5CF-2FBB-2FD7-2BCB-0CB7AF535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346" y="1878233"/>
            <a:ext cx="7917729" cy="33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3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99"/>
    </mc:Choice>
    <mc:Fallback>
      <p:transition spd="slow" advTm="260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4BFF3-363B-D52A-6F07-1BE570FE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84" y="1492057"/>
            <a:ext cx="4165600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0132D-BFB6-3A3D-AAE9-356B3982B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74" y="1492057"/>
            <a:ext cx="3277972" cy="18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389"/>
    </mc:Choice>
    <mc:Fallback>
      <p:transition spd="slow" advTm="7638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C0BF32-30CF-1DA1-8E73-85798C93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6" y="1590955"/>
            <a:ext cx="9613397" cy="20050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73B2E74-79BF-4525-1D05-52BB173B2612}"/>
              </a:ext>
            </a:extLst>
          </p:cNvPr>
          <p:cNvSpPr txBox="1">
            <a:spLocks/>
          </p:cNvSpPr>
          <p:nvPr/>
        </p:nvSpPr>
        <p:spPr>
          <a:xfrm>
            <a:off x="2855061" y="272180"/>
            <a:ext cx="5778291" cy="880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57D6BB3-93D5-A4D7-D407-E625B537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" y="5823549"/>
            <a:ext cx="1565757" cy="9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3A062-360E-F25A-1B59-EA323F68D824}"/>
              </a:ext>
            </a:extLst>
          </p:cNvPr>
          <p:cNvSpPr txBox="1"/>
          <p:nvPr/>
        </p:nvSpPr>
        <p:spPr>
          <a:xfrm>
            <a:off x="9838834" y="5991060"/>
            <a:ext cx="196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Madhukar </a:t>
            </a:r>
            <a:r>
              <a:rPr lang="en-US" dirty="0" err="1"/>
              <a:t>Ayachit</a:t>
            </a:r>
            <a:r>
              <a:rPr lang="en-US" dirty="0"/>
              <a:t>   </a:t>
            </a:r>
          </a:p>
          <a:p>
            <a:r>
              <a:rPr lang="en-US" dirty="0"/>
              <a:t>DSC 680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4B1AD-336B-6AC8-58B9-CD307EB66781}"/>
              </a:ext>
            </a:extLst>
          </p:cNvPr>
          <p:cNvSpPr txBox="1"/>
          <p:nvPr/>
        </p:nvSpPr>
        <p:spPr>
          <a:xfrm>
            <a:off x="942975" y="1590955"/>
            <a:ext cx="103298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Existing dataset provides two Important review fields : “Pros” &amp; “Cons” along with “Rating” . There are additional fields like “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JobTitle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” and “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AithorLocation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” with date and time.</a:t>
            </a: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But my primary focus was review fields (Pros &amp; Cons ).  I clubbed both the fields into one “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reviewText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” field and completely ignored “Rating” field to derive my own “Sentiment Score”   using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TextBlog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. </a:t>
            </a: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However,  review text is being processed using 3 step process to take care of cleanup of : special characters like “?” , space , punctuation etc.</a:t>
            </a: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Second step is to remove stop words like : "a", "an", "the", "this", "that", "is", "it", "to", "and”</a:t>
            </a: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In final step Stemming &amp; Lemmatization being done on the review text  </a:t>
            </a: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7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24"/>
    </mc:Choice>
    <mc:Fallback>
      <p:transition spd="slow" advTm="4902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597</Words>
  <Application>Microsoft Macintosh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Madhukar Ayachit</dc:creator>
  <cp:lastModifiedBy>Madhukar Ayachit</cp:lastModifiedBy>
  <cp:revision>5</cp:revision>
  <dcterms:created xsi:type="dcterms:W3CDTF">2022-07-03T18:38:52Z</dcterms:created>
  <dcterms:modified xsi:type="dcterms:W3CDTF">2022-07-25T04:56:49Z</dcterms:modified>
</cp:coreProperties>
</file>