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presProps.xml" Type="http://schemas.openxmlformats.org/officeDocument/2006/relationships/presProps" Id="rId2"/><Relationship Target="slides/slide8.xml" Type="http://schemas.openxmlformats.org/officeDocument/2006/relationships/slide" Id="rId13"/><Relationship Target="theme/theme3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6.xml" Type="http://schemas.openxmlformats.org/officeDocument/2006/relationships/slide" Id="rId11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9" name="Shape 1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0" name="Shape 1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6" name="Shape 1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2" name="Shape 1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8" name="Shape 1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3" name="Shape 1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ext and Picture Fade on Path">
    <p:bg>
      <p:bgPr>
        <a:gradFill>
          <a:gsLst>
            <a:gs pos="0">
              <a:srgbClr val="FFFFFF"/>
            </a:gs>
            <a:gs pos="28000">
              <a:srgbClr val="FEFEFE"/>
            </a:gs>
            <a:gs pos="100000">
              <a:srgbClr val="E8E3D8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/>
          <p:nvPr/>
        </p:nvSpPr>
        <p:spPr>
          <a:xfrm>
            <a:off y="1512125" x="0"/>
            <a:ext cy="2895600" cx="11541511"/>
          </a:xfrm>
          <a:prstGeom prst="rect">
            <a:avLst/>
          </a:prstGeom>
          <a:gradFill>
            <a:gsLst>
              <a:gs pos="0">
                <a:srgbClr val="833C0B"/>
              </a:gs>
              <a:gs pos="36000">
                <a:srgbClr val="DF6613"/>
              </a:gs>
              <a:gs pos="100000">
                <a:srgbClr val="DF6613"/>
              </a:gs>
            </a:gsLst>
            <a:lin ang="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2"/>
          <p:cNvSpPr txBox="1"/>
          <p:nvPr>
            <p:ph type="title"/>
          </p:nvPr>
        </p:nvSpPr>
        <p:spPr>
          <a:xfrm>
            <a:off y="1091398" x="4267200"/>
            <a:ext cy="584774" cx="7086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y="2194559" x="4267200"/>
            <a:ext cy="2108497" cx="7086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lnSpc>
                <a:spcPct val="100000"/>
              </a:lnSpc>
              <a:spcBef>
                <a:spcPts val="1200"/>
              </a:spcBef>
              <a:buClr>
                <a:schemeClr val="lt1"/>
              </a:buClr>
              <a:buFont typeface="Calibri"/>
              <a:buNone/>
              <a:defRPr/>
            </a:lvl1pPr>
            <a:lvl2pPr rtl="0" indent="0" marL="0">
              <a:lnSpc>
                <a:spcPct val="100000"/>
              </a:lnSpc>
              <a:spcBef>
                <a:spcPts val="1200"/>
              </a:spcBef>
              <a:buClr>
                <a:schemeClr val="lt1"/>
              </a:buClr>
              <a:buFont typeface="Calibri"/>
              <a:buNone/>
              <a:defRPr/>
            </a:lvl2pPr>
            <a:lvl3pPr rtl="0" indent="0" marL="0">
              <a:lnSpc>
                <a:spcPct val="100000"/>
              </a:lnSpc>
              <a:spcBef>
                <a:spcPts val="1200"/>
              </a:spcBef>
              <a:buClr>
                <a:schemeClr val="lt1"/>
              </a:buClr>
              <a:buFont typeface="Calibri"/>
              <a:buNone/>
              <a:defRPr/>
            </a:lvl3pPr>
            <a:lvl4pPr rtl="0" indent="0" marL="0">
              <a:lnSpc>
                <a:spcPct val="100000"/>
              </a:lnSpc>
              <a:spcBef>
                <a:spcPts val="1200"/>
              </a:spcBef>
              <a:buClr>
                <a:schemeClr val="lt1"/>
              </a:buClr>
              <a:buFont typeface="Calibri"/>
              <a:buNone/>
              <a:defRPr/>
            </a:lvl4pPr>
            <a:lvl5pPr rtl="0" indent="0" marL="0">
              <a:lnSpc>
                <a:spcPct val="100000"/>
              </a:lnSpc>
              <a:spcBef>
                <a:spcPts val="1200"/>
              </a:spcBef>
              <a:buClr>
                <a:schemeClr val="lt1"/>
              </a:buClr>
              <a:buFont typeface="Calibri"/>
              <a:buNone/>
              <a:defRPr/>
            </a:lvl5pPr>
            <a:lvl6pPr rtl="0" indent="0" marL="0">
              <a:lnSpc>
                <a:spcPct val="100000"/>
              </a:lnSpc>
              <a:spcBef>
                <a:spcPts val="1200"/>
              </a:spcBef>
              <a:buClr>
                <a:schemeClr val="lt1"/>
              </a:buClr>
              <a:buFont typeface="Calibri"/>
              <a:buNone/>
              <a:defRPr/>
            </a:lvl6pPr>
            <a:lvl7pPr rtl="0" indent="0" marL="0">
              <a:lnSpc>
                <a:spcPct val="100000"/>
              </a:lnSpc>
              <a:spcBef>
                <a:spcPts val="1200"/>
              </a:spcBef>
              <a:buClr>
                <a:schemeClr val="lt1"/>
              </a:buClr>
              <a:buFont typeface="Calibri"/>
              <a:buNone/>
              <a:defRPr/>
            </a:lvl7pPr>
            <a:lvl8pPr rtl="0" indent="0" marL="0">
              <a:lnSpc>
                <a:spcPct val="100000"/>
              </a:lnSpc>
              <a:spcBef>
                <a:spcPts val="1200"/>
              </a:spcBef>
              <a:buClr>
                <a:schemeClr val="lt1"/>
              </a:buClr>
              <a:buFont typeface="Calibri"/>
              <a:buNone/>
              <a:defRPr/>
            </a:lvl8pPr>
            <a:lvl9pPr rtl="0" indent="0" marL="0">
              <a:lnSpc>
                <a:spcPct val="100000"/>
              </a:lnSpc>
              <a:spcBef>
                <a:spcPts val="1200"/>
              </a:spcBef>
              <a:buClr>
                <a:schemeClr val="lt1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14" name="Shape 14"/>
          <p:cNvSpPr/>
          <p:nvPr>
            <p:ph idx="2" type="pic"/>
          </p:nvPr>
        </p:nvSpPr>
        <p:spPr>
          <a:xfrm>
            <a:off y="0" x="914400"/>
            <a:ext cy="4645151" cx="2390503"/>
          </a:xfrm>
          <a:prstGeom prst="rect">
            <a:avLst/>
          </a:prstGeom>
          <a:noFill/>
          <a:ln>
            <a:noFill/>
          </a:ln>
        </p:spPr>
      </p:sp>
      <p:sp>
        <p:nvSpPr>
          <p:cNvPr id="15" name="Shape 15"/>
          <p:cNvSpPr/>
          <p:nvPr/>
        </p:nvSpPr>
        <p:spPr>
          <a:xfrm>
            <a:off y="10886" x="12565117"/>
            <a:ext cy="6847113" cx="185334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600" lang="en-US" i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Edit the text with your own short phrases.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Calibri"/>
              <a:buNone/>
            </a:pPr>
            <a:r>
              <a:rPr strike="noStrike" u="none" b="0" cap="none" baseline="0" sz="1600" lang="en-US" i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To change the sample image, select the picture and delete it. Now click the Pictures icon in the placeholder to insert your own image.</a:t>
            </a:r>
          </a:p>
          <a:p>
            <a:pPr algn="l" rtl="0" lvl="0" marR="0" indent="0" marL="0">
              <a:spcBef>
                <a:spcPts val="600"/>
              </a:spcBef>
              <a:buSzPct val="25000"/>
              <a:buNone/>
            </a:pPr>
            <a:r>
              <a:rPr strike="noStrike" u="none" b="0" cap="none" baseline="0" sz="1600" lang="en-US" i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 animation is already done for you; just copy and paste the slide into your existing presentation. </a:t>
            </a:r>
          </a:p>
          <a:p>
            <a:pPr algn="l" rtl="0" lvl="0" marR="0" indent="0" marL="0">
              <a:spcBef>
                <a:spcPts val="600"/>
              </a:spcBef>
              <a:buNone/>
            </a:pPr>
            <a:r>
              <a:t/>
            </a:r>
            <a:endParaRPr strike="noStrike" u="none" b="0" cap="none" baseline="0" sz="1600" i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y="457200" x="839787"/>
            <a:ext cy="1600199" cx="393223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/>
          <p:nvPr>
            <p:ph idx="2" type="pic"/>
          </p:nvPr>
        </p:nvSpPr>
        <p:spPr>
          <a:xfrm>
            <a:off y="987425" x="5183187"/>
            <a:ext cy="4873624" cx="6172199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2057400" x="839787"/>
            <a:ext cy="3811588" cx="393223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libri"/>
              <a:buNone/>
              <a:defRPr/>
            </a:lvl1pPr>
            <a:lvl2pPr rtl="0" indent="0" marL="457200">
              <a:spcBef>
                <a:spcPts val="0"/>
              </a:spcBef>
              <a:buFont typeface="Calibri"/>
              <a:buNone/>
              <a:defRPr/>
            </a:lvl2pPr>
            <a:lvl3pPr rtl="0" indent="0" marL="914400">
              <a:spcBef>
                <a:spcPts val="0"/>
              </a:spcBef>
              <a:buFont typeface="Calibri"/>
              <a:buNone/>
              <a:defRPr/>
            </a:lvl3pPr>
            <a:lvl4pPr rtl="0" indent="0" marL="1371600">
              <a:spcBef>
                <a:spcPts val="0"/>
              </a:spcBef>
              <a:buFont typeface="Calibri"/>
              <a:buNone/>
              <a:defRPr/>
            </a:lvl4pPr>
            <a:lvl5pPr rtl="0" indent="0" marL="1828800">
              <a:spcBef>
                <a:spcPts val="0"/>
              </a:spcBef>
              <a:buFont typeface="Calibri"/>
              <a:buNone/>
              <a:defRPr/>
            </a:lvl5pPr>
            <a:lvl6pPr rtl="0" indent="0" marL="2286000">
              <a:spcBef>
                <a:spcPts val="0"/>
              </a:spcBef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y="365125" x="838200"/>
            <a:ext cy="1325562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 rot="5400000">
            <a:off y="-1256505" x="3920331"/>
            <a:ext cy="10515599" cx="435133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508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indent="-762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algn="l" rtl="0" indent="-1016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indent="-114300" marL="1600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algn="l" rtl="0" indent="-114300" marL="20574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algn="l" rtl="0" indent="-114300" marL="2514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114300" marL="2971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114300" marL="3429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114300" marL="3886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 rot="5400000">
            <a:off y="1956594" x="7133431"/>
            <a:ext cy="2628899" cx="581183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 rot="5400000">
            <a:off y="-596105" x="1799431"/>
            <a:ext cy="7734299" cx="581183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508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indent="-762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algn="l" rtl="0" indent="-1016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indent="-114300" marL="1600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algn="l" rtl="0" indent="-114300" marL="20574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algn="l" rtl="0" indent="-114300" marL="2514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114300" marL="2971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114300" marL="3429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114300" marL="3886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y="365125" x="838200"/>
            <a:ext cy="1325562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825625" x="838200"/>
            <a:ext cy="4351338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508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indent="-762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algn="l" rtl="0" indent="-1016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indent="-114300" marL="1600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algn="l" rtl="0" indent="-114300" marL="20574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algn="l" rtl="0" indent="-114300" marL="2514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114300" marL="2971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114300" marL="3429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114300" marL="3886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 txBox="1"/>
          <p:nvPr>
            <p:ph type="ctrTitle"/>
          </p:nvPr>
        </p:nvSpPr>
        <p:spPr>
          <a:xfrm>
            <a:off y="1122362" x="1524000"/>
            <a:ext cy="2387600" cx="9144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subTitle"/>
          </p:nvPr>
        </p:nvSpPr>
        <p:spPr>
          <a:xfrm>
            <a:off y="3602037" x="1524000"/>
            <a:ext cy="1655761" cx="9144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/>
            </a:lvl1pPr>
            <a:lvl2pPr algn="ctr" rtl="0" marR="0" indent="0" marL="457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2pPr>
            <a:lvl3pPr algn="ctr" rtl="0" marR="0" indent="0" marL="9144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3pPr>
            <a:lvl4pPr algn="ctr" rtl="0" marR="0" indent="0" marL="1371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4pPr>
            <a:lvl5pPr algn="ctr" rtl="0" marR="0" indent="0" marL="1828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5pPr>
            <a:lvl6pPr algn="ctr" rtl="0" marR="0" indent="0" marL="2286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6pPr>
            <a:lvl7pPr algn="ctr" rtl="0" marR="0" indent="0" marL="2743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7pPr>
            <a:lvl8pPr algn="ctr" rtl="0" marR="0" indent="0" marL="32004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8pPr>
            <a:lvl9pPr algn="ctr" rtl="0" marR="0" indent="0" marL="3657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y="1709738" x="831850"/>
            <a:ext cy="2852737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4589462" x="831850"/>
            <a:ext cy="1500187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rtl="0" indent="0" marL="4572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rtl="0" indent="0" marL="9144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rtl="0" indent="0" marL="13716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rtl="0" indent="0" marL="18288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rtl="0" indent="0" marL="22860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y="365125" x="838200"/>
            <a:ext cy="1325562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1825625" x="838200"/>
            <a:ext cy="4351338" cx="5181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508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indent="-762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algn="l" rtl="0" indent="-1016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indent="-114300" marL="1600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algn="l" rtl="0" indent="-114300" marL="20574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algn="l" rtl="0" indent="-114300" marL="2514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114300" marL="2971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114300" marL="3429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114300" marL="3886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y="1825625" x="6172200"/>
            <a:ext cy="4351338" cx="5181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508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indent="-762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algn="l" rtl="0" indent="-1016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indent="-114300" marL="1600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algn="l" rtl="0" indent="-114300" marL="20574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algn="l" rtl="0" indent="-114300" marL="2514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114300" marL="2971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114300" marL="3429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114300" marL="3886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y="365125" x="839787"/>
            <a:ext cy="1325562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1681163" x="839787"/>
            <a:ext cy="823912" cx="51577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libri"/>
              <a:buNone/>
              <a:defRPr/>
            </a:lvl1pPr>
            <a:lvl2pPr rtl="0" indent="0" marL="457200">
              <a:spcBef>
                <a:spcPts val="0"/>
              </a:spcBef>
              <a:buFont typeface="Calibri"/>
              <a:buNone/>
              <a:defRPr/>
            </a:lvl2pPr>
            <a:lvl3pPr rtl="0" indent="0" marL="914400">
              <a:spcBef>
                <a:spcPts val="0"/>
              </a:spcBef>
              <a:buFont typeface="Calibri"/>
              <a:buNone/>
              <a:defRPr/>
            </a:lvl3pPr>
            <a:lvl4pPr rtl="0" indent="0" marL="1371600">
              <a:spcBef>
                <a:spcPts val="0"/>
              </a:spcBef>
              <a:buFont typeface="Calibri"/>
              <a:buNone/>
              <a:defRPr/>
            </a:lvl4pPr>
            <a:lvl5pPr rtl="0" indent="0" marL="1828800">
              <a:spcBef>
                <a:spcPts val="0"/>
              </a:spcBef>
              <a:buFont typeface="Calibri"/>
              <a:buNone/>
              <a:defRPr/>
            </a:lvl5pPr>
            <a:lvl6pPr rtl="0" indent="0" marL="2286000">
              <a:spcBef>
                <a:spcPts val="0"/>
              </a:spcBef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y="2505075" x="839787"/>
            <a:ext cy="3684588" cx="51577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508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indent="-762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algn="l" rtl="0" indent="-1016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indent="-114300" marL="1600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algn="l" rtl="0" indent="-114300" marL="20574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algn="l" rtl="0" indent="-114300" marL="2514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114300" marL="2971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114300" marL="3429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114300" marL="3886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3" type="body"/>
          </p:nvPr>
        </p:nvSpPr>
        <p:spPr>
          <a:xfrm>
            <a:off y="1681163" x="6172200"/>
            <a:ext cy="823912" cx="5183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libri"/>
              <a:buNone/>
              <a:defRPr/>
            </a:lvl1pPr>
            <a:lvl2pPr rtl="0" indent="0" marL="457200">
              <a:spcBef>
                <a:spcPts val="0"/>
              </a:spcBef>
              <a:buFont typeface="Calibri"/>
              <a:buNone/>
              <a:defRPr/>
            </a:lvl2pPr>
            <a:lvl3pPr rtl="0" indent="0" marL="914400">
              <a:spcBef>
                <a:spcPts val="0"/>
              </a:spcBef>
              <a:buFont typeface="Calibri"/>
              <a:buNone/>
              <a:defRPr/>
            </a:lvl3pPr>
            <a:lvl4pPr rtl="0" indent="0" marL="1371600">
              <a:spcBef>
                <a:spcPts val="0"/>
              </a:spcBef>
              <a:buFont typeface="Calibri"/>
              <a:buNone/>
              <a:defRPr/>
            </a:lvl4pPr>
            <a:lvl5pPr rtl="0" indent="0" marL="1828800">
              <a:spcBef>
                <a:spcPts val="0"/>
              </a:spcBef>
              <a:buFont typeface="Calibri"/>
              <a:buNone/>
              <a:defRPr/>
            </a:lvl5pPr>
            <a:lvl6pPr rtl="0" indent="0" marL="2286000">
              <a:spcBef>
                <a:spcPts val="0"/>
              </a:spcBef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4" type="body"/>
          </p:nvPr>
        </p:nvSpPr>
        <p:spPr>
          <a:xfrm>
            <a:off y="2505075" x="6172200"/>
            <a:ext cy="3684588" cx="5183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508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indent="-762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algn="l" rtl="0" indent="-1016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indent="-114300" marL="1600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algn="l" rtl="0" indent="-114300" marL="20574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algn="l" rtl="0" indent="-114300" marL="2514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114300" marL="2971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114300" marL="3429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114300" marL="3886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y="365125" x="838200"/>
            <a:ext cy="1325562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y="457200" x="839787"/>
            <a:ext cy="1600199" cx="393223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987425" x="5183187"/>
            <a:ext cy="4873624" cx="6172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y="2057400" x="839787"/>
            <a:ext cy="3811588" cx="393223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libri"/>
              <a:buNone/>
              <a:defRPr/>
            </a:lvl1pPr>
            <a:lvl2pPr rtl="0" indent="0" marL="457200">
              <a:spcBef>
                <a:spcPts val="0"/>
              </a:spcBef>
              <a:buFont typeface="Calibri"/>
              <a:buNone/>
              <a:defRPr/>
            </a:lvl2pPr>
            <a:lvl3pPr rtl="0" indent="0" marL="914400">
              <a:spcBef>
                <a:spcPts val="0"/>
              </a:spcBef>
              <a:buFont typeface="Calibri"/>
              <a:buNone/>
              <a:defRPr/>
            </a:lvl3pPr>
            <a:lvl4pPr rtl="0" indent="0" marL="1371600">
              <a:spcBef>
                <a:spcPts val="0"/>
              </a:spcBef>
              <a:buFont typeface="Calibri"/>
              <a:buNone/>
              <a:defRPr/>
            </a:lvl4pPr>
            <a:lvl5pPr rtl="0" indent="0" marL="1828800">
              <a:spcBef>
                <a:spcPts val="0"/>
              </a:spcBef>
              <a:buFont typeface="Calibri"/>
              <a:buNone/>
              <a:defRPr/>
            </a:lvl5pPr>
            <a:lvl6pPr rtl="0" indent="0" marL="2286000">
              <a:spcBef>
                <a:spcPts val="0"/>
              </a:spcBef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2.xml" Type="http://schemas.openxmlformats.org/officeDocument/2006/relationships/slideLayout" Id="rId12"/><Relationship Target="../theme/theme2.xml" Type="http://schemas.openxmlformats.org/officeDocument/2006/relationships/theme" Id="rId13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10.xml" Type="http://schemas.openxmlformats.org/officeDocument/2006/relationships/slideLayout" Id="rId10"/><Relationship Target="../slideLayouts/slideLayout3.xml" Type="http://schemas.openxmlformats.org/officeDocument/2006/relationships/slideLayout" Id="rId3"/><Relationship Target="../slideLayouts/slideLayout11.xml" Type="http://schemas.openxmlformats.org/officeDocument/2006/relationships/slideLayout" Id="rId11"/><Relationship Target="../slideLayouts/slideLayout9.xml" Type="http://schemas.openxmlformats.org/officeDocument/2006/relationships/slideLayout" Id="rId9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slideLayouts/slideLayout8.xml" Type="http://schemas.openxmlformats.org/officeDocument/2006/relationships/slideLayout" Id="rId8"/><Relationship Target="../slideLayouts/slideLayout7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DEBEB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365125" x="838200"/>
            <a:ext cy="1325562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825625" x="838200"/>
            <a:ext cy="4351338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508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marR="0" indent="-762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algn="l" rtl="0" marR="0" indent="-1016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marR="0" indent="-114300" marL="1600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algn="l" rtl="0" marR="0" indent="-114300" marL="20574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algn="l" rtl="0" marR="0" indent="-114300" marL="2514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marR="0" indent="-114300" marL="2971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marR="0" indent="-114300" marL="3429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marR="0" indent="-114300" marL="3886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" name="Shape 7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4"/><Relationship Target="../media/image00.png" Type="http://schemas.openxmlformats.org/officeDocument/2006/relationships/image" Id="rId3"/><Relationship Target="../media/image01.png" Type="http://schemas.openxmlformats.org/officeDocument/2006/relationships/image" Id="rId6"/><Relationship Target="../media/image04.png" Type="http://schemas.openxmlformats.org/officeDocument/2006/relationships/image" Id="rId5"/><Relationship Target="../media/image02.png" Type="http://schemas.openxmlformats.org/officeDocument/2006/relationships/image" Id="rId7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jsonstudio.com/mongodb-data-access-tools/" Type="http://schemas.openxmlformats.org/officeDocument/2006/relationships/hyperlink" TargetMode="External" Id="rId4"/><Relationship Target="http://espn.go.com/mens-college-basketball/conferences/teams/_/id/2/acc-conference" Type="http://schemas.openxmlformats.org/officeDocument/2006/relationships/hyperlink" TargetMode="External" Id="rId3"/><Relationship Target="http://www.milanor.net/blog/?p=594" Type="http://schemas.openxmlformats.org/officeDocument/2006/relationships/hyperlink" TargetMode="External" Id="rId6"/><Relationship Target="http://analyzecore.com/2014/04/28/twitter-sentiment-analysis/" Type="http://schemas.openxmlformats.org/officeDocument/2006/relationships/hyperlink" TargetMode="External" Id="rId5"/><Relationship Target="http://runnable.com/UqCbQNqXMkkMAALL/twitter-sentiment-analysis-for-python" Type="http://schemas.openxmlformats.org/officeDocument/2006/relationships/hyperlink" TargetMode="External" Id="rId8"/><Relationship Target="https://dev.twitter.com/rest/public" Type="http://schemas.openxmlformats.org/officeDocument/2006/relationships/hyperlink" TargetMode="External" Id="rId7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4"/><Relationship Target="../media/image08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y="693923" x="4267200"/>
            <a:ext cy="584700" cx="7086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rgbClr val="DF6613"/>
              </a:buClr>
              <a:buSzPct val="25000"/>
              <a:buFont typeface="Calibri"/>
              <a:buNone/>
            </a:pPr>
            <a:r>
              <a:rPr strike="noStrike" u="none" b="1" cap="none" baseline="0" sz="3800" lang="en-US" i="0">
                <a:solidFill>
                  <a:srgbClr val="DF6613"/>
                </a:solidFill>
                <a:latin typeface="Calibri"/>
                <a:ea typeface="Calibri"/>
                <a:cs typeface="Calibri"/>
                <a:sym typeface="Calibri"/>
              </a:rPr>
              <a:t>MarchMadness Twitter Data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1676173" x="4267200"/>
            <a:ext cy="2626885" cx="7086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Kristin Baker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12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Madhukar Ganesh Chatra</a:t>
            </a:r>
          </a:p>
          <a:p>
            <a:pPr algn="l" rtl="0" lvl="0" marR="0" indent="0" marL="0">
              <a:lnSpc>
                <a:spcPct val="100000"/>
              </a:lnSpc>
              <a:spcBef>
                <a:spcPts val="12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Anusha Iyer</a:t>
            </a:r>
          </a:p>
          <a:p>
            <a:pPr algn="l" rtl="0" lvl="0" marR="0" indent="0" marL="0">
              <a:lnSpc>
                <a:spcPct val="100000"/>
              </a:lnSpc>
              <a:spcBef>
                <a:spcPts val="12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Rowena Palima</a:t>
            </a:r>
          </a:p>
        </p:txBody>
      </p:sp>
      <p:pic>
        <p:nvPicPr>
          <p:cNvPr id="88" name="Shape 8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1676173" x="572508"/>
            <a:ext cy="2227518" cx="1978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y="417443" x="821634"/>
            <a:ext cy="835800" cx="10515599"/>
          </a:xfrm>
          <a:prstGeom prst="rect">
            <a:avLst/>
          </a:prstGeom>
          <a:gradFill>
            <a:gsLst>
              <a:gs pos="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12" scaled="0"/>
          </a:gradFill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4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Sentiment analysis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y="1470991" x="838200"/>
            <a:ext cy="5188200" cx="10515599"/>
          </a:xfrm>
          <a:prstGeom prst="rect">
            <a:avLst/>
          </a:prstGeom>
          <a:gradFill>
            <a:gsLst>
              <a:gs pos="0">
                <a:srgbClr val="F7FBF4"/>
              </a:gs>
              <a:gs pos="74000">
                <a:srgbClr val="BDDCA8"/>
              </a:gs>
              <a:gs pos="83000">
                <a:srgbClr val="BDDCA8"/>
              </a:gs>
              <a:gs pos="100000">
                <a:srgbClr val="D3E7C5"/>
              </a:gs>
            </a:gsLst>
            <a:lin ang="5400012" scaled="0"/>
          </a:gradFill>
          <a:ln w="9525" cap="flat">
            <a:solidFill>
              <a:schemeClr val="accent6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z="16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method that is proposed to be used for sentiment analysis is AFINN lexicon.  </a:t>
            </a:r>
          </a:p>
          <a:p>
            <a:pPr algn="l" rtl="0" lvl="0" marR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z="16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&lt;pseudocode&gt;</a:t>
            </a:r>
          </a:p>
          <a:p>
            <a:pPr algn="l" rtl="0" lvl="0" marR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Step 1: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Open the csv file for reading</a:t>
            </a:r>
          </a:p>
          <a:p>
            <a:pPr algn="l" rtl="0" lvl="0" marR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Step 2: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Define a dictionary for keeping the hashtags as keys and their frequency as values</a:t>
            </a:r>
          </a:p>
          <a:p>
            <a:pPr algn="l" rtl="0" lvl="0" marR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Step 3: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Loop for every tweet in the csv file</a:t>
            </a:r>
          </a:p>
          <a:p>
            <a:pPr algn="l" rtl="0" lvl="0" marR="0" indent="45720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Step 3.1: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Extract text from the tweets</a:t>
            </a:r>
          </a:p>
          <a:p>
            <a:pPr algn="l" rtl="0" lvl="0" marR="0" indent="45720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Step 3.2: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Flatten the data such that each word in that text is one row and the frequency of occurrence of the word is recorded</a:t>
            </a:r>
          </a:p>
          <a:p>
            <a:pPr algn="l" rtl="0" lvl="0" marR="0" indent="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Step 3.3: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construct or upload a lexicon (eg. Afinn) and create a table with two columns, word from text and score based on the severity of the sentiment</a:t>
            </a:r>
          </a:p>
          <a:p>
            <a:pPr algn="l" rtl="0" lvl="0" marR="0" indent="45720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Step 3.4: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Join the flattened out text table with the lexicon table on words </a:t>
            </a:r>
          </a:p>
          <a:p>
            <a:pPr algn="l" rtl="0" lvl="0" marR="0" indent="45720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Step 3.5: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Sum the score group by tweet</a:t>
            </a:r>
          </a:p>
          <a:p>
            <a:pPr algn="l" rtl="0" lvl="0" marR="0" indent="45720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Step 3.6: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Compare with the threshold to determine whether it is a positive or negative tweet</a:t>
            </a:r>
          </a:p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sz="16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&lt;/pseudocode&gt;</a:t>
            </a:r>
          </a:p>
          <a:p>
            <a:pPr algn="l" rtl="0" lvl="0" marR="0" indent="0" mar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0" mar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0" mar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y="417443" x="821634"/>
            <a:ext cy="835800" cx="10515599"/>
          </a:xfrm>
          <a:prstGeom prst="rect">
            <a:avLst/>
          </a:prstGeom>
          <a:gradFill>
            <a:gsLst>
              <a:gs pos="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12" scaled="0"/>
          </a:gradFill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4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Sentiment analysis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y="1470991" x="838200"/>
            <a:ext cy="5188200" cx="10515599"/>
          </a:xfrm>
          <a:prstGeom prst="rect">
            <a:avLst/>
          </a:prstGeom>
          <a:gradFill>
            <a:gsLst>
              <a:gs pos="0">
                <a:srgbClr val="F7FBF4"/>
              </a:gs>
              <a:gs pos="74000">
                <a:srgbClr val="BDDCA8"/>
              </a:gs>
              <a:gs pos="83000">
                <a:srgbClr val="BDDCA8"/>
              </a:gs>
              <a:gs pos="100000">
                <a:srgbClr val="D3E7C5"/>
              </a:gs>
            </a:gsLst>
            <a:lin ang="5400012" scaled="0"/>
          </a:gradFill>
          <a:ln w="9525" cap="flat">
            <a:solidFill>
              <a:schemeClr val="accent6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777800" x="1079150"/>
            <a:ext cy="1363774" cx="449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706525" x="6809050"/>
            <a:ext cy="1363775" cx="389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4983950" x="6809050"/>
            <a:ext cy="1470100" cx="407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3265750" x="3189275"/>
            <a:ext cy="1579800" cx="4966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y="5041000" x="1079149"/>
            <a:ext cy="1363774" cx="4333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y="417443" x="821634"/>
            <a:ext cy="835922" cx="10515599"/>
          </a:xfrm>
          <a:prstGeom prst="rect">
            <a:avLst/>
          </a:prstGeom>
          <a:gradFill>
            <a:gsLst>
              <a:gs pos="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Data storage 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y="1451112" x="838200"/>
            <a:ext cy="5188225" cx="10515599"/>
          </a:xfrm>
          <a:prstGeom prst="rect">
            <a:avLst/>
          </a:prstGeom>
          <a:gradFill>
            <a:gsLst>
              <a:gs pos="0">
                <a:srgbClr val="F7FBF4"/>
              </a:gs>
              <a:gs pos="74000">
                <a:srgbClr val="BDDCA8"/>
              </a:gs>
              <a:gs pos="83000">
                <a:srgbClr val="BDDCA8"/>
              </a:gs>
              <a:gs pos="100000">
                <a:srgbClr val="D3E7C5"/>
              </a:gs>
            </a:gsLst>
            <a:lin ang="5400000" scaled="0"/>
          </a:gradFill>
          <a:ln w="9525" cap="flat">
            <a:solidFill>
              <a:schemeClr val="accent6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strike="noStrike" u="none" b="0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//Twitter data in MongoDB</a:t>
            </a:r>
          </a:p>
          <a:p>
            <a:pPr algn="l" rtl="0" lvl="0" marR="0" indent="0" mar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connection = Connection();</a:t>
            </a:r>
          </a:p>
          <a:p>
            <a:pPr algn="l" rtl="0" lvl="0" marR="0" indent="0" mar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db = connection.MarchMadDB</a:t>
            </a:r>
          </a:p>
          <a:p>
            <a:pPr algn="l" rtl="0" lvl="0" marR="0" indent="0" mar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collection = db.TwitData	</a:t>
            </a:r>
          </a:p>
          <a:p>
            <a:pPr algn="l" rtl="0" lvl="0" marR="0" indent="0" mar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Insert Twitter JSON file to Collection; </a:t>
            </a:r>
          </a:p>
          <a:p>
            <a:pPr algn="l" rtl="0" lvl="0" marR="0" indent="0" mar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//Create Indices on Twitter ID, create timestamp, url, hashtag</a:t>
            </a:r>
          </a:p>
          <a:p>
            <a:pPr algn="l" rtl="0" lvl="0" marR="0" indent="0" mar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db.TwitData.ensureIndex({id:1},{unique:true, dropDups:true});</a:t>
            </a:r>
          </a:p>
          <a:p>
            <a:pPr algn="l" rtl="0" lvl="0" marR="0" indent="0" mar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db.TwitData.ensureIndex({created_at:1})</a:t>
            </a:r>
          </a:p>
          <a:p>
            <a:pPr rtl="0" lvl="0" indent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z="1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db.TwitData.ensureIndex({url:1})</a:t>
            </a:r>
          </a:p>
          <a:p>
            <a:pPr rtl="0" lvl="0" indent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z="1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db.TwitData.ensureIndex({hashtag:1})</a:t>
            </a:r>
          </a:p>
          <a:p>
            <a:pPr algn="l" rtl="0" lvl="0" marR="0" indent="0" mar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Close MongoDB connection;</a:t>
            </a:r>
          </a:p>
          <a:p>
            <a:pPr algn="l" rtl="0" lvl="0" marR="0" indent="0" mar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</a:p>
        </p:txBody>
      </p:sp>
    </p:spTree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y="365125" x="838200"/>
            <a:ext cy="1325562" cx="10515599"/>
          </a:xfrm>
          <a:prstGeom prst="rect">
            <a:avLst/>
          </a:prstGeom>
          <a:gradFill>
            <a:gsLst>
              <a:gs pos="0">
                <a:srgbClr val="CCFFFF"/>
              </a:gs>
              <a:gs pos="74000">
                <a:srgbClr val="B3D1EC"/>
              </a:gs>
              <a:gs pos="83000">
                <a:srgbClr val="B3D1EC"/>
              </a:gs>
              <a:gs pos="100000">
                <a:srgbClr val="CCE0F2"/>
              </a:gs>
            </a:gsLst>
            <a:lin ang="540000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4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y="1825625" x="838200"/>
            <a:ext cy="4351338" cx="10515599"/>
          </a:xfrm>
          <a:prstGeom prst="rect">
            <a:avLst/>
          </a:prstGeom>
          <a:gradFill>
            <a:gsLst>
              <a:gs pos="0">
                <a:srgbClr val="FAFAFA"/>
              </a:gs>
              <a:gs pos="74000">
                <a:srgbClr val="D6D6D6"/>
              </a:gs>
              <a:gs pos="83000">
                <a:srgbClr val="D6D6D6"/>
              </a:gs>
              <a:gs pos="100000">
                <a:srgbClr val="E3E3E3"/>
              </a:gs>
            </a:gsLst>
            <a:lin ang="54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marR="0" indent="0" marL="0">
              <a:lnSpc>
                <a:spcPct val="90000"/>
              </a:lnSpc>
              <a:spcBef>
                <a:spcPts val="1000"/>
              </a:spcBef>
              <a:buNone/>
            </a:pPr>
            <a:r>
              <a:rPr sz="20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</a:p>
          <a:p>
            <a:pPr algn="l" rtl="0" lvl="0" marR="0" indent="-381000" marL="4572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will validate our perception of “Tweets correlation with team’s performance” through the sentimental analysis of tweets</a:t>
            </a:r>
          </a:p>
          <a:p>
            <a:pPr algn="l" rtl="0" lvl="0" marR="0" indent="0" marL="0">
              <a:lnSpc>
                <a:spcPct val="90000"/>
              </a:lnSpc>
              <a:spcBef>
                <a:spcPts val="100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-381000" marL="4572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will also compare our analysis of the Twitter data with ESPN’s coverage of the conference, to get a feedback on how our model is performing; and adjust and  iterate thru our process for improvement of the model</a:t>
            </a:r>
          </a:p>
          <a:p>
            <a:pPr algn="l" rtl="0" lvl="0" marR="0" indent="0" marL="0">
              <a:lnSpc>
                <a:spcPct val="90000"/>
              </a:lnSpc>
              <a:spcBef>
                <a:spcPts val="100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0" marL="0">
              <a:lnSpc>
                <a:spcPct val="90000"/>
              </a:lnSpc>
              <a:spcBef>
                <a:spcPts val="100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-508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2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-508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2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y="365125" x="838200"/>
            <a:ext cy="1325700" cx="10515599"/>
          </a:xfrm>
          <a:prstGeom prst="rect">
            <a:avLst/>
          </a:prstGeom>
          <a:gradFill>
            <a:gsLst>
              <a:gs pos="0">
                <a:srgbClr val="CCFFFF"/>
              </a:gs>
              <a:gs pos="74000">
                <a:srgbClr val="B3D1EC"/>
              </a:gs>
              <a:gs pos="83000">
                <a:srgbClr val="B3D1EC"/>
              </a:gs>
              <a:gs pos="100000">
                <a:srgbClr val="CCE0F2"/>
              </a:gs>
            </a:gsLst>
            <a:lin ang="5400012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y="1825625" x="838200"/>
            <a:ext cy="4351199" cx="10515599"/>
          </a:xfrm>
          <a:prstGeom prst="rect">
            <a:avLst/>
          </a:prstGeom>
          <a:gradFill>
            <a:gsLst>
              <a:gs pos="0">
                <a:srgbClr val="FAFAFA"/>
              </a:gs>
              <a:gs pos="74000">
                <a:srgbClr val="D6D6D6"/>
              </a:gs>
              <a:gs pos="83000">
                <a:srgbClr val="D6D6D6"/>
              </a:gs>
              <a:gs pos="100000">
                <a:srgbClr val="E3E3E3"/>
              </a:gs>
            </a:gsLst>
            <a:lin ang="5400012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177800" marL="2286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20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Kumar, Shamanth, Morstatter, Fred, and Huan Liu. Twitter Data Analytics. Springer, 2013</a:t>
            </a:r>
          </a:p>
          <a:p>
            <a:pPr algn="l" rtl="0" lvl="0" marR="0" indent="-1778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sng" b="0" cap="none" baseline="0" sz="2000" lang="en-US" i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http://espn.go.com/mens-college-basketball/conferences/teams/_/id/2/acc-conference</a:t>
            </a:r>
          </a:p>
          <a:p>
            <a:pPr algn="l" rtl="0" lvl="0" marR="0" indent="-1778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20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u="sng" sz="2000" lang="en-US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http://jsonstudio.com/mongodb-data-access-tools/</a:t>
            </a:r>
          </a:p>
          <a:p>
            <a:pPr rtl="0" lvl="0" indent="-355600" marL="45720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20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u="sng" sz="2000" lang="en-US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http://analyzecore.com/2014/04/28/twitter-sentiment-analysis/</a:t>
            </a:r>
          </a:p>
          <a:p>
            <a:pPr rtl="0" lvl="0" indent="-355600" marL="45720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20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u="sng" sz="2000" lang="en-US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http://www.milanor.net/blog/?p=594</a:t>
            </a:r>
          </a:p>
          <a:p>
            <a:pPr rtl="0" lvl="0" indent="-355600" marL="45720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u="sng" sz="2000" lang="en-US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https://dev.twitter.com/rest/public</a:t>
            </a:r>
          </a:p>
          <a:p>
            <a:pPr rtl="0" lvl="0" indent="-355600" marL="45720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u="sng" sz="2000" lang="en-US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http://runnable.com/UqCbQNqXMkkMAALL/twitter-sentiment-analysis-for-python</a:t>
            </a:r>
            <a:r>
              <a:rPr sz="20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algn="l" rtl="0" lvl="0" marR="0" indent="0" marL="0">
              <a:lnSpc>
                <a:spcPct val="90000"/>
              </a:lnSpc>
              <a:spcBef>
                <a:spcPts val="100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-508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2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-508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2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y="365125" x="838200"/>
            <a:ext cy="1325562" cx="10515599"/>
          </a:xfrm>
          <a:prstGeom prst="rect">
            <a:avLst/>
          </a:prstGeom>
          <a:gradFill>
            <a:gsLst>
              <a:gs pos="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and Why ?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y="1825625" x="838200"/>
            <a:ext cy="4351338" cx="10515599"/>
          </a:xfrm>
          <a:prstGeom prst="rect">
            <a:avLst/>
          </a:prstGeom>
          <a:gradFill>
            <a:gsLst>
              <a:gs pos="0">
                <a:srgbClr val="FEF8F4"/>
              </a:gs>
              <a:gs pos="74000">
                <a:srgbClr val="F7C4A1"/>
              </a:gs>
              <a:gs pos="83000">
                <a:srgbClr val="F7C4A1"/>
              </a:gs>
              <a:gs pos="100000">
                <a:srgbClr val="FAD7BE"/>
              </a:gs>
            </a:gsLst>
            <a:lin ang="5400000" scaled="0"/>
          </a:gradFill>
          <a:ln w="9525" cap="flat">
            <a:solidFill>
              <a:schemeClr val="accent2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28600" marL="2286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will be looking at Twitter data of the top five teams of the ACC Mens conference: Virginia, Notre Dame, Louisville, Duke, and North Carolina</a:t>
            </a:r>
          </a:p>
          <a:p>
            <a:pPr algn="l" rtl="0" lvl="0" marR="0" indent="-2286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or tweets for each teams</a:t>
            </a:r>
          </a:p>
          <a:p>
            <a:pPr algn="l" rtl="0" lvl="0" marR="0" indent="-2286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 at correlation between sentiments in Tweets and team performance</a:t>
            </a:r>
          </a:p>
          <a:p>
            <a:pPr rtl="0" lvl="0">
              <a:spcBef>
                <a:spcPts val="0"/>
              </a:spcBef>
              <a:buNone/>
            </a:pPr>
            <a:r>
              <a:rPr sz="2800" lang="en-US">
                <a:solidFill>
                  <a:schemeClr val="dk1"/>
                </a:solidFill>
              </a:rPr>
              <a:t>-</a:t>
            </a:r>
            <a:r>
              <a:rPr sz="2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 which team will win the ACC Championship game and move on to the March Madness tournament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y="365125" x="838200"/>
            <a:ext cy="1325700" cx="10515599"/>
          </a:xfrm>
          <a:prstGeom prst="rect">
            <a:avLst/>
          </a:prstGeom>
          <a:gradFill>
            <a:gsLst>
              <a:gs pos="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40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and Implementation Considerations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y="1825625" x="838200"/>
            <a:ext cy="4674600" cx="10515599"/>
          </a:xfrm>
          <a:prstGeom prst="rect">
            <a:avLst/>
          </a:prstGeom>
          <a:gradFill>
            <a:gsLst>
              <a:gs pos="0">
                <a:srgbClr val="FEF8F4"/>
              </a:gs>
              <a:gs pos="74000">
                <a:srgbClr val="F7C4A1"/>
              </a:gs>
              <a:gs pos="83000">
                <a:srgbClr val="F7C4A1"/>
              </a:gs>
              <a:gs pos="100000">
                <a:srgbClr val="FAD7BE"/>
              </a:gs>
            </a:gsLst>
            <a:lin ang="5400000" scaled="0"/>
          </a:gradFill>
          <a:ln w="9525" cap="flat">
            <a:solidFill>
              <a:schemeClr val="accent2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algn="l" rtl="0" lvl="0" marR="0" indent="-3302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strike="noStrike" u="none" b="0" cap="none" baseline="0" sz="36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Twitter Rate Limit for REST API, Streaming - we </a:t>
            </a:r>
            <a:r>
              <a:rPr sz="36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will only be going with data that we get for free</a:t>
            </a:r>
          </a:p>
          <a:p>
            <a:pPr algn="l" rtl="0" lvl="0" marR="0" indent="-3302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strike="noStrike" u="none" b="0" cap="none" baseline="0" sz="36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Twitter data is only a sample of the whole Twitter data </a:t>
            </a:r>
          </a:p>
          <a:p>
            <a:pPr algn="l" rtl="0" lvl="0" marR="0" indent="-3302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sz="36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Relational Database vs NoSQL data storage</a:t>
            </a:r>
          </a:p>
          <a:p>
            <a:pPr algn="l" rtl="0" lvl="0" marR="0" indent="-3302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sz="36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Analysis on the fly, and later (on historical data)</a:t>
            </a:r>
          </a:p>
          <a:p>
            <a:pPr algn="l" rtl="0" lvl="0" marR="0" indent="0" mar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24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y="365125" x="838200"/>
            <a:ext cy="1325700" cx="10515599"/>
          </a:xfrm>
          <a:prstGeom prst="rect">
            <a:avLst/>
          </a:prstGeom>
          <a:gradFill>
            <a:gsLst>
              <a:gs pos="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12" scaled="0"/>
          </a:gradFill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4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Knowns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y="1825625" x="838200"/>
            <a:ext cy="4784099" cx="10515599"/>
          </a:xfrm>
          <a:prstGeom prst="rect">
            <a:avLst/>
          </a:prstGeom>
          <a:gradFill>
            <a:gsLst>
              <a:gs pos="0">
                <a:srgbClr val="FEF8F4"/>
              </a:gs>
              <a:gs pos="74000">
                <a:srgbClr val="F7C4A1"/>
              </a:gs>
              <a:gs pos="83000">
                <a:srgbClr val="F7C4A1"/>
              </a:gs>
              <a:gs pos="100000">
                <a:srgbClr val="FAD7BE"/>
              </a:gs>
            </a:gsLst>
            <a:lin ang="5400012" scaled="0"/>
          </a:gradFill>
          <a:ln w="9525" cap="flat">
            <a:solidFill>
              <a:schemeClr val="accent2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457200" marL="4572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sz="36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we will be looking at at the outset:  ID, text, timestamp, place, urls, hashtags</a:t>
            </a:r>
          </a:p>
          <a:p>
            <a:pPr rtl="0" lvl="0" indent="-45720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sz="36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 will only be a small percent subset of the whole data population</a:t>
            </a:r>
          </a:p>
          <a:p>
            <a:pPr rtl="0" lvl="0" indent="-45720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sz="36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Affin lexicon for the Sentiment Analysis</a:t>
            </a:r>
          </a:p>
          <a:p>
            <a:pPr rtl="0" lvl="0" indent="-45720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sz="36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Tools of Trade: Python, Java, MongoDB, Excel, JSON, JSON CSV converter</a:t>
            </a:r>
          </a:p>
          <a:p>
            <a:pPr algn="l" rtl="0" lvl="0" marR="0" indent="0" mar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24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y="365125" x="838200"/>
            <a:ext cy="1325700" cx="10515599"/>
          </a:xfrm>
          <a:prstGeom prst="rect">
            <a:avLst/>
          </a:prstGeom>
          <a:gradFill>
            <a:gsLst>
              <a:gs pos="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12" scaled="0"/>
          </a:gradFill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4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Unknowns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y="1825625" x="838200"/>
            <a:ext cy="4873500" cx="10515599"/>
          </a:xfrm>
          <a:prstGeom prst="rect">
            <a:avLst/>
          </a:prstGeom>
          <a:gradFill>
            <a:gsLst>
              <a:gs pos="0">
                <a:srgbClr val="FEF8F4"/>
              </a:gs>
              <a:gs pos="74000">
                <a:srgbClr val="F7C4A1"/>
              </a:gs>
              <a:gs pos="83000">
                <a:srgbClr val="F7C4A1"/>
              </a:gs>
              <a:gs pos="100000">
                <a:srgbClr val="FAD7BE"/>
              </a:gs>
            </a:gsLst>
            <a:lin ang="5400012" scaled="0"/>
          </a:gradFill>
          <a:ln w="9525" cap="flat">
            <a:solidFill>
              <a:schemeClr val="accent2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100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rtl="0" lvl="0" indent="-45720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sz="36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data sample is representative of the whole population regarding the ACC Conference; Firehose can be used for a fee</a:t>
            </a:r>
          </a:p>
          <a:p>
            <a:pPr rtl="0" lvl="0" indent="-45720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sz="36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data that we might need to revisit and analyze later, hence need to go back to the NoSQL data store to have another look</a:t>
            </a:r>
          </a:p>
          <a:p>
            <a:pPr algn="l" rtl="0" lvl="0" marR="0" indent="0" mar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20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y="365125" x="838200"/>
            <a:ext cy="867326" cx="10515599"/>
          </a:xfrm>
          <a:prstGeom prst="rect">
            <a:avLst/>
          </a:prstGeom>
          <a:gradFill>
            <a:gsLst>
              <a:gs pos="0">
                <a:srgbClr val="C6DDF1"/>
              </a:gs>
              <a:gs pos="50000">
                <a:srgbClr val="BAD5EE"/>
              </a:gs>
              <a:gs pos="100000">
                <a:srgbClr val="ABCDED"/>
              </a:gs>
            </a:gsLst>
            <a:lin ang="5400000" scaled="0"/>
          </a:gradFill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Getting the data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y="1391478" x="838200"/>
            <a:ext cy="5287618" cx="10515599"/>
          </a:xfrm>
          <a:prstGeom prst="rect">
            <a:avLst/>
          </a:prstGeom>
          <a:gradFill>
            <a:gsLst>
              <a:gs pos="0">
                <a:srgbClr val="FEFBF1"/>
              </a:gs>
              <a:gs pos="74000">
                <a:srgbClr val="FFE28B"/>
              </a:gs>
              <a:gs pos="83000">
                <a:srgbClr val="FFE28B"/>
              </a:gs>
              <a:gs pos="100000">
                <a:srgbClr val="FEEBB2"/>
              </a:gs>
            </a:gsLst>
            <a:lin ang="5400000" scaled="0"/>
          </a:gradFill>
          <a:ln w="9525" cap="flat">
            <a:solidFill>
              <a:schemeClr val="accent4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1000"/>
              </a:spcBef>
              <a:buNone/>
            </a:pPr>
            <a:r>
              <a:rPr sz="2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Streaming API</a:t>
            </a:r>
          </a:p>
          <a:p>
            <a:pPr algn="l" rtl="0" lvl="0" marR="0" indent="0" marL="0">
              <a:lnSpc>
                <a:spcPct val="90000"/>
              </a:lnSpc>
              <a:spcBef>
                <a:spcPts val="100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-406400" marL="4572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2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Provides a continuous </a:t>
            </a:r>
          </a:p>
          <a:p>
            <a:pPr algn="l" rtl="0" marR="0" indent="0" marL="0">
              <a:lnSpc>
                <a:spcPct val="90000"/>
              </a:lnSpc>
              <a:spcBef>
                <a:spcPts val="1000"/>
              </a:spcBef>
              <a:buNone/>
            </a:pPr>
            <a:r>
              <a:rPr sz="2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stream of information with </a:t>
            </a:r>
          </a:p>
          <a:p>
            <a:pPr algn="l" rtl="0" marR="0" indent="0" marL="0">
              <a:lnSpc>
                <a:spcPct val="90000"/>
              </a:lnSpc>
              <a:spcBef>
                <a:spcPts val="1000"/>
              </a:spcBef>
              <a:buNone/>
            </a:pPr>
            <a:r>
              <a:rPr sz="2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further user input.</a:t>
            </a:r>
          </a:p>
          <a:p>
            <a:pPr algn="l" rtl="0" marR="0" indent="0" marL="0">
              <a:lnSpc>
                <a:spcPct val="90000"/>
              </a:lnSpc>
              <a:spcBef>
                <a:spcPts val="100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-406400" marL="4572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2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Will use the public </a:t>
            </a:r>
          </a:p>
          <a:p>
            <a:pPr algn="l" rtl="0" marR="0" indent="0" marL="0">
              <a:lnSpc>
                <a:spcPct val="90000"/>
              </a:lnSpc>
              <a:spcBef>
                <a:spcPts val="1000"/>
              </a:spcBef>
              <a:buNone/>
            </a:pPr>
            <a:r>
              <a:rPr sz="2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stream since it is the </a:t>
            </a:r>
          </a:p>
          <a:p>
            <a:pPr algn="l" rtl="0" lvl="0" marR="0" indent="0" marL="0">
              <a:lnSpc>
                <a:spcPct val="90000"/>
              </a:lnSpc>
              <a:spcBef>
                <a:spcPts val="1000"/>
              </a:spcBef>
              <a:buNone/>
            </a:pPr>
            <a:r>
              <a:rPr sz="2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versatile </a:t>
            </a:r>
          </a:p>
        </p:txBody>
      </p:sp>
      <p:pic>
        <p:nvPicPr>
          <p:cNvPr id="119" name="Shape 119"/>
          <p:cNvPicPr preferRelativeResize="0"/>
          <p:nvPr/>
        </p:nvPicPr>
        <p:blipFill rotWithShape="1">
          <a:blip r:embed="rId3">
            <a:alphaModFix/>
          </a:blip>
          <a:srcRect t="-1347" b="0" r="0" l="0"/>
          <a:stretch/>
        </p:blipFill>
        <p:spPr>
          <a:xfrm>
            <a:off y="437550" x="4891525"/>
            <a:ext cy="6189575" cx="6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y="365125" x="838200"/>
            <a:ext cy="1325700" cx="10515599"/>
          </a:xfrm>
          <a:prstGeom prst="rect">
            <a:avLst/>
          </a:prstGeom>
          <a:gradFill>
            <a:gsLst>
              <a:gs pos="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12" scaled="0"/>
          </a:gradFill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4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the search API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y="1825625" x="838200"/>
            <a:ext cy="4873500" cx="10515599"/>
          </a:xfrm>
          <a:prstGeom prst="rect">
            <a:avLst/>
          </a:prstGeom>
          <a:gradFill>
            <a:gsLst>
              <a:gs pos="0">
                <a:srgbClr val="FEF8F4"/>
              </a:gs>
              <a:gs pos="74000">
                <a:srgbClr val="F7C4A1"/>
              </a:gs>
              <a:gs pos="83000">
                <a:srgbClr val="F7C4A1"/>
              </a:gs>
              <a:gs pos="100000">
                <a:srgbClr val="FAD7BE"/>
              </a:gs>
            </a:gsLst>
            <a:lin ang="5400012" scaled="0"/>
          </a:gradFill>
          <a:ln w="9525" cap="flat">
            <a:solidFill>
              <a:schemeClr val="accent2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1000"/>
              </a:spcBef>
              <a:buNone/>
            </a:pPr>
            <a:r>
              <a:rPr sz="16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&lt;pseudocode&gt;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SzPct val="184615"/>
              <a:buFont typeface="Calibri"/>
              <a:buNone/>
            </a:pPr>
            <a:r>
              <a:rPr sz="1300" lang="en-US">
                <a:solidFill>
                  <a:srgbClr val="1155CC"/>
                </a:solidFill>
              </a:rPr>
              <a:t>step 1</a:t>
            </a:r>
            <a:r>
              <a:rPr sz="1300" lang="en-US">
                <a:solidFill>
                  <a:schemeClr val="dk1"/>
                </a:solidFill>
              </a:rPr>
              <a:t>  import Json, twitter libraries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SzPct val="184615"/>
              <a:buFont typeface="Calibri"/>
              <a:buNone/>
            </a:pPr>
            <a:r>
              <a:rPr sz="1300" lang="en-US">
                <a:solidFill>
                  <a:srgbClr val="1155CC"/>
                </a:solidFill>
              </a:rPr>
              <a:t>step 2</a:t>
            </a:r>
            <a:r>
              <a:rPr sz="1300" lang="en-US">
                <a:solidFill>
                  <a:schemeClr val="dk1"/>
                </a:solidFill>
              </a:rPr>
              <a:t>  create error log file log.txt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SzPct val="184615"/>
              <a:buFont typeface="Calibri"/>
              <a:buNone/>
            </a:pPr>
            <a:r>
              <a:rPr sz="1300" lang="en-US">
                <a:solidFill>
                  <a:srgbClr val="1155CC"/>
                </a:solidFill>
              </a:rPr>
              <a:t>step 3</a:t>
            </a:r>
            <a:r>
              <a:rPr sz="1300" lang="en-US">
                <a:solidFill>
                  <a:schemeClr val="dk1"/>
                </a:solidFill>
              </a:rPr>
              <a:t>  Create a variable term which takes keywords to be searched.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SzPct val="184615"/>
              <a:buFont typeface="Calibri"/>
              <a:buNone/>
            </a:pPr>
            <a:r>
              <a:rPr sz="1300" lang="en-US">
                <a:solidFill>
                  <a:schemeClr val="dk1"/>
                </a:solidFill>
              </a:rPr>
              <a:t>E.g. terms =  ["UNC Basketball", "Virginia Basketball", "Duke Basketball"]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SzPct val="184615"/>
              <a:buFont typeface="Calibri"/>
              <a:buNone/>
            </a:pPr>
            <a:r>
              <a:rPr sz="1300" lang="en-US">
                <a:solidFill>
                  <a:srgbClr val="1155CC"/>
                </a:solidFill>
              </a:rPr>
              <a:t>step 4</a:t>
            </a:r>
            <a:r>
              <a:rPr sz="1300" lang="en-US">
                <a:solidFill>
                  <a:schemeClr val="dk1"/>
                </a:solidFill>
              </a:rPr>
              <a:t>  create a TwitterAuth class</a:t>
            </a:r>
          </a:p>
          <a:p>
            <a:pPr rtl="0" lvl="0" indent="457200" marL="0">
              <a:lnSpc>
                <a:spcPct val="115000"/>
              </a:lnSpc>
              <a:spcBef>
                <a:spcPts val="0"/>
              </a:spcBef>
              <a:buSzPct val="184615"/>
              <a:buFont typeface="Calibri"/>
              <a:buNone/>
            </a:pPr>
            <a:r>
              <a:rPr sz="1300" lang="en-US">
                <a:solidFill>
                  <a:srgbClr val="CC0000"/>
                </a:solidFill>
              </a:rPr>
              <a:t>step 4.1</a:t>
            </a:r>
            <a:r>
              <a:rPr sz="1300" lang="en-US">
                <a:solidFill>
                  <a:schemeClr val="dk1"/>
                </a:solidFill>
              </a:rPr>
              <a:t>  The consumer key and secret will be generated.</a:t>
            </a:r>
          </a:p>
          <a:p>
            <a:pPr rtl="0" lvl="0" indent="457200" marL="0">
              <a:lnSpc>
                <a:spcPct val="115000"/>
              </a:lnSpc>
              <a:spcBef>
                <a:spcPts val="0"/>
              </a:spcBef>
              <a:buSzPct val="184615"/>
              <a:buFont typeface="Calibri"/>
              <a:buNone/>
            </a:pPr>
            <a:r>
              <a:rPr sz="1300" lang="en-US">
                <a:solidFill>
                  <a:srgbClr val="CC0000"/>
                </a:solidFill>
              </a:rPr>
              <a:t>step 4.2</a:t>
            </a:r>
            <a:r>
              <a:rPr sz="1300" lang="en-US">
                <a:solidFill>
                  <a:schemeClr val="dk1"/>
                </a:solidFill>
              </a:rPr>
              <a:t>  It redirects to App page after the creation of key and secret</a:t>
            </a:r>
          </a:p>
          <a:p>
            <a:pPr rtl="0" lvl="0" indent="457200" marL="0">
              <a:lnSpc>
                <a:spcPct val="115000"/>
              </a:lnSpc>
              <a:spcBef>
                <a:spcPts val="0"/>
              </a:spcBef>
              <a:buSzPct val="184615"/>
              <a:buFont typeface="Calibri"/>
              <a:buNone/>
            </a:pPr>
            <a:r>
              <a:rPr sz="1300" lang="en-US">
                <a:solidFill>
                  <a:srgbClr val="CC0000"/>
                </a:solidFill>
              </a:rPr>
              <a:t>step 4.3</a:t>
            </a:r>
            <a:r>
              <a:rPr sz="1300" lang="en-US">
                <a:solidFill>
                  <a:schemeClr val="dk1"/>
                </a:solidFill>
              </a:rPr>
              <a:t>  The Access token is created for the App page access</a:t>
            </a:r>
          </a:p>
          <a:p>
            <a:pPr rtl="0" lvl="0" indent="457200" marL="0">
              <a:lnSpc>
                <a:spcPct val="115000"/>
              </a:lnSpc>
              <a:spcBef>
                <a:spcPts val="0"/>
              </a:spcBef>
              <a:buSzPct val="184615"/>
              <a:buFont typeface="Calibri"/>
              <a:buNone/>
            </a:pPr>
            <a:r>
              <a:rPr sz="1300" lang="en-US">
                <a:solidFill>
                  <a:srgbClr val="CC0000"/>
                </a:solidFill>
              </a:rPr>
              <a:t>step 4.4</a:t>
            </a:r>
            <a:r>
              <a:rPr sz="1300" lang="en-US">
                <a:solidFill>
                  <a:schemeClr val="dk1"/>
                </a:solidFill>
              </a:rPr>
              <a:t>  Use a handler function OAuthHandler() to set consumer key and consumer   secret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SzPct val="184615"/>
              <a:buFont typeface="Calibri"/>
              <a:buNone/>
            </a:pPr>
            <a:r>
              <a:rPr sz="1300" lang="en-US">
                <a:solidFill>
                  <a:srgbClr val="CC0000"/>
                </a:solidFill>
              </a:rPr>
              <a:t>     	step 4.5</a:t>
            </a:r>
            <a:r>
              <a:rPr sz="1300" lang="en-US">
                <a:solidFill>
                  <a:schemeClr val="dk1"/>
                </a:solidFill>
              </a:rPr>
              <a:t>  Use set_access_token() function to set the twitter access tokens previously defined.</a:t>
            </a:r>
          </a:p>
          <a:p>
            <a:pPr rtl="0" lvl="0" indent="228600" marL="228600">
              <a:lnSpc>
                <a:spcPct val="115000"/>
              </a:lnSpc>
              <a:spcBef>
                <a:spcPts val="0"/>
              </a:spcBef>
              <a:buSzPct val="184615"/>
              <a:buFont typeface="Calibri"/>
              <a:buNone/>
            </a:pPr>
            <a:r>
              <a:rPr sz="1300" lang="en-US">
                <a:solidFill>
                  <a:srgbClr val="CC0000"/>
                </a:solidFill>
              </a:rPr>
              <a:t>step 4.6</a:t>
            </a:r>
            <a:r>
              <a:rPr sz="1300" lang="en-US">
                <a:solidFill>
                  <a:schemeClr val="dk1"/>
                </a:solidFill>
              </a:rPr>
              <a:t>  for all terms included in the keyword do the following</a:t>
            </a:r>
          </a:p>
          <a:p>
            <a:pPr rtl="0" lvl="0" indent="457200" marL="457200">
              <a:lnSpc>
                <a:spcPct val="115000"/>
              </a:lnSpc>
              <a:spcBef>
                <a:spcPts val="0"/>
              </a:spcBef>
              <a:buSzPct val="184615"/>
              <a:buFont typeface="Calibri"/>
              <a:buNone/>
            </a:pPr>
            <a:r>
              <a:rPr sz="1300" lang="en-US">
                <a:solidFill>
                  <a:srgbClr val="741B47"/>
                </a:solidFill>
              </a:rPr>
              <a:t>step 4.6.1</a:t>
            </a:r>
            <a:r>
              <a:rPr sz="1300" lang="en-US">
                <a:solidFill>
                  <a:schemeClr val="dk1"/>
                </a:solidFill>
              </a:rPr>
              <a:t> Search for the term in every tweet using RawParser</a:t>
            </a:r>
          </a:p>
          <a:p>
            <a:pPr rtl="0" lvl="0" indent="457200" marL="457200">
              <a:lnSpc>
                <a:spcPct val="115000"/>
              </a:lnSpc>
              <a:spcBef>
                <a:spcPts val="0"/>
              </a:spcBef>
              <a:buSzPct val="184615"/>
              <a:buFont typeface="Calibri"/>
              <a:buNone/>
            </a:pPr>
            <a:r>
              <a:rPr sz="1300" lang="en-US">
                <a:solidFill>
                  <a:srgbClr val="741B47"/>
                </a:solidFill>
              </a:rPr>
              <a:t>step 4.6.2</a:t>
            </a:r>
            <a:r>
              <a:rPr sz="1300" lang="en-US">
                <a:solidFill>
                  <a:schemeClr val="dk1"/>
                </a:solidFill>
              </a:rPr>
              <a:t> Write the matching tweet data to corresponding .json file</a:t>
            </a:r>
          </a:p>
          <a:p>
            <a:pPr rtl="0" lvl="0" indent="457200" marL="457200">
              <a:lnSpc>
                <a:spcPct val="115000"/>
              </a:lnSpc>
              <a:spcBef>
                <a:spcPts val="0"/>
              </a:spcBef>
              <a:buSzPct val="184615"/>
              <a:buFont typeface="Calibri"/>
              <a:buNone/>
            </a:pPr>
            <a:r>
              <a:rPr sz="1300" lang="en-US">
                <a:solidFill>
                  <a:srgbClr val="741B47"/>
                </a:solidFill>
              </a:rPr>
              <a:t>step 4.6.3</a:t>
            </a:r>
            <a:r>
              <a:rPr sz="1300" lang="en-US">
                <a:solidFill>
                  <a:schemeClr val="dk1"/>
                </a:solidFill>
              </a:rPr>
              <a:t> Update the max_id after every tweet search.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SzPct val="184615"/>
              <a:buFont typeface="Calibri"/>
              <a:buNone/>
            </a:pPr>
            <a:r>
              <a:rPr sz="1300" lang="en-US">
                <a:solidFill>
                  <a:schemeClr val="dk1"/>
                </a:solidFill>
              </a:rPr>
              <a:t>                    </a:t>
            </a:r>
            <a:r>
              <a:rPr sz="1300" lang="en-US">
                <a:solidFill>
                  <a:srgbClr val="741B47"/>
                </a:solidFill>
              </a:rPr>
              <a:t>step 4.6.4</a:t>
            </a:r>
            <a:r>
              <a:rPr sz="1300" lang="en-US">
                <a:solidFill>
                  <a:schemeClr val="dk1"/>
                </a:solidFill>
              </a:rPr>
              <a:t> Repeat the steps above starting from previous max _id once the count of json files reaches 10000 for each term</a:t>
            </a:r>
          </a:p>
          <a:p>
            <a:pPr rtl="0" lvl="0" indent="457200" marL="457200">
              <a:lnSpc>
                <a:spcPct val="115000"/>
              </a:lnSpc>
              <a:spcBef>
                <a:spcPts val="0"/>
              </a:spcBef>
              <a:buSzPct val="184615"/>
              <a:buFont typeface="Calibri"/>
              <a:buNone/>
            </a:pPr>
            <a:r>
              <a:rPr sz="1300" lang="en-US">
                <a:solidFill>
                  <a:srgbClr val="741B47"/>
                </a:solidFill>
              </a:rPr>
              <a:t>step 4.6.5</a:t>
            </a:r>
            <a:r>
              <a:rPr sz="1300" lang="en-US">
                <a:solidFill>
                  <a:schemeClr val="dk1"/>
                </a:solidFill>
              </a:rPr>
              <a:t> If no match is found for the keyword exception will be raised</a:t>
            </a:r>
          </a:p>
          <a:p>
            <a:pPr rtl="0" lvl="0" indent="457200" marL="457200">
              <a:lnSpc>
                <a:spcPct val="115000"/>
              </a:lnSpc>
              <a:spcBef>
                <a:spcPts val="0"/>
              </a:spcBef>
              <a:buSzPct val="184615"/>
              <a:buFont typeface="Calibri"/>
              <a:buNone/>
            </a:pPr>
            <a:r>
              <a:rPr sz="1300" lang="en-US">
                <a:solidFill>
                  <a:srgbClr val="741B47"/>
                </a:solidFill>
              </a:rPr>
              <a:t>step 4.6.6</a:t>
            </a:r>
            <a:r>
              <a:rPr sz="1300" lang="en-US">
                <a:solidFill>
                  <a:schemeClr val="dk1"/>
                </a:solidFill>
              </a:rPr>
              <a:t> Check the status of the result and print the number of results found.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SzPct val="184615"/>
              <a:buFont typeface="Calibri"/>
              <a:buNone/>
            </a:pPr>
            <a:r>
              <a:rPr sz="1300" lang="en-US">
                <a:solidFill>
                  <a:srgbClr val="1155CC"/>
                </a:solidFill>
              </a:rPr>
              <a:t>step 5</a:t>
            </a:r>
            <a:r>
              <a:rPr sz="1300" lang="en-US">
                <a:solidFill>
                  <a:schemeClr val="dk1"/>
                </a:solidFill>
              </a:rPr>
              <a:t>  Close the connection between API and Twitter App.            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sz="16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&lt;/pseudocode&gt;</a:t>
            </a:r>
          </a:p>
          <a:p>
            <a:pPr algn="l" rtl="0" lvl="0" marR="0" indent="0" mar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20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y="365125" x="838200"/>
            <a:ext cy="1325700" cx="10515599"/>
          </a:xfrm>
          <a:prstGeom prst="rect">
            <a:avLst/>
          </a:prstGeom>
          <a:gradFill>
            <a:gsLst>
              <a:gs pos="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12" scaled="0"/>
          </a:gradFill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4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Understanding the data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y="1825625" x="838200"/>
            <a:ext cy="4873500" cx="10515599"/>
          </a:xfrm>
          <a:prstGeom prst="rect">
            <a:avLst/>
          </a:prstGeom>
          <a:gradFill>
            <a:gsLst>
              <a:gs pos="0">
                <a:srgbClr val="FEF8F4"/>
              </a:gs>
              <a:gs pos="74000">
                <a:srgbClr val="F7C4A1"/>
              </a:gs>
              <a:gs pos="83000">
                <a:srgbClr val="F7C4A1"/>
              </a:gs>
              <a:gs pos="100000">
                <a:srgbClr val="FAD7BE"/>
              </a:gs>
            </a:gsLst>
            <a:lin ang="5400012" scaled="0"/>
          </a:gradFill>
          <a:ln w="9525" cap="flat">
            <a:solidFill>
              <a:schemeClr val="accent2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100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0" mar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20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615446" x="267700"/>
            <a:ext cy="5083675" cx="382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14250" x="7482800"/>
            <a:ext cy="6543750" cx="4258774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/>
        </p:nvSpPr>
        <p:spPr>
          <a:xfrm>
            <a:off y="1865100" x="4170400"/>
            <a:ext cy="4761300" cx="3225899"/>
          </a:xfrm>
          <a:prstGeom prst="rect">
            <a:avLst/>
          </a:prstGeom>
          <a:gradFill>
            <a:gsLst>
              <a:gs pos="0">
                <a:srgbClr val="FEF8F4"/>
              </a:gs>
              <a:gs pos="74000">
                <a:srgbClr val="F7C4A1"/>
              </a:gs>
              <a:gs pos="83000">
                <a:srgbClr val="F7C4A1"/>
              </a:gs>
              <a:gs pos="100000">
                <a:srgbClr val="FAD7BE"/>
              </a:gs>
            </a:gsLst>
            <a:lin ang="5400012" scaled="0"/>
          </a:gradFill>
          <a:ln w="9525" cap="flat">
            <a:solidFill>
              <a:schemeClr val="accent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/>
              <a:t>Twitter data is received in JSON format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sz="2400" lang="en-US"/>
              <a:t>Parsing through the files are required to clean and prepare the data for analysis</a:t>
            </a: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y="365125" x="838200"/>
            <a:ext cy="1325700" cx="10515599"/>
          </a:xfrm>
          <a:prstGeom prst="rect">
            <a:avLst/>
          </a:prstGeom>
          <a:gradFill>
            <a:gsLst>
              <a:gs pos="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12" scaled="0"/>
          </a:gradFill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4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Twitter Data In CSV Format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y="1825625" x="838200"/>
            <a:ext cy="4873500" cx="10515599"/>
          </a:xfrm>
          <a:prstGeom prst="rect">
            <a:avLst/>
          </a:prstGeom>
          <a:gradFill>
            <a:gsLst>
              <a:gs pos="0">
                <a:srgbClr val="FEF8F4"/>
              </a:gs>
              <a:gs pos="74000">
                <a:srgbClr val="F7C4A1"/>
              </a:gs>
              <a:gs pos="83000">
                <a:srgbClr val="F7C4A1"/>
              </a:gs>
              <a:gs pos="100000">
                <a:srgbClr val="FAD7BE"/>
              </a:gs>
            </a:gsLst>
            <a:lin ang="5400012" scaled="0"/>
          </a:gradFill>
          <a:ln w="9525" cap="flat">
            <a:solidFill>
              <a:schemeClr val="accent2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100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0" mar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20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y="1873625" x="50600"/>
            <a:ext cy="4825500" cx="3138600"/>
          </a:xfrm>
          <a:prstGeom prst="rect">
            <a:avLst/>
          </a:prstGeom>
          <a:gradFill>
            <a:gsLst>
              <a:gs pos="0">
                <a:srgbClr val="FEF8F4"/>
              </a:gs>
              <a:gs pos="74000">
                <a:srgbClr val="F7C4A1"/>
              </a:gs>
              <a:gs pos="83000">
                <a:srgbClr val="F7C4A1"/>
              </a:gs>
              <a:gs pos="100000">
                <a:srgbClr val="FAD7BE"/>
              </a:gs>
            </a:gsLst>
            <a:lin ang="5400012" scaled="0"/>
          </a:gradFill>
          <a:ln w="9525" cap="flat">
            <a:solidFill>
              <a:schemeClr val="accent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2400" lang="en-US"/>
              <a:t>Organized data in CSV for easy analysis of: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-US"/>
              <a:t>Trends over time 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-US"/>
              <a:t>Sentiment of tweets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-US"/>
              <a:t>Geographical trends</a:t>
            </a:r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057237" x="3038600"/>
            <a:ext cy="4410274" cx="886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