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3.xml" ContentType="application/vnd.openxmlformats-officedocument.theme+xml"/>
  <Override PartName="/ppt/ink/ink4.xml" ContentType="application/inkml+xml"/>
  <Override PartName="/ppt/ink/ink5.xml" ContentType="application/inkml+xml"/>
  <Override PartName="/ppt/ink/ink6.xml" ContentType="application/inkml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4"/>
    <p:sldMasterId id="2147483753" r:id="rId5"/>
    <p:sldMasterId id="2147483785" r:id="rId6"/>
  </p:sldMasterIdLst>
  <p:notesMasterIdLst>
    <p:notesMasterId r:id="rId19"/>
  </p:notesMasterIdLst>
  <p:handoutMasterIdLst>
    <p:handoutMasterId r:id="rId20"/>
  </p:handoutMasterIdLst>
  <p:sldIdLst>
    <p:sldId id="5073" r:id="rId7"/>
    <p:sldId id="5074" r:id="rId8"/>
    <p:sldId id="5075" r:id="rId9"/>
    <p:sldId id="5081" r:id="rId10"/>
    <p:sldId id="5078" r:id="rId11"/>
    <p:sldId id="5077" r:id="rId12"/>
    <p:sldId id="5079" r:id="rId13"/>
    <p:sldId id="5082" r:id="rId14"/>
    <p:sldId id="5084" r:id="rId15"/>
    <p:sldId id="5085" r:id="rId16"/>
    <p:sldId id="5086" r:id="rId17"/>
    <p:sldId id="5087" r:id="rId18"/>
  </p:sldIdLst>
  <p:sldSz cx="12188825" cy="6858000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3839">
          <p15:clr>
            <a:srgbClr val="A4A3A4"/>
          </p15:clr>
        </p15:guide>
        <p15:guide id="5" pos="384">
          <p15:clr>
            <a:srgbClr val="A4A3A4"/>
          </p15:clr>
        </p15:guide>
        <p15:guide id="6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306"/>
    <a:srgbClr val="090E13"/>
    <a:srgbClr val="070C0F"/>
    <a:srgbClr val="050206"/>
    <a:srgbClr val="050208"/>
    <a:srgbClr val="060307"/>
    <a:srgbClr val="07050A"/>
    <a:srgbClr val="090712"/>
    <a:srgbClr val="040202"/>
    <a:srgbClr val="070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5" autoAdjust="0"/>
    <p:restoredTop sz="91471" autoAdjust="0"/>
  </p:normalViewPr>
  <p:slideViewPr>
    <p:cSldViewPr>
      <p:cViewPr varScale="1">
        <p:scale>
          <a:sx n="128" d="100"/>
          <a:sy n="128" d="100"/>
        </p:scale>
        <p:origin x="168" y="200"/>
      </p:cViewPr>
      <p:guideLst>
        <p:guide orient="horz" pos="2160"/>
        <p:guide orient="horz" pos="864"/>
        <p:guide orient="horz" pos="3792"/>
        <p:guide pos="3839"/>
        <p:guide pos="384"/>
        <p:guide pos="72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howGuides="1">
      <p:cViewPr varScale="1">
        <p:scale>
          <a:sx n="198" d="100"/>
          <a:sy n="198" d="100"/>
        </p:scale>
        <p:origin x="6426" y="14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8T15:55:36.53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4/12/20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9150" y="619125"/>
            <a:ext cx="5372100" cy="3022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7360" y="3873500"/>
            <a:ext cx="6075680" cy="4958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customXml" Target="../ink/ink5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customXml" Target="../ink/ink6.xm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71601"/>
            <a:ext cx="7922736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35325" y="1371600"/>
            <a:ext cx="2844059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12188825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10969943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48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83893" y="1371600"/>
            <a:ext cx="600493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805428" y="4953000"/>
            <a:ext cx="477395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1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113729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4723170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8227457" y="1371600"/>
            <a:ext cx="3961368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836898" y="4953000"/>
            <a:ext cx="2742486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 bwMode="ltGray">
          <a:xfrm>
            <a:off x="3786" y="-1"/>
            <a:ext cx="12208523" cy="6858001"/>
            <a:chOff x="3786" y="-1"/>
            <a:chExt cx="9156393" cy="514350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786" y="0"/>
              <a:ext cx="6983947" cy="51435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34899" y="-1"/>
              <a:ext cx="4625280" cy="387275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676400"/>
            <a:ext cx="6094413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3276600"/>
            <a:ext cx="6094413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14067" y="2702442"/>
            <a:ext cx="5346479" cy="415555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914160" y="2593231"/>
            <a:ext cx="4812049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3060" y="457200"/>
            <a:ext cx="487553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22412" y="685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22412" y="2362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03854" y="2209800"/>
            <a:ext cx="4387977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03854" y="3886200"/>
            <a:ext cx="4387977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501"/>
            <a:ext cx="12188952" cy="6289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726751" y="4740499"/>
            <a:ext cx="4062942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4413" y="4740499"/>
            <a:ext cx="4509865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12188825" cy="68582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441" y="426720"/>
            <a:ext cx="9141619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1600200"/>
            <a:ext cx="9141619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5791200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441" y="6081068"/>
            <a:ext cx="3656648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/>
              <a:t>Click to add date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0206138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9827519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© 2017</a:t>
            </a:r>
            <a:r>
              <a:rPr lang="en-US" sz="700" baseline="0">
                <a:solidFill>
                  <a:schemeClr val="bg1"/>
                </a:solidFill>
              </a:rPr>
              <a:t> VMware Inc. All rights reserved.</a:t>
            </a:r>
            <a:endParaRPr 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2390" y="342901"/>
            <a:ext cx="1096994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342901"/>
            <a:ext cx="9547913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04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1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837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Confidential</a:t>
            </a: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│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34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13698"/>
            <a:ext cx="1728888" cy="17931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5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6567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407477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611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325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1452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2872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557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20670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95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2711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61367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22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400"/>
            <a:ext cx="10969943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065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695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53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5085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812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572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5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6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6490762" y="0"/>
            <a:ext cx="5698063" cy="685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729" y="1676400"/>
            <a:ext cx="7313295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39" y="3276600"/>
            <a:ext cx="7313295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8839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2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8E960-BC30-41E5-821A-130489A6F141}"/>
              </a:ext>
            </a:extLst>
          </p:cNvPr>
          <p:cNvSpPr txBox="1"/>
          <p:nvPr/>
        </p:nvSpPr>
        <p:spPr>
          <a:xfrm>
            <a:off x="2117557" y="6510280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©2018 VMware, Inc.</a:t>
            </a:r>
          </a:p>
          <a:p>
            <a:pPr>
              <a:lnSpc>
                <a:spcPct val="90000"/>
              </a:lnSpc>
            </a:pPr>
            <a:endParaRPr lang="en-US" sz="8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985EB2-1092-4CE8-9D04-7D84E433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4048"/>
          </a:xfrm>
        </p:spPr>
        <p:txBody>
          <a:bodyPr wrap="non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92867" y="811831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9">
                <a:solidFill>
                  <a:schemeClr val="accent4"/>
                </a:solidFill>
                <a:latin typeface="+mn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B72C2-F2AA-4A1C-869A-753E0E158A84}"/>
              </a:ext>
            </a:extLst>
          </p:cNvPr>
          <p:cNvSpPr txBox="1"/>
          <p:nvPr userDrawn="1"/>
        </p:nvSpPr>
        <p:spPr>
          <a:xfrm>
            <a:off x="11490941" y="6388101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sz="1799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656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82F443-93A0-4919-89E7-37E501919603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2DCDC53-603A-40A5-A8CC-0073D40D11EF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67279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6"/>
            <a:ext cx="3657600" cy="267221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5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68" y="2014608"/>
            <a:ext cx="6062978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51468" y="3303246"/>
            <a:ext cx="6062978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1468" y="4737425"/>
            <a:ext cx="6062978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1468" y="5138745"/>
            <a:ext cx="6062978" cy="355601"/>
          </a:xfrm>
        </p:spPr>
        <p:txBody>
          <a:bodyPr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Title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71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B68143-A247-4F5B-9173-3D82D6706BFE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65D9BB8-44B7-4046-A859-7B01AD84E349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92948" y="1582578"/>
            <a:ext cx="4996403" cy="1234440"/>
          </a:xfrm>
        </p:spPr>
        <p:txBody>
          <a:bodyPr wrap="square" anchor="b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592948" y="2871216"/>
            <a:ext cx="5116452" cy="4164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A43E1E-B208-4DC4-9D6A-01669D00DA1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2948" y="4737425"/>
            <a:ext cx="3657600" cy="355601"/>
          </a:xfrm>
        </p:spPr>
        <p:txBody>
          <a:bodyPr anchor="b"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29" name="Text Placeholder 6">
            <a:extLst>
              <a:ext uri="{FF2B5EF4-FFF2-40B4-BE49-F238E27FC236}">
                <a16:creationId xmlns:a16="http://schemas.microsoft.com/office/drawing/2014/main" id="{2111BB8B-7B37-4FB4-B2CD-984FE1C6C5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2948" y="5138745"/>
            <a:ext cx="3657600" cy="355601"/>
          </a:xfrm>
        </p:spPr>
        <p:txBody>
          <a:bodyPr/>
          <a:lstStyle>
            <a:lvl1pPr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Role / Division at VMware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8E7D54E-C753-48F7-AB43-C7A586277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2948" y="5494345"/>
            <a:ext cx="3657600" cy="265176"/>
          </a:xfrm>
        </p:spPr>
        <p:txBody>
          <a:bodyPr/>
          <a:lstStyle>
            <a:lvl1pPr algn="l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1B1726-E7C5-4C32-A22F-BB8C0CA833E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AEE4566-BDD0-43EB-8593-753B4AFC53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DDDBBBD-2B47-4F32-9507-B47217AD31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63A2EB-B414-427C-8975-27B69B276D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4AFD0B14-399F-447F-BBDD-FF049C867FA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778A2AC-9D1D-4FDB-973A-47DEA988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52873CFF-17A0-467C-B061-5E3FD5E92C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351EEF9-CE8C-4948-8867-FDC697419B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76FCBCF-AFA0-4D2E-AF64-919BFE9B44B8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 ©2019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14:cNvPr>
              <p14:cNvContentPartPr/>
              <p14:nvPr userDrawn="1"/>
            </p14:nvContentPartPr>
            <p14:xfrm>
              <a:off x="9859593" y="4881179"/>
              <a:ext cx="240" cy="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9416F8-1B20-4892-97FA-108F191A58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5513" y="4877099"/>
                <a:ext cx="7920" cy="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Box 755">
            <a:extLst>
              <a:ext uri="{FF2B5EF4-FFF2-40B4-BE49-F238E27FC236}">
                <a16:creationId xmlns:a16="http://schemas.microsoft.com/office/drawing/2014/main" id="{2387BAEF-04D4-4DE9-B7A0-5B5AD8C8A831}"/>
              </a:ext>
            </a:extLst>
          </p:cNvPr>
          <p:cNvSpPr txBox="1"/>
          <p:nvPr userDrawn="1"/>
        </p:nvSpPr>
        <p:spPr>
          <a:xfrm>
            <a:off x="608013" y="1261594"/>
            <a:ext cx="1933864" cy="534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Agenda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 Placeholder 757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>
                <a:solidFill>
                  <a:schemeClr val="accent4"/>
                </a:solidFill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  <a:lvl3pPr marL="342900" indent="0">
              <a:buFont typeface="Open Sans" panose="020B0606030504020204" pitchFamily="34" charset="0"/>
              <a:buNone/>
              <a:defRPr sz="1800"/>
            </a:lvl3pPr>
            <a:lvl4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342900" indent="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498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70788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9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0000">
                <a:srgbClr val="7F35AB"/>
              </a:gs>
              <a:gs pos="95000">
                <a:schemeClr val="bg1"/>
              </a:gs>
              <a:gs pos="74000">
                <a:schemeClr val="bg1">
                  <a:alpha val="79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45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28" name="Subtitle 2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6B5F2-170B-43F3-865D-92F5CD3F3546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2DFBC-6461-46E5-9A65-C2BA6B55FAA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067657A-03A1-4F4F-AD0D-A5B15521E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3F0FBFF-D44D-482A-B547-D551EA5D3C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A9535C7-EA42-4FC0-BF2F-9F86B58ECC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775250D-8931-4334-BAE4-BDDB069541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46FFD602-6135-4BEE-BB2A-C867FBE1FF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4A9D646-E9F0-4A52-BD9E-F04121BF45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919FBF8-B563-4387-B270-79EB182CF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B407C40-A805-4838-8B00-1B2AAC94FDCD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428A741-FAD5-4234-862D-6AB7431CF1B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3A6683-B1EA-4507-96A9-030793602B44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0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371600"/>
            <a:ext cx="5241195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F4685D-9D09-447C-9352-68EBB79D3FB6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0">
                <a:schemeClr val="accent4">
                  <a:alpha val="64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2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Pl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B9CF672-C886-4A4A-B8C7-6054BDA7C6F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79CBF5F-64CA-43B4-BB06-18EC3F20B58A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rgbClr val="7F35AB">
                  <a:alpha val="57000"/>
                </a:srgbClr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98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Aqu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782B963-3DE7-4086-92ED-CD92BCC38428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34BC28-ECEA-4006-A436-B22F54417FE9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accent3">
                  <a:alpha val="40000"/>
                </a:schemeClr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5779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 –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7AF2AD3-F838-49C6-9DFB-93814BFCCBA6}"/>
              </a:ext>
            </a:extLst>
          </p:cNvPr>
          <p:cNvSpPr/>
          <p:nvPr userDrawn="1"/>
        </p:nvSpPr>
        <p:spPr>
          <a:xfrm>
            <a:off x="894327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385DDA8-6A1A-4BC0-A877-A6124E4A0330}"/>
              </a:ext>
            </a:extLst>
          </p:cNvPr>
          <p:cNvSpPr/>
          <p:nvPr userDrawn="1"/>
        </p:nvSpPr>
        <p:spPr>
          <a:xfrm rot="2700000">
            <a:off x="9037252" y="3334944"/>
            <a:ext cx="970552" cy="4540137"/>
          </a:xfrm>
          <a:custGeom>
            <a:avLst/>
            <a:gdLst>
              <a:gd name="connsiteX0" fmla="*/ 1 w 970552"/>
              <a:gd name="connsiteY0" fmla="*/ 970551 h 4540137"/>
              <a:gd name="connsiteX1" fmla="*/ 970552 w 970552"/>
              <a:gd name="connsiteY1" fmla="*/ 0 h 4540137"/>
              <a:gd name="connsiteX2" fmla="*/ 970552 w 970552"/>
              <a:gd name="connsiteY2" fmla="*/ 3569585 h 4540137"/>
              <a:gd name="connsiteX3" fmla="*/ 0 w 970552"/>
              <a:gd name="connsiteY3" fmla="*/ 4540137 h 454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4540137">
                <a:moveTo>
                  <a:pt x="1" y="970551"/>
                </a:moveTo>
                <a:lnTo>
                  <a:pt x="970552" y="0"/>
                </a:lnTo>
                <a:lnTo>
                  <a:pt x="970552" y="3569585"/>
                </a:lnTo>
                <a:lnTo>
                  <a:pt x="0" y="4540137"/>
                </a:lnTo>
                <a:close/>
              </a:path>
            </a:pathLst>
          </a:custGeom>
          <a:gradFill>
            <a:gsLst>
              <a:gs pos="24000">
                <a:schemeClr val="bg1">
                  <a:alpha val="59000"/>
                </a:schemeClr>
              </a:gs>
              <a:gs pos="78000">
                <a:schemeClr val="bg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B4BC3A27-8DAD-4476-9725-CF11880123D8}"/>
              </a:ext>
            </a:extLst>
          </p:cNvPr>
          <p:cNvSpPr/>
          <p:nvPr userDrawn="1"/>
        </p:nvSpPr>
        <p:spPr>
          <a:xfrm>
            <a:off x="8935656" y="3622876"/>
            <a:ext cx="3251263" cy="3253579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46FCD12-70AD-43E4-97A5-E350476D993C}"/>
              </a:ext>
            </a:extLst>
          </p:cNvPr>
          <p:cNvSpPr/>
          <p:nvPr userDrawn="1"/>
        </p:nvSpPr>
        <p:spPr>
          <a:xfrm rot="10800000">
            <a:off x="-1" y="-1"/>
            <a:ext cx="10873127" cy="6868836"/>
          </a:xfrm>
          <a:custGeom>
            <a:avLst/>
            <a:gdLst>
              <a:gd name="connsiteX0" fmla="*/ 10873127 w 10873127"/>
              <a:gd name="connsiteY0" fmla="*/ 6868836 h 6868836"/>
              <a:gd name="connsiteX1" fmla="*/ 0 w 10873127"/>
              <a:gd name="connsiteY1" fmla="*/ 6868836 h 6868836"/>
              <a:gd name="connsiteX2" fmla="*/ 6863947 w 10873127"/>
              <a:gd name="connsiteY2" fmla="*/ 0 h 6868836"/>
              <a:gd name="connsiteX3" fmla="*/ 10873127 w 10873127"/>
              <a:gd name="connsiteY3" fmla="*/ 0 h 6868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3127" h="6868836">
                <a:moveTo>
                  <a:pt x="10873127" y="6868836"/>
                </a:moveTo>
                <a:lnTo>
                  <a:pt x="0" y="6868836"/>
                </a:lnTo>
                <a:lnTo>
                  <a:pt x="6863947" y="0"/>
                </a:lnTo>
                <a:lnTo>
                  <a:pt x="108731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C21F4-620C-4207-A01D-C082619C707B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AC6091C-E947-4C0C-85B0-C87C084ACB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9108" y="938794"/>
            <a:ext cx="642762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044BBD-0109-43FF-A52D-8FA2841A4D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2267712"/>
            <a:ext cx="6408402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EECB4-F8FF-42F6-B913-97C4F2956537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A2743E06-9EDE-42AB-954B-24AD2E0EDE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F727B63B-9DDF-4464-B305-91E2F1F53A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E99358C-EF1D-4887-8E23-C6B6EFECC0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AB115210-A643-4048-8CE2-AE858AA6D2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ADAB024-3024-4445-96A4-008D5EBBB3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C49FA45-007B-4A99-BFB8-737C3A292B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AD6968C-6030-4061-9BA9-3E345BE073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67F80E-E3AF-43A3-AA96-C701371ACCD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276346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4265-B4D7-4504-9C1C-C962DD96E4D9}"/>
              </a:ext>
            </a:extLst>
          </p:cNvPr>
          <p:cNvSpPr/>
          <p:nvPr userDrawn="1"/>
        </p:nvSpPr>
        <p:spPr>
          <a:xfrm rot="2700000">
            <a:off x="1156507" y="-4493128"/>
            <a:ext cx="7499811" cy="13467847"/>
          </a:xfrm>
          <a:custGeom>
            <a:avLst/>
            <a:gdLst>
              <a:gd name="connsiteX0" fmla="*/ 0 w 7499811"/>
              <a:gd name="connsiteY0" fmla="*/ 7314868 h 13467847"/>
              <a:gd name="connsiteX1" fmla="*/ 7314868 w 7499811"/>
              <a:gd name="connsiteY1" fmla="*/ 0 h 13467847"/>
              <a:gd name="connsiteX2" fmla="*/ 7499811 w 7499811"/>
              <a:gd name="connsiteY2" fmla="*/ 184942 h 13467847"/>
              <a:gd name="connsiteX3" fmla="*/ 7499811 w 7499811"/>
              <a:gd name="connsiteY3" fmla="*/ 9513150 h 13467847"/>
              <a:gd name="connsiteX4" fmla="*/ 3545114 w 7499811"/>
              <a:gd name="connsiteY4" fmla="*/ 13467847 h 13467847"/>
              <a:gd name="connsiteX5" fmla="*/ 0 w 7499811"/>
              <a:gd name="connsiteY5" fmla="*/ 9922733 h 13467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9811" h="13467847">
                <a:moveTo>
                  <a:pt x="0" y="7314868"/>
                </a:moveTo>
                <a:lnTo>
                  <a:pt x="7314868" y="0"/>
                </a:lnTo>
                <a:lnTo>
                  <a:pt x="7499811" y="184942"/>
                </a:lnTo>
                <a:lnTo>
                  <a:pt x="7499811" y="9513150"/>
                </a:lnTo>
                <a:lnTo>
                  <a:pt x="3545114" y="13467847"/>
                </a:lnTo>
                <a:lnTo>
                  <a:pt x="0" y="9922733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F29CAF-76E7-4387-BEA8-66F482EB65A2}"/>
              </a:ext>
            </a:extLst>
          </p:cNvPr>
          <p:cNvSpPr/>
          <p:nvPr userDrawn="1"/>
        </p:nvSpPr>
        <p:spPr>
          <a:xfrm rot="2700000">
            <a:off x="7032715" y="-169135"/>
            <a:ext cx="1042026" cy="8663939"/>
          </a:xfrm>
          <a:custGeom>
            <a:avLst/>
            <a:gdLst>
              <a:gd name="connsiteX0" fmla="*/ 0 w 1042026"/>
              <a:gd name="connsiteY0" fmla="*/ 0 h 8663939"/>
              <a:gd name="connsiteX1" fmla="*/ 1042026 w 1042026"/>
              <a:gd name="connsiteY1" fmla="*/ 0 h 8663939"/>
              <a:gd name="connsiteX2" fmla="*/ 1042026 w 1042026"/>
              <a:gd name="connsiteY2" fmla="*/ 7621913 h 8663939"/>
              <a:gd name="connsiteX3" fmla="*/ 0 w 1042026"/>
              <a:gd name="connsiteY3" fmla="*/ 8663939 h 866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026" h="8663939">
                <a:moveTo>
                  <a:pt x="0" y="0"/>
                </a:moveTo>
                <a:lnTo>
                  <a:pt x="1042026" y="0"/>
                </a:lnTo>
                <a:lnTo>
                  <a:pt x="1042026" y="7621913"/>
                </a:lnTo>
                <a:lnTo>
                  <a:pt x="0" y="8663939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2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8347C3-DAFD-4322-8B75-FAADCB97A100}"/>
              </a:ext>
            </a:extLst>
          </p:cNvPr>
          <p:cNvSpPr txBox="1"/>
          <p:nvPr userDrawn="1"/>
        </p:nvSpPr>
        <p:spPr bwMode="white"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solidFill>
                  <a:schemeClr val="tx1"/>
                </a:solidFill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40448-0A4C-4F83-A1CE-7B630AF6D91D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3BBD7F2-6BDB-40F5-BE43-2E5C642F4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1898F8B4-B178-4326-B6D0-C409F52A5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04FAC758-8579-4948-8E17-F881282AF5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9BC37D6E-0610-40BC-A869-ED4C24F40D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0AD2EDE2-8C04-4779-942A-CD00356199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9B95322-EB86-42B6-BCDB-3C38F71CE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20532F85-7A34-4927-9486-A847F29CF7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0DCB4EB-8A9B-485D-A968-34B397B482C3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©2019 VMware, Inc.</a:t>
            </a:r>
          </a:p>
        </p:txBody>
      </p:sp>
      <p:sp>
        <p:nvSpPr>
          <p:cNvPr id="41" name="Picture Placeholder 184">
            <a:extLst>
              <a:ext uri="{FF2B5EF4-FFF2-40B4-BE49-F238E27FC236}">
                <a16:creationId xmlns:a16="http://schemas.microsoft.com/office/drawing/2014/main" id="{997DC603-F304-4357-BF7F-19215EB70C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3151" y="4619335"/>
            <a:ext cx="2740025" cy="1371600"/>
          </a:xfrm>
          <a:noFill/>
        </p:spPr>
        <p:txBody>
          <a:bodyPr anchor="ctr"/>
          <a:lstStyle>
            <a:lvl1pPr algn="ctr">
              <a:defRPr sz="2400" b="1">
                <a:solidFill>
                  <a:srgbClr val="F8981D"/>
                </a:solidFill>
              </a:defRPr>
            </a:lvl1pPr>
          </a:lstStyle>
          <a:p>
            <a:r>
              <a:rPr lang="en-US" dirty="0"/>
              <a:t>Click to insert logo or delete box if not needed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C21BA7-C6D2-446E-8FD2-266107E90C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1324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bg1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62CBDD-60C2-443D-88B5-C596896049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394682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1500"/>
              </a:spcBef>
              <a:defRPr/>
            </a:lvl1pPr>
            <a:lvl2pPr>
              <a:spcBef>
                <a:spcPts val="300"/>
              </a:spcBef>
              <a:defRPr/>
            </a:lvl2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E3E8B-0F66-4996-9785-6E9531D89A5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9027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</p:spTree>
    <p:extLst>
      <p:ext uri="{BB962C8B-B14F-4D97-AF65-F5344CB8AC3E}">
        <p14:creationId xmlns:p14="http://schemas.microsoft.com/office/powerpoint/2010/main" val="287021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-1" y="1600200"/>
            <a:ext cx="5893593" cy="4572000"/>
          </a:xfrm>
        </p:spPr>
        <p:txBody>
          <a:bodyPr l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5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867538" cy="4572000"/>
          </a:xfrm>
        </p:spPr>
        <p:txBody>
          <a:bodyPr lIns="0" rIns="59436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107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–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0" y="1600201"/>
            <a:ext cx="5893593" cy="4572000"/>
          </a:xfrm>
          <a:solidFill>
            <a:schemeClr val="accent4"/>
          </a:solidFill>
        </p:spPr>
        <p:txBody>
          <a:bodyPr vert="horz" lIns="594360" tIns="457200" rIns="457200" bIns="457200" rtlCol="0">
            <a:noAutofit/>
          </a:bodyPr>
          <a:lstStyle>
            <a:lvl1pPr>
              <a:spcBef>
                <a:spcPts val="1200"/>
              </a:spcBef>
              <a:defRPr lang="en-US" sz="1800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chemeClr val="accent1"/>
          </a:solidFill>
        </p:spPr>
        <p:txBody>
          <a:bodyPr lIns="457200" tIns="457200" rIns="594360"/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9629E-98B5-43F5-8323-C894B734208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2613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" y="1600201"/>
            <a:ext cx="5866360" cy="4572000"/>
          </a:xfrm>
          <a:solidFill>
            <a:schemeClr val="bg2"/>
          </a:solidFill>
        </p:spPr>
        <p:txBody>
          <a:bodyPr lIns="59436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23381" y="1600201"/>
            <a:ext cx="5865445" cy="4572000"/>
          </a:xfrm>
          <a:solidFill>
            <a:schemeClr val="bg2"/>
          </a:solidFill>
        </p:spPr>
        <p:txBody>
          <a:bodyPr lIns="548640" tIns="1371600" rIns="548640"/>
          <a:lstStyle>
            <a:lvl1pPr>
              <a:spcBef>
                <a:spcPts val="24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37636-71A7-4831-B382-F842B3A294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0" y="1806122"/>
            <a:ext cx="5637213" cy="911225"/>
          </a:xfrm>
          <a:solidFill>
            <a:schemeClr val="accent4"/>
          </a:solidFill>
        </p:spPr>
        <p:txBody>
          <a:bodyPr vert="horz" lIns="594360" tIns="91440" rIns="457200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8A74DE7-78E3-4ECA-9661-D73FBD37E4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551613" y="1806122"/>
            <a:ext cx="5637212" cy="911225"/>
          </a:xfrm>
          <a:solidFill>
            <a:schemeClr val="accent1"/>
          </a:solidFill>
        </p:spPr>
        <p:txBody>
          <a:bodyPr vert="horz" lIns="338328" tIns="91440" rIns="612648" bIns="91440" rtlCol="0" anchor="ctr">
            <a:noAutofit/>
          </a:bodyPr>
          <a:lstStyle>
            <a:lvl1pPr>
              <a:defRPr lang="en-US"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176E5-FE3D-4EA5-BF24-8ABF8BFBF668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969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E4CD6E-324F-4BEC-884B-D217C07BF39E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0200"/>
            <a:ext cx="8229600" cy="45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0200"/>
            <a:ext cx="2894013" cy="4572000"/>
          </a:xfrm>
          <a:solidFill>
            <a:schemeClr val="accent2"/>
          </a:solidFill>
        </p:spPr>
        <p:txBody>
          <a:bodyPr lIns="594360" tIns="457200" rIns="45720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7429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180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54738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60DEEA-0331-45ED-8943-6F9E748840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08013" y="1600200"/>
            <a:ext cx="8229600" cy="457200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1D12F-78DF-4A32-BDDB-1E22FB9CA5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ED16-D162-4BF7-B635-2F70E10855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3" y="1600200"/>
            <a:ext cx="2894012" cy="4572000"/>
          </a:xfrm>
          <a:solidFill>
            <a:schemeClr val="accent1"/>
          </a:solidFill>
        </p:spPr>
        <p:txBody>
          <a:bodyPr lIns="457200" tIns="457200" rIns="594360" bIns="457200"/>
          <a:lstStyle>
            <a:lvl1pPr>
              <a:defRPr sz="1600">
                <a:solidFill>
                  <a:schemeClr val="bg1"/>
                </a:solidFill>
              </a:defRPr>
            </a:lvl1pPr>
            <a:lvl2pPr marL="171450" indent="-171450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42900" indent="-171450"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51435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4pPr>
            <a:lvl5pPr marL="685800" indent="-171450">
              <a:buClr>
                <a:schemeClr val="bg1"/>
              </a:buClr>
              <a:defRPr sz="1100">
                <a:solidFill>
                  <a:schemeClr val="bg1"/>
                </a:solidFill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 Eight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1373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gray">
          <a:xfrm>
            <a:off x="616504" y="2515154"/>
            <a:ext cx="3346929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 userDrawn="1">
            <p:ph sz="quarter" idx="16" hasCustomPrompt="1"/>
          </p:nvPr>
        </p:nvSpPr>
        <p:spPr bwMode="gray">
          <a:xfrm>
            <a:off x="4419676" y="2515154"/>
            <a:ext cx="3349473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 Level Seven 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73" name="Content Placeholder 17">
            <a:extLst>
              <a:ext uri="{FF2B5EF4-FFF2-40B4-BE49-F238E27FC236}">
                <a16:creationId xmlns:a16="http://schemas.microsoft.com/office/drawing/2014/main" id="{9C016467-4262-4DAA-9B43-A02E57530676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 bwMode="gray">
          <a:xfrm>
            <a:off x="8236361" y="2515154"/>
            <a:ext cx="3346704" cy="3657600"/>
          </a:xfrm>
          <a:solidFill>
            <a:schemeClr val="bg2"/>
          </a:solidFill>
        </p:spPr>
        <p:txBody>
          <a:bodyPr lIns="182880" tIns="274320" rIns="182880"/>
          <a:lstStyle>
            <a:lvl1pPr algn="l">
              <a:spcBef>
                <a:spcPts val="1200"/>
              </a:spcBef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200"/>
            </a:lvl7pPr>
            <a:lvl8pPr>
              <a:defRPr sz="11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Level two</a:t>
            </a:r>
          </a:p>
          <a:p>
            <a:pPr lvl="2"/>
            <a:r>
              <a:rPr lang="en-US" dirty="0"/>
              <a:t>Level three</a:t>
            </a:r>
          </a:p>
          <a:p>
            <a:pPr lvl="3"/>
            <a:r>
              <a:rPr lang="en-US" dirty="0"/>
              <a:t>Level four</a:t>
            </a:r>
          </a:p>
          <a:p>
            <a:pPr lvl="4"/>
            <a:r>
              <a:rPr lang="en-US" dirty="0"/>
              <a:t>Level five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  <a:p>
            <a:pPr lvl="1"/>
            <a:endParaRPr lang="en-US" dirty="0"/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0B7E1504-B128-423C-AA77-E7FED5DC3B7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2189-2D4C-4618-9072-F26EE557FD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504" y="1600200"/>
            <a:ext cx="3346704" cy="914400"/>
          </a:xfrm>
          <a:solidFill>
            <a:schemeClr val="accent4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65955AB-F417-4DCB-8CC3-98BAC90A9A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9676" y="1600200"/>
            <a:ext cx="3346704" cy="914400"/>
          </a:xfrm>
          <a:solidFill>
            <a:schemeClr val="accent1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AFB5407-642C-468A-81DB-F0C5C485F6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36361" y="1600200"/>
            <a:ext cx="3346704" cy="914400"/>
          </a:xfrm>
          <a:solidFill>
            <a:schemeClr val="accent2"/>
          </a:solidFill>
        </p:spPr>
        <p:txBody>
          <a:bodyPr lIns="182880" tIns="91440" rIns="182880" bIns="91440" anchor="ctr"/>
          <a:lstStyle>
            <a:lvl1pPr>
              <a:defRPr sz="1800">
                <a:solidFill>
                  <a:schemeClr val="bg1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320676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CD733-93DE-4793-929B-26E6DBA7592D}"/>
              </a:ext>
            </a:extLst>
          </p:cNvPr>
          <p:cNvSpPr/>
          <p:nvPr userDrawn="1"/>
        </p:nvSpPr>
        <p:spPr bwMode="ltGray">
          <a:xfrm>
            <a:off x="1" y="1600202"/>
            <a:ext cx="7923212" cy="45709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17EA1E-A574-444B-9004-45836D98DAD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400"/>
            </a:lvl7pPr>
            <a:lvl8pPr>
              <a:defRPr sz="12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 Seventh level</a:t>
            </a:r>
          </a:p>
          <a:p>
            <a:pPr lvl="7"/>
            <a:r>
              <a:rPr lang="en-US" dirty="0"/>
              <a:t> 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671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come /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Outcome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Benefit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86E2-0F2F-484B-8170-3AEBA1DDEB2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3391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09367CD-64CE-4B7B-91B1-53B17F8F693D}"/>
              </a:ext>
            </a:extLst>
          </p:cNvPr>
          <p:cNvSpPr/>
          <p:nvPr userDrawn="1"/>
        </p:nvSpPr>
        <p:spPr bwMode="ltGray">
          <a:xfrm>
            <a:off x="1" y="1600201"/>
            <a:ext cx="7923212" cy="457094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30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74" name="Content Placeholder 17">
            <a:extLst>
              <a:ext uri="{FF2B5EF4-FFF2-40B4-BE49-F238E27FC236}">
                <a16:creationId xmlns:a16="http://schemas.microsoft.com/office/drawing/2014/main" id="{F00013B6-2241-400E-9E61-946C485F8D5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8C8783A-257B-4A50-95A0-6C7B8E51707B}"/>
              </a:ext>
            </a:extLst>
          </p:cNvPr>
          <p:cNvCxnSpPr>
            <a:cxnSpLocks/>
          </p:cNvCxnSpPr>
          <p:nvPr userDrawn="1"/>
        </p:nvCxnSpPr>
        <p:spPr>
          <a:xfrm>
            <a:off x="609600" y="1964843"/>
            <a:ext cx="3198812" cy="0"/>
          </a:xfrm>
          <a:prstGeom prst="line">
            <a:avLst/>
          </a:prstGeom>
          <a:ln w="2540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</a:extLst>
          </p:cNvPr>
          <p:cNvCxnSpPr>
            <a:cxnSpLocks/>
          </p:cNvCxnSpPr>
          <p:nvPr userDrawn="1"/>
        </p:nvCxnSpPr>
        <p:spPr>
          <a:xfrm>
            <a:off x="609600" y="3547676"/>
            <a:ext cx="31988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130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Challenges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92B4C-D72B-4160-80E2-5EE05E2DDD3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100000"/>
                </a:lnSpc>
                <a:spcBef>
                  <a:spcPts val="0"/>
                </a:spcBef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7" name="Content Placeholder 17">
            <a:extLst>
              <a:ext uri="{FF2B5EF4-FFF2-40B4-BE49-F238E27FC236}">
                <a16:creationId xmlns:a16="http://schemas.microsoft.com/office/drawing/2014/main" id="{CB3B18B9-1B70-4F2B-86D9-C5183A845D1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269245" y="2409552"/>
            <a:ext cx="3201848" cy="93493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8" name="Text Placeholder 6">
            <a:extLst>
              <a:ext uri="{FF2B5EF4-FFF2-40B4-BE49-F238E27FC236}">
                <a16:creationId xmlns:a16="http://schemas.microsoft.com/office/drawing/2014/main" id="{45C2837B-EA55-4186-A2EA-1E7FB5B122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0693" y="2079840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89" name="Content Placeholder 17">
            <a:extLst>
              <a:ext uri="{FF2B5EF4-FFF2-40B4-BE49-F238E27FC236}">
                <a16:creationId xmlns:a16="http://schemas.microsoft.com/office/drawing/2014/main" id="{00A3A11C-EA43-4ACC-83B9-C4C7C1080E3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69245" y="3952605"/>
            <a:ext cx="3201848" cy="84799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050" dirty="0">
                <a:solidFill>
                  <a:schemeClr val="tx2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defRPr lang="en-US" sz="1000" dirty="0">
                <a:solidFill>
                  <a:schemeClr val="tx2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AB5B3C-AE89-4605-BB4B-0C07DE733C4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1964843"/>
            <a:ext cx="31988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709593A-BC10-40A3-842E-346F6E0EE30C}"/>
              </a:ext>
            </a:extLst>
          </p:cNvPr>
          <p:cNvCxnSpPr>
            <a:cxnSpLocks/>
          </p:cNvCxnSpPr>
          <p:nvPr userDrawn="1"/>
        </p:nvCxnSpPr>
        <p:spPr>
          <a:xfrm>
            <a:off x="4267200" y="3547676"/>
            <a:ext cx="3198812" cy="0"/>
          </a:xfrm>
          <a:prstGeom prst="line">
            <a:avLst/>
          </a:prstGeom>
          <a:ln w="25400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6">
            <a:extLst>
              <a:ext uri="{FF2B5EF4-FFF2-40B4-BE49-F238E27FC236}">
                <a16:creationId xmlns:a16="http://schemas.microsoft.com/office/drawing/2014/main" id="{48CE9E08-388B-4458-B1F4-453A8413D63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0693" y="3634037"/>
            <a:ext cx="2006600" cy="227454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6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909953-1B24-4C7D-A173-A53DF3FC7EC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382000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ED48B1-3A1C-41E2-BEC6-E8E6B54A07B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74150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dirty="0"/>
              <a:t>Insert Logo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A78DDD-5F83-4940-98A7-CF6D7FB814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0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3" name="Text Placeholder 10">
            <a:extLst>
              <a:ext uri="{FF2B5EF4-FFF2-40B4-BE49-F238E27FC236}">
                <a16:creationId xmlns:a16="http://schemas.microsoft.com/office/drawing/2014/main" id="{356F2006-5264-4FEB-8EBA-8BA6A55D19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5650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7F59A-4C67-4F41-A6E0-906850EDF3F1}"/>
              </a:ext>
            </a:extLst>
          </p:cNvPr>
          <p:cNvSpPr/>
          <p:nvPr userDrawn="1"/>
        </p:nvSpPr>
        <p:spPr>
          <a:xfrm>
            <a:off x="608739" y="4978399"/>
            <a:ext cx="3204753" cy="879645"/>
          </a:xfrm>
          <a:prstGeom prst="rect">
            <a:avLst/>
          </a:prstGeom>
          <a:gradFill>
            <a:gsLst>
              <a:gs pos="0">
                <a:schemeClr val="accent4"/>
              </a:gs>
              <a:gs pos="98000">
                <a:schemeClr val="accent4"/>
              </a:gs>
            </a:gsLst>
            <a:lin ang="5400000" scaled="1"/>
          </a:gradFill>
        </p:spPr>
        <p:txBody>
          <a:bodyPr vert="horz" lIns="594360" tIns="457200" rIns="457200" bIns="4572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5779326-D874-4DC4-BA73-C7157B414B05}"/>
              </a:ext>
            </a:extLst>
          </p:cNvPr>
          <p:cNvSpPr/>
          <p:nvPr userDrawn="1"/>
        </p:nvSpPr>
        <p:spPr>
          <a:xfrm>
            <a:off x="4267199" y="4978400"/>
            <a:ext cx="3203893" cy="878840"/>
          </a:xfrm>
          <a:prstGeom prst="rect">
            <a:avLst/>
          </a:prstGeom>
          <a:solidFill>
            <a:schemeClr val="accent1"/>
          </a:solidFill>
        </p:spPr>
        <p:txBody>
          <a:bodyPr vert="horz" lIns="457200" tIns="457200" rIns="594360" bIns="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D359B-DBB1-4A58-B3A5-88DBD360EF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Company Name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29AA74-2865-4B6A-BD11-7A351A336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9C7727F-F570-4AF1-856D-9854483623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75650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/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Industry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F13DC67D-58A2-45BD-A728-B6ECDD8B5A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3093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Products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D9F0A4-74F4-4BA6-AD21-4791EF0A20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3995" y="4978400"/>
            <a:ext cx="3200400" cy="227454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275881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23688F-2550-4740-B5D6-C78F74FDE08D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380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solidFill>
            <a:schemeClr val="accent1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F357F-A1D5-401D-94D2-9C67E6AEDA09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39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solidFill>
            <a:schemeClr val="accent4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solidFill>
            <a:schemeClr val="accent5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solidFill>
            <a:schemeClr val="accent3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solidFill>
            <a:schemeClr val="accent2"/>
          </a:solidFill>
          <a:ln w="762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19ACAF-9401-49DF-ACFF-2BA2129506AB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247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95FD2E6-B8EA-4366-97C4-6A53370F84D0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1694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4AD3C8-5B0F-4AB1-B568-AA55FF64194A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 rot="10800000">
            <a:off x="7273815" y="1515193"/>
            <a:ext cx="3735912" cy="373591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263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con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E49745E-959E-424E-B5AD-B75ACA32BFE8}"/>
              </a:ext>
            </a:extLst>
          </p:cNvPr>
          <p:cNvSpPr/>
          <p:nvPr userDrawn="1"/>
        </p:nvSpPr>
        <p:spPr>
          <a:xfrm>
            <a:off x="5379720" y="-52904"/>
            <a:ext cx="6809966" cy="6821367"/>
          </a:xfrm>
          <a:custGeom>
            <a:avLst/>
            <a:gdLst>
              <a:gd name="connsiteX0" fmla="*/ 6845677 w 6846538"/>
              <a:gd name="connsiteY0" fmla="*/ 4820854 h 6858000"/>
              <a:gd name="connsiteX1" fmla="*/ 4811938 w 6846538"/>
              <a:gd name="connsiteY1" fmla="*/ 6857998 h 6858000"/>
              <a:gd name="connsiteX2" fmla="*/ 6845677 w 6846538"/>
              <a:gd name="connsiteY2" fmla="*/ 6857998 h 6858000"/>
              <a:gd name="connsiteX3" fmla="*/ 6846538 w 6846538"/>
              <a:gd name="connsiteY3" fmla="*/ 0 h 6858000"/>
              <a:gd name="connsiteX4" fmla="*/ 6846538 w 6846538"/>
              <a:gd name="connsiteY4" fmla="*/ 6858000 h 6858000"/>
              <a:gd name="connsiteX5" fmla="*/ 0 w 68465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46538" h="6858000">
                <a:moveTo>
                  <a:pt x="6845677" y="4820854"/>
                </a:moveTo>
                <a:lnTo>
                  <a:pt x="4811938" y="6857998"/>
                </a:lnTo>
                <a:lnTo>
                  <a:pt x="6845677" y="6857998"/>
                </a:lnTo>
                <a:close/>
                <a:moveTo>
                  <a:pt x="6846538" y="0"/>
                </a:moveTo>
                <a:lnTo>
                  <a:pt x="684653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6000"/>
                </a:schemeClr>
              </a:gs>
              <a:gs pos="89000">
                <a:schemeClr val="tx1">
                  <a:lumMod val="16000"/>
                  <a:lumOff val="8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BC2C04F8-C4D0-4DA4-8689-3A3303F0660F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2147" name="Oval 2146">
            <a:extLst>
              <a:ext uri="{FF2B5EF4-FFF2-40B4-BE49-F238E27FC236}">
                <a16:creationId xmlns:a16="http://schemas.microsoft.com/office/drawing/2014/main" id="{FDDA58E5-A99B-48C0-A6B7-6BAE32E46F62}"/>
              </a:ext>
            </a:extLst>
          </p:cNvPr>
          <p:cNvSpPr/>
          <p:nvPr userDrawn="1"/>
        </p:nvSpPr>
        <p:spPr bwMode="gray">
          <a:xfrm>
            <a:off x="7273815" y="1515193"/>
            <a:ext cx="3735912" cy="3735912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0325" lvl="0" algn="ctr">
              <a:spcAft>
                <a:spcPts val="800"/>
              </a:spcAft>
            </a:pPr>
            <a:endParaRPr lang="en-US" sz="1400" kern="0" dirty="0"/>
          </a:p>
        </p:txBody>
      </p:sp>
      <p:sp>
        <p:nvSpPr>
          <p:cNvPr id="18" name="Text Placeholder 862">
            <a:extLst>
              <a:ext uri="{FF2B5EF4-FFF2-40B4-BE49-F238E27FC236}">
                <a16:creationId xmlns:a16="http://schemas.microsoft.com/office/drawing/2014/main" id="{E56855D3-D3B3-4208-ADBF-9790190F0A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134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DD6E7D-B875-48DF-B6A8-450BD6AE171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85688" y="0"/>
            <a:ext cx="5403138" cy="6764798"/>
          </a:xfrm>
        </p:spPr>
        <p:txBody>
          <a:bodyPr lIns="640080" tIns="0" rIns="640080" anchor="ctr"/>
          <a:lstStyle>
            <a:lvl1pPr algn="ctr">
              <a:defRPr/>
            </a:lvl1pPr>
          </a:lstStyle>
          <a:p>
            <a:r>
              <a:rPr lang="en-US" dirty="0"/>
              <a:t>Click on the icon to insert a picture from your computer</a:t>
            </a:r>
          </a:p>
        </p:txBody>
      </p:sp>
      <p:sp>
        <p:nvSpPr>
          <p:cNvPr id="17" name="Text Placeholder 862">
            <a:extLst>
              <a:ext uri="{FF2B5EF4-FFF2-40B4-BE49-F238E27FC236}">
                <a16:creationId xmlns:a16="http://schemas.microsoft.com/office/drawing/2014/main" id="{C8F55BC8-3E55-49EB-BF20-18EB4F7F5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014" y="2514600"/>
            <a:ext cx="5485844" cy="1828799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0"/>
              </a:spcBef>
              <a:defRPr sz="3600"/>
            </a:lvl1pPr>
            <a:lvl2pPr marL="27305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E1A1B-7C56-4DE3-BC90-B387C7F3E670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65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F1D41E-848B-4178-A0D2-2A18C6921400}"/>
              </a:ext>
            </a:extLst>
          </p:cNvPr>
          <p:cNvSpPr/>
          <p:nvPr userDrawn="1"/>
        </p:nvSpPr>
        <p:spPr bwMode="hidden">
          <a:xfrm>
            <a:off x="0" y="0"/>
            <a:ext cx="12188822" cy="433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ED419A-30D8-44AB-9256-156B54D449CD}"/>
              </a:ext>
            </a:extLst>
          </p:cNvPr>
          <p:cNvSpPr/>
          <p:nvPr userDrawn="1"/>
        </p:nvSpPr>
        <p:spPr bwMode="white">
          <a:xfrm>
            <a:off x="672527" y="722997"/>
            <a:ext cx="4470400" cy="447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BDA96F-134D-4855-8751-F1043ABF3B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2514599"/>
            <a:ext cx="5027613" cy="1371601"/>
          </a:xfrm>
        </p:spPr>
        <p:txBody>
          <a:bodyPr anchor="ctr"/>
          <a:lstStyle>
            <a:lvl1pPr>
              <a:spcBef>
                <a:spcPts val="0"/>
              </a:spcBef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Chart Placeholder 22">
            <a:extLst>
              <a:ext uri="{FF2B5EF4-FFF2-40B4-BE49-F238E27FC236}">
                <a16:creationId xmlns:a16="http://schemas.microsoft.com/office/drawing/2014/main" id="{4093E53D-7586-4113-99BD-F45F1343692F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2672" y="722997"/>
            <a:ext cx="4480256" cy="448025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insert a </a:t>
            </a:r>
            <a:br>
              <a:rPr lang="en-US" dirty="0"/>
            </a:br>
            <a:r>
              <a:rPr lang="en-US" dirty="0"/>
              <a:t>Doughnut chart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4F4198-4BE0-4282-8B86-20DED598DC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330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id="{4B5F4E67-F2E8-4777-B495-668C321DCB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6416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2">
            <a:extLst>
              <a:ext uri="{FF2B5EF4-FFF2-40B4-BE49-F238E27FC236}">
                <a16:creationId xmlns:a16="http://schemas.microsoft.com/office/drawing/2014/main" id="{704846F3-64ED-4181-8AEC-68B9734DA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1103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12">
            <a:extLst>
              <a:ext uri="{FF2B5EF4-FFF2-40B4-BE49-F238E27FC236}">
                <a16:creationId xmlns:a16="http://schemas.microsoft.com/office/drawing/2014/main" id="{DD17F439-D919-44B7-889F-96A1DAF172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88109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12">
            <a:extLst>
              <a:ext uri="{FF2B5EF4-FFF2-40B4-BE49-F238E27FC236}">
                <a16:creationId xmlns:a16="http://schemas.microsoft.com/office/drawing/2014/main" id="{0DA74846-CC03-44FE-9AE5-4975E808F8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920672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12">
            <a:extLst>
              <a:ext uri="{FF2B5EF4-FFF2-40B4-BE49-F238E27FC236}">
                <a16:creationId xmlns:a16="http://schemas.microsoft.com/office/drawing/2014/main" id="{EB51A67B-FBDC-4AB8-B81A-6B6B96D04F4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750028" y="5507147"/>
            <a:ext cx="1371064" cy="423862"/>
          </a:xfrm>
        </p:spPr>
        <p:txBody>
          <a:bodyPr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03ACE7-B591-43FD-A636-47D01F482F04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25D71-18A5-4A22-8386-917E1B08C46A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59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8A8ACB-CBE3-4DC0-BBE3-C6829C462CD7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87096-C8D7-45D0-8DCC-218276F547C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tx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FAC0FC71-A82A-4369-B44E-4E8FF53CA1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0D84D398-3251-432F-8986-05570D3BB8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07096BFD-803A-42D4-BA19-C683E35B0D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89E6840-6882-4279-A152-16C7CCB9BE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21DF59C-D6C9-4EC0-90A3-7752F6B722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4C478B3-2ECE-440E-A04E-B8C84D0416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2190CFD5-6EEA-46D1-AE5E-D69C2E08F3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479A9FB-8CEE-475F-BF22-3B0B11EB4E81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F598B-F734-42BE-8CB8-5E3FDDD7ED52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8D218C-9E1A-4E8B-A343-F3F3A628E78E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7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71CD93A-658C-4473-839D-9C0B5E8F5F7C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DFBF2D3-5C06-47C4-A81C-0305B322C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64D7FA4-CABA-4E4E-ACCA-68953799CF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4EB1261E-CBF9-4479-A018-76C0F24D3B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8C4A243B-FBF5-4C04-8CD0-8E1C4721D9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67E765D-8E8B-44F9-BE70-63FC0512FD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B4614B4-F94A-4053-B179-EC5C3F70A9E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E157F005-56AC-4E75-8AA5-582D0D69E2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473A8DE-DD1F-43EE-8FA2-4C689A038BA5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94E1E-E234-471D-B539-F75E8CC06D07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67E5CD-C662-462D-9821-CBF45A809F13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rgbClr val="7F35AB"/>
              </a:gs>
              <a:gs pos="87000">
                <a:srgbClr val="264088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DC7692-DF81-49A0-9672-BF8E1DB9B662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2000">
                <a:srgbClr val="7F35AB">
                  <a:alpha val="94000"/>
                </a:srgbClr>
              </a:gs>
              <a:gs pos="95000">
                <a:schemeClr val="bg1"/>
              </a:gs>
              <a:gs pos="77000">
                <a:schemeClr val="bg1">
                  <a:alpha val="79000"/>
                </a:schemeClr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/ Closing –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5B1C875-AD13-4256-9E56-D2FCF94B81E1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B65455-CBDD-4B2B-8BB7-0D016422E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AF202269-FCD9-4D84-82E7-4E6E4F5B7E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8585838-6A08-43B0-827A-D33942E82F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AAE7B3A-0116-4C7F-85A1-4CDFE95B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CA84427-5217-43A1-9C71-25D9E1DFDD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60ADC44-391E-4E50-A7BB-332F2C9E8B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1DA390D7-F8F5-442A-8A17-9A9EB73BF9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1C01D4-7C61-4B0F-8304-87A15AD0126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F709C-1996-44DB-8C47-9CBD9243BF4E}"/>
              </a:ext>
            </a:extLst>
          </p:cNvPr>
          <p:cNvSpPr txBox="1"/>
          <p:nvPr userDrawn="1"/>
        </p:nvSpPr>
        <p:spPr>
          <a:xfrm>
            <a:off x="7122912" y="4133697"/>
            <a:ext cx="3585557" cy="6924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000" b="0" kern="1200" cap="none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1A168A-1363-4430-87C6-83E5143B39F6}"/>
              </a:ext>
            </a:extLst>
          </p:cNvPr>
          <p:cNvSpPr/>
          <p:nvPr userDrawn="1"/>
        </p:nvSpPr>
        <p:spPr>
          <a:xfrm rot="2700000">
            <a:off x="500103" y="-2250712"/>
            <a:ext cx="2891746" cy="8395793"/>
          </a:xfrm>
          <a:custGeom>
            <a:avLst/>
            <a:gdLst>
              <a:gd name="connsiteX0" fmla="*/ 0 w 2891746"/>
              <a:gd name="connsiteY0" fmla="*/ 2890035 h 8395793"/>
              <a:gd name="connsiteX1" fmla="*/ 1390389 w 2891746"/>
              <a:gd name="connsiteY1" fmla="*/ 1499646 h 8395793"/>
              <a:gd name="connsiteX2" fmla="*/ 1390389 w 2891746"/>
              <a:gd name="connsiteY2" fmla="*/ 1499646 h 8395793"/>
              <a:gd name="connsiteX3" fmla="*/ 2890036 w 2891746"/>
              <a:gd name="connsiteY3" fmla="*/ 0 h 8395793"/>
              <a:gd name="connsiteX4" fmla="*/ 2890036 w 2891746"/>
              <a:gd name="connsiteY4" fmla="*/ 8322767 h 8395793"/>
              <a:gd name="connsiteX5" fmla="*/ 2891746 w 2891746"/>
              <a:gd name="connsiteY5" fmla="*/ 8340727 h 8395793"/>
              <a:gd name="connsiteX6" fmla="*/ 2891741 w 2891746"/>
              <a:gd name="connsiteY6" fmla="*/ 8395793 h 8395793"/>
              <a:gd name="connsiteX7" fmla="*/ 2546313 w 2891746"/>
              <a:gd name="connsiteY7" fmla="*/ 8050365 h 8395793"/>
              <a:gd name="connsiteX8" fmla="*/ 2546315 w 2891746"/>
              <a:gd name="connsiteY8" fmla="*/ 8050364 h 8395793"/>
              <a:gd name="connsiteX9" fmla="*/ 0 w 2891746"/>
              <a:gd name="connsiteY9" fmla="*/ 5504049 h 839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746" h="8395793">
                <a:moveTo>
                  <a:pt x="0" y="2890035"/>
                </a:moveTo>
                <a:lnTo>
                  <a:pt x="1390389" y="1499646"/>
                </a:lnTo>
                <a:lnTo>
                  <a:pt x="1390389" y="1499646"/>
                </a:lnTo>
                <a:lnTo>
                  <a:pt x="2890036" y="0"/>
                </a:lnTo>
                <a:lnTo>
                  <a:pt x="2890036" y="8322767"/>
                </a:lnTo>
                <a:lnTo>
                  <a:pt x="2891746" y="8340727"/>
                </a:lnTo>
                <a:lnTo>
                  <a:pt x="2891741" y="8395793"/>
                </a:lnTo>
                <a:lnTo>
                  <a:pt x="2546313" y="8050365"/>
                </a:lnTo>
                <a:lnTo>
                  <a:pt x="2546315" y="8050364"/>
                </a:lnTo>
                <a:lnTo>
                  <a:pt x="0" y="5504049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946B50-6B2C-4792-825B-BEFD24908723}"/>
              </a:ext>
            </a:extLst>
          </p:cNvPr>
          <p:cNvSpPr/>
          <p:nvPr userDrawn="1"/>
        </p:nvSpPr>
        <p:spPr>
          <a:xfrm rot="18900000">
            <a:off x="-1253438" y="2913755"/>
            <a:ext cx="6372785" cy="905566"/>
          </a:xfrm>
          <a:custGeom>
            <a:avLst/>
            <a:gdLst>
              <a:gd name="connsiteX0" fmla="*/ 6372785 w 6372785"/>
              <a:gd name="connsiteY0" fmla="*/ 0 h 905566"/>
              <a:gd name="connsiteX1" fmla="*/ 6372785 w 6372785"/>
              <a:gd name="connsiteY1" fmla="*/ 905566 h 905566"/>
              <a:gd name="connsiteX2" fmla="*/ 0 w 6372785"/>
              <a:gd name="connsiteY2" fmla="*/ 905566 h 905566"/>
              <a:gd name="connsiteX3" fmla="*/ 905566 w 6372785"/>
              <a:gd name="connsiteY3" fmla="*/ 0 h 90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2785" h="905566">
                <a:moveTo>
                  <a:pt x="6372785" y="0"/>
                </a:moveTo>
                <a:lnTo>
                  <a:pt x="6372785" y="905566"/>
                </a:lnTo>
                <a:lnTo>
                  <a:pt x="0" y="905566"/>
                </a:lnTo>
                <a:lnTo>
                  <a:pt x="905566" y="0"/>
                </a:lnTo>
                <a:close/>
              </a:path>
            </a:pathLst>
          </a:custGeom>
          <a:gradFill>
            <a:gsLst>
              <a:gs pos="24000">
                <a:schemeClr val="accent3"/>
              </a:gs>
              <a:gs pos="80511">
                <a:schemeClr val="bg1">
                  <a:alpha val="76000"/>
                </a:schemeClr>
              </a:gs>
              <a:gs pos="100000">
                <a:schemeClr val="bg1"/>
              </a:gs>
            </a:gsLst>
            <a:lin ang="8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535B2D-9361-4E88-8BBD-C6E1EB066B3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8981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ED08D-D489-4C23-BFE9-9C4A6A94C4DA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 dirty="0">
                <a:solidFill>
                  <a:schemeClr val="bg1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32019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50B906-C5A3-4658-B24C-B2B533310D26}"/>
              </a:ext>
            </a:extLst>
          </p:cNvPr>
          <p:cNvSpPr txBox="1"/>
          <p:nvPr userDrawn="1"/>
        </p:nvSpPr>
        <p:spPr>
          <a:xfrm>
            <a:off x="11490941" y="6388099"/>
            <a:ext cx="437990" cy="365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fld id="{7A51DB15-7364-4F0B-A3A0-1309F8830053}" type="slidenum">
              <a:rPr lang="en-US" sz="800" smtClean="0">
                <a:latin typeface="+mj-lt"/>
              </a:rPr>
              <a:pPr algn="r">
                <a:lnSpc>
                  <a:spcPct val="90000"/>
                </a:lnSpc>
              </a:pPr>
              <a:t>‹#›</a:t>
            </a:fld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12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219200"/>
            <a:ext cx="10969943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34" Type="http://schemas.openxmlformats.org/officeDocument/2006/relationships/image" Target="../media/image11.svg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Relationship Id="rId8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73.xml"/><Relationship Id="rId34" Type="http://schemas.openxmlformats.org/officeDocument/2006/relationships/slideLayout" Target="../slideLayouts/slideLayout86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29" Type="http://schemas.openxmlformats.org/officeDocument/2006/relationships/slideLayout" Target="../slideLayouts/slideLayout81.xml"/><Relationship Id="rId41" Type="http://schemas.openxmlformats.org/officeDocument/2006/relationships/image" Target="../media/image13.sv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9.xml"/><Relationship Id="rId40" Type="http://schemas.openxmlformats.org/officeDocument/2006/relationships/image" Target="../media/image10.png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80.xml"/><Relationship Id="rId36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83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7.xml"/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33" Type="http://schemas.openxmlformats.org/officeDocument/2006/relationships/slideLayout" Target="../slideLayouts/slideLayout85.xml"/><Relationship Id="rId38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212" y="5408767"/>
            <a:ext cx="1979613" cy="1454097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22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330200"/>
            <a:ext cx="10969943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0"/>
            <a:ext cx="10969943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71516" y="6883401"/>
            <a:ext cx="1117309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97326" y="6464301"/>
            <a:ext cx="450733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690" r:id="rId6"/>
    <p:sldLayoutId id="2147483691" r:id="rId7"/>
    <p:sldLayoutId id="2147483692" r:id="rId8"/>
    <p:sldLayoutId id="2147483699" r:id="rId9"/>
    <p:sldLayoutId id="2147483693" r:id="rId10"/>
    <p:sldLayoutId id="2147483694" r:id="rId11"/>
    <p:sldLayoutId id="2147483695" r:id="rId12"/>
    <p:sldLayoutId id="2147483705" r:id="rId13"/>
    <p:sldLayoutId id="2147483706" r:id="rId14"/>
    <p:sldLayoutId id="2147483709" r:id="rId15"/>
    <p:sldLayoutId id="2147483708" r:id="rId16"/>
    <p:sldLayoutId id="2147483710" r:id="rId17"/>
    <p:sldLayoutId id="2147483711" r:id="rId18"/>
    <p:sldLayoutId id="2147483712" r:id="rId19"/>
    <p:sldLayoutId id="2147483696" r:id="rId20"/>
    <p:sldLayoutId id="2147483697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850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8450DCA-9700-4C93-9CAA-A9FF31B0A6A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85A9D7-B248-4F26-9897-A1C7A54FAF89}"/>
              </a:ext>
            </a:extLst>
          </p:cNvPr>
          <p:cNvGrpSpPr/>
          <p:nvPr userDrawn="1"/>
        </p:nvGrpSpPr>
        <p:grpSpPr>
          <a:xfrm>
            <a:off x="608012" y="6445106"/>
            <a:ext cx="1184397" cy="186690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3813DC77-8C0C-44B4-AE3B-61F5A8014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D7DC1A2-819A-4366-8BE9-387CC00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0373EF47-4DA1-4EF4-AE4F-54BCB38FC2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ABC15050-D5E4-4FBD-806D-1CEC1AF606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953BA047-B60F-46CD-AFCB-49101F4D7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5E07D7E-E36B-4549-9FB3-3BA1E22594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3352F97F-F3A2-4B3E-9917-55B62713FD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baseline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0A2C43B-3928-4C21-81F0-0AA332C8F322}"/>
              </a:ext>
            </a:extLst>
          </p:cNvPr>
          <p:cNvSpPr txBox="1"/>
          <p:nvPr userDrawn="1"/>
        </p:nvSpPr>
        <p:spPr bwMode="white">
          <a:xfrm flipH="1">
            <a:off x="2073593" y="6506318"/>
            <a:ext cx="172888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rPr>
              <a:t>  </a:t>
            </a:r>
            <a:r>
              <a:rPr lang="en-US" sz="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©2019 VMware, Inc.</a:t>
            </a:r>
          </a:p>
        </p:txBody>
      </p:sp>
    </p:spTree>
    <p:extLst>
      <p:ext uri="{BB962C8B-B14F-4D97-AF65-F5344CB8AC3E}">
        <p14:creationId xmlns:p14="http://schemas.microsoft.com/office/powerpoint/2010/main" val="195853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tx2"/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512763" indent="-2286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SzPct val="90000"/>
        <a:buFont typeface="+mj-lt"/>
        <a:buAutoNum type="alphaLcPeriod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741363" indent="-1666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+mj-lt"/>
        <a:buAutoNum type="romanLcPeriod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84163" indent="-284163" algn="l" defTabSz="914400" rtl="0" eaLnBrk="1" latinLnBrk="0" hangingPunct="1">
        <a:lnSpc>
          <a:spcPct val="100000"/>
        </a:lnSpc>
        <a:spcBef>
          <a:spcPts val="1800"/>
        </a:spcBef>
        <a:buClr>
          <a:schemeClr val="tx2"/>
        </a:buClr>
        <a:buSzPct val="90000"/>
        <a:buFont typeface="+mj-lt"/>
        <a:buAutoNum type="alphaU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749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224B74A-8929-C34F-83DA-EA96E37B1E0F}"/>
              </a:ext>
            </a:extLst>
          </p:cNvPr>
          <p:cNvSpPr/>
          <p:nvPr/>
        </p:nvSpPr>
        <p:spPr>
          <a:xfrm>
            <a:off x="6631315" y="2224651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530F6-C53C-1A41-95C5-826333765D98}"/>
              </a:ext>
            </a:extLst>
          </p:cNvPr>
          <p:cNvCxnSpPr>
            <a:cxnSpLocks/>
          </p:cNvCxnSpPr>
          <p:nvPr/>
        </p:nvCxnSpPr>
        <p:spPr>
          <a:xfrm>
            <a:off x="7821730" y="2193425"/>
            <a:ext cx="0" cy="41143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1AA99A-E253-FB48-9B25-118E2576212D}"/>
              </a:ext>
            </a:extLst>
          </p:cNvPr>
          <p:cNvSpPr txBox="1"/>
          <p:nvPr/>
        </p:nvSpPr>
        <p:spPr>
          <a:xfrm>
            <a:off x="764755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AB470-A7D4-214A-ADF4-A67EC3BF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195" y="2604859"/>
            <a:ext cx="218813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843039E-15D0-8B4C-8605-28E22BCDC3D4}"/>
              </a:ext>
            </a:extLst>
          </p:cNvPr>
          <p:cNvSpPr/>
          <p:nvPr/>
        </p:nvSpPr>
        <p:spPr>
          <a:xfrm>
            <a:off x="6925681" y="3563785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9F8327-ECBB-CE44-91B6-E801536CB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5681" y="3034607"/>
            <a:ext cx="917827" cy="43088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260263-8927-8D48-9845-B017B9E66F2A}"/>
              </a:ext>
            </a:extLst>
          </p:cNvPr>
          <p:cNvSpPr txBox="1"/>
          <p:nvPr/>
        </p:nvSpPr>
        <p:spPr>
          <a:xfrm>
            <a:off x="10361301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1253541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4C33CC-7165-104B-86A3-7199381718ED}"/>
              </a:ext>
            </a:extLst>
          </p:cNvPr>
          <p:cNvCxnSpPr>
            <a:cxnSpLocks/>
          </p:cNvCxnSpPr>
          <p:nvPr/>
        </p:nvCxnSpPr>
        <p:spPr>
          <a:xfrm>
            <a:off x="7821730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10EA17D-8DF3-894D-8146-4031F1CD43EC}"/>
              </a:ext>
            </a:extLst>
          </p:cNvPr>
          <p:cNvSpPr txBox="1"/>
          <p:nvPr/>
        </p:nvSpPr>
        <p:spPr>
          <a:xfrm>
            <a:off x="6591043" y="484900"/>
            <a:ext cx="2504930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0A16A0-518E-9D41-87B6-D7C1C737BBC3}"/>
              </a:ext>
            </a:extLst>
          </p:cNvPr>
          <p:cNvSpPr txBox="1"/>
          <p:nvPr/>
        </p:nvSpPr>
        <p:spPr>
          <a:xfrm>
            <a:off x="43847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BCDFB4-78D8-BD44-90A7-B2E907DF07F1}"/>
              </a:ext>
            </a:extLst>
          </p:cNvPr>
          <p:cNvSpPr txBox="1"/>
          <p:nvPr/>
        </p:nvSpPr>
        <p:spPr>
          <a:xfrm>
            <a:off x="9871147" y="2416460"/>
            <a:ext cx="13286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Not Used (yet)</a:t>
            </a:r>
            <a:endParaRPr lang="en-US" sz="1400" i="1" dirty="0">
              <a:solidFill>
                <a:schemeClr val="tx2"/>
              </a:solidFill>
            </a:endParaRP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</p:spTree>
    <p:extLst>
      <p:ext uri="{BB962C8B-B14F-4D97-AF65-F5344CB8AC3E}">
        <p14:creationId xmlns:p14="http://schemas.microsoft.com/office/powerpoint/2010/main" val="308015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608012" y="609600"/>
            <a:ext cx="73914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671286" y="1562725"/>
            <a:ext cx="2559803" cy="90794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/>
              <a:t>Local AS = 2 </a:t>
            </a:r>
          </a:p>
          <a:p>
            <a:pPr algn="r">
              <a:spcAft>
                <a:spcPts val="600"/>
              </a:spcAft>
            </a:pPr>
            <a:r>
              <a:rPr lang="en-US" sz="1200" dirty="0"/>
              <a:t>+ advertise itself as dgw</a:t>
            </a:r>
          </a:p>
          <a:p>
            <a:pPr algn="r"/>
            <a:r>
              <a:rPr lang="en-US" sz="1200" dirty="0"/>
              <a:t>Remote BGP Neighbor = 20.20.20.2</a:t>
            </a:r>
          </a:p>
          <a:p>
            <a:pPr algn="r"/>
            <a:r>
              <a:rPr lang="en-US" sz="1200" dirty="0"/>
              <a:t>with AS = 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994896" y="2789218"/>
            <a:ext cx="2559868" cy="907941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pPr algn="r"/>
            <a:r>
              <a:rPr lang="en-US" sz="1200" dirty="0">
                <a:solidFill>
                  <a:srgbClr val="FFC000"/>
                </a:solidFill>
              </a:rPr>
              <a:t>Local AS = 1</a:t>
            </a:r>
          </a:p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rgbClr val="FFC000"/>
                </a:solidFill>
              </a:rPr>
              <a:t>+ advertise logical networks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Remote BGP Neighbor = 20.20.20.1</a:t>
            </a:r>
          </a:p>
          <a:p>
            <a:pPr algn="r"/>
            <a:r>
              <a:rPr lang="en-US" sz="1200" dirty="0">
                <a:solidFill>
                  <a:srgbClr val="FFC000"/>
                </a:solidFill>
              </a:rPr>
              <a:t>with AS = 1</a:t>
            </a:r>
          </a:p>
        </p:txBody>
      </p:sp>
    </p:spTree>
    <p:extLst>
      <p:ext uri="{BB962C8B-B14F-4D97-AF65-F5344CB8AC3E}">
        <p14:creationId xmlns:p14="http://schemas.microsoft.com/office/powerpoint/2010/main" val="323339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528325" y="609600"/>
            <a:ext cx="7391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8499567-BD0E-704B-9306-C44A10B1FAF5}"/>
              </a:ext>
            </a:extLst>
          </p:cNvPr>
          <p:cNvCxnSpPr>
            <a:cxnSpLocks/>
          </p:cNvCxnSpPr>
          <p:nvPr/>
        </p:nvCxnSpPr>
        <p:spPr>
          <a:xfrm flipV="1">
            <a:off x="2639422" y="6148689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5905C-F103-564D-8894-4751B1AF8548}"/>
              </a:ext>
            </a:extLst>
          </p:cNvPr>
          <p:cNvSpPr txBox="1"/>
          <p:nvPr/>
        </p:nvSpPr>
        <p:spPr>
          <a:xfrm>
            <a:off x="2878785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69E8A9E-AB79-8C49-9FEE-0A584F090358}"/>
              </a:ext>
            </a:extLst>
          </p:cNvPr>
          <p:cNvCxnSpPr>
            <a:cxnSpLocks/>
          </p:cNvCxnSpPr>
          <p:nvPr/>
        </p:nvCxnSpPr>
        <p:spPr>
          <a:xfrm flipV="1">
            <a:off x="2639422" y="5807004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6BFEFE2-F8F6-124E-B34C-04A43D739D8F}"/>
              </a:ext>
            </a:extLst>
          </p:cNvPr>
          <p:cNvSpPr txBox="1"/>
          <p:nvPr/>
        </p:nvSpPr>
        <p:spPr>
          <a:xfrm>
            <a:off x="2671197" y="5867400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5732939-60B0-484D-9F9A-F29DD063822D}"/>
              </a:ext>
            </a:extLst>
          </p:cNvPr>
          <p:cNvCxnSpPr>
            <a:cxnSpLocks/>
          </p:cNvCxnSpPr>
          <p:nvPr/>
        </p:nvCxnSpPr>
        <p:spPr>
          <a:xfrm flipV="1">
            <a:off x="4936172" y="6148690"/>
            <a:ext cx="100584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AD1F2B9-6026-7445-8794-C93B6F3F5C5C}"/>
              </a:ext>
            </a:extLst>
          </p:cNvPr>
          <p:cNvSpPr txBox="1"/>
          <p:nvPr/>
        </p:nvSpPr>
        <p:spPr>
          <a:xfrm>
            <a:off x="5175546" y="6209085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AA0D150-E4AA-7C45-9571-ED34C0A46F8F}"/>
              </a:ext>
            </a:extLst>
          </p:cNvPr>
          <p:cNvCxnSpPr>
            <a:cxnSpLocks/>
          </p:cNvCxnSpPr>
          <p:nvPr/>
        </p:nvCxnSpPr>
        <p:spPr>
          <a:xfrm flipV="1">
            <a:off x="4929674" y="5807004"/>
            <a:ext cx="100584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6D9F746-7968-364B-8FB8-9742E9E5B64E}"/>
              </a:ext>
            </a:extLst>
          </p:cNvPr>
          <p:cNvSpPr txBox="1"/>
          <p:nvPr/>
        </p:nvSpPr>
        <p:spPr>
          <a:xfrm>
            <a:off x="5205203" y="5867400"/>
            <a:ext cx="40235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751D40C-FE09-2749-B296-5BBE741C4D7C}"/>
              </a:ext>
            </a:extLst>
          </p:cNvPr>
          <p:cNvCxnSpPr>
            <a:cxnSpLocks/>
          </p:cNvCxnSpPr>
          <p:nvPr/>
        </p:nvCxnSpPr>
        <p:spPr>
          <a:xfrm flipV="1">
            <a:off x="2962266" y="1507732"/>
            <a:ext cx="0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446C53D-E9BE-414C-A059-9557DA80EE18}"/>
              </a:ext>
            </a:extLst>
          </p:cNvPr>
          <p:cNvSpPr txBox="1"/>
          <p:nvPr/>
        </p:nvSpPr>
        <p:spPr>
          <a:xfrm>
            <a:off x="2396037" y="2678103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6B841B8-9EFF-2544-9FAE-C3A88FA84AA5}"/>
              </a:ext>
            </a:extLst>
          </p:cNvPr>
          <p:cNvCxnSpPr>
            <a:cxnSpLocks/>
          </p:cNvCxnSpPr>
          <p:nvPr/>
        </p:nvCxnSpPr>
        <p:spPr>
          <a:xfrm flipV="1">
            <a:off x="3579812" y="1517052"/>
            <a:ext cx="0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CD77F29-118F-E749-92FF-98649467999E}"/>
              </a:ext>
            </a:extLst>
          </p:cNvPr>
          <p:cNvSpPr txBox="1"/>
          <p:nvPr/>
        </p:nvSpPr>
        <p:spPr>
          <a:xfrm>
            <a:off x="3005636" y="2682658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1B80A7E-EEBD-6346-871E-A640008128E0}"/>
              </a:ext>
            </a:extLst>
          </p:cNvPr>
          <p:cNvCxnSpPr>
            <a:cxnSpLocks/>
          </p:cNvCxnSpPr>
          <p:nvPr/>
        </p:nvCxnSpPr>
        <p:spPr>
          <a:xfrm>
            <a:off x="6286477" y="5791200"/>
            <a:ext cx="916318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66A403B-5491-DC40-9513-CF06CADFE673}"/>
              </a:ext>
            </a:extLst>
          </p:cNvPr>
          <p:cNvSpPr txBox="1"/>
          <p:nvPr/>
        </p:nvSpPr>
        <p:spPr>
          <a:xfrm>
            <a:off x="6612388" y="5851596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Any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A1893E-5EBB-8E48-B816-FBC8433ADADB}"/>
              </a:ext>
            </a:extLst>
          </p:cNvPr>
          <p:cNvCxnSpPr>
            <a:cxnSpLocks/>
          </p:cNvCxnSpPr>
          <p:nvPr/>
        </p:nvCxnSpPr>
        <p:spPr>
          <a:xfrm>
            <a:off x="1536523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8D22C4-8004-BB41-B5FF-F964974DB67B}"/>
              </a:ext>
            </a:extLst>
          </p:cNvPr>
          <p:cNvSpPr txBox="1"/>
          <p:nvPr/>
        </p:nvSpPr>
        <p:spPr>
          <a:xfrm>
            <a:off x="1862434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28546E8-943E-EA43-880B-8C0FB3F2309F}"/>
              </a:ext>
            </a:extLst>
          </p:cNvPr>
          <p:cNvCxnSpPr>
            <a:cxnSpLocks/>
          </p:cNvCxnSpPr>
          <p:nvPr/>
        </p:nvCxnSpPr>
        <p:spPr>
          <a:xfrm>
            <a:off x="3680747" y="5813596"/>
            <a:ext cx="916318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775A365-A709-724C-8E25-B837E7FE9ECB}"/>
              </a:ext>
            </a:extLst>
          </p:cNvPr>
          <p:cNvSpPr txBox="1"/>
          <p:nvPr/>
        </p:nvSpPr>
        <p:spPr>
          <a:xfrm>
            <a:off x="4006658" y="5873992"/>
            <a:ext cx="26449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Any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399A36-51F5-A646-83AC-CA51FF6C0728}"/>
              </a:ext>
            </a:extLst>
          </p:cNvPr>
          <p:cNvCxnSpPr>
            <a:cxnSpLocks/>
          </p:cNvCxnSpPr>
          <p:nvPr/>
        </p:nvCxnSpPr>
        <p:spPr>
          <a:xfrm flipV="1">
            <a:off x="733860" y="1227156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402045C-124D-9342-A708-9B7928F1FA1B}"/>
              </a:ext>
            </a:extLst>
          </p:cNvPr>
          <p:cNvSpPr txBox="1"/>
          <p:nvPr/>
        </p:nvSpPr>
        <p:spPr>
          <a:xfrm>
            <a:off x="1716678" y="1134823"/>
            <a:ext cx="94692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Traffic Denied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9B7F01A-B165-0144-9471-D5473023CA3B}"/>
              </a:ext>
            </a:extLst>
          </p:cNvPr>
          <p:cNvCxnSpPr>
            <a:cxnSpLocks/>
          </p:cNvCxnSpPr>
          <p:nvPr/>
        </p:nvCxnSpPr>
        <p:spPr>
          <a:xfrm flipV="1">
            <a:off x="725646" y="959570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CE3FD5C-4E2B-304D-B218-6565BE7FF1B9}"/>
              </a:ext>
            </a:extLst>
          </p:cNvPr>
          <p:cNvSpPr txBox="1"/>
          <p:nvPr/>
        </p:nvSpPr>
        <p:spPr>
          <a:xfrm>
            <a:off x="1708464" y="867237"/>
            <a:ext cx="98975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Traffic Allowed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440E241-4C11-224E-A7C9-3C7D1A21B975}"/>
              </a:ext>
            </a:extLst>
          </p:cNvPr>
          <p:cNvSpPr/>
          <p:nvPr/>
        </p:nvSpPr>
        <p:spPr>
          <a:xfrm>
            <a:off x="656766" y="749798"/>
            <a:ext cx="2126711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3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9906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14841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150382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1536465"/>
            <a:ext cx="15015" cy="613917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2582825"/>
            <a:ext cx="1528296" cy="119758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186" y="2571002"/>
            <a:ext cx="1420127" cy="1209408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1720334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1981200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0539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75D966-C8B9-9B49-8A04-C69E590267F9}"/>
              </a:ext>
            </a:extLst>
          </p:cNvPr>
          <p:cNvCxnSpPr>
            <a:cxnSpLocks/>
          </p:cNvCxnSpPr>
          <p:nvPr/>
        </p:nvCxnSpPr>
        <p:spPr>
          <a:xfrm>
            <a:off x="1086747" y="2510980"/>
            <a:ext cx="2159928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3495F99-879C-C34B-AE5A-AC94E06DDE8F}"/>
              </a:ext>
            </a:extLst>
          </p:cNvPr>
          <p:cNvSpPr txBox="1"/>
          <p:nvPr/>
        </p:nvSpPr>
        <p:spPr>
          <a:xfrm>
            <a:off x="1112491" y="228600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FF4EB43-1665-5442-801E-FDDD02F29C8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1960941" y="252557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7">
            <a:extLst>
              <a:ext uri="{FF2B5EF4-FFF2-40B4-BE49-F238E27FC236}">
                <a16:creationId xmlns:a16="http://schemas.microsoft.com/office/drawing/2014/main" id="{E23E233F-F078-004E-B175-2CE954AD3095}"/>
              </a:ext>
            </a:extLst>
          </p:cNvPr>
          <p:cNvSpPr/>
          <p:nvPr/>
        </p:nvSpPr>
        <p:spPr>
          <a:xfrm>
            <a:off x="1774769" y="305092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123" name="Freeform 21">
            <a:extLst>
              <a:ext uri="{FF2B5EF4-FFF2-40B4-BE49-F238E27FC236}">
                <a16:creationId xmlns:a16="http://schemas.microsoft.com/office/drawing/2014/main" id="{29BF9869-4A82-154E-945A-EB545BF557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55531" y="285878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891121F-4BED-7849-B9AA-E05B85E6F712}"/>
              </a:ext>
            </a:extLst>
          </p:cNvPr>
          <p:cNvCxnSpPr>
            <a:cxnSpLocks/>
            <a:endCxn id="125" idx="0"/>
          </p:cNvCxnSpPr>
          <p:nvPr/>
        </p:nvCxnSpPr>
        <p:spPr>
          <a:xfrm>
            <a:off x="2763415" y="251098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7">
            <a:extLst>
              <a:ext uri="{FF2B5EF4-FFF2-40B4-BE49-F238E27FC236}">
                <a16:creationId xmlns:a16="http://schemas.microsoft.com/office/drawing/2014/main" id="{C7EBAB79-6377-534C-AE63-F15D5C1F141E}"/>
              </a:ext>
            </a:extLst>
          </p:cNvPr>
          <p:cNvSpPr/>
          <p:nvPr/>
        </p:nvSpPr>
        <p:spPr>
          <a:xfrm>
            <a:off x="2577243" y="303632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6" name="Freeform 21">
            <a:extLst>
              <a:ext uri="{FF2B5EF4-FFF2-40B4-BE49-F238E27FC236}">
                <a16:creationId xmlns:a16="http://schemas.microsoft.com/office/drawing/2014/main" id="{371D1B07-5BC2-CE4E-9B76-2A8276FFE22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005" y="284418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660D227-E488-D14E-A348-4F35128618AB}"/>
              </a:ext>
            </a:extLst>
          </p:cNvPr>
          <p:cNvSpPr txBox="1"/>
          <p:nvPr/>
        </p:nvSpPr>
        <p:spPr>
          <a:xfrm>
            <a:off x="2017480" y="263380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C86177-57A1-D448-955A-FE7BB39314D8}"/>
              </a:ext>
            </a:extLst>
          </p:cNvPr>
          <p:cNvSpPr txBox="1"/>
          <p:nvPr/>
        </p:nvSpPr>
        <p:spPr>
          <a:xfrm>
            <a:off x="2809445" y="2642814"/>
            <a:ext cx="213200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</p:spTree>
    <p:extLst>
      <p:ext uri="{BB962C8B-B14F-4D97-AF65-F5344CB8AC3E}">
        <p14:creationId xmlns:p14="http://schemas.microsoft.com/office/powerpoint/2010/main" val="9814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2286000"/>
            <a:ext cx="55626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444EDBD-048D-AC40-AD2F-EF2DEE67981A}"/>
              </a:ext>
            </a:extLst>
          </p:cNvPr>
          <p:cNvCxnSpPr>
            <a:cxnSpLocks/>
          </p:cNvCxnSpPr>
          <p:nvPr/>
        </p:nvCxnSpPr>
        <p:spPr>
          <a:xfrm>
            <a:off x="377190" y="3469314"/>
            <a:ext cx="312642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7C84DD9-5B8F-FC4E-BC37-160EE1B7A030}"/>
              </a:ext>
            </a:extLst>
          </p:cNvPr>
          <p:cNvSpPr txBox="1"/>
          <p:nvPr/>
        </p:nvSpPr>
        <p:spPr>
          <a:xfrm>
            <a:off x="402934" y="3244334"/>
            <a:ext cx="2888419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11 - Management (192.168.50.0/24)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4F960AD-9883-F64A-85BF-BCD286771C31}"/>
              </a:ext>
            </a:extLst>
          </p:cNvPr>
          <p:cNvCxnSpPr>
            <a:cxnSpLocks/>
          </p:cNvCxnSpPr>
          <p:nvPr/>
        </p:nvCxnSpPr>
        <p:spPr>
          <a:xfrm>
            <a:off x="377190" y="4111180"/>
            <a:ext cx="4219932" cy="0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2FD206B-E1B3-3940-B480-0BB75AC5E1BF}"/>
              </a:ext>
            </a:extLst>
          </p:cNvPr>
          <p:cNvSpPr txBox="1"/>
          <p:nvPr/>
        </p:nvSpPr>
        <p:spPr>
          <a:xfrm>
            <a:off x="402934" y="3886200"/>
            <a:ext cx="253434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12 - Overlay (192.168.51.0/24)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7DF31E-24EF-6441-9184-E59776AC2E95}"/>
              </a:ext>
            </a:extLst>
          </p:cNvPr>
          <p:cNvCxnSpPr>
            <a:cxnSpLocks/>
          </p:cNvCxnSpPr>
          <p:nvPr/>
        </p:nvCxnSpPr>
        <p:spPr>
          <a:xfrm flipV="1">
            <a:off x="3275012" y="2860566"/>
            <a:ext cx="669659" cy="608748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3238F8-0CD7-6448-85C2-ECD5BE21F00F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4157436" y="2984265"/>
            <a:ext cx="0" cy="112691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5C5E3D7-2BD0-4D4D-B827-EDA05EC714BA}"/>
              </a:ext>
            </a:extLst>
          </p:cNvPr>
          <p:cNvSpPr txBox="1"/>
          <p:nvPr/>
        </p:nvSpPr>
        <p:spPr>
          <a:xfrm>
            <a:off x="3749318" y="2704279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0EB6D0-C884-EB45-A478-EF9F9B62B696}"/>
              </a:ext>
            </a:extLst>
          </p:cNvPr>
          <p:cNvSpPr txBox="1"/>
          <p:nvPr/>
        </p:nvSpPr>
        <p:spPr>
          <a:xfrm>
            <a:off x="3995464" y="3012723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4423580" y="238467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7260609" y="12419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9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DAFC6C-D3FC-D44D-8623-737E2D92822C}"/>
              </a:ext>
            </a:extLst>
          </p:cNvPr>
          <p:cNvGrpSpPr/>
          <p:nvPr/>
        </p:nvGrpSpPr>
        <p:grpSpPr>
          <a:xfrm>
            <a:off x="1851590" y="4103568"/>
            <a:ext cx="916918" cy="900205"/>
            <a:chOff x="2345288" y="3832283"/>
            <a:chExt cx="916918" cy="90020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7D2727-0B09-DA44-8F09-617A104F82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09A300A-FA18-324F-BB76-A306E2F982B0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2FFC200-A05A-1A41-9BD0-FED4C2C8BCFF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C77410D6-5EE5-704C-B28E-2EFA37EB6D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8" name="Freeform 20">
                  <a:extLst>
                    <a:ext uri="{FF2B5EF4-FFF2-40B4-BE49-F238E27FC236}">
                      <a16:creationId xmlns:a16="http://schemas.microsoft.com/office/drawing/2014/main" id="{59572066-6E83-D64A-A690-11A629B80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59" name="Freeform 21">
                  <a:extLst>
                    <a:ext uri="{FF2B5EF4-FFF2-40B4-BE49-F238E27FC236}">
                      <a16:creationId xmlns:a16="http://schemas.microsoft.com/office/drawing/2014/main" id="{0D636CE1-B739-3842-9C2E-E08FE8BD0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0" name="Freeform 22">
                  <a:extLst>
                    <a:ext uri="{FF2B5EF4-FFF2-40B4-BE49-F238E27FC236}">
                      <a16:creationId xmlns:a16="http://schemas.microsoft.com/office/drawing/2014/main" id="{8214C23B-7F37-1B49-92AB-C12822FB9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1" name="Freeform 23">
                  <a:extLst>
                    <a:ext uri="{FF2B5EF4-FFF2-40B4-BE49-F238E27FC236}">
                      <a16:creationId xmlns:a16="http://schemas.microsoft.com/office/drawing/2014/main" id="{4546A1A6-C167-F746-BEAA-A24D529BC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2" name="Freeform 24">
                  <a:extLst>
                    <a:ext uri="{FF2B5EF4-FFF2-40B4-BE49-F238E27FC236}">
                      <a16:creationId xmlns:a16="http://schemas.microsoft.com/office/drawing/2014/main" id="{9DA146C6-8277-1B44-BA6A-C5EE530D1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3" name="Freeform 25">
                  <a:extLst>
                    <a:ext uri="{FF2B5EF4-FFF2-40B4-BE49-F238E27FC236}">
                      <a16:creationId xmlns:a16="http://schemas.microsoft.com/office/drawing/2014/main" id="{F5098292-2D18-B246-B77B-7B48B58F8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64" name="Freeform 26">
                  <a:extLst>
                    <a:ext uri="{FF2B5EF4-FFF2-40B4-BE49-F238E27FC236}">
                      <a16:creationId xmlns:a16="http://schemas.microsoft.com/office/drawing/2014/main" id="{12420368-E0E0-8A46-923B-0966410D84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BF91110-B7E5-0547-B51B-867A21DB9CE2}"/>
                </a:ext>
              </a:extLst>
            </p:cNvPr>
            <p:cNvSpPr txBox="1"/>
            <p:nvPr/>
          </p:nvSpPr>
          <p:spPr>
            <a:xfrm>
              <a:off x="2345288" y="4517044"/>
              <a:ext cx="916918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1" dirty="0">
                  <a:solidFill>
                    <a:schemeClr val="accent1"/>
                  </a:solidFill>
                </a:rPr>
                <a:t>NSX-T </a:t>
              </a:r>
              <a:r>
                <a:rPr lang="en-US" sz="1400" b="1" i="1" dirty="0" err="1">
                  <a:solidFill>
                    <a:schemeClr val="accent1"/>
                  </a:solidFill>
                </a:rPr>
                <a:t>Mgr</a:t>
              </a:r>
              <a:endParaRPr lang="en-US" sz="14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7A8778-9A20-604C-8384-8B542C930B3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310049" y="3468580"/>
            <a:ext cx="0" cy="6349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7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912812" y="216080"/>
            <a:ext cx="9982201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2" y="2220458"/>
            <a:ext cx="9306827" cy="3189742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2" y="2600666"/>
            <a:ext cx="4639720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588179" y="3559592"/>
            <a:ext cx="548640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878225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1110146-9B53-9247-AB91-65C8D9DF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070" y="3030414"/>
            <a:ext cx="1235942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E3DAC6-4329-3D40-841D-F5F0BD9CCC5A}"/>
              </a:ext>
            </a:extLst>
          </p:cNvPr>
          <p:cNvSpPr>
            <a:spLocks noChangeAspect="1"/>
          </p:cNvSpPr>
          <p:nvPr/>
        </p:nvSpPr>
        <p:spPr>
          <a:xfrm>
            <a:off x="3078493" y="4088922"/>
            <a:ext cx="2863519" cy="84860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4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AE7804-0186-EB45-8A73-7744723AE310}"/>
              </a:ext>
            </a:extLst>
          </p:cNvPr>
          <p:cNvSpPr txBox="1"/>
          <p:nvPr/>
        </p:nvSpPr>
        <p:spPr>
          <a:xfrm>
            <a:off x="3233864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3B206D-CBC0-CD42-9219-59DD73FF7DC8}"/>
              </a:ext>
            </a:extLst>
          </p:cNvPr>
          <p:cNvSpPr txBox="1"/>
          <p:nvPr/>
        </p:nvSpPr>
        <p:spPr>
          <a:xfrm>
            <a:off x="3899092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EB7F44-3ABF-A94F-AFC4-D1EB912A37F9}"/>
              </a:ext>
            </a:extLst>
          </p:cNvPr>
          <p:cNvSpPr txBox="1"/>
          <p:nvPr/>
        </p:nvSpPr>
        <p:spPr>
          <a:xfrm>
            <a:off x="4560716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9CAA3A-F949-CA48-B92B-97C9E4F969CD}"/>
              </a:ext>
            </a:extLst>
          </p:cNvPr>
          <p:cNvSpPr txBox="1"/>
          <p:nvPr/>
        </p:nvSpPr>
        <p:spPr>
          <a:xfrm>
            <a:off x="5229847" y="3896795"/>
            <a:ext cx="574547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vNIC3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5303C-655D-5049-B707-E217542C834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2430608" y="3660751"/>
            <a:ext cx="1090530" cy="23604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F00A46-9CD9-6C49-A10A-46A80A4BB2ED}"/>
              </a:ext>
            </a:extLst>
          </p:cNvPr>
          <p:cNvCxnSpPr>
            <a:cxnSpLocks/>
            <a:stCxn id="40" idx="2"/>
            <a:endCxn id="69" idx="0"/>
          </p:cNvCxnSpPr>
          <p:nvPr/>
        </p:nvCxnSpPr>
        <p:spPr>
          <a:xfrm>
            <a:off x="4181041" y="3445912"/>
            <a:ext cx="5325" cy="450883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BA6A1-554A-AE4E-8ECD-A6E8BEA27BD8}"/>
              </a:ext>
            </a:extLst>
          </p:cNvPr>
          <p:cNvCxnSpPr>
            <a:cxnSpLocks/>
          </p:cNvCxnSpPr>
          <p:nvPr/>
        </p:nvCxnSpPr>
        <p:spPr>
          <a:xfrm flipV="1">
            <a:off x="2439255" y="3453607"/>
            <a:ext cx="0" cy="216514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917827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14E643-1985-3342-96A6-CA6F63B599E6}"/>
              </a:ext>
            </a:extLst>
          </p:cNvPr>
          <p:cNvSpPr>
            <a:spLocks noChangeAspect="1"/>
          </p:cNvSpPr>
          <p:nvPr/>
        </p:nvSpPr>
        <p:spPr>
          <a:xfrm>
            <a:off x="3907429" y="425610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F37A7E-F825-A44D-B509-84B94FD1466E}"/>
              </a:ext>
            </a:extLst>
          </p:cNvPr>
          <p:cNvGrpSpPr/>
          <p:nvPr/>
        </p:nvGrpSpPr>
        <p:grpSpPr>
          <a:xfrm>
            <a:off x="7833316" y="2602764"/>
            <a:ext cx="2241665" cy="1067357"/>
            <a:chOff x="7833316" y="2602764"/>
            <a:chExt cx="2241665" cy="106735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B7CA380-B237-5A4C-B485-84E2FE5BC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316" y="2602764"/>
              <a:ext cx="2241665" cy="1067357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t" anchorCtr="1"/>
            <a:lstStyle>
              <a:defPPr>
                <a:defRPr lang="en-US"/>
              </a:defPPr>
              <a:lvl1pPr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0" fontAlgn="base">
                <a:spcBef>
                  <a:spcPct val="5000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fr-FR" sz="1400" b="1" dirty="0">
                  <a:solidFill>
                    <a:schemeClr val="tx2"/>
                  </a:solidFill>
                </a:rPr>
                <a:t>vDS NSX</a:t>
              </a:r>
            </a:p>
            <a:p>
              <a:pPr algn="ctr">
                <a:spcBef>
                  <a:spcPts val="0"/>
                </a:spcBef>
              </a:pPr>
              <a:r>
                <a:rPr lang="en-US" sz="1400" i="1" dirty="0">
                  <a:solidFill>
                    <a:srgbClr val="FF0000"/>
                  </a:solidFill>
                </a:rPr>
                <a:t>!!! MTU &gt;= 1700 !!!</a:t>
              </a:r>
            </a:p>
            <a:p>
              <a:pPr algn="ctr">
                <a:spcBef>
                  <a:spcPts val="0"/>
                </a:spcBef>
              </a:pPr>
              <a:endParaRPr lang="en-US" sz="1400" b="1" dirty="0">
                <a:solidFill>
                  <a:schemeClr val="tx2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556617-A744-6845-B951-1C32309CD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1012" y="3331318"/>
              <a:ext cx="548640" cy="250082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F8981D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TEP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626E48C-C331-F146-852A-1829E3FE3071}"/>
              </a:ext>
            </a:extLst>
          </p:cNvPr>
          <p:cNvCxnSpPr>
            <a:cxnSpLocks/>
          </p:cNvCxnSpPr>
          <p:nvPr/>
        </p:nvCxnSpPr>
        <p:spPr>
          <a:xfrm>
            <a:off x="8954149" y="997297"/>
            <a:ext cx="2287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2C1103-3B38-B549-A82F-C1F1971EEB83}"/>
              </a:ext>
            </a:extLst>
          </p:cNvPr>
          <p:cNvCxnSpPr>
            <a:cxnSpLocks/>
            <a:stCxn id="25" idx="2"/>
            <a:endCxn id="75" idx="0"/>
          </p:cNvCxnSpPr>
          <p:nvPr/>
        </p:nvCxnSpPr>
        <p:spPr>
          <a:xfrm flipH="1">
            <a:off x="8954149" y="2315428"/>
            <a:ext cx="2288" cy="287336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EC13771-86B0-1041-9D8D-3678107481B2}"/>
              </a:ext>
            </a:extLst>
          </p:cNvPr>
          <p:cNvSpPr/>
          <p:nvPr/>
        </p:nvSpPr>
        <p:spPr>
          <a:xfrm>
            <a:off x="3268660" y="424494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8B4D19-0335-E74B-990C-094FE1DE3890}"/>
              </a:ext>
            </a:extLst>
          </p:cNvPr>
          <p:cNvSpPr txBox="1"/>
          <p:nvPr/>
        </p:nvSpPr>
        <p:spPr>
          <a:xfrm>
            <a:off x="1253541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DF228D-9CD0-4F4D-884E-9CC95A6E17B2}"/>
              </a:ext>
            </a:extLst>
          </p:cNvPr>
          <p:cNvSpPr txBox="1"/>
          <p:nvPr/>
        </p:nvSpPr>
        <p:spPr>
          <a:xfrm>
            <a:off x="7704282" y="3810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  <a:endParaRPr 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150812" y="1295400"/>
            <a:ext cx="55626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3884612" y="24384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377190" y="3886200"/>
            <a:ext cx="3507422" cy="0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402934" y="3661220"/>
            <a:ext cx="2063514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VLAN 16 - Web (10.16.1.0/24)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AE8F2F-6B8D-B249-BCB4-85C4AE6610DC}"/>
              </a:ext>
            </a:extLst>
          </p:cNvPr>
          <p:cNvCxnSpPr>
            <a:cxnSpLocks/>
          </p:cNvCxnSpPr>
          <p:nvPr/>
        </p:nvCxnSpPr>
        <p:spPr>
          <a:xfrm flipV="1">
            <a:off x="3676075" y="2961354"/>
            <a:ext cx="352683" cy="924846"/>
          </a:xfrm>
          <a:prstGeom prst="line">
            <a:avLst/>
          </a:prstGeom>
          <a:ln w="28575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3842879" y="29319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2655379" y="2613392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1384" y="3900795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065212" y="44261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5974" y="42340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04233" y="3886200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918061" y="44115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98823" y="42194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307923" y="40090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3150263" y="40180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7030A0"/>
                </a:solidFill>
              </a:rPr>
              <a:t>.12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771624-E9E9-5242-935E-A2DE5705B851}"/>
              </a:ext>
            </a:extLst>
          </p:cNvPr>
          <p:cNvCxnSpPr>
            <a:cxnSpLocks/>
          </p:cNvCxnSpPr>
          <p:nvPr/>
        </p:nvCxnSpPr>
        <p:spPr>
          <a:xfrm flipV="1">
            <a:off x="1751012" y="4532685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176D32F-E0C1-7949-87E1-2BC53C54E569}"/>
              </a:ext>
            </a:extLst>
          </p:cNvPr>
          <p:cNvSpPr txBox="1"/>
          <p:nvPr/>
        </p:nvSpPr>
        <p:spPr>
          <a:xfrm>
            <a:off x="1990375" y="4593081"/>
            <a:ext cx="46166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986076-D8F7-9F46-92B9-AFE94316573F}"/>
              </a:ext>
            </a:extLst>
          </p:cNvPr>
          <p:cNvCxnSpPr>
            <a:cxnSpLocks/>
          </p:cNvCxnSpPr>
          <p:nvPr/>
        </p:nvCxnSpPr>
        <p:spPr>
          <a:xfrm flipV="1">
            <a:off x="1725022" y="4191000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285077-69C0-7643-8CAC-33D8638DB6DC}"/>
              </a:ext>
            </a:extLst>
          </p:cNvPr>
          <p:cNvSpPr txBox="1"/>
          <p:nvPr/>
        </p:nvSpPr>
        <p:spPr>
          <a:xfrm>
            <a:off x="1756797" y="4251396"/>
            <a:ext cx="876843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HTTP+ICMP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126438-EC2A-BC46-A60D-5CD09D75C0E1}"/>
              </a:ext>
            </a:extLst>
          </p:cNvPr>
          <p:cNvCxnSpPr>
            <a:cxnSpLocks/>
          </p:cNvCxnSpPr>
          <p:nvPr/>
        </p:nvCxnSpPr>
        <p:spPr>
          <a:xfrm flipV="1">
            <a:off x="4064144" y="2172528"/>
            <a:ext cx="730898" cy="1909085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055CCC-6A0B-1D41-9EE9-9891CEA17AAB}"/>
              </a:ext>
            </a:extLst>
          </p:cNvPr>
          <p:cNvSpPr txBox="1"/>
          <p:nvPr/>
        </p:nvSpPr>
        <p:spPr>
          <a:xfrm>
            <a:off x="4396658" y="3342899"/>
            <a:ext cx="402354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HTTP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864B7C-0C31-F542-8C3A-110DAF2FBD90}"/>
              </a:ext>
            </a:extLst>
          </p:cNvPr>
          <p:cNvCxnSpPr>
            <a:cxnSpLocks/>
          </p:cNvCxnSpPr>
          <p:nvPr/>
        </p:nvCxnSpPr>
        <p:spPr>
          <a:xfrm flipV="1">
            <a:off x="4681690" y="2181848"/>
            <a:ext cx="729074" cy="190432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5C745D1-88AD-0A40-84E3-0D9C331B353F}"/>
              </a:ext>
            </a:extLst>
          </p:cNvPr>
          <p:cNvSpPr txBox="1"/>
          <p:nvPr/>
        </p:nvSpPr>
        <p:spPr>
          <a:xfrm>
            <a:off x="5006257" y="3347454"/>
            <a:ext cx="53824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Others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06257" y="1482341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E7CCF3-C98A-384A-A92E-005DF327F68C}"/>
              </a:ext>
            </a:extLst>
          </p:cNvPr>
          <p:cNvCxnSpPr>
            <a:cxnSpLocks/>
          </p:cNvCxnSpPr>
          <p:nvPr/>
        </p:nvCxnSpPr>
        <p:spPr>
          <a:xfrm flipV="1">
            <a:off x="380306" y="1905000"/>
            <a:ext cx="940390" cy="0"/>
          </a:xfrm>
          <a:prstGeom prst="line">
            <a:avLst/>
          </a:prstGeom>
          <a:ln w="28575">
            <a:solidFill>
              <a:srgbClr val="FF0000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3B3D792-8C4B-3849-8270-1735034AB78D}"/>
              </a:ext>
            </a:extLst>
          </p:cNvPr>
          <p:cNvSpPr txBox="1"/>
          <p:nvPr/>
        </p:nvSpPr>
        <p:spPr>
          <a:xfrm>
            <a:off x="1363124" y="1812667"/>
            <a:ext cx="946926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Traffic Denied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8C1558-E0CC-644F-93DC-6F3E991E3D73}"/>
              </a:ext>
            </a:extLst>
          </p:cNvPr>
          <p:cNvCxnSpPr>
            <a:cxnSpLocks/>
          </p:cNvCxnSpPr>
          <p:nvPr/>
        </p:nvCxnSpPr>
        <p:spPr>
          <a:xfrm flipV="1">
            <a:off x="372092" y="1637414"/>
            <a:ext cx="940390" cy="0"/>
          </a:xfrm>
          <a:prstGeom prst="line">
            <a:avLst/>
          </a:prstGeom>
          <a:ln w="28575">
            <a:solidFill>
              <a:schemeClr val="accent6"/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9BCC096-09DC-7C4B-A5E5-FDDD03D61FD5}"/>
              </a:ext>
            </a:extLst>
          </p:cNvPr>
          <p:cNvSpPr txBox="1"/>
          <p:nvPr/>
        </p:nvSpPr>
        <p:spPr>
          <a:xfrm>
            <a:off x="1354910" y="1545081"/>
            <a:ext cx="98975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6"/>
                </a:solidFill>
              </a:rPr>
              <a:t>Traffic Allowed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4479B0-4566-A948-A324-2D297180DC56}"/>
              </a:ext>
            </a:extLst>
          </p:cNvPr>
          <p:cNvSpPr/>
          <p:nvPr/>
        </p:nvSpPr>
        <p:spPr>
          <a:xfrm>
            <a:off x="303212" y="1427642"/>
            <a:ext cx="2126711" cy="685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CACBFD-0D2F-5A4B-AEAB-1100C78E2675}"/>
              </a:ext>
            </a:extLst>
          </p:cNvPr>
          <p:cNvSpPr txBox="1"/>
          <p:nvPr/>
        </p:nvSpPr>
        <p:spPr>
          <a:xfrm>
            <a:off x="2522683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88D9E9-D8ED-0B40-96D9-9F0D02C544A0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765238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17">
            <a:extLst>
              <a:ext uri="{FF2B5EF4-FFF2-40B4-BE49-F238E27FC236}">
                <a16:creationId xmlns:a16="http://schemas.microsoft.com/office/drawing/2014/main" id="{9D8396A0-9A5C-7949-A2E7-BCC519FF8E39}"/>
              </a:ext>
            </a:extLst>
          </p:cNvPr>
          <p:cNvSpPr/>
          <p:nvPr/>
        </p:nvSpPr>
        <p:spPr>
          <a:xfrm>
            <a:off x="4579066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VM1</a:t>
            </a:r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77FAA563-622A-2D4E-B6DF-2A04212369A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59828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C7EC239-DD8C-C046-8A2E-95E885F57BAD}"/>
              </a:ext>
            </a:extLst>
          </p:cNvPr>
          <p:cNvSpPr txBox="1"/>
          <p:nvPr/>
        </p:nvSpPr>
        <p:spPr>
          <a:xfrm>
            <a:off x="7780482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072B45C-DBBC-894D-86DB-E5F6538F8F9A}"/>
              </a:ext>
            </a:extLst>
          </p:cNvPr>
          <p:cNvCxnSpPr>
            <a:cxnSpLocks/>
            <a:stCxn id="114" idx="2"/>
            <a:endCxn id="117" idx="0"/>
          </p:cNvCxnSpPr>
          <p:nvPr/>
        </p:nvCxnSpPr>
        <p:spPr>
          <a:xfrm flipH="1">
            <a:off x="10322203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9AC7BBA-2DAD-E74A-B72F-29F371ADB737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10023037" y="3140908"/>
            <a:ext cx="1" cy="525346"/>
          </a:xfrm>
          <a:prstGeom prst="line">
            <a:avLst/>
          </a:prstGeom>
          <a:ln w="19050">
            <a:solidFill>
              <a:srgbClr val="7030A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7">
            <a:extLst>
              <a:ext uri="{FF2B5EF4-FFF2-40B4-BE49-F238E27FC236}">
                <a16:creationId xmlns:a16="http://schemas.microsoft.com/office/drawing/2014/main" id="{E499A5BA-B4B9-E849-AC9B-ACD6C3FE9F97}"/>
              </a:ext>
            </a:extLst>
          </p:cNvPr>
          <p:cNvSpPr/>
          <p:nvPr/>
        </p:nvSpPr>
        <p:spPr>
          <a:xfrm>
            <a:off x="9836865" y="3666254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VM2</a:t>
            </a:r>
          </a:p>
        </p:txBody>
      </p:sp>
      <p:sp>
        <p:nvSpPr>
          <p:cNvPr id="122" name="Freeform 21">
            <a:extLst>
              <a:ext uri="{FF2B5EF4-FFF2-40B4-BE49-F238E27FC236}">
                <a16:creationId xmlns:a16="http://schemas.microsoft.com/office/drawing/2014/main" id="{459127E0-C1FD-484C-8E69-20D7621B0D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917627" y="3474115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67F6ED1-DBF1-DD4B-AE6C-318A809B52AB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2E59AB1-CB2D-0C45-9077-2F701285D9AE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39188CB-36DC-1A4A-B17B-EB7A047FBF3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032D22-2C1A-F347-B76D-294D04684850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B402DFA-0960-4147-969D-1105BBCAB7B5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BDCF92-711C-6640-8405-66150E68D3D6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836173E-579C-7845-8CE7-84729856EE6F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2374A8-A7B7-5841-ADF2-3A572E47DF48}"/>
              </a:ext>
            </a:extLst>
          </p:cNvPr>
          <p:cNvCxnSpPr>
            <a:cxnSpLocks/>
            <a:stCxn id="124" idx="2"/>
            <a:endCxn id="14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A9B2C3-7140-AE48-B64C-59C7887F2866}"/>
              </a:ext>
            </a:extLst>
          </p:cNvPr>
          <p:cNvCxnSpPr>
            <a:cxnSpLocks/>
          </p:cNvCxnSpPr>
          <p:nvPr/>
        </p:nvCxnSpPr>
        <p:spPr>
          <a:xfrm>
            <a:off x="5064404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B4F501-BCE0-B94E-9C5A-844B4A650A91}"/>
              </a:ext>
            </a:extLst>
          </p:cNvPr>
          <p:cNvCxnSpPr>
            <a:cxnSpLocks/>
          </p:cNvCxnSpPr>
          <p:nvPr/>
        </p:nvCxnSpPr>
        <p:spPr>
          <a:xfrm>
            <a:off x="10322203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E00E7F-55C4-5949-82C6-5A8CC11F400D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</p:spTree>
    <p:extLst>
      <p:ext uri="{BB962C8B-B14F-4D97-AF65-F5344CB8AC3E}">
        <p14:creationId xmlns:p14="http://schemas.microsoft.com/office/powerpoint/2010/main" val="241362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614A881-3D71-8D47-A3B4-E52C77CC9904}"/>
              </a:ext>
            </a:extLst>
          </p:cNvPr>
          <p:cNvSpPr/>
          <p:nvPr/>
        </p:nvSpPr>
        <p:spPr>
          <a:xfrm>
            <a:off x="531812" y="152400"/>
            <a:ext cx="11582400" cy="641968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D287C2-E3F3-CE48-A690-77124F42E543}"/>
              </a:ext>
            </a:extLst>
          </p:cNvPr>
          <p:cNvSpPr/>
          <p:nvPr/>
        </p:nvSpPr>
        <p:spPr>
          <a:xfrm>
            <a:off x="1293813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FFDBF-0452-9C4A-8D13-3EB6F688F3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484228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65D45E-25A5-984E-9B4B-B163FB82471E}"/>
              </a:ext>
            </a:extLst>
          </p:cNvPr>
          <p:cNvSpPr txBox="1"/>
          <p:nvPr/>
        </p:nvSpPr>
        <p:spPr>
          <a:xfrm>
            <a:off x="2310049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27D139-9A9B-5740-818C-64D076B5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93" y="2600666"/>
            <a:ext cx="2304288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DD9B779-D80E-3649-BBAB-501ADA3ACC47}"/>
              </a:ext>
            </a:extLst>
          </p:cNvPr>
          <p:cNvSpPr/>
          <p:nvPr/>
        </p:nvSpPr>
        <p:spPr>
          <a:xfrm>
            <a:off x="1435778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BA587-BF9C-5948-85B8-D549A60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179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DDB4EE-0059-F746-B2DB-AD3520331204}"/>
              </a:ext>
            </a:extLst>
          </p:cNvPr>
          <p:cNvSpPr txBox="1"/>
          <p:nvPr/>
        </p:nvSpPr>
        <p:spPr>
          <a:xfrm>
            <a:off x="4890226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7B76AE-E1E8-E945-8E39-B31E39E747C0}"/>
              </a:ext>
            </a:extLst>
          </p:cNvPr>
          <p:cNvSpPr/>
          <p:nvPr/>
        </p:nvSpPr>
        <p:spPr>
          <a:xfrm>
            <a:off x="756911" y="1806992"/>
            <a:ext cx="11128702" cy="3581400"/>
          </a:xfrm>
          <a:prstGeom prst="rect">
            <a:avLst/>
          </a:prstGeom>
          <a:ln w="57150" cap="flat" cmpd="sng">
            <a:solidFill>
              <a:schemeClr val="accent4"/>
            </a:solidFill>
            <a:prstDash val="sysDash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4"/>
                </a:solidFill>
              </a:rPr>
              <a:t>vCenter – Cluster NSX-Eval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0F817-B26A-C048-8A33-735C58CEB3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84228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 result for vcenter">
            <a:extLst>
              <a:ext uri="{FF2B5EF4-FFF2-40B4-BE49-F238E27FC236}">
                <a16:creationId xmlns:a16="http://schemas.microsoft.com/office/drawing/2014/main" id="{7E1448FE-5B90-4D4A-A1C4-31A5A96CB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11" y="4860714"/>
            <a:ext cx="455143" cy="4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786EBC9-A2E1-CF48-A46F-E903D077E0E3}"/>
              </a:ext>
            </a:extLst>
          </p:cNvPr>
          <p:cNvGrpSpPr>
            <a:grpSpLocks noChangeAspect="1"/>
          </p:cNvGrpSpPr>
          <p:nvPr/>
        </p:nvGrpSpPr>
        <p:grpSpPr>
          <a:xfrm>
            <a:off x="3960812" y="5638803"/>
            <a:ext cx="672606" cy="672606"/>
            <a:chOff x="10066016" y="5315857"/>
            <a:chExt cx="1828959" cy="182895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307E787-3E89-2F45-A24D-5A17FFF1EF74}"/>
                </a:ext>
              </a:extLst>
            </p:cNvPr>
            <p:cNvSpPr/>
            <p:nvPr/>
          </p:nvSpPr>
          <p:spPr>
            <a:xfrm>
              <a:off x="10066016" y="5315857"/>
              <a:ext cx="1828959" cy="1828959"/>
            </a:xfrm>
            <a:prstGeom prst="ellipse">
              <a:avLst/>
            </a:prstGeom>
            <a:solidFill>
              <a:schemeClr val="accent3"/>
            </a:solidFill>
            <a:ln w="762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78">
              <a:extLst>
                <a:ext uri="{FF2B5EF4-FFF2-40B4-BE49-F238E27FC236}">
                  <a16:creationId xmlns:a16="http://schemas.microsoft.com/office/drawing/2014/main" id="{D64409BE-54FC-E44E-82D7-17EBCCAB852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572215" y="5682252"/>
              <a:ext cx="816561" cy="1096167"/>
            </a:xfrm>
            <a:custGeom>
              <a:avLst/>
              <a:gdLst>
                <a:gd name="T0" fmla="*/ 143 w 286"/>
                <a:gd name="T1" fmla="*/ 0 h 384"/>
                <a:gd name="T2" fmla="*/ 0 w 286"/>
                <a:gd name="T3" fmla="*/ 43 h 384"/>
                <a:gd name="T4" fmla="*/ 0 w 286"/>
                <a:gd name="T5" fmla="*/ 341 h 384"/>
                <a:gd name="T6" fmla="*/ 143 w 286"/>
                <a:gd name="T7" fmla="*/ 384 h 384"/>
                <a:gd name="T8" fmla="*/ 286 w 286"/>
                <a:gd name="T9" fmla="*/ 341 h 384"/>
                <a:gd name="T10" fmla="*/ 286 w 286"/>
                <a:gd name="T11" fmla="*/ 43 h 384"/>
                <a:gd name="T12" fmla="*/ 143 w 286"/>
                <a:gd name="T13" fmla="*/ 0 h 384"/>
                <a:gd name="T14" fmla="*/ 143 w 286"/>
                <a:gd name="T15" fmla="*/ 16 h 384"/>
                <a:gd name="T16" fmla="*/ 270 w 286"/>
                <a:gd name="T17" fmla="*/ 43 h 384"/>
                <a:gd name="T18" fmla="*/ 143 w 286"/>
                <a:gd name="T19" fmla="*/ 69 h 384"/>
                <a:gd name="T20" fmla="*/ 16 w 286"/>
                <a:gd name="T21" fmla="*/ 43 h 384"/>
                <a:gd name="T22" fmla="*/ 143 w 286"/>
                <a:gd name="T23" fmla="*/ 16 h 384"/>
                <a:gd name="T24" fmla="*/ 270 w 286"/>
                <a:gd name="T25" fmla="*/ 341 h 384"/>
                <a:gd name="T26" fmla="*/ 143 w 286"/>
                <a:gd name="T27" fmla="*/ 368 h 384"/>
                <a:gd name="T28" fmla="*/ 16 w 286"/>
                <a:gd name="T29" fmla="*/ 341 h 384"/>
                <a:gd name="T30" fmla="*/ 16 w 286"/>
                <a:gd name="T31" fmla="*/ 263 h 384"/>
                <a:gd name="T32" fmla="*/ 144 w 286"/>
                <a:gd name="T33" fmla="*/ 285 h 384"/>
                <a:gd name="T34" fmla="*/ 270 w 286"/>
                <a:gd name="T35" fmla="*/ 262 h 384"/>
                <a:gd name="T36" fmla="*/ 270 w 286"/>
                <a:gd name="T37" fmla="*/ 341 h 384"/>
                <a:gd name="T38" fmla="*/ 270 w 286"/>
                <a:gd name="T39" fmla="*/ 243 h 384"/>
                <a:gd name="T40" fmla="*/ 144 w 286"/>
                <a:gd name="T41" fmla="*/ 269 h 384"/>
                <a:gd name="T42" fmla="*/ 16 w 286"/>
                <a:gd name="T43" fmla="*/ 242 h 384"/>
                <a:gd name="T44" fmla="*/ 16 w 286"/>
                <a:gd name="T45" fmla="*/ 163 h 384"/>
                <a:gd name="T46" fmla="*/ 143 w 286"/>
                <a:gd name="T47" fmla="*/ 185 h 384"/>
                <a:gd name="T48" fmla="*/ 270 w 286"/>
                <a:gd name="T49" fmla="*/ 163 h 384"/>
                <a:gd name="T50" fmla="*/ 270 w 286"/>
                <a:gd name="T51" fmla="*/ 243 h 384"/>
                <a:gd name="T52" fmla="*/ 143 w 286"/>
                <a:gd name="T53" fmla="*/ 169 h 384"/>
                <a:gd name="T54" fmla="*/ 16 w 286"/>
                <a:gd name="T55" fmla="*/ 142 h 384"/>
                <a:gd name="T56" fmla="*/ 16 w 286"/>
                <a:gd name="T57" fmla="*/ 64 h 384"/>
                <a:gd name="T58" fmla="*/ 143 w 286"/>
                <a:gd name="T59" fmla="*/ 85 h 384"/>
                <a:gd name="T60" fmla="*/ 270 w 286"/>
                <a:gd name="T61" fmla="*/ 64 h 384"/>
                <a:gd name="T62" fmla="*/ 270 w 286"/>
                <a:gd name="T63" fmla="*/ 142 h 384"/>
                <a:gd name="T64" fmla="*/ 143 w 286"/>
                <a:gd name="T65" fmla="*/ 16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6" h="384">
                  <a:moveTo>
                    <a:pt x="143" y="0"/>
                  </a:moveTo>
                  <a:cubicBezTo>
                    <a:pt x="74" y="0"/>
                    <a:pt x="0" y="13"/>
                    <a:pt x="0" y="4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71"/>
                    <a:pt x="74" y="384"/>
                    <a:pt x="143" y="384"/>
                  </a:cubicBezTo>
                  <a:cubicBezTo>
                    <a:pt x="212" y="384"/>
                    <a:pt x="286" y="371"/>
                    <a:pt x="286" y="341"/>
                  </a:cubicBezTo>
                  <a:cubicBezTo>
                    <a:pt x="286" y="43"/>
                    <a:pt x="286" y="43"/>
                    <a:pt x="286" y="43"/>
                  </a:cubicBezTo>
                  <a:cubicBezTo>
                    <a:pt x="286" y="13"/>
                    <a:pt x="212" y="0"/>
                    <a:pt x="143" y="0"/>
                  </a:cubicBezTo>
                  <a:close/>
                  <a:moveTo>
                    <a:pt x="143" y="16"/>
                  </a:moveTo>
                  <a:cubicBezTo>
                    <a:pt x="227" y="16"/>
                    <a:pt x="270" y="35"/>
                    <a:pt x="270" y="43"/>
                  </a:cubicBezTo>
                  <a:cubicBezTo>
                    <a:pt x="270" y="51"/>
                    <a:pt x="227" y="69"/>
                    <a:pt x="143" y="69"/>
                  </a:cubicBezTo>
                  <a:cubicBezTo>
                    <a:pt x="59" y="69"/>
                    <a:pt x="16" y="51"/>
                    <a:pt x="16" y="43"/>
                  </a:cubicBezTo>
                  <a:cubicBezTo>
                    <a:pt x="16" y="35"/>
                    <a:pt x="59" y="16"/>
                    <a:pt x="143" y="16"/>
                  </a:cubicBezTo>
                  <a:close/>
                  <a:moveTo>
                    <a:pt x="270" y="341"/>
                  </a:moveTo>
                  <a:cubicBezTo>
                    <a:pt x="270" y="351"/>
                    <a:pt x="225" y="368"/>
                    <a:pt x="143" y="368"/>
                  </a:cubicBezTo>
                  <a:cubicBezTo>
                    <a:pt x="61" y="368"/>
                    <a:pt x="16" y="351"/>
                    <a:pt x="16" y="341"/>
                  </a:cubicBezTo>
                  <a:cubicBezTo>
                    <a:pt x="16" y="263"/>
                    <a:pt x="16" y="263"/>
                    <a:pt x="16" y="263"/>
                  </a:cubicBezTo>
                  <a:cubicBezTo>
                    <a:pt x="42" y="278"/>
                    <a:pt x="94" y="285"/>
                    <a:pt x="144" y="285"/>
                  </a:cubicBezTo>
                  <a:cubicBezTo>
                    <a:pt x="196" y="285"/>
                    <a:pt x="244" y="276"/>
                    <a:pt x="270" y="262"/>
                  </a:cubicBezTo>
                  <a:lnTo>
                    <a:pt x="270" y="341"/>
                  </a:lnTo>
                  <a:close/>
                  <a:moveTo>
                    <a:pt x="270" y="243"/>
                  </a:moveTo>
                  <a:cubicBezTo>
                    <a:pt x="254" y="256"/>
                    <a:pt x="204" y="269"/>
                    <a:pt x="144" y="269"/>
                  </a:cubicBezTo>
                  <a:cubicBezTo>
                    <a:pt x="60" y="269"/>
                    <a:pt x="16" y="250"/>
                    <a:pt x="16" y="242"/>
                  </a:cubicBezTo>
                  <a:cubicBezTo>
                    <a:pt x="16" y="163"/>
                    <a:pt x="16" y="163"/>
                    <a:pt x="16" y="163"/>
                  </a:cubicBezTo>
                  <a:cubicBezTo>
                    <a:pt x="42" y="178"/>
                    <a:pt x="94" y="185"/>
                    <a:pt x="143" y="185"/>
                  </a:cubicBezTo>
                  <a:cubicBezTo>
                    <a:pt x="192" y="185"/>
                    <a:pt x="244" y="178"/>
                    <a:pt x="270" y="163"/>
                  </a:cubicBezTo>
                  <a:lnTo>
                    <a:pt x="270" y="243"/>
                  </a:lnTo>
                  <a:close/>
                  <a:moveTo>
                    <a:pt x="143" y="169"/>
                  </a:moveTo>
                  <a:cubicBezTo>
                    <a:pt x="61" y="169"/>
                    <a:pt x="16" y="151"/>
                    <a:pt x="16" y="142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42" y="79"/>
                    <a:pt x="94" y="85"/>
                    <a:pt x="143" y="85"/>
                  </a:cubicBezTo>
                  <a:cubicBezTo>
                    <a:pt x="192" y="85"/>
                    <a:pt x="244" y="79"/>
                    <a:pt x="270" y="64"/>
                  </a:cubicBezTo>
                  <a:cubicBezTo>
                    <a:pt x="270" y="142"/>
                    <a:pt x="270" y="142"/>
                    <a:pt x="270" y="142"/>
                  </a:cubicBezTo>
                  <a:cubicBezTo>
                    <a:pt x="270" y="151"/>
                    <a:pt x="225" y="169"/>
                    <a:pt x="143" y="1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496503E4-1A7A-AF46-840A-C8DD564DA5CC}"/>
              </a:ext>
            </a:extLst>
          </p:cNvPr>
          <p:cNvSpPr/>
          <p:nvPr/>
        </p:nvSpPr>
        <p:spPr>
          <a:xfrm>
            <a:off x="756911" y="5546308"/>
            <a:ext cx="11128702" cy="873378"/>
          </a:xfrm>
          <a:prstGeom prst="rect">
            <a:avLst/>
          </a:prstGeom>
          <a:ln w="57150" cap="flat" cmpd="sng">
            <a:solidFill>
              <a:schemeClr val="accent3"/>
            </a:solidFill>
            <a:prstDash val="solid"/>
            <a:round/>
          </a:ln>
        </p:spPr>
        <p:txBody>
          <a:bodyPr lIns="182880" tIns="91440" rIns="182880" bIns="91440" rtlCol="0" anchor="b"/>
          <a:lstStyle/>
          <a:p>
            <a:r>
              <a:rPr lang="en-US" dirty="0">
                <a:solidFill>
                  <a:schemeClr val="accent3"/>
                </a:solidFill>
              </a:rPr>
              <a:t>Shared Storage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08DFF2-C69B-C745-9044-98B89EE132CB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flipH="1">
            <a:off x="5064404" y="2315428"/>
            <a:ext cx="1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EEC8E2D-EC1E-7B4C-AEDF-E58F946F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32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96564-20FF-8C47-9D0F-02D54ED1E64A}"/>
              </a:ext>
            </a:extLst>
          </p:cNvPr>
          <p:cNvGrpSpPr>
            <a:grpSpLocks noChangeAspect="1"/>
          </p:cNvGrpSpPr>
          <p:nvPr/>
        </p:nvGrpSpPr>
        <p:grpSpPr>
          <a:xfrm>
            <a:off x="1562605" y="3886202"/>
            <a:ext cx="950407" cy="485111"/>
            <a:chOff x="1869774" y="3832283"/>
            <a:chExt cx="1254013" cy="64008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6E9D05-58C0-A641-825B-E3A13D7CF7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83707" y="3832283"/>
              <a:ext cx="640080" cy="640080"/>
              <a:chOff x="982576" y="1691974"/>
              <a:chExt cx="1828959" cy="182895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61642F-FC62-994C-B0D4-0ADCE922AF07}"/>
                  </a:ext>
                </a:extLst>
              </p:cNvPr>
              <p:cNvSpPr/>
              <p:nvPr/>
            </p:nvSpPr>
            <p:spPr>
              <a:xfrm>
                <a:off x="982576" y="1691974"/>
                <a:ext cx="1828959" cy="1828959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98249F4-54B8-1743-AE87-8DA6550EE3ED}"/>
                  </a:ext>
                </a:extLst>
              </p:cNvPr>
              <p:cNvGrpSpPr/>
              <p:nvPr/>
            </p:nvGrpSpPr>
            <p:grpSpPr>
              <a:xfrm>
                <a:off x="1329053" y="2040965"/>
                <a:ext cx="1154290" cy="1153784"/>
                <a:chOff x="477838" y="30163"/>
                <a:chExt cx="3621087" cy="3619500"/>
              </a:xfrm>
              <a:solidFill>
                <a:schemeClr val="bg1"/>
              </a:solidFill>
            </p:grpSpPr>
            <p:sp>
              <p:nvSpPr>
                <p:cNvPr id="85" name="Freeform 19">
                  <a:extLst>
                    <a:ext uri="{FF2B5EF4-FFF2-40B4-BE49-F238E27FC236}">
                      <a16:creationId xmlns:a16="http://schemas.microsoft.com/office/drawing/2014/main" id="{BCA6EF2C-D847-C84C-A486-0229CD032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838" y="30163"/>
                  <a:ext cx="3621087" cy="3619500"/>
                </a:xfrm>
                <a:custGeom>
                  <a:avLst/>
                  <a:gdLst>
                    <a:gd name="T0" fmla="*/ 4641 w 10059"/>
                    <a:gd name="T1" fmla="*/ 11 h 10054"/>
                    <a:gd name="T2" fmla="*/ 3774 w 10059"/>
                    <a:gd name="T3" fmla="*/ 160 h 10054"/>
                    <a:gd name="T4" fmla="*/ 2632 w 10059"/>
                    <a:gd name="T5" fmla="*/ 606 h 10054"/>
                    <a:gd name="T6" fmla="*/ 1648 w 10059"/>
                    <a:gd name="T7" fmla="*/ 1302 h 10054"/>
                    <a:gd name="T8" fmla="*/ 861 w 10059"/>
                    <a:gd name="T9" fmla="*/ 2217 h 10054"/>
                    <a:gd name="T10" fmla="*/ 309 w 10059"/>
                    <a:gd name="T11" fmla="*/ 3296 h 10054"/>
                    <a:gd name="T12" fmla="*/ 43 w 10059"/>
                    <a:gd name="T13" fmla="*/ 4386 h 10054"/>
                    <a:gd name="T14" fmla="*/ 0 w 10059"/>
                    <a:gd name="T15" fmla="*/ 5029 h 10054"/>
                    <a:gd name="T16" fmla="*/ 27 w 10059"/>
                    <a:gd name="T17" fmla="*/ 5540 h 10054"/>
                    <a:gd name="T18" fmla="*/ 228 w 10059"/>
                    <a:gd name="T19" fmla="*/ 6523 h 10054"/>
                    <a:gd name="T20" fmla="*/ 729 w 10059"/>
                    <a:gd name="T21" fmla="*/ 7634 h 10054"/>
                    <a:gd name="T22" fmla="*/ 1472 w 10059"/>
                    <a:gd name="T23" fmla="*/ 8581 h 10054"/>
                    <a:gd name="T24" fmla="*/ 2424 w 10059"/>
                    <a:gd name="T25" fmla="*/ 9325 h 10054"/>
                    <a:gd name="T26" fmla="*/ 3535 w 10059"/>
                    <a:gd name="T27" fmla="*/ 9830 h 10054"/>
                    <a:gd name="T28" fmla="*/ 4513 w 10059"/>
                    <a:gd name="T29" fmla="*/ 10027 h 10054"/>
                    <a:gd name="T30" fmla="*/ 5029 w 10059"/>
                    <a:gd name="T31" fmla="*/ 10053 h 10054"/>
                    <a:gd name="T32" fmla="*/ 5672 w 10059"/>
                    <a:gd name="T33" fmla="*/ 10016 h 10054"/>
                    <a:gd name="T34" fmla="*/ 6757 w 10059"/>
                    <a:gd name="T35" fmla="*/ 9750 h 10054"/>
                    <a:gd name="T36" fmla="*/ 7841 w 10059"/>
                    <a:gd name="T37" fmla="*/ 9198 h 10054"/>
                    <a:gd name="T38" fmla="*/ 8750 w 10059"/>
                    <a:gd name="T39" fmla="*/ 8411 h 10054"/>
                    <a:gd name="T40" fmla="*/ 9452 w 10059"/>
                    <a:gd name="T41" fmla="*/ 7422 h 10054"/>
                    <a:gd name="T42" fmla="*/ 9898 w 10059"/>
                    <a:gd name="T43" fmla="*/ 6284 h 10054"/>
                    <a:gd name="T44" fmla="*/ 10042 w 10059"/>
                    <a:gd name="T45" fmla="*/ 5412 h 10054"/>
                    <a:gd name="T46" fmla="*/ 10058 w 10059"/>
                    <a:gd name="T47" fmla="*/ 4897 h 10054"/>
                    <a:gd name="T48" fmla="*/ 10000 w 10059"/>
                    <a:gd name="T49" fmla="*/ 4264 h 10054"/>
                    <a:gd name="T50" fmla="*/ 9665 w 10059"/>
                    <a:gd name="T51" fmla="*/ 3067 h 10054"/>
                    <a:gd name="T52" fmla="*/ 9058 w 10059"/>
                    <a:gd name="T53" fmla="*/ 2020 h 10054"/>
                    <a:gd name="T54" fmla="*/ 8229 w 10059"/>
                    <a:gd name="T55" fmla="*/ 1149 h 10054"/>
                    <a:gd name="T56" fmla="*/ 7209 w 10059"/>
                    <a:gd name="T57" fmla="*/ 494 h 10054"/>
                    <a:gd name="T58" fmla="*/ 6045 w 10059"/>
                    <a:gd name="T59" fmla="*/ 101 h 10054"/>
                    <a:gd name="T60" fmla="*/ 5289 w 10059"/>
                    <a:gd name="T61" fmla="*/ 5 h 10054"/>
                    <a:gd name="T62" fmla="*/ 4795 w 10059"/>
                    <a:gd name="T63" fmla="*/ 9628 h 10054"/>
                    <a:gd name="T64" fmla="*/ 3663 w 10059"/>
                    <a:gd name="T65" fmla="*/ 9431 h 10054"/>
                    <a:gd name="T66" fmla="*/ 2642 w 10059"/>
                    <a:gd name="T67" fmla="*/ 8969 h 10054"/>
                    <a:gd name="T68" fmla="*/ 1770 w 10059"/>
                    <a:gd name="T69" fmla="*/ 8283 h 10054"/>
                    <a:gd name="T70" fmla="*/ 1090 w 10059"/>
                    <a:gd name="T71" fmla="*/ 7416 h 10054"/>
                    <a:gd name="T72" fmla="*/ 627 w 10059"/>
                    <a:gd name="T73" fmla="*/ 6396 h 10054"/>
                    <a:gd name="T74" fmla="*/ 425 w 10059"/>
                    <a:gd name="T75" fmla="*/ 5264 h 10054"/>
                    <a:gd name="T76" fmla="*/ 473 w 10059"/>
                    <a:gd name="T77" fmla="*/ 4328 h 10054"/>
                    <a:gd name="T78" fmla="*/ 782 w 10059"/>
                    <a:gd name="T79" fmla="*/ 3233 h 10054"/>
                    <a:gd name="T80" fmla="*/ 1340 w 10059"/>
                    <a:gd name="T81" fmla="*/ 2270 h 10054"/>
                    <a:gd name="T82" fmla="*/ 2100 w 10059"/>
                    <a:gd name="T83" fmla="*/ 1473 h 10054"/>
                    <a:gd name="T84" fmla="*/ 3036 w 10059"/>
                    <a:gd name="T85" fmla="*/ 872 h 10054"/>
                    <a:gd name="T86" fmla="*/ 4104 w 10059"/>
                    <a:gd name="T87" fmla="*/ 510 h 10054"/>
                    <a:gd name="T88" fmla="*/ 5029 w 10059"/>
                    <a:gd name="T89" fmla="*/ 420 h 10054"/>
                    <a:gd name="T90" fmla="*/ 6183 w 10059"/>
                    <a:gd name="T91" fmla="*/ 563 h 10054"/>
                    <a:gd name="T92" fmla="*/ 7224 w 10059"/>
                    <a:gd name="T93" fmla="*/ 973 h 10054"/>
                    <a:gd name="T94" fmla="*/ 8128 w 10059"/>
                    <a:gd name="T95" fmla="*/ 1616 h 10054"/>
                    <a:gd name="T96" fmla="*/ 8851 w 10059"/>
                    <a:gd name="T97" fmla="*/ 2451 h 10054"/>
                    <a:gd name="T98" fmla="*/ 9356 w 10059"/>
                    <a:gd name="T99" fmla="*/ 3445 h 10054"/>
                    <a:gd name="T100" fmla="*/ 9617 w 10059"/>
                    <a:gd name="T101" fmla="*/ 4556 h 10054"/>
                    <a:gd name="T102" fmla="*/ 9617 w 10059"/>
                    <a:gd name="T103" fmla="*/ 5497 h 10054"/>
                    <a:gd name="T104" fmla="*/ 9356 w 10059"/>
                    <a:gd name="T105" fmla="*/ 6608 h 10054"/>
                    <a:gd name="T106" fmla="*/ 8851 w 10059"/>
                    <a:gd name="T107" fmla="*/ 7602 h 10054"/>
                    <a:gd name="T108" fmla="*/ 8128 w 10059"/>
                    <a:gd name="T109" fmla="*/ 8437 h 10054"/>
                    <a:gd name="T110" fmla="*/ 7224 w 10059"/>
                    <a:gd name="T111" fmla="*/ 9081 h 10054"/>
                    <a:gd name="T112" fmla="*/ 6183 w 10059"/>
                    <a:gd name="T113" fmla="*/ 9490 h 10054"/>
                    <a:gd name="T114" fmla="*/ 5029 w 10059"/>
                    <a:gd name="T115" fmla="*/ 9639 h 100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0059" h="10054">
                      <a:moveTo>
                        <a:pt x="5029" y="0"/>
                      </a:moveTo>
                      <a:lnTo>
                        <a:pt x="5029" y="0"/>
                      </a:lnTo>
                      <a:lnTo>
                        <a:pt x="4901" y="0"/>
                      </a:lnTo>
                      <a:lnTo>
                        <a:pt x="4769" y="5"/>
                      </a:lnTo>
                      <a:lnTo>
                        <a:pt x="4641" y="11"/>
                      </a:lnTo>
                      <a:lnTo>
                        <a:pt x="4513" y="27"/>
                      </a:lnTo>
                      <a:lnTo>
                        <a:pt x="4391" y="37"/>
                      </a:lnTo>
                      <a:lnTo>
                        <a:pt x="4264" y="58"/>
                      </a:lnTo>
                      <a:lnTo>
                        <a:pt x="4014" y="101"/>
                      </a:lnTo>
                      <a:lnTo>
                        <a:pt x="3774" y="160"/>
                      </a:lnTo>
                      <a:lnTo>
                        <a:pt x="3535" y="224"/>
                      </a:lnTo>
                      <a:lnTo>
                        <a:pt x="3301" y="303"/>
                      </a:lnTo>
                      <a:lnTo>
                        <a:pt x="3073" y="394"/>
                      </a:lnTo>
                      <a:lnTo>
                        <a:pt x="2849" y="494"/>
                      </a:lnTo>
                      <a:lnTo>
                        <a:pt x="2632" y="606"/>
                      </a:lnTo>
                      <a:lnTo>
                        <a:pt x="2424" y="729"/>
                      </a:lnTo>
                      <a:lnTo>
                        <a:pt x="2217" y="856"/>
                      </a:lnTo>
                      <a:lnTo>
                        <a:pt x="2020" y="999"/>
                      </a:lnTo>
                      <a:lnTo>
                        <a:pt x="1829" y="1149"/>
                      </a:lnTo>
                      <a:lnTo>
                        <a:pt x="1648" y="1302"/>
                      </a:lnTo>
                      <a:lnTo>
                        <a:pt x="1472" y="1473"/>
                      </a:lnTo>
                      <a:lnTo>
                        <a:pt x="1308" y="1648"/>
                      </a:lnTo>
                      <a:lnTo>
                        <a:pt x="1148" y="1829"/>
                      </a:lnTo>
                      <a:lnTo>
                        <a:pt x="999" y="2020"/>
                      </a:lnTo>
                      <a:lnTo>
                        <a:pt x="861" y="2217"/>
                      </a:lnTo>
                      <a:lnTo>
                        <a:pt x="729" y="2419"/>
                      </a:lnTo>
                      <a:lnTo>
                        <a:pt x="606" y="2632"/>
                      </a:lnTo>
                      <a:lnTo>
                        <a:pt x="500" y="2849"/>
                      </a:lnTo>
                      <a:lnTo>
                        <a:pt x="399" y="3067"/>
                      </a:lnTo>
                      <a:lnTo>
                        <a:pt x="309" y="3296"/>
                      </a:lnTo>
                      <a:lnTo>
                        <a:pt x="228" y="3530"/>
                      </a:lnTo>
                      <a:lnTo>
                        <a:pt x="160" y="3770"/>
                      </a:lnTo>
                      <a:lnTo>
                        <a:pt x="101" y="4014"/>
                      </a:lnTo>
                      <a:lnTo>
                        <a:pt x="58" y="4264"/>
                      </a:lnTo>
                      <a:lnTo>
                        <a:pt x="43" y="4386"/>
                      </a:lnTo>
                      <a:lnTo>
                        <a:pt x="27" y="4514"/>
                      </a:lnTo>
                      <a:lnTo>
                        <a:pt x="16" y="4641"/>
                      </a:lnTo>
                      <a:lnTo>
                        <a:pt x="5" y="4769"/>
                      </a:lnTo>
                      <a:lnTo>
                        <a:pt x="5" y="4897"/>
                      </a:lnTo>
                      <a:lnTo>
                        <a:pt x="0" y="5029"/>
                      </a:lnTo>
                      <a:lnTo>
                        <a:pt x="0" y="5029"/>
                      </a:lnTo>
                      <a:lnTo>
                        <a:pt x="5" y="5157"/>
                      </a:lnTo>
                      <a:lnTo>
                        <a:pt x="5" y="5285"/>
                      </a:lnTo>
                      <a:lnTo>
                        <a:pt x="16" y="5412"/>
                      </a:lnTo>
                      <a:lnTo>
                        <a:pt x="27" y="5540"/>
                      </a:lnTo>
                      <a:lnTo>
                        <a:pt x="43" y="5667"/>
                      </a:lnTo>
                      <a:lnTo>
                        <a:pt x="58" y="5795"/>
                      </a:lnTo>
                      <a:lnTo>
                        <a:pt x="101" y="6040"/>
                      </a:lnTo>
                      <a:lnTo>
                        <a:pt x="160" y="6284"/>
                      </a:lnTo>
                      <a:lnTo>
                        <a:pt x="228" y="6523"/>
                      </a:lnTo>
                      <a:lnTo>
                        <a:pt x="309" y="6757"/>
                      </a:lnTo>
                      <a:lnTo>
                        <a:pt x="399" y="6986"/>
                      </a:lnTo>
                      <a:lnTo>
                        <a:pt x="500" y="7209"/>
                      </a:lnTo>
                      <a:lnTo>
                        <a:pt x="606" y="7422"/>
                      </a:lnTo>
                      <a:lnTo>
                        <a:pt x="729" y="7634"/>
                      </a:lnTo>
                      <a:lnTo>
                        <a:pt x="861" y="7836"/>
                      </a:lnTo>
                      <a:lnTo>
                        <a:pt x="999" y="8033"/>
                      </a:lnTo>
                      <a:lnTo>
                        <a:pt x="1148" y="8224"/>
                      </a:lnTo>
                      <a:lnTo>
                        <a:pt x="1308" y="8411"/>
                      </a:lnTo>
                      <a:lnTo>
                        <a:pt x="1472" y="8581"/>
                      </a:lnTo>
                      <a:lnTo>
                        <a:pt x="1648" y="8751"/>
                      </a:lnTo>
                      <a:lnTo>
                        <a:pt x="1829" y="8905"/>
                      </a:lnTo>
                      <a:lnTo>
                        <a:pt x="2020" y="9054"/>
                      </a:lnTo>
                      <a:lnTo>
                        <a:pt x="2217" y="9198"/>
                      </a:lnTo>
                      <a:lnTo>
                        <a:pt x="2424" y="9325"/>
                      </a:lnTo>
                      <a:lnTo>
                        <a:pt x="2632" y="9447"/>
                      </a:lnTo>
                      <a:lnTo>
                        <a:pt x="2849" y="9559"/>
                      </a:lnTo>
                      <a:lnTo>
                        <a:pt x="3073" y="9660"/>
                      </a:lnTo>
                      <a:lnTo>
                        <a:pt x="3301" y="9750"/>
                      </a:lnTo>
                      <a:lnTo>
                        <a:pt x="3535" y="9830"/>
                      </a:lnTo>
                      <a:lnTo>
                        <a:pt x="3774" y="9899"/>
                      </a:lnTo>
                      <a:lnTo>
                        <a:pt x="4014" y="9952"/>
                      </a:lnTo>
                      <a:lnTo>
                        <a:pt x="4264" y="9995"/>
                      </a:lnTo>
                      <a:lnTo>
                        <a:pt x="4391" y="10016"/>
                      </a:lnTo>
                      <a:lnTo>
                        <a:pt x="4513" y="10027"/>
                      </a:lnTo>
                      <a:lnTo>
                        <a:pt x="4641" y="10043"/>
                      </a:lnTo>
                      <a:lnTo>
                        <a:pt x="4769" y="10048"/>
                      </a:lnTo>
                      <a:lnTo>
                        <a:pt x="4901" y="10053"/>
                      </a:lnTo>
                      <a:lnTo>
                        <a:pt x="5029" y="10053"/>
                      </a:lnTo>
                      <a:lnTo>
                        <a:pt x="5029" y="10053"/>
                      </a:lnTo>
                      <a:lnTo>
                        <a:pt x="5157" y="10053"/>
                      </a:lnTo>
                      <a:lnTo>
                        <a:pt x="5289" y="10048"/>
                      </a:lnTo>
                      <a:lnTo>
                        <a:pt x="5417" y="10043"/>
                      </a:lnTo>
                      <a:lnTo>
                        <a:pt x="5545" y="10027"/>
                      </a:lnTo>
                      <a:lnTo>
                        <a:pt x="5672" y="10016"/>
                      </a:lnTo>
                      <a:lnTo>
                        <a:pt x="5794" y="9995"/>
                      </a:lnTo>
                      <a:lnTo>
                        <a:pt x="6045" y="9952"/>
                      </a:lnTo>
                      <a:lnTo>
                        <a:pt x="6284" y="9899"/>
                      </a:lnTo>
                      <a:lnTo>
                        <a:pt x="6523" y="9830"/>
                      </a:lnTo>
                      <a:lnTo>
                        <a:pt x="6757" y="9750"/>
                      </a:lnTo>
                      <a:lnTo>
                        <a:pt x="6985" y="9660"/>
                      </a:lnTo>
                      <a:lnTo>
                        <a:pt x="7209" y="9559"/>
                      </a:lnTo>
                      <a:lnTo>
                        <a:pt x="7426" y="9447"/>
                      </a:lnTo>
                      <a:lnTo>
                        <a:pt x="7639" y="9325"/>
                      </a:lnTo>
                      <a:lnTo>
                        <a:pt x="7841" y="9198"/>
                      </a:lnTo>
                      <a:lnTo>
                        <a:pt x="8038" y="9054"/>
                      </a:lnTo>
                      <a:lnTo>
                        <a:pt x="8229" y="8905"/>
                      </a:lnTo>
                      <a:lnTo>
                        <a:pt x="8410" y="8751"/>
                      </a:lnTo>
                      <a:lnTo>
                        <a:pt x="8585" y="8581"/>
                      </a:lnTo>
                      <a:lnTo>
                        <a:pt x="8750" y="8411"/>
                      </a:lnTo>
                      <a:lnTo>
                        <a:pt x="8909" y="8224"/>
                      </a:lnTo>
                      <a:lnTo>
                        <a:pt x="9058" y="8033"/>
                      </a:lnTo>
                      <a:lnTo>
                        <a:pt x="9197" y="7836"/>
                      </a:lnTo>
                      <a:lnTo>
                        <a:pt x="9330" y="7634"/>
                      </a:lnTo>
                      <a:lnTo>
                        <a:pt x="9452" y="7422"/>
                      </a:lnTo>
                      <a:lnTo>
                        <a:pt x="9563" y="7209"/>
                      </a:lnTo>
                      <a:lnTo>
                        <a:pt x="9665" y="6986"/>
                      </a:lnTo>
                      <a:lnTo>
                        <a:pt x="9755" y="6757"/>
                      </a:lnTo>
                      <a:lnTo>
                        <a:pt x="9829" y="6523"/>
                      </a:lnTo>
                      <a:lnTo>
                        <a:pt x="9898" y="6284"/>
                      </a:lnTo>
                      <a:lnTo>
                        <a:pt x="9957" y="6040"/>
                      </a:lnTo>
                      <a:lnTo>
                        <a:pt x="10000" y="5795"/>
                      </a:lnTo>
                      <a:lnTo>
                        <a:pt x="10015" y="5667"/>
                      </a:lnTo>
                      <a:lnTo>
                        <a:pt x="10032" y="5540"/>
                      </a:lnTo>
                      <a:lnTo>
                        <a:pt x="10042" y="5412"/>
                      </a:lnTo>
                      <a:lnTo>
                        <a:pt x="10053" y="5285"/>
                      </a:lnTo>
                      <a:lnTo>
                        <a:pt x="10058" y="5157"/>
                      </a:lnTo>
                      <a:lnTo>
                        <a:pt x="10058" y="5029"/>
                      </a:lnTo>
                      <a:lnTo>
                        <a:pt x="10058" y="5029"/>
                      </a:lnTo>
                      <a:lnTo>
                        <a:pt x="10058" y="4897"/>
                      </a:lnTo>
                      <a:lnTo>
                        <a:pt x="10053" y="4769"/>
                      </a:lnTo>
                      <a:lnTo>
                        <a:pt x="10042" y="4641"/>
                      </a:lnTo>
                      <a:lnTo>
                        <a:pt x="10032" y="4514"/>
                      </a:lnTo>
                      <a:lnTo>
                        <a:pt x="10015" y="4386"/>
                      </a:lnTo>
                      <a:lnTo>
                        <a:pt x="10000" y="4264"/>
                      </a:lnTo>
                      <a:lnTo>
                        <a:pt x="9957" y="4014"/>
                      </a:lnTo>
                      <a:lnTo>
                        <a:pt x="9898" y="3770"/>
                      </a:lnTo>
                      <a:lnTo>
                        <a:pt x="9829" y="3530"/>
                      </a:lnTo>
                      <a:lnTo>
                        <a:pt x="9755" y="3296"/>
                      </a:lnTo>
                      <a:lnTo>
                        <a:pt x="9665" y="3067"/>
                      </a:lnTo>
                      <a:lnTo>
                        <a:pt x="9563" y="2849"/>
                      </a:lnTo>
                      <a:lnTo>
                        <a:pt x="9452" y="2632"/>
                      </a:lnTo>
                      <a:lnTo>
                        <a:pt x="9330" y="2419"/>
                      </a:lnTo>
                      <a:lnTo>
                        <a:pt x="9197" y="2217"/>
                      </a:lnTo>
                      <a:lnTo>
                        <a:pt x="9058" y="2020"/>
                      </a:lnTo>
                      <a:lnTo>
                        <a:pt x="8909" y="1829"/>
                      </a:lnTo>
                      <a:lnTo>
                        <a:pt x="8750" y="1648"/>
                      </a:lnTo>
                      <a:lnTo>
                        <a:pt x="8585" y="1473"/>
                      </a:lnTo>
                      <a:lnTo>
                        <a:pt x="8410" y="1302"/>
                      </a:lnTo>
                      <a:lnTo>
                        <a:pt x="8229" y="1149"/>
                      </a:lnTo>
                      <a:lnTo>
                        <a:pt x="8038" y="999"/>
                      </a:lnTo>
                      <a:lnTo>
                        <a:pt x="7841" y="856"/>
                      </a:lnTo>
                      <a:lnTo>
                        <a:pt x="7639" y="729"/>
                      </a:lnTo>
                      <a:lnTo>
                        <a:pt x="7426" y="606"/>
                      </a:lnTo>
                      <a:lnTo>
                        <a:pt x="7209" y="494"/>
                      </a:lnTo>
                      <a:lnTo>
                        <a:pt x="6985" y="394"/>
                      </a:lnTo>
                      <a:lnTo>
                        <a:pt x="6757" y="303"/>
                      </a:lnTo>
                      <a:lnTo>
                        <a:pt x="6523" y="224"/>
                      </a:lnTo>
                      <a:lnTo>
                        <a:pt x="6284" y="160"/>
                      </a:lnTo>
                      <a:lnTo>
                        <a:pt x="6045" y="101"/>
                      </a:lnTo>
                      <a:lnTo>
                        <a:pt x="5794" y="58"/>
                      </a:lnTo>
                      <a:lnTo>
                        <a:pt x="5672" y="37"/>
                      </a:lnTo>
                      <a:lnTo>
                        <a:pt x="5545" y="27"/>
                      </a:lnTo>
                      <a:lnTo>
                        <a:pt x="5417" y="11"/>
                      </a:lnTo>
                      <a:lnTo>
                        <a:pt x="5289" y="5"/>
                      </a:lnTo>
                      <a:lnTo>
                        <a:pt x="5157" y="0"/>
                      </a:lnTo>
                      <a:lnTo>
                        <a:pt x="5029" y="0"/>
                      </a:lnTo>
                      <a:close/>
                      <a:moveTo>
                        <a:pt x="5029" y="9639"/>
                      </a:moveTo>
                      <a:lnTo>
                        <a:pt x="5029" y="9639"/>
                      </a:lnTo>
                      <a:lnTo>
                        <a:pt x="4795" y="9628"/>
                      </a:lnTo>
                      <a:lnTo>
                        <a:pt x="4561" y="9612"/>
                      </a:lnTo>
                      <a:lnTo>
                        <a:pt x="4327" y="9586"/>
                      </a:lnTo>
                      <a:lnTo>
                        <a:pt x="4104" y="9543"/>
                      </a:lnTo>
                      <a:lnTo>
                        <a:pt x="3881" y="9490"/>
                      </a:lnTo>
                      <a:lnTo>
                        <a:pt x="3663" y="9431"/>
                      </a:lnTo>
                      <a:lnTo>
                        <a:pt x="3445" y="9357"/>
                      </a:lnTo>
                      <a:lnTo>
                        <a:pt x="3237" y="9272"/>
                      </a:lnTo>
                      <a:lnTo>
                        <a:pt x="3036" y="9181"/>
                      </a:lnTo>
                      <a:lnTo>
                        <a:pt x="2834" y="9081"/>
                      </a:lnTo>
                      <a:lnTo>
                        <a:pt x="2642" y="8969"/>
                      </a:lnTo>
                      <a:lnTo>
                        <a:pt x="2456" y="8846"/>
                      </a:lnTo>
                      <a:lnTo>
                        <a:pt x="2275" y="8719"/>
                      </a:lnTo>
                      <a:lnTo>
                        <a:pt x="2100" y="8581"/>
                      </a:lnTo>
                      <a:lnTo>
                        <a:pt x="1930" y="8437"/>
                      </a:lnTo>
                      <a:lnTo>
                        <a:pt x="1770" y="8283"/>
                      </a:lnTo>
                      <a:lnTo>
                        <a:pt x="1621" y="8124"/>
                      </a:lnTo>
                      <a:lnTo>
                        <a:pt x="1472" y="7959"/>
                      </a:lnTo>
                      <a:lnTo>
                        <a:pt x="1340" y="7783"/>
                      </a:lnTo>
                      <a:lnTo>
                        <a:pt x="1206" y="7602"/>
                      </a:lnTo>
                      <a:lnTo>
                        <a:pt x="1090" y="7416"/>
                      </a:lnTo>
                      <a:lnTo>
                        <a:pt x="978" y="7220"/>
                      </a:lnTo>
                      <a:lnTo>
                        <a:pt x="877" y="7023"/>
                      </a:lnTo>
                      <a:lnTo>
                        <a:pt x="782" y="6821"/>
                      </a:lnTo>
                      <a:lnTo>
                        <a:pt x="701" y="6608"/>
                      </a:lnTo>
                      <a:lnTo>
                        <a:pt x="627" y="6396"/>
                      </a:lnTo>
                      <a:lnTo>
                        <a:pt x="563" y="6178"/>
                      </a:lnTo>
                      <a:lnTo>
                        <a:pt x="516" y="5954"/>
                      </a:lnTo>
                      <a:lnTo>
                        <a:pt x="473" y="5726"/>
                      </a:lnTo>
                      <a:lnTo>
                        <a:pt x="447" y="5497"/>
                      </a:lnTo>
                      <a:lnTo>
                        <a:pt x="425" y="5264"/>
                      </a:lnTo>
                      <a:lnTo>
                        <a:pt x="420" y="5029"/>
                      </a:lnTo>
                      <a:lnTo>
                        <a:pt x="420" y="5029"/>
                      </a:lnTo>
                      <a:lnTo>
                        <a:pt x="425" y="4790"/>
                      </a:lnTo>
                      <a:lnTo>
                        <a:pt x="447" y="4556"/>
                      </a:lnTo>
                      <a:lnTo>
                        <a:pt x="473" y="4328"/>
                      </a:lnTo>
                      <a:lnTo>
                        <a:pt x="516" y="4099"/>
                      </a:lnTo>
                      <a:lnTo>
                        <a:pt x="563" y="3876"/>
                      </a:lnTo>
                      <a:lnTo>
                        <a:pt x="627" y="3657"/>
                      </a:lnTo>
                      <a:lnTo>
                        <a:pt x="701" y="3445"/>
                      </a:lnTo>
                      <a:lnTo>
                        <a:pt x="782" y="3233"/>
                      </a:lnTo>
                      <a:lnTo>
                        <a:pt x="877" y="3030"/>
                      </a:lnTo>
                      <a:lnTo>
                        <a:pt x="978" y="2834"/>
                      </a:lnTo>
                      <a:lnTo>
                        <a:pt x="1090" y="2637"/>
                      </a:lnTo>
                      <a:lnTo>
                        <a:pt x="1206" y="2451"/>
                      </a:lnTo>
                      <a:lnTo>
                        <a:pt x="1340" y="2270"/>
                      </a:lnTo>
                      <a:lnTo>
                        <a:pt x="1472" y="2095"/>
                      </a:lnTo>
                      <a:lnTo>
                        <a:pt x="1621" y="1930"/>
                      </a:lnTo>
                      <a:lnTo>
                        <a:pt x="1770" y="1771"/>
                      </a:lnTo>
                      <a:lnTo>
                        <a:pt x="1930" y="1616"/>
                      </a:lnTo>
                      <a:lnTo>
                        <a:pt x="2100" y="1473"/>
                      </a:lnTo>
                      <a:lnTo>
                        <a:pt x="2275" y="1334"/>
                      </a:lnTo>
                      <a:lnTo>
                        <a:pt x="2456" y="1207"/>
                      </a:lnTo>
                      <a:lnTo>
                        <a:pt x="2642" y="1085"/>
                      </a:lnTo>
                      <a:lnTo>
                        <a:pt x="2834" y="973"/>
                      </a:lnTo>
                      <a:lnTo>
                        <a:pt x="3036" y="872"/>
                      </a:lnTo>
                      <a:lnTo>
                        <a:pt x="3237" y="782"/>
                      </a:lnTo>
                      <a:lnTo>
                        <a:pt x="3445" y="697"/>
                      </a:lnTo>
                      <a:lnTo>
                        <a:pt x="3663" y="627"/>
                      </a:lnTo>
                      <a:lnTo>
                        <a:pt x="3881" y="563"/>
                      </a:lnTo>
                      <a:lnTo>
                        <a:pt x="4104" y="510"/>
                      </a:lnTo>
                      <a:lnTo>
                        <a:pt x="4327" y="473"/>
                      </a:lnTo>
                      <a:lnTo>
                        <a:pt x="4561" y="441"/>
                      </a:lnTo>
                      <a:lnTo>
                        <a:pt x="4795" y="425"/>
                      </a:lnTo>
                      <a:lnTo>
                        <a:pt x="5029" y="420"/>
                      </a:lnTo>
                      <a:lnTo>
                        <a:pt x="5029" y="420"/>
                      </a:lnTo>
                      <a:lnTo>
                        <a:pt x="5268" y="425"/>
                      </a:lnTo>
                      <a:lnTo>
                        <a:pt x="5502" y="441"/>
                      </a:lnTo>
                      <a:lnTo>
                        <a:pt x="5731" y="473"/>
                      </a:lnTo>
                      <a:lnTo>
                        <a:pt x="5960" y="510"/>
                      </a:lnTo>
                      <a:lnTo>
                        <a:pt x="6183" y="563"/>
                      </a:lnTo>
                      <a:lnTo>
                        <a:pt x="6401" y="627"/>
                      </a:lnTo>
                      <a:lnTo>
                        <a:pt x="6613" y="697"/>
                      </a:lnTo>
                      <a:lnTo>
                        <a:pt x="6821" y="782"/>
                      </a:lnTo>
                      <a:lnTo>
                        <a:pt x="7028" y="872"/>
                      </a:lnTo>
                      <a:lnTo>
                        <a:pt x="7224" y="973"/>
                      </a:lnTo>
                      <a:lnTo>
                        <a:pt x="7416" y="1085"/>
                      </a:lnTo>
                      <a:lnTo>
                        <a:pt x="7602" y="1207"/>
                      </a:lnTo>
                      <a:lnTo>
                        <a:pt x="7783" y="1334"/>
                      </a:lnTo>
                      <a:lnTo>
                        <a:pt x="7958" y="1473"/>
                      </a:lnTo>
                      <a:lnTo>
                        <a:pt x="8128" y="1616"/>
                      </a:lnTo>
                      <a:lnTo>
                        <a:pt x="8288" y="1771"/>
                      </a:lnTo>
                      <a:lnTo>
                        <a:pt x="8442" y="1930"/>
                      </a:lnTo>
                      <a:lnTo>
                        <a:pt x="8585" y="2095"/>
                      </a:lnTo>
                      <a:lnTo>
                        <a:pt x="8724" y="2270"/>
                      </a:lnTo>
                      <a:lnTo>
                        <a:pt x="8851" y="2451"/>
                      </a:lnTo>
                      <a:lnTo>
                        <a:pt x="8968" y="2637"/>
                      </a:lnTo>
                      <a:lnTo>
                        <a:pt x="9080" y="2834"/>
                      </a:lnTo>
                      <a:lnTo>
                        <a:pt x="9181" y="3030"/>
                      </a:lnTo>
                      <a:lnTo>
                        <a:pt x="9276" y="3233"/>
                      </a:lnTo>
                      <a:lnTo>
                        <a:pt x="9356" y="3445"/>
                      </a:lnTo>
                      <a:lnTo>
                        <a:pt x="9431" y="3657"/>
                      </a:lnTo>
                      <a:lnTo>
                        <a:pt x="9495" y="3876"/>
                      </a:lnTo>
                      <a:lnTo>
                        <a:pt x="9542" y="4099"/>
                      </a:lnTo>
                      <a:lnTo>
                        <a:pt x="9585" y="4328"/>
                      </a:lnTo>
                      <a:lnTo>
                        <a:pt x="9617" y="4556"/>
                      </a:lnTo>
                      <a:lnTo>
                        <a:pt x="9633" y="4790"/>
                      </a:lnTo>
                      <a:lnTo>
                        <a:pt x="9638" y="5029"/>
                      </a:lnTo>
                      <a:lnTo>
                        <a:pt x="9638" y="5029"/>
                      </a:lnTo>
                      <a:lnTo>
                        <a:pt x="9633" y="5264"/>
                      </a:lnTo>
                      <a:lnTo>
                        <a:pt x="9617" y="5497"/>
                      </a:lnTo>
                      <a:lnTo>
                        <a:pt x="9585" y="5726"/>
                      </a:lnTo>
                      <a:lnTo>
                        <a:pt x="9542" y="5954"/>
                      </a:lnTo>
                      <a:lnTo>
                        <a:pt x="9495" y="6178"/>
                      </a:lnTo>
                      <a:lnTo>
                        <a:pt x="9431" y="6396"/>
                      </a:lnTo>
                      <a:lnTo>
                        <a:pt x="9356" y="6608"/>
                      </a:lnTo>
                      <a:lnTo>
                        <a:pt x="9276" y="6821"/>
                      </a:lnTo>
                      <a:lnTo>
                        <a:pt x="9181" y="7023"/>
                      </a:lnTo>
                      <a:lnTo>
                        <a:pt x="9080" y="7220"/>
                      </a:lnTo>
                      <a:lnTo>
                        <a:pt x="8968" y="7416"/>
                      </a:lnTo>
                      <a:lnTo>
                        <a:pt x="8851" y="7602"/>
                      </a:lnTo>
                      <a:lnTo>
                        <a:pt x="8724" y="7783"/>
                      </a:lnTo>
                      <a:lnTo>
                        <a:pt x="8585" y="7959"/>
                      </a:lnTo>
                      <a:lnTo>
                        <a:pt x="8442" y="8124"/>
                      </a:lnTo>
                      <a:lnTo>
                        <a:pt x="8288" y="8283"/>
                      </a:lnTo>
                      <a:lnTo>
                        <a:pt x="8128" y="8437"/>
                      </a:lnTo>
                      <a:lnTo>
                        <a:pt x="7958" y="8581"/>
                      </a:lnTo>
                      <a:lnTo>
                        <a:pt x="7783" y="8719"/>
                      </a:lnTo>
                      <a:lnTo>
                        <a:pt x="7602" y="8846"/>
                      </a:lnTo>
                      <a:lnTo>
                        <a:pt x="7416" y="8969"/>
                      </a:lnTo>
                      <a:lnTo>
                        <a:pt x="7224" y="9081"/>
                      </a:lnTo>
                      <a:lnTo>
                        <a:pt x="7028" y="9181"/>
                      </a:lnTo>
                      <a:lnTo>
                        <a:pt x="6821" y="9272"/>
                      </a:lnTo>
                      <a:lnTo>
                        <a:pt x="6613" y="9357"/>
                      </a:lnTo>
                      <a:lnTo>
                        <a:pt x="6401" y="9431"/>
                      </a:lnTo>
                      <a:lnTo>
                        <a:pt x="6183" y="9490"/>
                      </a:lnTo>
                      <a:lnTo>
                        <a:pt x="5960" y="9543"/>
                      </a:lnTo>
                      <a:lnTo>
                        <a:pt x="5731" y="9586"/>
                      </a:lnTo>
                      <a:lnTo>
                        <a:pt x="5502" y="9612"/>
                      </a:lnTo>
                      <a:lnTo>
                        <a:pt x="5268" y="9628"/>
                      </a:lnTo>
                      <a:lnTo>
                        <a:pt x="5029" y="963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6" name="Freeform 20">
                  <a:extLst>
                    <a:ext uri="{FF2B5EF4-FFF2-40B4-BE49-F238E27FC236}">
                      <a16:creationId xmlns:a16="http://schemas.microsoft.com/office/drawing/2014/main" id="{B1ACF488-E1A3-294A-9496-A1AF308E27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2688" y="1906588"/>
                  <a:ext cx="584200" cy="584200"/>
                </a:xfrm>
                <a:custGeom>
                  <a:avLst/>
                  <a:gdLst>
                    <a:gd name="T0" fmla="*/ 808 w 1623"/>
                    <a:gd name="T1" fmla="*/ 0 h 1623"/>
                    <a:gd name="T2" fmla="*/ 643 w 1623"/>
                    <a:gd name="T3" fmla="*/ 17 h 1623"/>
                    <a:gd name="T4" fmla="*/ 495 w 1623"/>
                    <a:gd name="T5" fmla="*/ 64 h 1623"/>
                    <a:gd name="T6" fmla="*/ 357 w 1623"/>
                    <a:gd name="T7" fmla="*/ 139 h 1623"/>
                    <a:gd name="T8" fmla="*/ 234 w 1623"/>
                    <a:gd name="T9" fmla="*/ 234 h 1623"/>
                    <a:gd name="T10" fmla="*/ 138 w 1623"/>
                    <a:gd name="T11" fmla="*/ 357 h 1623"/>
                    <a:gd name="T12" fmla="*/ 64 w 1623"/>
                    <a:gd name="T13" fmla="*/ 495 h 1623"/>
                    <a:gd name="T14" fmla="*/ 16 w 1623"/>
                    <a:gd name="T15" fmla="*/ 644 h 1623"/>
                    <a:gd name="T16" fmla="*/ 0 w 1623"/>
                    <a:gd name="T17" fmla="*/ 809 h 1623"/>
                    <a:gd name="T18" fmla="*/ 0 w 1623"/>
                    <a:gd name="T19" fmla="*/ 893 h 1623"/>
                    <a:gd name="T20" fmla="*/ 32 w 1623"/>
                    <a:gd name="T21" fmla="*/ 1053 h 1623"/>
                    <a:gd name="T22" fmla="*/ 96 w 1623"/>
                    <a:gd name="T23" fmla="*/ 1197 h 1623"/>
                    <a:gd name="T24" fmla="*/ 181 w 1623"/>
                    <a:gd name="T25" fmla="*/ 1324 h 1623"/>
                    <a:gd name="T26" fmla="*/ 293 w 1623"/>
                    <a:gd name="T27" fmla="*/ 1436 h 1623"/>
                    <a:gd name="T28" fmla="*/ 420 w 1623"/>
                    <a:gd name="T29" fmla="*/ 1526 h 1623"/>
                    <a:gd name="T30" fmla="*/ 569 w 1623"/>
                    <a:gd name="T31" fmla="*/ 1585 h 1623"/>
                    <a:gd name="T32" fmla="*/ 728 w 1623"/>
                    <a:gd name="T33" fmla="*/ 1617 h 1623"/>
                    <a:gd name="T34" fmla="*/ 808 w 1623"/>
                    <a:gd name="T35" fmla="*/ 1622 h 1623"/>
                    <a:gd name="T36" fmla="*/ 973 w 1623"/>
                    <a:gd name="T37" fmla="*/ 1606 h 1623"/>
                    <a:gd name="T38" fmla="*/ 1127 w 1623"/>
                    <a:gd name="T39" fmla="*/ 1558 h 1623"/>
                    <a:gd name="T40" fmla="*/ 1265 w 1623"/>
                    <a:gd name="T41" fmla="*/ 1483 h 1623"/>
                    <a:gd name="T42" fmla="*/ 1382 w 1623"/>
                    <a:gd name="T43" fmla="*/ 1383 h 1623"/>
                    <a:gd name="T44" fmla="*/ 1484 w 1623"/>
                    <a:gd name="T45" fmla="*/ 1266 h 1623"/>
                    <a:gd name="T46" fmla="*/ 1558 w 1623"/>
                    <a:gd name="T47" fmla="*/ 1127 h 1623"/>
                    <a:gd name="T48" fmla="*/ 1606 w 1623"/>
                    <a:gd name="T49" fmla="*/ 974 h 1623"/>
                    <a:gd name="T50" fmla="*/ 1622 w 1623"/>
                    <a:gd name="T51" fmla="*/ 809 h 1623"/>
                    <a:gd name="T52" fmla="*/ 1616 w 1623"/>
                    <a:gd name="T53" fmla="*/ 729 h 1623"/>
                    <a:gd name="T54" fmla="*/ 1584 w 1623"/>
                    <a:gd name="T55" fmla="*/ 569 h 1623"/>
                    <a:gd name="T56" fmla="*/ 1526 w 1623"/>
                    <a:gd name="T57" fmla="*/ 420 h 1623"/>
                    <a:gd name="T58" fmla="*/ 1435 w 1623"/>
                    <a:gd name="T59" fmla="*/ 293 h 1623"/>
                    <a:gd name="T60" fmla="*/ 1324 w 1623"/>
                    <a:gd name="T61" fmla="*/ 181 h 1623"/>
                    <a:gd name="T62" fmla="*/ 1196 w 1623"/>
                    <a:gd name="T63" fmla="*/ 96 h 1623"/>
                    <a:gd name="T64" fmla="*/ 1053 w 1623"/>
                    <a:gd name="T65" fmla="*/ 32 h 1623"/>
                    <a:gd name="T66" fmla="*/ 894 w 1623"/>
                    <a:gd name="T67" fmla="*/ 0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3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0"/>
                      </a:lnTo>
                      <a:lnTo>
                        <a:pt x="643" y="17"/>
                      </a:lnTo>
                      <a:lnTo>
                        <a:pt x="569" y="32"/>
                      </a:lnTo>
                      <a:lnTo>
                        <a:pt x="495" y="64"/>
                      </a:lnTo>
                      <a:lnTo>
                        <a:pt x="420" y="96"/>
                      </a:lnTo>
                      <a:lnTo>
                        <a:pt x="357" y="139"/>
                      </a:lnTo>
                      <a:lnTo>
                        <a:pt x="293" y="181"/>
                      </a:lnTo>
                      <a:lnTo>
                        <a:pt x="234" y="234"/>
                      </a:lnTo>
                      <a:lnTo>
                        <a:pt x="181" y="293"/>
                      </a:lnTo>
                      <a:lnTo>
                        <a:pt x="138" y="357"/>
                      </a:lnTo>
                      <a:lnTo>
                        <a:pt x="96" y="420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4"/>
                      </a:lnTo>
                      <a:lnTo>
                        <a:pt x="0" y="729"/>
                      </a:lnTo>
                      <a:lnTo>
                        <a:pt x="0" y="809"/>
                      </a:lnTo>
                      <a:lnTo>
                        <a:pt x="0" y="809"/>
                      </a:lnTo>
                      <a:lnTo>
                        <a:pt x="0" y="893"/>
                      </a:lnTo>
                      <a:lnTo>
                        <a:pt x="16" y="974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7"/>
                      </a:lnTo>
                      <a:lnTo>
                        <a:pt x="138" y="1266"/>
                      </a:lnTo>
                      <a:lnTo>
                        <a:pt x="181" y="1324"/>
                      </a:lnTo>
                      <a:lnTo>
                        <a:pt x="234" y="1383"/>
                      </a:lnTo>
                      <a:lnTo>
                        <a:pt x="293" y="1436"/>
                      </a:lnTo>
                      <a:lnTo>
                        <a:pt x="357" y="1483"/>
                      </a:lnTo>
                      <a:lnTo>
                        <a:pt x="420" y="1526"/>
                      </a:lnTo>
                      <a:lnTo>
                        <a:pt x="495" y="1558"/>
                      </a:lnTo>
                      <a:lnTo>
                        <a:pt x="569" y="1585"/>
                      </a:lnTo>
                      <a:lnTo>
                        <a:pt x="643" y="1606"/>
                      </a:lnTo>
                      <a:lnTo>
                        <a:pt x="728" y="1617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4" y="1617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3"/>
                      </a:lnTo>
                      <a:lnTo>
                        <a:pt x="1435" y="1324"/>
                      </a:lnTo>
                      <a:lnTo>
                        <a:pt x="1484" y="1266"/>
                      </a:lnTo>
                      <a:lnTo>
                        <a:pt x="1526" y="1197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4"/>
                      </a:lnTo>
                      <a:lnTo>
                        <a:pt x="1616" y="893"/>
                      </a:lnTo>
                      <a:lnTo>
                        <a:pt x="1622" y="809"/>
                      </a:lnTo>
                      <a:lnTo>
                        <a:pt x="1622" y="809"/>
                      </a:lnTo>
                      <a:lnTo>
                        <a:pt x="1616" y="729"/>
                      </a:lnTo>
                      <a:lnTo>
                        <a:pt x="1606" y="644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0"/>
                      </a:lnTo>
                      <a:lnTo>
                        <a:pt x="1484" y="357"/>
                      </a:lnTo>
                      <a:lnTo>
                        <a:pt x="1435" y="293"/>
                      </a:lnTo>
                      <a:lnTo>
                        <a:pt x="1382" y="234"/>
                      </a:lnTo>
                      <a:lnTo>
                        <a:pt x="1324" y="181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2"/>
                      </a:lnTo>
                      <a:lnTo>
                        <a:pt x="973" y="17"/>
                      </a:lnTo>
                      <a:lnTo>
                        <a:pt x="894" y="0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7" name="Freeform 21">
                  <a:extLst>
                    <a:ext uri="{FF2B5EF4-FFF2-40B4-BE49-F238E27FC236}">
                      <a16:creationId xmlns:a16="http://schemas.microsoft.com/office/drawing/2014/main" id="{1C846569-254B-BB4B-9A0D-E8E4A273C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0813" y="2314575"/>
                  <a:ext cx="584200" cy="585788"/>
                </a:xfrm>
                <a:custGeom>
                  <a:avLst/>
                  <a:gdLst>
                    <a:gd name="T0" fmla="*/ 808 w 1622"/>
                    <a:gd name="T1" fmla="*/ 0 h 1628"/>
                    <a:gd name="T2" fmla="*/ 648 w 1622"/>
                    <a:gd name="T3" fmla="*/ 16 h 1628"/>
                    <a:gd name="T4" fmla="*/ 494 w 1622"/>
                    <a:gd name="T5" fmla="*/ 64 h 1628"/>
                    <a:gd name="T6" fmla="*/ 356 w 1622"/>
                    <a:gd name="T7" fmla="*/ 138 h 1628"/>
                    <a:gd name="T8" fmla="*/ 234 w 1622"/>
                    <a:gd name="T9" fmla="*/ 239 h 1628"/>
                    <a:gd name="T10" fmla="*/ 138 w 1622"/>
                    <a:gd name="T11" fmla="*/ 356 h 1628"/>
                    <a:gd name="T12" fmla="*/ 64 w 1622"/>
                    <a:gd name="T13" fmla="*/ 495 h 1628"/>
                    <a:gd name="T14" fmla="*/ 16 w 1622"/>
                    <a:gd name="T15" fmla="*/ 648 h 1628"/>
                    <a:gd name="T16" fmla="*/ 0 w 1622"/>
                    <a:gd name="T17" fmla="*/ 813 h 1628"/>
                    <a:gd name="T18" fmla="*/ 0 w 1622"/>
                    <a:gd name="T19" fmla="*/ 893 h 1628"/>
                    <a:gd name="T20" fmla="*/ 32 w 1622"/>
                    <a:gd name="T21" fmla="*/ 1053 h 1628"/>
                    <a:gd name="T22" fmla="*/ 96 w 1622"/>
                    <a:gd name="T23" fmla="*/ 1201 h 1628"/>
                    <a:gd name="T24" fmla="*/ 181 w 1622"/>
                    <a:gd name="T25" fmla="*/ 1329 h 1628"/>
                    <a:gd name="T26" fmla="*/ 292 w 1622"/>
                    <a:gd name="T27" fmla="*/ 1441 h 1628"/>
                    <a:gd name="T28" fmla="*/ 425 w 1622"/>
                    <a:gd name="T29" fmla="*/ 1526 h 1628"/>
                    <a:gd name="T30" fmla="*/ 569 w 1622"/>
                    <a:gd name="T31" fmla="*/ 1590 h 1628"/>
                    <a:gd name="T32" fmla="*/ 728 w 1622"/>
                    <a:gd name="T33" fmla="*/ 1621 h 1628"/>
                    <a:gd name="T34" fmla="*/ 808 w 1622"/>
                    <a:gd name="T35" fmla="*/ 1627 h 1628"/>
                    <a:gd name="T36" fmla="*/ 973 w 1622"/>
                    <a:gd name="T37" fmla="*/ 1605 h 1628"/>
                    <a:gd name="T38" fmla="*/ 1127 w 1622"/>
                    <a:gd name="T39" fmla="*/ 1563 h 1628"/>
                    <a:gd name="T40" fmla="*/ 1265 w 1622"/>
                    <a:gd name="T41" fmla="*/ 1483 h 1628"/>
                    <a:gd name="T42" fmla="*/ 1382 w 1622"/>
                    <a:gd name="T43" fmla="*/ 1388 h 1628"/>
                    <a:gd name="T44" fmla="*/ 1483 w 1622"/>
                    <a:gd name="T45" fmla="*/ 1265 h 1628"/>
                    <a:gd name="T46" fmla="*/ 1558 w 1622"/>
                    <a:gd name="T47" fmla="*/ 1127 h 1628"/>
                    <a:gd name="T48" fmla="*/ 1605 w 1622"/>
                    <a:gd name="T49" fmla="*/ 978 h 1628"/>
                    <a:gd name="T50" fmla="*/ 1621 w 1622"/>
                    <a:gd name="T51" fmla="*/ 813 h 1628"/>
                    <a:gd name="T52" fmla="*/ 1616 w 1622"/>
                    <a:gd name="T53" fmla="*/ 728 h 1628"/>
                    <a:gd name="T54" fmla="*/ 1584 w 1622"/>
                    <a:gd name="T55" fmla="*/ 569 h 1628"/>
                    <a:gd name="T56" fmla="*/ 1526 w 1622"/>
                    <a:gd name="T57" fmla="*/ 425 h 1628"/>
                    <a:gd name="T58" fmla="*/ 1435 w 1622"/>
                    <a:gd name="T59" fmla="*/ 297 h 1628"/>
                    <a:gd name="T60" fmla="*/ 1329 w 1622"/>
                    <a:gd name="T61" fmla="*/ 186 h 1628"/>
                    <a:gd name="T62" fmla="*/ 1196 w 1622"/>
                    <a:gd name="T63" fmla="*/ 96 h 1628"/>
                    <a:gd name="T64" fmla="*/ 1052 w 1622"/>
                    <a:gd name="T65" fmla="*/ 37 h 1628"/>
                    <a:gd name="T66" fmla="*/ 893 w 1622"/>
                    <a:gd name="T67" fmla="*/ 5 h 1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8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5"/>
                      </a:lnTo>
                      <a:lnTo>
                        <a:pt x="648" y="16"/>
                      </a:lnTo>
                      <a:lnTo>
                        <a:pt x="569" y="37"/>
                      </a:lnTo>
                      <a:lnTo>
                        <a:pt x="494" y="64"/>
                      </a:lnTo>
                      <a:lnTo>
                        <a:pt x="425" y="96"/>
                      </a:lnTo>
                      <a:lnTo>
                        <a:pt x="356" y="138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7"/>
                      </a:lnTo>
                      <a:lnTo>
                        <a:pt x="138" y="356"/>
                      </a:lnTo>
                      <a:lnTo>
                        <a:pt x="96" y="425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8"/>
                      </a:lnTo>
                      <a:lnTo>
                        <a:pt x="0" y="728"/>
                      </a:lnTo>
                      <a:lnTo>
                        <a:pt x="0" y="813"/>
                      </a:lnTo>
                      <a:lnTo>
                        <a:pt x="0" y="813"/>
                      </a:lnTo>
                      <a:lnTo>
                        <a:pt x="0" y="893"/>
                      </a:lnTo>
                      <a:lnTo>
                        <a:pt x="16" y="978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201"/>
                      </a:lnTo>
                      <a:lnTo>
                        <a:pt x="138" y="1265"/>
                      </a:lnTo>
                      <a:lnTo>
                        <a:pt x="181" y="1329"/>
                      </a:lnTo>
                      <a:lnTo>
                        <a:pt x="234" y="1388"/>
                      </a:lnTo>
                      <a:lnTo>
                        <a:pt x="292" y="1441"/>
                      </a:lnTo>
                      <a:lnTo>
                        <a:pt x="356" y="1483"/>
                      </a:lnTo>
                      <a:lnTo>
                        <a:pt x="425" y="1526"/>
                      </a:lnTo>
                      <a:lnTo>
                        <a:pt x="494" y="1563"/>
                      </a:lnTo>
                      <a:lnTo>
                        <a:pt x="569" y="1590"/>
                      </a:lnTo>
                      <a:lnTo>
                        <a:pt x="648" y="1605"/>
                      </a:lnTo>
                      <a:lnTo>
                        <a:pt x="728" y="1621"/>
                      </a:lnTo>
                      <a:lnTo>
                        <a:pt x="808" y="1627"/>
                      </a:lnTo>
                      <a:lnTo>
                        <a:pt x="808" y="1627"/>
                      </a:lnTo>
                      <a:lnTo>
                        <a:pt x="893" y="1621"/>
                      </a:lnTo>
                      <a:lnTo>
                        <a:pt x="973" y="1605"/>
                      </a:lnTo>
                      <a:lnTo>
                        <a:pt x="1052" y="1590"/>
                      </a:lnTo>
                      <a:lnTo>
                        <a:pt x="1127" y="1563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9" y="1441"/>
                      </a:lnTo>
                      <a:lnTo>
                        <a:pt x="1382" y="1388"/>
                      </a:lnTo>
                      <a:lnTo>
                        <a:pt x="1435" y="1329"/>
                      </a:lnTo>
                      <a:lnTo>
                        <a:pt x="1483" y="1265"/>
                      </a:lnTo>
                      <a:lnTo>
                        <a:pt x="1526" y="1201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5" y="978"/>
                      </a:lnTo>
                      <a:lnTo>
                        <a:pt x="1616" y="893"/>
                      </a:lnTo>
                      <a:lnTo>
                        <a:pt x="1621" y="813"/>
                      </a:lnTo>
                      <a:lnTo>
                        <a:pt x="1621" y="813"/>
                      </a:lnTo>
                      <a:lnTo>
                        <a:pt x="1616" y="728"/>
                      </a:lnTo>
                      <a:lnTo>
                        <a:pt x="1605" y="648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5"/>
                      </a:lnTo>
                      <a:lnTo>
                        <a:pt x="1483" y="356"/>
                      </a:lnTo>
                      <a:lnTo>
                        <a:pt x="1435" y="297"/>
                      </a:lnTo>
                      <a:lnTo>
                        <a:pt x="1382" y="239"/>
                      </a:lnTo>
                      <a:lnTo>
                        <a:pt x="1329" y="186"/>
                      </a:lnTo>
                      <a:lnTo>
                        <a:pt x="1265" y="138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2" y="37"/>
                      </a:lnTo>
                      <a:lnTo>
                        <a:pt x="973" y="16"/>
                      </a:lnTo>
                      <a:lnTo>
                        <a:pt x="893" y="5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8" name="Freeform 22">
                  <a:extLst>
                    <a:ext uri="{FF2B5EF4-FFF2-40B4-BE49-F238E27FC236}">
                      <a16:creationId xmlns:a16="http://schemas.microsoft.com/office/drawing/2014/main" id="{1D00D435-2FEA-6145-8DF3-34159B1229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3688" y="908050"/>
                  <a:ext cx="584200" cy="584200"/>
                </a:xfrm>
                <a:custGeom>
                  <a:avLst/>
                  <a:gdLst>
                    <a:gd name="T0" fmla="*/ 808 w 1622"/>
                    <a:gd name="T1" fmla="*/ 0 h 1623"/>
                    <a:gd name="T2" fmla="*/ 649 w 1622"/>
                    <a:gd name="T3" fmla="*/ 16 h 1623"/>
                    <a:gd name="T4" fmla="*/ 494 w 1622"/>
                    <a:gd name="T5" fmla="*/ 64 h 1623"/>
                    <a:gd name="T6" fmla="*/ 356 w 1622"/>
                    <a:gd name="T7" fmla="*/ 139 h 1623"/>
                    <a:gd name="T8" fmla="*/ 234 w 1622"/>
                    <a:gd name="T9" fmla="*/ 239 h 1623"/>
                    <a:gd name="T10" fmla="*/ 138 w 1622"/>
                    <a:gd name="T11" fmla="*/ 356 h 1623"/>
                    <a:gd name="T12" fmla="*/ 64 w 1622"/>
                    <a:gd name="T13" fmla="*/ 495 h 1623"/>
                    <a:gd name="T14" fmla="*/ 16 w 1622"/>
                    <a:gd name="T15" fmla="*/ 649 h 1623"/>
                    <a:gd name="T16" fmla="*/ 0 w 1622"/>
                    <a:gd name="T17" fmla="*/ 814 h 1623"/>
                    <a:gd name="T18" fmla="*/ 0 w 1622"/>
                    <a:gd name="T19" fmla="*/ 893 h 1623"/>
                    <a:gd name="T20" fmla="*/ 32 w 1622"/>
                    <a:gd name="T21" fmla="*/ 1053 h 1623"/>
                    <a:gd name="T22" fmla="*/ 96 w 1622"/>
                    <a:gd name="T23" fmla="*/ 1196 h 1623"/>
                    <a:gd name="T24" fmla="*/ 181 w 1622"/>
                    <a:gd name="T25" fmla="*/ 1330 h 1623"/>
                    <a:gd name="T26" fmla="*/ 292 w 1622"/>
                    <a:gd name="T27" fmla="*/ 1436 h 1623"/>
                    <a:gd name="T28" fmla="*/ 426 w 1622"/>
                    <a:gd name="T29" fmla="*/ 1526 h 1623"/>
                    <a:gd name="T30" fmla="*/ 569 w 1622"/>
                    <a:gd name="T31" fmla="*/ 1585 h 1623"/>
                    <a:gd name="T32" fmla="*/ 728 w 1622"/>
                    <a:gd name="T33" fmla="*/ 1622 h 1623"/>
                    <a:gd name="T34" fmla="*/ 808 w 1622"/>
                    <a:gd name="T35" fmla="*/ 1622 h 1623"/>
                    <a:gd name="T36" fmla="*/ 973 w 1622"/>
                    <a:gd name="T37" fmla="*/ 1606 h 1623"/>
                    <a:gd name="T38" fmla="*/ 1127 w 1622"/>
                    <a:gd name="T39" fmla="*/ 1558 h 1623"/>
                    <a:gd name="T40" fmla="*/ 1265 w 1622"/>
                    <a:gd name="T41" fmla="*/ 1483 h 1623"/>
                    <a:gd name="T42" fmla="*/ 1382 w 1622"/>
                    <a:gd name="T43" fmla="*/ 1388 h 1623"/>
                    <a:gd name="T44" fmla="*/ 1483 w 1622"/>
                    <a:gd name="T45" fmla="*/ 1266 h 1623"/>
                    <a:gd name="T46" fmla="*/ 1558 w 1622"/>
                    <a:gd name="T47" fmla="*/ 1127 h 1623"/>
                    <a:gd name="T48" fmla="*/ 1606 w 1622"/>
                    <a:gd name="T49" fmla="*/ 973 h 1623"/>
                    <a:gd name="T50" fmla="*/ 1621 w 1622"/>
                    <a:gd name="T51" fmla="*/ 814 h 1623"/>
                    <a:gd name="T52" fmla="*/ 1616 w 1622"/>
                    <a:gd name="T53" fmla="*/ 729 h 1623"/>
                    <a:gd name="T54" fmla="*/ 1584 w 1622"/>
                    <a:gd name="T55" fmla="*/ 569 h 1623"/>
                    <a:gd name="T56" fmla="*/ 1526 w 1622"/>
                    <a:gd name="T57" fmla="*/ 426 h 1623"/>
                    <a:gd name="T58" fmla="*/ 1436 w 1622"/>
                    <a:gd name="T59" fmla="*/ 292 h 1623"/>
                    <a:gd name="T60" fmla="*/ 1324 w 1622"/>
                    <a:gd name="T61" fmla="*/ 186 h 1623"/>
                    <a:gd name="T62" fmla="*/ 1196 w 1622"/>
                    <a:gd name="T63" fmla="*/ 96 h 1623"/>
                    <a:gd name="T64" fmla="*/ 1053 w 1622"/>
                    <a:gd name="T65" fmla="*/ 38 h 1623"/>
                    <a:gd name="T66" fmla="*/ 893 w 1622"/>
                    <a:gd name="T67" fmla="*/ 6 h 1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22" h="1623">
                      <a:moveTo>
                        <a:pt x="808" y="0"/>
                      </a:moveTo>
                      <a:lnTo>
                        <a:pt x="808" y="0"/>
                      </a:lnTo>
                      <a:lnTo>
                        <a:pt x="728" y="6"/>
                      </a:lnTo>
                      <a:lnTo>
                        <a:pt x="649" y="16"/>
                      </a:lnTo>
                      <a:lnTo>
                        <a:pt x="569" y="38"/>
                      </a:lnTo>
                      <a:lnTo>
                        <a:pt x="494" y="64"/>
                      </a:lnTo>
                      <a:lnTo>
                        <a:pt x="426" y="96"/>
                      </a:lnTo>
                      <a:lnTo>
                        <a:pt x="356" y="139"/>
                      </a:lnTo>
                      <a:lnTo>
                        <a:pt x="292" y="186"/>
                      </a:lnTo>
                      <a:lnTo>
                        <a:pt x="234" y="239"/>
                      </a:lnTo>
                      <a:lnTo>
                        <a:pt x="181" y="292"/>
                      </a:lnTo>
                      <a:lnTo>
                        <a:pt x="138" y="356"/>
                      </a:lnTo>
                      <a:lnTo>
                        <a:pt x="96" y="426"/>
                      </a:lnTo>
                      <a:lnTo>
                        <a:pt x="64" y="495"/>
                      </a:lnTo>
                      <a:lnTo>
                        <a:pt x="32" y="569"/>
                      </a:lnTo>
                      <a:lnTo>
                        <a:pt x="16" y="649"/>
                      </a:lnTo>
                      <a:lnTo>
                        <a:pt x="0" y="729"/>
                      </a:lnTo>
                      <a:lnTo>
                        <a:pt x="0" y="814"/>
                      </a:lnTo>
                      <a:lnTo>
                        <a:pt x="0" y="814"/>
                      </a:lnTo>
                      <a:lnTo>
                        <a:pt x="0" y="893"/>
                      </a:lnTo>
                      <a:lnTo>
                        <a:pt x="16" y="973"/>
                      </a:lnTo>
                      <a:lnTo>
                        <a:pt x="32" y="1053"/>
                      </a:lnTo>
                      <a:lnTo>
                        <a:pt x="64" y="1127"/>
                      </a:lnTo>
                      <a:lnTo>
                        <a:pt x="96" y="1196"/>
                      </a:lnTo>
                      <a:lnTo>
                        <a:pt x="138" y="1266"/>
                      </a:lnTo>
                      <a:lnTo>
                        <a:pt x="181" y="1330"/>
                      </a:lnTo>
                      <a:lnTo>
                        <a:pt x="234" y="1388"/>
                      </a:lnTo>
                      <a:lnTo>
                        <a:pt x="292" y="1436"/>
                      </a:lnTo>
                      <a:lnTo>
                        <a:pt x="356" y="1483"/>
                      </a:lnTo>
                      <a:lnTo>
                        <a:pt x="426" y="1526"/>
                      </a:lnTo>
                      <a:lnTo>
                        <a:pt x="494" y="1558"/>
                      </a:lnTo>
                      <a:lnTo>
                        <a:pt x="569" y="1585"/>
                      </a:lnTo>
                      <a:lnTo>
                        <a:pt x="649" y="1606"/>
                      </a:lnTo>
                      <a:lnTo>
                        <a:pt x="728" y="1622"/>
                      </a:lnTo>
                      <a:lnTo>
                        <a:pt x="808" y="1622"/>
                      </a:lnTo>
                      <a:lnTo>
                        <a:pt x="808" y="1622"/>
                      </a:lnTo>
                      <a:lnTo>
                        <a:pt x="893" y="1622"/>
                      </a:lnTo>
                      <a:lnTo>
                        <a:pt x="973" y="1606"/>
                      </a:lnTo>
                      <a:lnTo>
                        <a:pt x="1053" y="1585"/>
                      </a:lnTo>
                      <a:lnTo>
                        <a:pt x="1127" y="1558"/>
                      </a:lnTo>
                      <a:lnTo>
                        <a:pt x="1196" y="1526"/>
                      </a:lnTo>
                      <a:lnTo>
                        <a:pt x="1265" y="1483"/>
                      </a:lnTo>
                      <a:lnTo>
                        <a:pt x="1324" y="1436"/>
                      </a:lnTo>
                      <a:lnTo>
                        <a:pt x="1382" y="1388"/>
                      </a:lnTo>
                      <a:lnTo>
                        <a:pt x="1436" y="1330"/>
                      </a:lnTo>
                      <a:lnTo>
                        <a:pt x="1483" y="1266"/>
                      </a:lnTo>
                      <a:lnTo>
                        <a:pt x="1526" y="1196"/>
                      </a:lnTo>
                      <a:lnTo>
                        <a:pt x="1558" y="1127"/>
                      </a:lnTo>
                      <a:lnTo>
                        <a:pt x="1584" y="1053"/>
                      </a:lnTo>
                      <a:lnTo>
                        <a:pt x="1606" y="973"/>
                      </a:lnTo>
                      <a:lnTo>
                        <a:pt x="1616" y="893"/>
                      </a:lnTo>
                      <a:lnTo>
                        <a:pt x="1621" y="814"/>
                      </a:lnTo>
                      <a:lnTo>
                        <a:pt x="1621" y="814"/>
                      </a:lnTo>
                      <a:lnTo>
                        <a:pt x="1616" y="729"/>
                      </a:lnTo>
                      <a:lnTo>
                        <a:pt x="1606" y="649"/>
                      </a:lnTo>
                      <a:lnTo>
                        <a:pt x="1584" y="569"/>
                      </a:lnTo>
                      <a:lnTo>
                        <a:pt x="1558" y="495"/>
                      </a:lnTo>
                      <a:lnTo>
                        <a:pt x="1526" y="426"/>
                      </a:lnTo>
                      <a:lnTo>
                        <a:pt x="1483" y="356"/>
                      </a:lnTo>
                      <a:lnTo>
                        <a:pt x="1436" y="292"/>
                      </a:lnTo>
                      <a:lnTo>
                        <a:pt x="1382" y="239"/>
                      </a:lnTo>
                      <a:lnTo>
                        <a:pt x="1324" y="186"/>
                      </a:lnTo>
                      <a:lnTo>
                        <a:pt x="1265" y="139"/>
                      </a:lnTo>
                      <a:lnTo>
                        <a:pt x="1196" y="96"/>
                      </a:lnTo>
                      <a:lnTo>
                        <a:pt x="1127" y="64"/>
                      </a:lnTo>
                      <a:lnTo>
                        <a:pt x="1053" y="38"/>
                      </a:lnTo>
                      <a:lnTo>
                        <a:pt x="973" y="16"/>
                      </a:lnTo>
                      <a:lnTo>
                        <a:pt x="893" y="6"/>
                      </a:lnTo>
                      <a:lnTo>
                        <a:pt x="808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89" name="Freeform 23">
                  <a:extLst>
                    <a:ext uri="{FF2B5EF4-FFF2-40B4-BE49-F238E27FC236}">
                      <a16:creationId xmlns:a16="http://schemas.microsoft.com/office/drawing/2014/main" id="{2CBAD8A8-A91C-154D-8AB6-FD3C45A4A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2713" y="869950"/>
                  <a:ext cx="660400" cy="660400"/>
                </a:xfrm>
                <a:custGeom>
                  <a:avLst/>
                  <a:gdLst>
                    <a:gd name="T0" fmla="*/ 1010 w 1836"/>
                    <a:gd name="T1" fmla="*/ 1829 h 1835"/>
                    <a:gd name="T2" fmla="*/ 1271 w 1836"/>
                    <a:gd name="T3" fmla="*/ 1765 h 1835"/>
                    <a:gd name="T4" fmla="*/ 1500 w 1836"/>
                    <a:gd name="T5" fmla="*/ 1627 h 1835"/>
                    <a:gd name="T6" fmla="*/ 1675 w 1836"/>
                    <a:gd name="T7" fmla="*/ 1430 h 1835"/>
                    <a:gd name="T8" fmla="*/ 1792 w 1836"/>
                    <a:gd name="T9" fmla="*/ 1191 h 1835"/>
                    <a:gd name="T10" fmla="*/ 1835 w 1836"/>
                    <a:gd name="T11" fmla="*/ 920 h 1835"/>
                    <a:gd name="T12" fmla="*/ 1813 w 1836"/>
                    <a:gd name="T13" fmla="*/ 733 h 1835"/>
                    <a:gd name="T14" fmla="*/ 1723 w 1836"/>
                    <a:gd name="T15" fmla="*/ 479 h 1835"/>
                    <a:gd name="T16" fmla="*/ 1563 w 1836"/>
                    <a:gd name="T17" fmla="*/ 271 h 1835"/>
                    <a:gd name="T18" fmla="*/ 1356 w 1836"/>
                    <a:gd name="T19" fmla="*/ 112 h 1835"/>
                    <a:gd name="T20" fmla="*/ 1101 w 1836"/>
                    <a:gd name="T21" fmla="*/ 21 h 1835"/>
                    <a:gd name="T22" fmla="*/ 915 w 1836"/>
                    <a:gd name="T23" fmla="*/ 0 h 1835"/>
                    <a:gd name="T24" fmla="*/ 644 w 1836"/>
                    <a:gd name="T25" fmla="*/ 42 h 1835"/>
                    <a:gd name="T26" fmla="*/ 405 w 1836"/>
                    <a:gd name="T27" fmla="*/ 159 h 1835"/>
                    <a:gd name="T28" fmla="*/ 208 w 1836"/>
                    <a:gd name="T29" fmla="*/ 335 h 1835"/>
                    <a:gd name="T30" fmla="*/ 70 w 1836"/>
                    <a:gd name="T31" fmla="*/ 558 h 1835"/>
                    <a:gd name="T32" fmla="*/ 6 w 1836"/>
                    <a:gd name="T33" fmla="*/ 824 h 1835"/>
                    <a:gd name="T34" fmla="*/ 6 w 1836"/>
                    <a:gd name="T35" fmla="*/ 1010 h 1835"/>
                    <a:gd name="T36" fmla="*/ 70 w 1836"/>
                    <a:gd name="T37" fmla="*/ 1276 h 1835"/>
                    <a:gd name="T38" fmla="*/ 208 w 1836"/>
                    <a:gd name="T39" fmla="*/ 1499 h 1835"/>
                    <a:gd name="T40" fmla="*/ 405 w 1836"/>
                    <a:gd name="T41" fmla="*/ 1680 h 1835"/>
                    <a:gd name="T42" fmla="*/ 644 w 1836"/>
                    <a:gd name="T43" fmla="*/ 1792 h 1835"/>
                    <a:gd name="T44" fmla="*/ 915 w 1836"/>
                    <a:gd name="T45" fmla="*/ 1834 h 1835"/>
                    <a:gd name="T46" fmla="*/ 963 w 1836"/>
                    <a:gd name="T47" fmla="*/ 457 h 1835"/>
                    <a:gd name="T48" fmla="*/ 1096 w 1836"/>
                    <a:gd name="T49" fmla="*/ 489 h 1835"/>
                    <a:gd name="T50" fmla="*/ 1213 w 1836"/>
                    <a:gd name="T51" fmla="*/ 558 h 1835"/>
                    <a:gd name="T52" fmla="*/ 1303 w 1836"/>
                    <a:gd name="T53" fmla="*/ 659 h 1835"/>
                    <a:gd name="T54" fmla="*/ 1362 w 1836"/>
                    <a:gd name="T55" fmla="*/ 782 h 1835"/>
                    <a:gd name="T56" fmla="*/ 1383 w 1836"/>
                    <a:gd name="T57" fmla="*/ 920 h 1835"/>
                    <a:gd name="T58" fmla="*/ 1372 w 1836"/>
                    <a:gd name="T59" fmla="*/ 1010 h 1835"/>
                    <a:gd name="T60" fmla="*/ 1324 w 1836"/>
                    <a:gd name="T61" fmla="*/ 1138 h 1835"/>
                    <a:gd name="T62" fmla="*/ 1245 w 1836"/>
                    <a:gd name="T63" fmla="*/ 1244 h 1835"/>
                    <a:gd name="T64" fmla="*/ 1138 w 1836"/>
                    <a:gd name="T65" fmla="*/ 1329 h 1835"/>
                    <a:gd name="T66" fmla="*/ 1010 w 1836"/>
                    <a:gd name="T67" fmla="*/ 1372 h 1835"/>
                    <a:gd name="T68" fmla="*/ 915 w 1836"/>
                    <a:gd name="T69" fmla="*/ 1382 h 1835"/>
                    <a:gd name="T70" fmla="*/ 776 w 1836"/>
                    <a:gd name="T71" fmla="*/ 1361 h 1835"/>
                    <a:gd name="T72" fmla="*/ 654 w 1836"/>
                    <a:gd name="T73" fmla="*/ 1302 h 1835"/>
                    <a:gd name="T74" fmla="*/ 559 w 1836"/>
                    <a:gd name="T75" fmla="*/ 1212 h 1835"/>
                    <a:gd name="T76" fmla="*/ 490 w 1836"/>
                    <a:gd name="T77" fmla="*/ 1101 h 1835"/>
                    <a:gd name="T78" fmla="*/ 452 w 1836"/>
                    <a:gd name="T79" fmla="*/ 967 h 1835"/>
                    <a:gd name="T80" fmla="*/ 452 w 1836"/>
                    <a:gd name="T81" fmla="*/ 872 h 1835"/>
                    <a:gd name="T82" fmla="*/ 490 w 1836"/>
                    <a:gd name="T83" fmla="*/ 739 h 1835"/>
                    <a:gd name="T84" fmla="*/ 559 w 1836"/>
                    <a:gd name="T85" fmla="*/ 622 h 1835"/>
                    <a:gd name="T86" fmla="*/ 654 w 1836"/>
                    <a:gd name="T87" fmla="*/ 532 h 1835"/>
                    <a:gd name="T88" fmla="*/ 776 w 1836"/>
                    <a:gd name="T89" fmla="*/ 473 h 1835"/>
                    <a:gd name="T90" fmla="*/ 915 w 1836"/>
                    <a:gd name="T91" fmla="*/ 452 h 18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36" h="1835">
                      <a:moveTo>
                        <a:pt x="915" y="1834"/>
                      </a:moveTo>
                      <a:lnTo>
                        <a:pt x="915" y="1834"/>
                      </a:lnTo>
                      <a:lnTo>
                        <a:pt x="1010" y="1829"/>
                      </a:lnTo>
                      <a:lnTo>
                        <a:pt x="1101" y="1818"/>
                      </a:lnTo>
                      <a:lnTo>
                        <a:pt x="1191" y="1792"/>
                      </a:lnTo>
                      <a:lnTo>
                        <a:pt x="1271" y="1765"/>
                      </a:lnTo>
                      <a:lnTo>
                        <a:pt x="1356" y="1722"/>
                      </a:lnTo>
                      <a:lnTo>
                        <a:pt x="1430" y="1680"/>
                      </a:lnTo>
                      <a:lnTo>
                        <a:pt x="1500" y="1627"/>
                      </a:lnTo>
                      <a:lnTo>
                        <a:pt x="1563" y="1568"/>
                      </a:lnTo>
                      <a:lnTo>
                        <a:pt x="1622" y="1499"/>
                      </a:lnTo>
                      <a:lnTo>
                        <a:pt x="1675" y="1430"/>
                      </a:lnTo>
                      <a:lnTo>
                        <a:pt x="1723" y="1355"/>
                      </a:lnTo>
                      <a:lnTo>
                        <a:pt x="1760" y="1276"/>
                      </a:lnTo>
                      <a:lnTo>
                        <a:pt x="1792" y="1191"/>
                      </a:lnTo>
                      <a:lnTo>
                        <a:pt x="1813" y="1101"/>
                      </a:lnTo>
                      <a:lnTo>
                        <a:pt x="1829" y="1010"/>
                      </a:lnTo>
                      <a:lnTo>
                        <a:pt x="1835" y="920"/>
                      </a:lnTo>
                      <a:lnTo>
                        <a:pt x="1835" y="920"/>
                      </a:lnTo>
                      <a:lnTo>
                        <a:pt x="1829" y="824"/>
                      </a:lnTo>
                      <a:lnTo>
                        <a:pt x="1813" y="733"/>
                      </a:lnTo>
                      <a:lnTo>
                        <a:pt x="1792" y="643"/>
                      </a:lnTo>
                      <a:lnTo>
                        <a:pt x="1760" y="558"/>
                      </a:lnTo>
                      <a:lnTo>
                        <a:pt x="1723" y="479"/>
                      </a:lnTo>
                      <a:lnTo>
                        <a:pt x="1675" y="404"/>
                      </a:lnTo>
                      <a:lnTo>
                        <a:pt x="1622" y="335"/>
                      </a:lnTo>
                      <a:lnTo>
                        <a:pt x="1563" y="271"/>
                      </a:lnTo>
                      <a:lnTo>
                        <a:pt x="1500" y="207"/>
                      </a:lnTo>
                      <a:lnTo>
                        <a:pt x="1430" y="159"/>
                      </a:lnTo>
                      <a:lnTo>
                        <a:pt x="1356" y="112"/>
                      </a:lnTo>
                      <a:lnTo>
                        <a:pt x="1271" y="74"/>
                      </a:lnTo>
                      <a:lnTo>
                        <a:pt x="1191" y="42"/>
                      </a:lnTo>
                      <a:lnTo>
                        <a:pt x="1101" y="21"/>
                      </a:lnTo>
                      <a:lnTo>
                        <a:pt x="1010" y="5"/>
                      </a:lnTo>
                      <a:lnTo>
                        <a:pt x="915" y="0"/>
                      </a:lnTo>
                      <a:lnTo>
                        <a:pt x="915" y="0"/>
                      </a:lnTo>
                      <a:lnTo>
                        <a:pt x="825" y="5"/>
                      </a:lnTo>
                      <a:lnTo>
                        <a:pt x="734" y="21"/>
                      </a:lnTo>
                      <a:lnTo>
                        <a:pt x="644" y="42"/>
                      </a:lnTo>
                      <a:lnTo>
                        <a:pt x="559" y="74"/>
                      </a:lnTo>
                      <a:lnTo>
                        <a:pt x="479" y="112"/>
                      </a:lnTo>
                      <a:lnTo>
                        <a:pt x="405" y="159"/>
                      </a:lnTo>
                      <a:lnTo>
                        <a:pt x="335" y="207"/>
                      </a:lnTo>
                      <a:lnTo>
                        <a:pt x="267" y="271"/>
                      </a:lnTo>
                      <a:lnTo>
                        <a:pt x="208" y="335"/>
                      </a:lnTo>
                      <a:lnTo>
                        <a:pt x="155" y="404"/>
                      </a:lnTo>
                      <a:lnTo>
                        <a:pt x="112" y="479"/>
                      </a:lnTo>
                      <a:lnTo>
                        <a:pt x="70" y="558"/>
                      </a:lnTo>
                      <a:lnTo>
                        <a:pt x="43" y="643"/>
                      </a:lnTo>
                      <a:lnTo>
                        <a:pt x="17" y="733"/>
                      </a:lnTo>
                      <a:lnTo>
                        <a:pt x="6" y="824"/>
                      </a:lnTo>
                      <a:lnTo>
                        <a:pt x="0" y="920"/>
                      </a:lnTo>
                      <a:lnTo>
                        <a:pt x="0" y="920"/>
                      </a:lnTo>
                      <a:lnTo>
                        <a:pt x="6" y="1010"/>
                      </a:lnTo>
                      <a:lnTo>
                        <a:pt x="17" y="1101"/>
                      </a:lnTo>
                      <a:lnTo>
                        <a:pt x="43" y="1191"/>
                      </a:lnTo>
                      <a:lnTo>
                        <a:pt x="70" y="1276"/>
                      </a:lnTo>
                      <a:lnTo>
                        <a:pt x="112" y="1355"/>
                      </a:lnTo>
                      <a:lnTo>
                        <a:pt x="155" y="1430"/>
                      </a:lnTo>
                      <a:lnTo>
                        <a:pt x="208" y="1499"/>
                      </a:lnTo>
                      <a:lnTo>
                        <a:pt x="267" y="1568"/>
                      </a:lnTo>
                      <a:lnTo>
                        <a:pt x="335" y="1627"/>
                      </a:lnTo>
                      <a:lnTo>
                        <a:pt x="405" y="1680"/>
                      </a:lnTo>
                      <a:lnTo>
                        <a:pt x="479" y="1722"/>
                      </a:lnTo>
                      <a:lnTo>
                        <a:pt x="559" y="1765"/>
                      </a:lnTo>
                      <a:lnTo>
                        <a:pt x="644" y="1792"/>
                      </a:lnTo>
                      <a:lnTo>
                        <a:pt x="734" y="1818"/>
                      </a:lnTo>
                      <a:lnTo>
                        <a:pt x="825" y="1829"/>
                      </a:lnTo>
                      <a:lnTo>
                        <a:pt x="915" y="1834"/>
                      </a:lnTo>
                      <a:close/>
                      <a:moveTo>
                        <a:pt x="915" y="452"/>
                      </a:moveTo>
                      <a:lnTo>
                        <a:pt x="915" y="452"/>
                      </a:lnTo>
                      <a:lnTo>
                        <a:pt x="963" y="457"/>
                      </a:lnTo>
                      <a:lnTo>
                        <a:pt x="1010" y="462"/>
                      </a:lnTo>
                      <a:lnTo>
                        <a:pt x="1053" y="473"/>
                      </a:lnTo>
                      <a:lnTo>
                        <a:pt x="1096" y="489"/>
                      </a:lnTo>
                      <a:lnTo>
                        <a:pt x="1138" y="511"/>
                      </a:lnTo>
                      <a:lnTo>
                        <a:pt x="1175" y="532"/>
                      </a:lnTo>
                      <a:lnTo>
                        <a:pt x="1213" y="558"/>
                      </a:lnTo>
                      <a:lnTo>
                        <a:pt x="1245" y="590"/>
                      </a:lnTo>
                      <a:lnTo>
                        <a:pt x="1277" y="622"/>
                      </a:lnTo>
                      <a:lnTo>
                        <a:pt x="1303" y="659"/>
                      </a:lnTo>
                      <a:lnTo>
                        <a:pt x="1324" y="696"/>
                      </a:lnTo>
                      <a:lnTo>
                        <a:pt x="1345" y="739"/>
                      </a:lnTo>
                      <a:lnTo>
                        <a:pt x="1362" y="782"/>
                      </a:lnTo>
                      <a:lnTo>
                        <a:pt x="1372" y="824"/>
                      </a:lnTo>
                      <a:lnTo>
                        <a:pt x="1377" y="872"/>
                      </a:lnTo>
                      <a:lnTo>
                        <a:pt x="1383" y="920"/>
                      </a:lnTo>
                      <a:lnTo>
                        <a:pt x="1383" y="920"/>
                      </a:lnTo>
                      <a:lnTo>
                        <a:pt x="1377" y="967"/>
                      </a:lnTo>
                      <a:lnTo>
                        <a:pt x="1372" y="1010"/>
                      </a:lnTo>
                      <a:lnTo>
                        <a:pt x="1362" y="1058"/>
                      </a:lnTo>
                      <a:lnTo>
                        <a:pt x="1345" y="1101"/>
                      </a:lnTo>
                      <a:lnTo>
                        <a:pt x="1324" y="1138"/>
                      </a:lnTo>
                      <a:lnTo>
                        <a:pt x="1303" y="1180"/>
                      </a:lnTo>
                      <a:lnTo>
                        <a:pt x="1277" y="1212"/>
                      </a:lnTo>
                      <a:lnTo>
                        <a:pt x="1245" y="1244"/>
                      </a:lnTo>
                      <a:lnTo>
                        <a:pt x="1213" y="1276"/>
                      </a:lnTo>
                      <a:lnTo>
                        <a:pt x="1175" y="1302"/>
                      </a:lnTo>
                      <a:lnTo>
                        <a:pt x="1138" y="1329"/>
                      </a:lnTo>
                      <a:lnTo>
                        <a:pt x="1096" y="1345"/>
                      </a:lnTo>
                      <a:lnTo>
                        <a:pt x="1053" y="1361"/>
                      </a:lnTo>
                      <a:lnTo>
                        <a:pt x="1010" y="1372"/>
                      </a:lnTo>
                      <a:lnTo>
                        <a:pt x="963" y="1382"/>
                      </a:lnTo>
                      <a:lnTo>
                        <a:pt x="915" y="1382"/>
                      </a:lnTo>
                      <a:lnTo>
                        <a:pt x="915" y="1382"/>
                      </a:lnTo>
                      <a:lnTo>
                        <a:pt x="867" y="1382"/>
                      </a:lnTo>
                      <a:lnTo>
                        <a:pt x="825" y="1372"/>
                      </a:lnTo>
                      <a:lnTo>
                        <a:pt x="776" y="1361"/>
                      </a:lnTo>
                      <a:lnTo>
                        <a:pt x="734" y="1345"/>
                      </a:lnTo>
                      <a:lnTo>
                        <a:pt x="697" y="1329"/>
                      </a:lnTo>
                      <a:lnTo>
                        <a:pt x="654" y="1302"/>
                      </a:lnTo>
                      <a:lnTo>
                        <a:pt x="623" y="1276"/>
                      </a:lnTo>
                      <a:lnTo>
                        <a:pt x="585" y="1244"/>
                      </a:lnTo>
                      <a:lnTo>
                        <a:pt x="559" y="1212"/>
                      </a:lnTo>
                      <a:lnTo>
                        <a:pt x="532" y="1180"/>
                      </a:lnTo>
                      <a:lnTo>
                        <a:pt x="505" y="1138"/>
                      </a:lnTo>
                      <a:lnTo>
                        <a:pt x="490" y="1101"/>
                      </a:lnTo>
                      <a:lnTo>
                        <a:pt x="474" y="1058"/>
                      </a:lnTo>
                      <a:lnTo>
                        <a:pt x="463" y="1010"/>
                      </a:lnTo>
                      <a:lnTo>
                        <a:pt x="452" y="967"/>
                      </a:lnTo>
                      <a:lnTo>
                        <a:pt x="452" y="920"/>
                      </a:lnTo>
                      <a:lnTo>
                        <a:pt x="452" y="920"/>
                      </a:lnTo>
                      <a:lnTo>
                        <a:pt x="452" y="872"/>
                      </a:lnTo>
                      <a:lnTo>
                        <a:pt x="463" y="824"/>
                      </a:lnTo>
                      <a:lnTo>
                        <a:pt x="474" y="782"/>
                      </a:lnTo>
                      <a:lnTo>
                        <a:pt x="490" y="739"/>
                      </a:lnTo>
                      <a:lnTo>
                        <a:pt x="505" y="696"/>
                      </a:lnTo>
                      <a:lnTo>
                        <a:pt x="532" y="659"/>
                      </a:lnTo>
                      <a:lnTo>
                        <a:pt x="559" y="622"/>
                      </a:lnTo>
                      <a:lnTo>
                        <a:pt x="585" y="590"/>
                      </a:lnTo>
                      <a:lnTo>
                        <a:pt x="623" y="558"/>
                      </a:lnTo>
                      <a:lnTo>
                        <a:pt x="654" y="532"/>
                      </a:lnTo>
                      <a:lnTo>
                        <a:pt x="697" y="511"/>
                      </a:lnTo>
                      <a:lnTo>
                        <a:pt x="734" y="489"/>
                      </a:lnTo>
                      <a:lnTo>
                        <a:pt x="776" y="473"/>
                      </a:lnTo>
                      <a:lnTo>
                        <a:pt x="825" y="462"/>
                      </a:lnTo>
                      <a:lnTo>
                        <a:pt x="867" y="457"/>
                      </a:lnTo>
                      <a:lnTo>
                        <a:pt x="915" y="4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0" name="Freeform 24">
                  <a:extLst>
                    <a:ext uri="{FF2B5EF4-FFF2-40B4-BE49-F238E27FC236}">
                      <a16:creationId xmlns:a16="http://schemas.microsoft.com/office/drawing/2014/main" id="{C9615202-96EF-104E-838A-F840635DB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1950" y="1627188"/>
                  <a:ext cx="163513" cy="612775"/>
                </a:xfrm>
                <a:custGeom>
                  <a:avLst/>
                  <a:gdLst>
                    <a:gd name="T0" fmla="*/ 0 w 453"/>
                    <a:gd name="T1" fmla="*/ 1701 h 1702"/>
                    <a:gd name="T2" fmla="*/ 452 w 453"/>
                    <a:gd name="T3" fmla="*/ 1701 h 1702"/>
                    <a:gd name="T4" fmla="*/ 452 w 453"/>
                    <a:gd name="T5" fmla="*/ 0 h 1702"/>
                    <a:gd name="T6" fmla="*/ 0 w 453"/>
                    <a:gd name="T7" fmla="*/ 0 h 1702"/>
                    <a:gd name="T8" fmla="*/ 0 w 453"/>
                    <a:gd name="T9" fmla="*/ 1701 h 17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3" h="1702">
                      <a:moveTo>
                        <a:pt x="0" y="1701"/>
                      </a:moveTo>
                      <a:lnTo>
                        <a:pt x="452" y="1701"/>
                      </a:lnTo>
                      <a:lnTo>
                        <a:pt x="452" y="0"/>
                      </a:lnTo>
                      <a:lnTo>
                        <a:pt x="0" y="0"/>
                      </a:lnTo>
                      <a:lnTo>
                        <a:pt x="0" y="1701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1" name="Freeform 25">
                  <a:extLst>
                    <a:ext uri="{FF2B5EF4-FFF2-40B4-BE49-F238E27FC236}">
                      <a16:creationId xmlns:a16="http://schemas.microsoft.com/office/drawing/2014/main" id="{3E57030B-AC14-104A-A51A-0ABC12471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013" y="1119188"/>
                  <a:ext cx="612775" cy="163512"/>
                </a:xfrm>
                <a:custGeom>
                  <a:avLst/>
                  <a:gdLst>
                    <a:gd name="T0" fmla="*/ 1701 w 1702"/>
                    <a:gd name="T1" fmla="*/ 0 h 453"/>
                    <a:gd name="T2" fmla="*/ 0 w 1702"/>
                    <a:gd name="T3" fmla="*/ 0 h 453"/>
                    <a:gd name="T4" fmla="*/ 0 w 1702"/>
                    <a:gd name="T5" fmla="*/ 452 h 453"/>
                    <a:gd name="T6" fmla="*/ 1701 w 1702"/>
                    <a:gd name="T7" fmla="*/ 452 h 453"/>
                    <a:gd name="T8" fmla="*/ 1701 w 1702"/>
                    <a:gd name="T9" fmla="*/ 0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02" h="453">
                      <a:moveTo>
                        <a:pt x="1701" y="0"/>
                      </a:moveTo>
                      <a:lnTo>
                        <a:pt x="0" y="0"/>
                      </a:lnTo>
                      <a:lnTo>
                        <a:pt x="0" y="452"/>
                      </a:lnTo>
                      <a:lnTo>
                        <a:pt x="1701" y="452"/>
                      </a:lnTo>
                      <a:lnTo>
                        <a:pt x="1701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  <p:sp>
              <p:nvSpPr>
                <p:cNvPr id="92" name="Freeform 26">
                  <a:extLst>
                    <a:ext uri="{FF2B5EF4-FFF2-40B4-BE49-F238E27FC236}">
                      <a16:creationId xmlns:a16="http://schemas.microsoft.com/office/drawing/2014/main" id="{E352AA54-AC40-874D-950B-540391EBB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1200" y="1435100"/>
                  <a:ext cx="547688" cy="549275"/>
                </a:xfrm>
                <a:custGeom>
                  <a:avLst/>
                  <a:gdLst>
                    <a:gd name="T0" fmla="*/ 319 w 1521"/>
                    <a:gd name="T1" fmla="*/ 0 h 1527"/>
                    <a:gd name="T2" fmla="*/ 0 w 1521"/>
                    <a:gd name="T3" fmla="*/ 319 h 1527"/>
                    <a:gd name="T4" fmla="*/ 1201 w 1521"/>
                    <a:gd name="T5" fmla="*/ 1526 h 1527"/>
                    <a:gd name="T6" fmla="*/ 1520 w 1521"/>
                    <a:gd name="T7" fmla="*/ 1202 h 1527"/>
                    <a:gd name="T8" fmla="*/ 319 w 1521"/>
                    <a:gd name="T9" fmla="*/ 0 h 1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1" h="1527">
                      <a:moveTo>
                        <a:pt x="319" y="0"/>
                      </a:moveTo>
                      <a:lnTo>
                        <a:pt x="0" y="319"/>
                      </a:lnTo>
                      <a:lnTo>
                        <a:pt x="1201" y="1526"/>
                      </a:lnTo>
                      <a:lnTo>
                        <a:pt x="1520" y="1202"/>
                      </a:lnTo>
                      <a:lnTo>
                        <a:pt x="319" y="0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799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6B34EA-3563-A749-AC0B-0A2686E4899A}"/>
                </a:ext>
              </a:extLst>
            </p:cNvPr>
            <p:cNvSpPr txBox="1"/>
            <p:nvPr/>
          </p:nvSpPr>
          <p:spPr>
            <a:xfrm>
              <a:off x="1869774" y="3921866"/>
              <a:ext cx="609143" cy="48731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b="1" i="1" dirty="0">
                  <a:solidFill>
                    <a:schemeClr val="accent1"/>
                  </a:solidFill>
                </a:rPr>
                <a:t>NSX-T</a:t>
              </a:r>
            </a:p>
            <a:p>
              <a:pPr algn="r"/>
              <a:r>
                <a:rPr lang="en-US" sz="1200" b="1" i="1" dirty="0" err="1">
                  <a:solidFill>
                    <a:schemeClr val="accent1"/>
                  </a:solidFill>
                </a:rPr>
                <a:t>Mgr</a:t>
              </a:r>
              <a:endParaRPr lang="en-US" sz="1200" b="1" i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69189F-C757-364E-901E-0AF5220B5C8A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270456" y="3461301"/>
            <a:ext cx="0" cy="424899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4190EDC6-1A93-0346-8FC0-B770C11680DF}"/>
              </a:ext>
            </a:extLst>
          </p:cNvPr>
          <p:cNvSpPr/>
          <p:nvPr/>
        </p:nvSpPr>
        <p:spPr>
          <a:xfrm>
            <a:off x="6551612" y="2220458"/>
            <a:ext cx="4800600" cy="2434261"/>
          </a:xfrm>
          <a:prstGeom prst="roundRect">
            <a:avLst>
              <a:gd name="adj" fmla="val 772"/>
            </a:avLst>
          </a:prstGeom>
          <a:solidFill>
            <a:schemeClr val="tx1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400" b="1" dirty="0">
                <a:solidFill>
                  <a:schemeClr val="tx2"/>
                </a:solidFill>
              </a:rPr>
              <a:t>ESXi1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50F58D-416F-8F4F-8AF2-9D431E1C3B1D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7742027" y="2315428"/>
            <a:ext cx="0" cy="28523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AC104F-5F53-E94B-8120-710E77EC1F69}"/>
              </a:ext>
            </a:extLst>
          </p:cNvPr>
          <p:cNvSpPr txBox="1"/>
          <p:nvPr/>
        </p:nvSpPr>
        <p:spPr>
          <a:xfrm>
            <a:off x="7567848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474763-72C8-F54E-B8A0-80882B35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492" y="2600666"/>
            <a:ext cx="2303778" cy="58721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fr-FR" sz="1400" b="1" dirty="0">
                <a:solidFill>
                  <a:schemeClr val="tx2"/>
                </a:solidFill>
              </a:rPr>
              <a:t>vDS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656F587B-814F-F645-B1CA-B856959AD0E3}"/>
              </a:ext>
            </a:extLst>
          </p:cNvPr>
          <p:cNvSpPr/>
          <p:nvPr/>
        </p:nvSpPr>
        <p:spPr>
          <a:xfrm>
            <a:off x="6693577" y="3559592"/>
            <a:ext cx="504954" cy="272415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EB18842-A82E-2746-9146-F1395D464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978" y="3030414"/>
            <a:ext cx="822960" cy="41148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Mgt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11)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85BA09-5526-104A-8A5B-039250A48B98}"/>
              </a:ext>
            </a:extLst>
          </p:cNvPr>
          <p:cNvSpPr txBox="1"/>
          <p:nvPr/>
        </p:nvSpPr>
        <p:spPr>
          <a:xfrm>
            <a:off x="10148025" y="2035510"/>
            <a:ext cx="348357" cy="2799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200" b="1" dirty="0"/>
              <a:t>P2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F9AE52-488A-EE44-B931-AFB3095A8CF3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742027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378D89B-4A21-5D4A-B8E5-FB535B50D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531" y="3030414"/>
            <a:ext cx="1097280" cy="415498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sz="1100" b="1" dirty="0">
                <a:solidFill>
                  <a:schemeClr val="bg1"/>
                </a:solidFill>
              </a:rPr>
              <a:t>All-VLAN</a:t>
            </a:r>
          </a:p>
          <a:p>
            <a:pPr algn="ctr">
              <a:spcBef>
                <a:spcPts val="0"/>
              </a:spcBef>
            </a:pPr>
            <a:r>
              <a:rPr lang="en-US" sz="1000" b="1" i="1" dirty="0">
                <a:solidFill>
                  <a:schemeClr val="bg1"/>
                </a:solidFill>
              </a:rPr>
              <a:t>(VLAN 0-4096)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F0E2C7-9B8C-6D4B-B4FF-024C1406636A}"/>
              </a:ext>
            </a:extLst>
          </p:cNvPr>
          <p:cNvGrpSpPr/>
          <p:nvPr/>
        </p:nvGrpSpPr>
        <p:grpSpPr>
          <a:xfrm>
            <a:off x="4189412" y="3140908"/>
            <a:ext cx="1753735" cy="899458"/>
            <a:chOff x="4113212" y="3140908"/>
            <a:chExt cx="1753735" cy="8994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D3ACB6-9F84-E54D-B03F-9C59B778E2DF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088D9E9-D8ED-0B40-96D9-9F0D02C544A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ounded Rectangle 17">
                <a:extLst>
                  <a:ext uri="{FF2B5EF4-FFF2-40B4-BE49-F238E27FC236}">
                    <a16:creationId xmlns:a16="http://schemas.microsoft.com/office/drawing/2014/main" id="{9D8396A0-9A5C-7949-A2E7-BCC519FF8E39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67" name="Freeform 21">
                <a:extLst>
                  <a:ext uri="{FF2B5EF4-FFF2-40B4-BE49-F238E27FC236}">
                    <a16:creationId xmlns:a16="http://schemas.microsoft.com/office/drawing/2014/main" id="{77FAA563-622A-2D4E-B6DF-2A04212369A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215B6C-53BC-814D-BF4B-3C59347E4E88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788A04-EC71-9D49-9F4B-F52AB8FA472D}"/>
                  </a:ext>
                </a:extLst>
              </p:cNvPr>
              <p:cNvCxnSpPr>
                <a:cxnSpLocks/>
                <a:endCxn id="78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ounded Rectangle 17">
                <a:extLst>
                  <a:ext uri="{FF2B5EF4-FFF2-40B4-BE49-F238E27FC236}">
                    <a16:creationId xmlns:a16="http://schemas.microsoft.com/office/drawing/2014/main" id="{BFA247AF-3387-5048-96A1-5E1AFFF48CD4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VM3</a:t>
                </a:r>
              </a:p>
            </p:txBody>
          </p:sp>
          <p:sp>
            <p:nvSpPr>
              <p:cNvPr id="94" name="Freeform 21">
                <a:extLst>
                  <a:ext uri="{FF2B5EF4-FFF2-40B4-BE49-F238E27FC236}">
                    <a16:creationId xmlns:a16="http://schemas.microsoft.com/office/drawing/2014/main" id="{EFC66F6F-53DF-7A46-B2E4-0E73527E87C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66D4E2-FD9B-9241-8BB2-2241C2F1316B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C1D433-8B02-094A-8656-573D0B928F93}"/>
                  </a:ext>
                </a:extLst>
              </p:cNvPr>
              <p:cNvCxnSpPr>
                <a:cxnSpLocks/>
                <a:endCxn id="96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BE1848D3-07AF-CE46-9C4C-A4ADABDD1210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VM5</a:t>
                </a:r>
              </a:p>
            </p:txBody>
          </p:sp>
          <p:sp>
            <p:nvSpPr>
              <p:cNvPr id="97" name="Freeform 21">
                <a:extLst>
                  <a:ext uri="{FF2B5EF4-FFF2-40B4-BE49-F238E27FC236}">
                    <a16:creationId xmlns:a16="http://schemas.microsoft.com/office/drawing/2014/main" id="{19ED5683-4CF4-2C4A-97C0-D4419F1FDAA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EFE66-0E39-1749-91E5-4880B28C8C19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760C6C0-AC1F-0945-955F-884E7910EE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ounded Rectangle 17">
                <a:extLst>
                  <a:ext uri="{FF2B5EF4-FFF2-40B4-BE49-F238E27FC236}">
                    <a16:creationId xmlns:a16="http://schemas.microsoft.com/office/drawing/2014/main" id="{9516C3EA-425C-804E-8494-EA30DD71152D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VM7</a:t>
                </a:r>
              </a:p>
            </p:txBody>
          </p:sp>
          <p:sp>
            <p:nvSpPr>
              <p:cNvPr id="100" name="Freeform 21">
                <a:extLst>
                  <a:ext uri="{FF2B5EF4-FFF2-40B4-BE49-F238E27FC236}">
                    <a16:creationId xmlns:a16="http://schemas.microsoft.com/office/drawing/2014/main" id="{F724D2CE-20CF-9646-BA7C-E54E278A802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2B8F4FA-BC75-A541-AD62-FA31300E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796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DB31BA-D120-A84F-996F-E5C6694EF2C5}"/>
              </a:ext>
            </a:extLst>
          </p:cNvPr>
          <p:cNvSpPr>
            <a:spLocks noChangeAspect="1"/>
          </p:cNvSpPr>
          <p:nvPr/>
        </p:nvSpPr>
        <p:spPr>
          <a:xfrm>
            <a:off x="5317172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7CF477-BBDA-854A-A49E-556C9BEA79F7}"/>
              </a:ext>
            </a:extLst>
          </p:cNvPr>
          <p:cNvGrpSpPr/>
          <p:nvPr/>
        </p:nvGrpSpPr>
        <p:grpSpPr>
          <a:xfrm>
            <a:off x="9462451" y="3140908"/>
            <a:ext cx="1753735" cy="899458"/>
            <a:chOff x="4113212" y="3140908"/>
            <a:chExt cx="1753735" cy="89945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74F479A-4828-EE43-9C08-2B991B148DA4}"/>
                </a:ext>
              </a:extLst>
            </p:cNvPr>
            <p:cNvGrpSpPr/>
            <p:nvPr/>
          </p:nvGrpSpPr>
          <p:grpSpPr>
            <a:xfrm>
              <a:off x="4113212" y="3140908"/>
              <a:ext cx="372346" cy="897692"/>
              <a:chOff x="4113212" y="3140908"/>
              <a:chExt cx="372346" cy="897692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89916D-6508-5542-AF20-A3FD5E4D0536}"/>
                  </a:ext>
                </a:extLst>
              </p:cNvPr>
              <p:cNvCxnSpPr>
                <a:cxnSpLocks/>
                <a:endCxn id="154" idx="0"/>
              </p:cNvCxnSpPr>
              <p:nvPr/>
            </p:nvCxnSpPr>
            <p:spPr>
              <a:xfrm>
                <a:off x="4299384" y="3140908"/>
                <a:ext cx="1" cy="525346"/>
              </a:xfrm>
              <a:prstGeom prst="line">
                <a:avLst/>
              </a:prstGeom>
              <a:ln w="19050">
                <a:solidFill>
                  <a:srgbClr val="7030A0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7">
                <a:extLst>
                  <a:ext uri="{FF2B5EF4-FFF2-40B4-BE49-F238E27FC236}">
                    <a16:creationId xmlns:a16="http://schemas.microsoft.com/office/drawing/2014/main" id="{F1B6AFFD-9138-BF49-9679-6053F836BDBD}"/>
                  </a:ext>
                </a:extLst>
              </p:cNvPr>
              <p:cNvSpPr/>
              <p:nvPr/>
            </p:nvSpPr>
            <p:spPr>
              <a:xfrm>
                <a:off x="4113212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VM1</a:t>
                </a:r>
              </a:p>
            </p:txBody>
          </p:sp>
          <p:sp>
            <p:nvSpPr>
              <p:cNvPr id="155" name="Freeform 21">
                <a:extLst>
                  <a:ext uri="{FF2B5EF4-FFF2-40B4-BE49-F238E27FC236}">
                    <a16:creationId xmlns:a16="http://schemas.microsoft.com/office/drawing/2014/main" id="{732C9848-4507-A342-BE2F-F77A4E033C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193974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1171FAB-BACC-1941-B915-D0238BE3D749}"/>
                </a:ext>
              </a:extLst>
            </p:cNvPr>
            <p:cNvGrpSpPr/>
            <p:nvPr/>
          </p:nvGrpSpPr>
          <p:grpSpPr>
            <a:xfrm>
              <a:off x="4579066" y="3140908"/>
              <a:ext cx="372346" cy="897692"/>
              <a:chOff x="4579066" y="3140908"/>
              <a:chExt cx="372346" cy="89769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F63B91D-A159-B447-948C-B7EF1B5071B9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4765238" y="3140908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ounded Rectangle 17">
                <a:extLst>
                  <a:ext uri="{FF2B5EF4-FFF2-40B4-BE49-F238E27FC236}">
                    <a16:creationId xmlns:a16="http://schemas.microsoft.com/office/drawing/2014/main" id="{DA3547FB-F696-2347-B159-5644AA5AF81F}"/>
                  </a:ext>
                </a:extLst>
              </p:cNvPr>
              <p:cNvSpPr/>
              <p:nvPr/>
            </p:nvSpPr>
            <p:spPr>
              <a:xfrm>
                <a:off x="4579066" y="3666254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VM4</a:t>
                </a:r>
              </a:p>
            </p:txBody>
          </p:sp>
          <p:sp>
            <p:nvSpPr>
              <p:cNvPr id="152" name="Freeform 21">
                <a:extLst>
                  <a:ext uri="{FF2B5EF4-FFF2-40B4-BE49-F238E27FC236}">
                    <a16:creationId xmlns:a16="http://schemas.microsoft.com/office/drawing/2014/main" id="{641FF894-872D-3F48-A888-903F4FDB84E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659828" y="3474115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C84D4D2-7FE2-D94F-B3DA-B8870C8E67E0}"/>
                </a:ext>
              </a:extLst>
            </p:cNvPr>
            <p:cNvGrpSpPr/>
            <p:nvPr/>
          </p:nvGrpSpPr>
          <p:grpSpPr>
            <a:xfrm>
              <a:off x="5028747" y="3142674"/>
              <a:ext cx="372346" cy="897692"/>
              <a:chOff x="5028747" y="3142674"/>
              <a:chExt cx="372346" cy="89769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F6D054A-028E-1D42-96AB-D18EB9040CD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5214919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4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Rounded Rectangle 17">
                <a:extLst>
                  <a:ext uri="{FF2B5EF4-FFF2-40B4-BE49-F238E27FC236}">
                    <a16:creationId xmlns:a16="http://schemas.microsoft.com/office/drawing/2014/main" id="{AE73695F-89DF-3F42-AF33-47FA6F52F6DE}"/>
                  </a:ext>
                </a:extLst>
              </p:cNvPr>
              <p:cNvSpPr/>
              <p:nvPr/>
            </p:nvSpPr>
            <p:spPr>
              <a:xfrm>
                <a:off x="5028747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VM6</a:t>
                </a: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415B379F-D8CF-A043-BAD1-BD2E6E8D33B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109509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E9F58D5-CA8B-9246-97B0-CD3A738BE4C2}"/>
                </a:ext>
              </a:extLst>
            </p:cNvPr>
            <p:cNvGrpSpPr/>
            <p:nvPr/>
          </p:nvGrpSpPr>
          <p:grpSpPr>
            <a:xfrm>
              <a:off x="5494601" y="3142674"/>
              <a:ext cx="372346" cy="897692"/>
              <a:chOff x="5494601" y="3142674"/>
              <a:chExt cx="372346" cy="897692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1A6EE2E-64C9-B247-BDED-FA1FBB6EBA88}"/>
                  </a:ext>
                </a:extLst>
              </p:cNvPr>
              <p:cNvCxnSpPr>
                <a:cxnSpLocks/>
                <a:endCxn id="107" idx="0"/>
              </p:cNvCxnSpPr>
              <p:nvPr/>
            </p:nvCxnSpPr>
            <p:spPr>
              <a:xfrm>
                <a:off x="5680773" y="3142674"/>
                <a:ext cx="1" cy="525346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ounded Rectangle 17">
                <a:extLst>
                  <a:ext uri="{FF2B5EF4-FFF2-40B4-BE49-F238E27FC236}">
                    <a16:creationId xmlns:a16="http://schemas.microsoft.com/office/drawing/2014/main" id="{68844B07-9E82-6345-9CFB-CEE871E9841A}"/>
                  </a:ext>
                </a:extLst>
              </p:cNvPr>
              <p:cNvSpPr/>
              <p:nvPr/>
            </p:nvSpPr>
            <p:spPr>
              <a:xfrm>
                <a:off x="5494601" y="3668020"/>
                <a:ext cx="372346" cy="372346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6926"/>
                <a:r>
                  <a:rPr lang="en-US" sz="1200" kern="0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VM8</a:t>
                </a:r>
              </a:p>
            </p:txBody>
          </p:sp>
          <p:sp>
            <p:nvSpPr>
              <p:cNvPr id="123" name="Freeform 21">
                <a:extLst>
                  <a:ext uri="{FF2B5EF4-FFF2-40B4-BE49-F238E27FC236}">
                    <a16:creationId xmlns:a16="http://schemas.microsoft.com/office/drawing/2014/main" id="{3E1D6D7E-8598-3140-A9C5-D7C7B29DB68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575363" y="3475881"/>
                <a:ext cx="230927" cy="175944"/>
              </a:xfrm>
              <a:custGeom>
                <a:avLst/>
                <a:gdLst>
                  <a:gd name="T0" fmla="*/ 364 w 389"/>
                  <a:gd name="T1" fmla="*/ 176 h 296"/>
                  <a:gd name="T2" fmla="*/ 355 w 389"/>
                  <a:gd name="T3" fmla="*/ 217 h 296"/>
                  <a:gd name="T4" fmla="*/ 289 w 389"/>
                  <a:gd name="T5" fmla="*/ 130 h 296"/>
                  <a:gd name="T6" fmla="*/ 298 w 389"/>
                  <a:gd name="T7" fmla="*/ 193 h 296"/>
                  <a:gd name="T8" fmla="*/ 264 w 389"/>
                  <a:gd name="T9" fmla="*/ 143 h 296"/>
                  <a:gd name="T10" fmla="*/ 257 w 389"/>
                  <a:gd name="T11" fmla="*/ 195 h 296"/>
                  <a:gd name="T12" fmla="*/ 318 w 389"/>
                  <a:gd name="T13" fmla="*/ 296 h 296"/>
                  <a:gd name="T14" fmla="*/ 319 w 389"/>
                  <a:gd name="T15" fmla="*/ 296 h 296"/>
                  <a:gd name="T16" fmla="*/ 376 w 389"/>
                  <a:gd name="T17" fmla="*/ 196 h 296"/>
                  <a:gd name="T18" fmla="*/ 319 w 389"/>
                  <a:gd name="T19" fmla="*/ 280 h 296"/>
                  <a:gd name="T20" fmla="*/ 270 w 389"/>
                  <a:gd name="T21" fmla="*/ 262 h 296"/>
                  <a:gd name="T22" fmla="*/ 276 w 389"/>
                  <a:gd name="T23" fmla="*/ 183 h 296"/>
                  <a:gd name="T24" fmla="*/ 288 w 389"/>
                  <a:gd name="T25" fmla="*/ 237 h 296"/>
                  <a:gd name="T26" fmla="*/ 318 w 389"/>
                  <a:gd name="T27" fmla="*/ 154 h 296"/>
                  <a:gd name="T28" fmla="*/ 337 w 389"/>
                  <a:gd name="T29" fmla="*/ 231 h 296"/>
                  <a:gd name="T30" fmla="*/ 345 w 389"/>
                  <a:gd name="T31" fmla="*/ 239 h 296"/>
                  <a:gd name="T32" fmla="*/ 361 w 389"/>
                  <a:gd name="T33" fmla="*/ 260 h 296"/>
                  <a:gd name="T34" fmla="*/ 255 w 389"/>
                  <a:gd name="T35" fmla="*/ 182 h 296"/>
                  <a:gd name="T36" fmla="*/ 236 w 389"/>
                  <a:gd name="T37" fmla="*/ 166 h 296"/>
                  <a:gd name="T38" fmla="*/ 329 w 389"/>
                  <a:gd name="T39" fmla="*/ 126 h 296"/>
                  <a:gd name="T40" fmla="*/ 345 w 389"/>
                  <a:gd name="T41" fmla="*/ 139 h 296"/>
                  <a:gd name="T42" fmla="*/ 0 w 389"/>
                  <a:gd name="T43" fmla="*/ 0 h 296"/>
                  <a:gd name="T44" fmla="*/ 243 w 389"/>
                  <a:gd name="T45" fmla="*/ 235 h 296"/>
                  <a:gd name="T46" fmla="*/ 181 w 389"/>
                  <a:gd name="T47" fmla="*/ 219 h 296"/>
                  <a:gd name="T48" fmla="*/ 165 w 389"/>
                  <a:gd name="T49" fmla="*/ 219 h 296"/>
                  <a:gd name="T50" fmla="*/ 71 w 389"/>
                  <a:gd name="T51" fmla="*/ 182 h 296"/>
                  <a:gd name="T52" fmla="*/ 165 w 389"/>
                  <a:gd name="T53" fmla="*/ 219 h 296"/>
                  <a:gd name="T54" fmla="*/ 110 w 389"/>
                  <a:gd name="T55" fmla="*/ 126 h 296"/>
                  <a:gd name="T56" fmla="*/ 16 w 389"/>
                  <a:gd name="T57" fmla="*/ 166 h 296"/>
                  <a:gd name="T58" fmla="*/ 126 w 389"/>
                  <a:gd name="T59" fmla="*/ 54 h 296"/>
                  <a:gd name="T60" fmla="*/ 220 w 389"/>
                  <a:gd name="T61" fmla="*/ 16 h 296"/>
                  <a:gd name="T62" fmla="*/ 126 w 389"/>
                  <a:gd name="T63" fmla="*/ 54 h 296"/>
                  <a:gd name="T64" fmla="*/ 165 w 389"/>
                  <a:gd name="T65" fmla="*/ 110 h 296"/>
                  <a:gd name="T66" fmla="*/ 71 w 389"/>
                  <a:gd name="T67" fmla="*/ 70 h 296"/>
                  <a:gd name="T68" fmla="*/ 55 w 389"/>
                  <a:gd name="T69" fmla="*/ 110 h 296"/>
                  <a:gd name="T70" fmla="*/ 16 w 389"/>
                  <a:gd name="T71" fmla="*/ 70 h 296"/>
                  <a:gd name="T72" fmla="*/ 55 w 389"/>
                  <a:gd name="T73" fmla="*/ 110 h 296"/>
                  <a:gd name="T74" fmla="*/ 126 w 389"/>
                  <a:gd name="T75" fmla="*/ 166 h 296"/>
                  <a:gd name="T76" fmla="*/ 220 w 389"/>
                  <a:gd name="T77" fmla="*/ 126 h 296"/>
                  <a:gd name="T78" fmla="*/ 228 w 389"/>
                  <a:gd name="T79" fmla="*/ 110 h 296"/>
                  <a:gd name="T80" fmla="*/ 181 w 389"/>
                  <a:gd name="T81" fmla="*/ 70 h 296"/>
                  <a:gd name="T82" fmla="*/ 274 w 389"/>
                  <a:gd name="T83" fmla="*/ 110 h 296"/>
                  <a:gd name="T84" fmla="*/ 228 w 389"/>
                  <a:gd name="T85" fmla="*/ 110 h 296"/>
                  <a:gd name="T86" fmla="*/ 290 w 389"/>
                  <a:gd name="T87" fmla="*/ 70 h 296"/>
                  <a:gd name="T88" fmla="*/ 329 w 389"/>
                  <a:gd name="T89" fmla="*/ 110 h 296"/>
                  <a:gd name="T90" fmla="*/ 329 w 389"/>
                  <a:gd name="T91" fmla="*/ 54 h 296"/>
                  <a:gd name="T92" fmla="*/ 236 w 389"/>
                  <a:gd name="T93" fmla="*/ 16 h 296"/>
                  <a:gd name="T94" fmla="*/ 329 w 389"/>
                  <a:gd name="T95" fmla="*/ 54 h 296"/>
                  <a:gd name="T96" fmla="*/ 110 w 389"/>
                  <a:gd name="T97" fmla="*/ 54 h 296"/>
                  <a:gd name="T98" fmla="*/ 16 w 389"/>
                  <a:gd name="T99" fmla="*/ 16 h 296"/>
                  <a:gd name="T100" fmla="*/ 16 w 389"/>
                  <a:gd name="T101" fmla="*/ 182 h 296"/>
                  <a:gd name="T102" fmla="*/ 55 w 389"/>
                  <a:gd name="T103" fmla="*/ 219 h 296"/>
                  <a:gd name="T104" fmla="*/ 16 w 389"/>
                  <a:gd name="T105" fmla="*/ 182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89" h="296">
                    <a:moveTo>
                      <a:pt x="376" y="196"/>
                    </a:moveTo>
                    <a:cubicBezTo>
                      <a:pt x="364" y="176"/>
                      <a:pt x="364" y="176"/>
                      <a:pt x="364" y="176"/>
                    </a:cubicBezTo>
                    <a:cubicBezTo>
                      <a:pt x="361" y="199"/>
                      <a:pt x="361" y="199"/>
                      <a:pt x="361" y="199"/>
                    </a:cubicBezTo>
                    <a:cubicBezTo>
                      <a:pt x="360" y="208"/>
                      <a:pt x="357" y="214"/>
                      <a:pt x="355" y="217"/>
                    </a:cubicBezTo>
                    <a:cubicBezTo>
                      <a:pt x="359" y="190"/>
                      <a:pt x="364" y="147"/>
                      <a:pt x="306" y="134"/>
                    </a:cubicBezTo>
                    <a:cubicBezTo>
                      <a:pt x="289" y="130"/>
                      <a:pt x="289" y="130"/>
                      <a:pt x="289" y="130"/>
                    </a:cubicBezTo>
                    <a:cubicBezTo>
                      <a:pt x="298" y="146"/>
                      <a:pt x="298" y="146"/>
                      <a:pt x="298" y="146"/>
                    </a:cubicBezTo>
                    <a:cubicBezTo>
                      <a:pt x="306" y="160"/>
                      <a:pt x="304" y="178"/>
                      <a:pt x="298" y="193"/>
                    </a:cubicBezTo>
                    <a:cubicBezTo>
                      <a:pt x="291" y="172"/>
                      <a:pt x="278" y="157"/>
                      <a:pt x="277" y="157"/>
                    </a:cubicBezTo>
                    <a:cubicBezTo>
                      <a:pt x="264" y="143"/>
                      <a:pt x="264" y="143"/>
                      <a:pt x="264" y="143"/>
                    </a:cubicBezTo>
                    <a:cubicBezTo>
                      <a:pt x="264" y="162"/>
                      <a:pt x="264" y="162"/>
                      <a:pt x="264" y="162"/>
                    </a:cubicBezTo>
                    <a:cubicBezTo>
                      <a:pt x="263" y="171"/>
                      <a:pt x="260" y="183"/>
                      <a:pt x="257" y="195"/>
                    </a:cubicBezTo>
                    <a:cubicBezTo>
                      <a:pt x="250" y="221"/>
                      <a:pt x="242" y="251"/>
                      <a:pt x="257" y="272"/>
                    </a:cubicBezTo>
                    <a:cubicBezTo>
                      <a:pt x="267" y="287"/>
                      <a:pt x="287" y="295"/>
                      <a:pt x="318" y="296"/>
                    </a:cubicBezTo>
                    <a:cubicBezTo>
                      <a:pt x="318" y="296"/>
                      <a:pt x="318" y="296"/>
                      <a:pt x="318" y="296"/>
                    </a:cubicBezTo>
                    <a:cubicBezTo>
                      <a:pt x="318" y="296"/>
                      <a:pt x="318" y="296"/>
                      <a:pt x="319" y="296"/>
                    </a:cubicBezTo>
                    <a:cubicBezTo>
                      <a:pt x="352" y="296"/>
                      <a:pt x="368" y="281"/>
                      <a:pt x="375" y="268"/>
                    </a:cubicBezTo>
                    <a:cubicBezTo>
                      <a:pt x="389" y="244"/>
                      <a:pt x="384" y="211"/>
                      <a:pt x="376" y="196"/>
                    </a:cubicBezTo>
                    <a:close/>
                    <a:moveTo>
                      <a:pt x="361" y="260"/>
                    </a:moveTo>
                    <a:cubicBezTo>
                      <a:pt x="354" y="273"/>
                      <a:pt x="339" y="280"/>
                      <a:pt x="319" y="280"/>
                    </a:cubicBezTo>
                    <a:cubicBezTo>
                      <a:pt x="318" y="280"/>
                      <a:pt x="318" y="280"/>
                      <a:pt x="318" y="280"/>
                    </a:cubicBezTo>
                    <a:cubicBezTo>
                      <a:pt x="294" y="279"/>
                      <a:pt x="277" y="273"/>
                      <a:pt x="270" y="262"/>
                    </a:cubicBezTo>
                    <a:cubicBezTo>
                      <a:pt x="259" y="248"/>
                      <a:pt x="266" y="223"/>
                      <a:pt x="272" y="200"/>
                    </a:cubicBezTo>
                    <a:cubicBezTo>
                      <a:pt x="274" y="194"/>
                      <a:pt x="275" y="188"/>
                      <a:pt x="276" y="183"/>
                    </a:cubicBezTo>
                    <a:cubicBezTo>
                      <a:pt x="281" y="192"/>
                      <a:pt x="286" y="203"/>
                      <a:pt x="287" y="216"/>
                    </a:cubicBezTo>
                    <a:cubicBezTo>
                      <a:pt x="288" y="237"/>
                      <a:pt x="288" y="237"/>
                      <a:pt x="288" y="237"/>
                    </a:cubicBezTo>
                    <a:cubicBezTo>
                      <a:pt x="301" y="220"/>
                      <a:pt x="301" y="220"/>
                      <a:pt x="301" y="220"/>
                    </a:cubicBezTo>
                    <a:cubicBezTo>
                      <a:pt x="314" y="203"/>
                      <a:pt x="323" y="178"/>
                      <a:pt x="318" y="154"/>
                    </a:cubicBezTo>
                    <a:cubicBezTo>
                      <a:pt x="347" y="168"/>
                      <a:pt x="343" y="194"/>
                      <a:pt x="339" y="217"/>
                    </a:cubicBezTo>
                    <a:cubicBezTo>
                      <a:pt x="338" y="222"/>
                      <a:pt x="337" y="227"/>
                      <a:pt x="337" y="231"/>
                    </a:cubicBezTo>
                    <a:cubicBezTo>
                      <a:pt x="336" y="240"/>
                      <a:pt x="336" y="240"/>
                      <a:pt x="336" y="240"/>
                    </a:cubicBezTo>
                    <a:cubicBezTo>
                      <a:pt x="345" y="239"/>
                      <a:pt x="345" y="239"/>
                      <a:pt x="345" y="239"/>
                    </a:cubicBezTo>
                    <a:cubicBezTo>
                      <a:pt x="356" y="238"/>
                      <a:pt x="363" y="233"/>
                      <a:pt x="368" y="227"/>
                    </a:cubicBezTo>
                    <a:cubicBezTo>
                      <a:pt x="369" y="238"/>
                      <a:pt x="367" y="250"/>
                      <a:pt x="361" y="260"/>
                    </a:cubicBezTo>
                    <a:close/>
                    <a:moveTo>
                      <a:pt x="181" y="182"/>
                    </a:moveTo>
                    <a:cubicBezTo>
                      <a:pt x="255" y="182"/>
                      <a:pt x="255" y="182"/>
                      <a:pt x="255" y="182"/>
                    </a:cubicBezTo>
                    <a:cubicBezTo>
                      <a:pt x="255" y="166"/>
                      <a:pt x="255" y="166"/>
                      <a:pt x="255" y="166"/>
                    </a:cubicBezTo>
                    <a:cubicBezTo>
                      <a:pt x="236" y="166"/>
                      <a:pt x="236" y="166"/>
                      <a:pt x="236" y="166"/>
                    </a:cubicBezTo>
                    <a:cubicBezTo>
                      <a:pt x="236" y="126"/>
                      <a:pt x="236" y="126"/>
                      <a:pt x="236" y="126"/>
                    </a:cubicBezTo>
                    <a:cubicBezTo>
                      <a:pt x="329" y="126"/>
                      <a:pt x="329" y="126"/>
                      <a:pt x="329" y="126"/>
                    </a:cubicBezTo>
                    <a:cubicBezTo>
                      <a:pt x="329" y="139"/>
                      <a:pt x="329" y="139"/>
                      <a:pt x="329" y="139"/>
                    </a:cubicBezTo>
                    <a:cubicBezTo>
                      <a:pt x="345" y="139"/>
                      <a:pt x="345" y="139"/>
                      <a:pt x="345" y="139"/>
                    </a:cubicBezTo>
                    <a:cubicBezTo>
                      <a:pt x="345" y="0"/>
                      <a:pt x="345" y="0"/>
                      <a:pt x="34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243" y="235"/>
                      <a:pt x="243" y="235"/>
                      <a:pt x="243" y="235"/>
                    </a:cubicBezTo>
                    <a:cubicBezTo>
                      <a:pt x="243" y="219"/>
                      <a:pt x="243" y="219"/>
                      <a:pt x="243" y="219"/>
                    </a:cubicBezTo>
                    <a:cubicBezTo>
                      <a:pt x="181" y="219"/>
                      <a:pt x="181" y="219"/>
                      <a:pt x="181" y="219"/>
                    </a:cubicBezTo>
                    <a:lnTo>
                      <a:pt x="181" y="182"/>
                    </a:lnTo>
                    <a:close/>
                    <a:moveTo>
                      <a:pt x="165" y="219"/>
                    </a:moveTo>
                    <a:cubicBezTo>
                      <a:pt x="71" y="219"/>
                      <a:pt x="71" y="219"/>
                      <a:pt x="71" y="219"/>
                    </a:cubicBezTo>
                    <a:cubicBezTo>
                      <a:pt x="71" y="182"/>
                      <a:pt x="71" y="182"/>
                      <a:pt x="71" y="182"/>
                    </a:cubicBezTo>
                    <a:cubicBezTo>
                      <a:pt x="165" y="182"/>
                      <a:pt x="165" y="182"/>
                      <a:pt x="165" y="182"/>
                    </a:cubicBezTo>
                    <a:lnTo>
                      <a:pt x="165" y="219"/>
                    </a:lnTo>
                    <a:close/>
                    <a:moveTo>
                      <a:pt x="16" y="126"/>
                    </a:moveTo>
                    <a:cubicBezTo>
                      <a:pt x="110" y="126"/>
                      <a:pt x="110" y="126"/>
                      <a:pt x="110" y="126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6" y="166"/>
                      <a:pt x="16" y="166"/>
                      <a:pt x="16" y="166"/>
                    </a:cubicBezTo>
                    <a:lnTo>
                      <a:pt x="16" y="126"/>
                    </a:lnTo>
                    <a:close/>
                    <a:moveTo>
                      <a:pt x="126" y="54"/>
                    </a:moveTo>
                    <a:cubicBezTo>
                      <a:pt x="126" y="16"/>
                      <a:pt x="126" y="16"/>
                      <a:pt x="126" y="16"/>
                    </a:cubicBezTo>
                    <a:cubicBezTo>
                      <a:pt x="220" y="16"/>
                      <a:pt x="220" y="16"/>
                      <a:pt x="220" y="16"/>
                    </a:cubicBezTo>
                    <a:cubicBezTo>
                      <a:pt x="220" y="54"/>
                      <a:pt x="220" y="54"/>
                      <a:pt x="220" y="54"/>
                    </a:cubicBezTo>
                    <a:lnTo>
                      <a:pt x="126" y="54"/>
                    </a:lnTo>
                    <a:close/>
                    <a:moveTo>
                      <a:pt x="165" y="70"/>
                    </a:moveTo>
                    <a:cubicBezTo>
                      <a:pt x="165" y="110"/>
                      <a:pt x="165" y="110"/>
                      <a:pt x="165" y="110"/>
                    </a:cubicBezTo>
                    <a:cubicBezTo>
                      <a:pt x="71" y="110"/>
                      <a:pt x="71" y="110"/>
                      <a:pt x="71" y="110"/>
                    </a:cubicBezTo>
                    <a:cubicBezTo>
                      <a:pt x="71" y="70"/>
                      <a:pt x="71" y="70"/>
                      <a:pt x="71" y="70"/>
                    </a:cubicBezTo>
                    <a:lnTo>
                      <a:pt x="165" y="70"/>
                    </a:lnTo>
                    <a:close/>
                    <a:moveTo>
                      <a:pt x="55" y="110"/>
                    </a:move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70"/>
                      <a:pt x="16" y="70"/>
                      <a:pt x="16" y="70"/>
                    </a:cubicBezTo>
                    <a:cubicBezTo>
                      <a:pt x="55" y="70"/>
                      <a:pt x="55" y="70"/>
                      <a:pt x="55" y="70"/>
                    </a:cubicBezTo>
                    <a:lnTo>
                      <a:pt x="55" y="110"/>
                    </a:lnTo>
                    <a:close/>
                    <a:moveTo>
                      <a:pt x="220" y="166"/>
                    </a:move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220" y="126"/>
                      <a:pt x="220" y="126"/>
                      <a:pt x="220" y="126"/>
                    </a:cubicBezTo>
                    <a:lnTo>
                      <a:pt x="220" y="166"/>
                    </a:lnTo>
                    <a:close/>
                    <a:moveTo>
                      <a:pt x="228" y="110"/>
                    </a:moveTo>
                    <a:cubicBezTo>
                      <a:pt x="181" y="110"/>
                      <a:pt x="181" y="110"/>
                      <a:pt x="181" y="110"/>
                    </a:cubicBezTo>
                    <a:cubicBezTo>
                      <a:pt x="181" y="70"/>
                      <a:pt x="181" y="70"/>
                      <a:pt x="181" y="70"/>
                    </a:cubicBezTo>
                    <a:cubicBezTo>
                      <a:pt x="274" y="70"/>
                      <a:pt x="274" y="70"/>
                      <a:pt x="274" y="70"/>
                    </a:cubicBezTo>
                    <a:cubicBezTo>
                      <a:pt x="274" y="110"/>
                      <a:pt x="274" y="110"/>
                      <a:pt x="274" y="110"/>
                    </a:cubicBezTo>
                    <a:cubicBezTo>
                      <a:pt x="236" y="110"/>
                      <a:pt x="236" y="110"/>
                      <a:pt x="236" y="110"/>
                    </a:cubicBezTo>
                    <a:lnTo>
                      <a:pt x="228" y="110"/>
                    </a:lnTo>
                    <a:close/>
                    <a:moveTo>
                      <a:pt x="290" y="110"/>
                    </a:moveTo>
                    <a:cubicBezTo>
                      <a:pt x="290" y="70"/>
                      <a:pt x="290" y="70"/>
                      <a:pt x="290" y="70"/>
                    </a:cubicBezTo>
                    <a:cubicBezTo>
                      <a:pt x="329" y="70"/>
                      <a:pt x="329" y="70"/>
                      <a:pt x="329" y="70"/>
                    </a:cubicBezTo>
                    <a:cubicBezTo>
                      <a:pt x="329" y="110"/>
                      <a:pt x="329" y="110"/>
                      <a:pt x="329" y="110"/>
                    </a:cubicBezTo>
                    <a:lnTo>
                      <a:pt x="290" y="110"/>
                    </a:lnTo>
                    <a:close/>
                    <a:moveTo>
                      <a:pt x="329" y="54"/>
                    </a:moveTo>
                    <a:cubicBezTo>
                      <a:pt x="236" y="54"/>
                      <a:pt x="236" y="54"/>
                      <a:pt x="236" y="54"/>
                    </a:cubicBezTo>
                    <a:cubicBezTo>
                      <a:pt x="236" y="16"/>
                      <a:pt x="236" y="16"/>
                      <a:pt x="236" y="16"/>
                    </a:cubicBezTo>
                    <a:cubicBezTo>
                      <a:pt x="329" y="16"/>
                      <a:pt x="329" y="16"/>
                      <a:pt x="329" y="16"/>
                    </a:cubicBezTo>
                    <a:lnTo>
                      <a:pt x="329" y="54"/>
                    </a:lnTo>
                    <a:close/>
                    <a:moveTo>
                      <a:pt x="110" y="16"/>
                    </a:moveTo>
                    <a:cubicBezTo>
                      <a:pt x="110" y="54"/>
                      <a:pt x="110" y="54"/>
                      <a:pt x="110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16"/>
                      <a:pt x="16" y="16"/>
                      <a:pt x="16" y="16"/>
                    </a:cubicBezTo>
                    <a:lnTo>
                      <a:pt x="110" y="16"/>
                    </a:lnTo>
                    <a:close/>
                    <a:moveTo>
                      <a:pt x="16" y="182"/>
                    </a:moveTo>
                    <a:cubicBezTo>
                      <a:pt x="55" y="182"/>
                      <a:pt x="55" y="182"/>
                      <a:pt x="55" y="182"/>
                    </a:cubicBezTo>
                    <a:cubicBezTo>
                      <a:pt x="55" y="219"/>
                      <a:pt x="55" y="219"/>
                      <a:pt x="55" y="219"/>
                    </a:cubicBezTo>
                    <a:cubicBezTo>
                      <a:pt x="16" y="219"/>
                      <a:pt x="16" y="219"/>
                      <a:pt x="16" y="219"/>
                    </a:cubicBezTo>
                    <a:lnTo>
                      <a:pt x="16" y="1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0C1C1DE-8D58-FE4C-8188-E77EA488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595" y="2600666"/>
            <a:ext cx="1755216" cy="5852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t" anchorCtr="1"/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spcBef>
                <a:spcPts val="0"/>
              </a:spcBef>
            </a:pPr>
            <a:r>
              <a:rPr lang="fr-FR" sz="1400" b="1" dirty="0">
                <a:solidFill>
                  <a:schemeClr val="tx2"/>
                </a:solidFill>
              </a:rPr>
              <a:t>vDS</a:t>
            </a:r>
            <a:r>
              <a:rPr lang="en-US" sz="1400" b="1" dirty="0">
                <a:solidFill>
                  <a:schemeClr val="tx2"/>
                </a:solidFill>
              </a:rPr>
              <a:t> NSX</a:t>
            </a:r>
            <a:endParaRPr lang="fr-FR" sz="1400" b="1" dirty="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9A0E50-5586-784F-A738-65CF37B9D567}"/>
              </a:ext>
            </a:extLst>
          </p:cNvPr>
          <p:cNvSpPr>
            <a:spLocks noChangeAspect="1"/>
          </p:cNvSpPr>
          <p:nvPr/>
        </p:nvSpPr>
        <p:spPr>
          <a:xfrm>
            <a:off x="10574971" y="2874118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6619ED-9634-5B4C-BD91-A5ACABD95671}"/>
              </a:ext>
            </a:extLst>
          </p:cNvPr>
          <p:cNvSpPr>
            <a:spLocks noChangeAspect="1"/>
          </p:cNvSpPr>
          <p:nvPr/>
        </p:nvSpPr>
        <p:spPr>
          <a:xfrm>
            <a:off x="7466012" y="3771739"/>
            <a:ext cx="1410436" cy="769169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37160" rIns="4572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000"/>
              </a:lnSpc>
            </a:pPr>
            <a:r>
              <a:rPr lang="en-US" sz="1200" b="1" dirty="0">
                <a:solidFill>
                  <a:schemeClr val="accent1"/>
                </a:solidFill>
                <a:cs typeface="Calibri" panose="020F0502020204030204" pitchFamily="34" charset="0"/>
              </a:rPr>
              <a:t>EdgeNode1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034913B-D388-0447-9EA1-214DB354951F}"/>
              </a:ext>
            </a:extLst>
          </p:cNvPr>
          <p:cNvSpPr txBox="1"/>
          <p:nvPr/>
        </p:nvSpPr>
        <p:spPr>
          <a:xfrm>
            <a:off x="7559078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B1B6BA9-4068-B44A-B235-1914395D7442}"/>
              </a:ext>
            </a:extLst>
          </p:cNvPr>
          <p:cNvSpPr txBox="1"/>
          <p:nvPr/>
        </p:nvSpPr>
        <p:spPr>
          <a:xfrm>
            <a:off x="8224306" y="3657600"/>
            <a:ext cx="57454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AEF8DDC-68B3-1748-973D-AA749CB874A9}"/>
              </a:ext>
            </a:extLst>
          </p:cNvPr>
          <p:cNvSpPr>
            <a:spLocks noChangeAspect="1"/>
          </p:cNvSpPr>
          <p:nvPr/>
        </p:nvSpPr>
        <p:spPr>
          <a:xfrm>
            <a:off x="8232643" y="3973566"/>
            <a:ext cx="548640" cy="250082"/>
          </a:xfrm>
          <a:prstGeom prst="rect">
            <a:avLst/>
          </a:prstGeom>
          <a:solidFill>
            <a:srgbClr val="FFC000"/>
          </a:solidFill>
          <a:ln w="38100">
            <a:solidFill>
              <a:srgbClr val="F8981D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cs typeface="Calibri" panose="020F0502020204030204" pitchFamily="34" charset="0"/>
              </a:rPr>
              <a:t>TEP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C5591328-1E43-6147-97DD-B97ECDFF04B8}"/>
              </a:ext>
            </a:extLst>
          </p:cNvPr>
          <p:cNvSpPr/>
          <p:nvPr/>
        </p:nvSpPr>
        <p:spPr>
          <a:xfrm>
            <a:off x="7559078" y="3962400"/>
            <a:ext cx="548640" cy="27241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spAutoFit/>
          </a:bodyPr>
          <a:lstStyle/>
          <a:p>
            <a:pPr algn="ctr"/>
            <a:r>
              <a:rPr lang="fr-FR" sz="1000" dirty="0" err="1">
                <a:solidFill>
                  <a:schemeClr val="bg1"/>
                </a:solidFill>
              </a:rPr>
              <a:t>Mgt</a:t>
            </a:r>
            <a:r>
              <a:rPr lang="fr-FR" sz="1000" dirty="0">
                <a:solidFill>
                  <a:schemeClr val="bg1"/>
                </a:solidFill>
              </a:rPr>
              <a:t>-IP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CABF2BF-82E1-A740-A14A-31DBBC35D4C7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7466012" y="3559592"/>
            <a:ext cx="380340" cy="9800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62120E-E71B-C546-9517-9F0675834816}"/>
              </a:ext>
            </a:extLst>
          </p:cNvPr>
          <p:cNvCxnSpPr>
            <a:cxnSpLocks/>
          </p:cNvCxnSpPr>
          <p:nvPr/>
        </p:nvCxnSpPr>
        <p:spPr>
          <a:xfrm flipV="1">
            <a:off x="7474658" y="3453607"/>
            <a:ext cx="0" cy="105985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F4C43CF-768D-1D48-90DD-B37A4D4431A8}"/>
              </a:ext>
            </a:extLst>
          </p:cNvPr>
          <p:cNvCxnSpPr>
            <a:cxnSpLocks/>
            <a:endCxn id="121" idx="0"/>
          </p:cNvCxnSpPr>
          <p:nvPr/>
        </p:nvCxnSpPr>
        <p:spPr>
          <a:xfrm>
            <a:off x="8365171" y="3445912"/>
            <a:ext cx="146409" cy="211688"/>
          </a:xfrm>
          <a:prstGeom prst="line">
            <a:avLst/>
          </a:prstGeom>
          <a:ln w="254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056B121-8CFD-A24E-8063-29257FC77AD2}"/>
              </a:ext>
            </a:extLst>
          </p:cNvPr>
          <p:cNvSpPr txBox="1"/>
          <p:nvPr/>
        </p:nvSpPr>
        <p:spPr>
          <a:xfrm>
            <a:off x="2522683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BB0080-7ACF-3744-B92D-B75D48A51FB8}"/>
              </a:ext>
            </a:extLst>
          </p:cNvPr>
          <p:cNvSpPr txBox="1"/>
          <p:nvPr/>
        </p:nvSpPr>
        <p:spPr>
          <a:xfrm>
            <a:off x="7780482" y="457200"/>
            <a:ext cx="2504930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To Switch</a:t>
            </a:r>
          </a:p>
          <a:p>
            <a:pPr algn="ctr">
              <a:lnSpc>
                <a:spcPct val="90000"/>
              </a:lnSpc>
            </a:pPr>
            <a:r>
              <a:rPr lang="en-US" sz="1600" i="1" dirty="0">
                <a:solidFill>
                  <a:schemeClr val="tx2"/>
                </a:solidFill>
              </a:rPr>
              <a:t>(Tagged All VLAN 1-4096)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E04E4CD-BE38-AA4D-AF33-1132B50BC14B}"/>
              </a:ext>
            </a:extLst>
          </p:cNvPr>
          <p:cNvCxnSpPr>
            <a:cxnSpLocks/>
          </p:cNvCxnSpPr>
          <p:nvPr/>
        </p:nvCxnSpPr>
        <p:spPr>
          <a:xfrm>
            <a:off x="5064404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7549032-D74A-3A42-AB62-D33666FB0ACA}"/>
              </a:ext>
            </a:extLst>
          </p:cNvPr>
          <p:cNvCxnSpPr>
            <a:cxnSpLocks/>
          </p:cNvCxnSpPr>
          <p:nvPr/>
        </p:nvCxnSpPr>
        <p:spPr>
          <a:xfrm>
            <a:off x="10322203" y="997297"/>
            <a:ext cx="0" cy="1038213"/>
          </a:xfrm>
          <a:prstGeom prst="line">
            <a:avLst/>
          </a:prstGeom>
          <a:ln w="2540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3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6AA2B752-CF0C-7349-835C-FFE03AB7AF30}"/>
              </a:ext>
            </a:extLst>
          </p:cNvPr>
          <p:cNvSpPr/>
          <p:nvPr/>
        </p:nvSpPr>
        <p:spPr>
          <a:xfrm>
            <a:off x="912812" y="609600"/>
            <a:ext cx="7086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>
            <a:noFill/>
            <a:prstDash val="solid"/>
            <a:round/>
          </a:ln>
        </p:spPr>
        <p:txBody>
          <a:bodyPr lIns="182880" tIns="91440" rIns="182880" bIns="91440" rtlCol="0" anchor="b"/>
          <a:lstStyle/>
          <a:p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A6FB9A-01E5-C448-9E0F-930FC756ADD7}"/>
              </a:ext>
            </a:extLst>
          </p:cNvPr>
          <p:cNvGrpSpPr/>
          <p:nvPr/>
        </p:nvGrpSpPr>
        <p:grpSpPr>
          <a:xfrm>
            <a:off x="4405765" y="1828800"/>
            <a:ext cx="545647" cy="545865"/>
            <a:chOff x="7736620" y="7009631"/>
            <a:chExt cx="4501800" cy="4503600"/>
          </a:xfrm>
          <a:solidFill>
            <a:schemeClr val="tx1"/>
          </a:solidFill>
        </p:grpSpPr>
        <p:sp>
          <p:nvSpPr>
            <p:cNvPr id="38" name="Freeform: Shape 1">
              <a:extLst>
                <a:ext uri="{FF2B5EF4-FFF2-40B4-BE49-F238E27FC236}">
                  <a16:creationId xmlns:a16="http://schemas.microsoft.com/office/drawing/2014/main" id="{D577001D-4BA8-9A46-BFA2-738C18818DEC}"/>
                </a:ext>
              </a:extLst>
            </p:cNvPr>
            <p:cNvSpPr/>
            <p:nvPr/>
          </p:nvSpPr>
          <p:spPr>
            <a:xfrm>
              <a:off x="7736620" y="7009631"/>
              <a:ext cx="4501800" cy="4503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6" h="12511">
                  <a:moveTo>
                    <a:pt x="6251" y="521"/>
                  </a:moveTo>
                  <a:lnTo>
                    <a:pt x="6399" y="525"/>
                  </a:lnTo>
                  <a:lnTo>
                    <a:pt x="6546" y="530"/>
                  </a:lnTo>
                  <a:lnTo>
                    <a:pt x="6694" y="538"/>
                  </a:lnTo>
                  <a:lnTo>
                    <a:pt x="6838" y="550"/>
                  </a:lnTo>
                  <a:lnTo>
                    <a:pt x="6981" y="566"/>
                  </a:lnTo>
                  <a:lnTo>
                    <a:pt x="7125" y="587"/>
                  </a:lnTo>
                  <a:lnTo>
                    <a:pt x="7265" y="612"/>
                  </a:lnTo>
                  <a:lnTo>
                    <a:pt x="7409" y="640"/>
                  </a:lnTo>
                  <a:lnTo>
                    <a:pt x="7548" y="669"/>
                  </a:lnTo>
                  <a:lnTo>
                    <a:pt x="7684" y="702"/>
                  </a:lnTo>
                  <a:lnTo>
                    <a:pt x="7819" y="739"/>
                  </a:lnTo>
                  <a:lnTo>
                    <a:pt x="7954" y="780"/>
                  </a:lnTo>
                  <a:lnTo>
                    <a:pt x="8090" y="825"/>
                  </a:lnTo>
                  <a:lnTo>
                    <a:pt x="8221" y="870"/>
                  </a:lnTo>
                  <a:lnTo>
                    <a:pt x="8352" y="919"/>
                  </a:lnTo>
                  <a:lnTo>
                    <a:pt x="8484" y="973"/>
                  </a:lnTo>
                  <a:lnTo>
                    <a:pt x="8611" y="1030"/>
                  </a:lnTo>
                  <a:lnTo>
                    <a:pt x="8734" y="1088"/>
                  </a:lnTo>
                  <a:lnTo>
                    <a:pt x="8861" y="1149"/>
                  </a:lnTo>
                  <a:lnTo>
                    <a:pt x="8985" y="1215"/>
                  </a:lnTo>
                  <a:lnTo>
                    <a:pt x="9104" y="1285"/>
                  </a:lnTo>
                  <a:lnTo>
                    <a:pt x="9222" y="1354"/>
                  </a:lnTo>
                  <a:lnTo>
                    <a:pt x="9341" y="1428"/>
                  </a:lnTo>
                  <a:lnTo>
                    <a:pt x="9456" y="1502"/>
                  </a:lnTo>
                  <a:lnTo>
                    <a:pt x="9571" y="1581"/>
                  </a:lnTo>
                  <a:lnTo>
                    <a:pt x="9682" y="1663"/>
                  </a:lnTo>
                  <a:lnTo>
                    <a:pt x="9789" y="1749"/>
                  </a:lnTo>
                  <a:lnTo>
                    <a:pt x="9896" y="1835"/>
                  </a:lnTo>
                  <a:lnTo>
                    <a:pt x="10002" y="1921"/>
                  </a:lnTo>
                  <a:lnTo>
                    <a:pt x="10105" y="2016"/>
                  </a:lnTo>
                  <a:lnTo>
                    <a:pt x="10207" y="2106"/>
                  </a:lnTo>
                  <a:lnTo>
                    <a:pt x="10306" y="2205"/>
                  </a:lnTo>
                  <a:lnTo>
                    <a:pt x="10400" y="2303"/>
                  </a:lnTo>
                  <a:lnTo>
                    <a:pt x="10495" y="2401"/>
                  </a:lnTo>
                  <a:lnTo>
                    <a:pt x="10585" y="2504"/>
                  </a:lnTo>
                  <a:lnTo>
                    <a:pt x="10675" y="2611"/>
                  </a:lnTo>
                  <a:lnTo>
                    <a:pt x="10762" y="2717"/>
                  </a:lnTo>
                  <a:lnTo>
                    <a:pt x="10844" y="2828"/>
                  </a:lnTo>
                  <a:lnTo>
                    <a:pt x="10926" y="2939"/>
                  </a:lnTo>
                  <a:lnTo>
                    <a:pt x="11004" y="3054"/>
                  </a:lnTo>
                  <a:lnTo>
                    <a:pt x="11082" y="3169"/>
                  </a:lnTo>
                  <a:lnTo>
                    <a:pt x="11156" y="3284"/>
                  </a:lnTo>
                  <a:lnTo>
                    <a:pt x="11225" y="3403"/>
                  </a:lnTo>
                  <a:lnTo>
                    <a:pt x="11291" y="3526"/>
                  </a:lnTo>
                  <a:lnTo>
                    <a:pt x="11357" y="3649"/>
                  </a:lnTo>
                  <a:lnTo>
                    <a:pt x="11419" y="3773"/>
                  </a:lnTo>
                  <a:lnTo>
                    <a:pt x="11480" y="3900"/>
                  </a:lnTo>
                  <a:lnTo>
                    <a:pt x="11533" y="4027"/>
                  </a:lnTo>
                  <a:lnTo>
                    <a:pt x="11587" y="4154"/>
                  </a:lnTo>
                  <a:lnTo>
                    <a:pt x="11636" y="4285"/>
                  </a:lnTo>
                  <a:lnTo>
                    <a:pt x="11685" y="4417"/>
                  </a:lnTo>
                  <a:lnTo>
                    <a:pt x="11726" y="4553"/>
                  </a:lnTo>
                  <a:lnTo>
                    <a:pt x="11767" y="4688"/>
                  </a:lnTo>
                  <a:lnTo>
                    <a:pt x="11804" y="4823"/>
                  </a:lnTo>
                  <a:lnTo>
                    <a:pt x="11837" y="4963"/>
                  </a:lnTo>
                  <a:lnTo>
                    <a:pt x="11870" y="5103"/>
                  </a:lnTo>
                  <a:lnTo>
                    <a:pt x="11895" y="5242"/>
                  </a:lnTo>
                  <a:lnTo>
                    <a:pt x="11919" y="5386"/>
                  </a:lnTo>
                  <a:lnTo>
                    <a:pt x="11940" y="5525"/>
                  </a:lnTo>
                  <a:lnTo>
                    <a:pt x="11956" y="5669"/>
                  </a:lnTo>
                  <a:lnTo>
                    <a:pt x="11968" y="5817"/>
                  </a:lnTo>
                  <a:lnTo>
                    <a:pt x="11976" y="5961"/>
                  </a:lnTo>
                  <a:lnTo>
                    <a:pt x="11985" y="6108"/>
                  </a:lnTo>
                  <a:lnTo>
                    <a:pt x="11985" y="6256"/>
                  </a:lnTo>
                  <a:lnTo>
                    <a:pt x="11985" y="6403"/>
                  </a:lnTo>
                  <a:lnTo>
                    <a:pt x="11976" y="6550"/>
                  </a:lnTo>
                  <a:lnTo>
                    <a:pt x="11968" y="6694"/>
                  </a:lnTo>
                  <a:lnTo>
                    <a:pt x="11956" y="6842"/>
                  </a:lnTo>
                  <a:lnTo>
                    <a:pt x="11940" y="6986"/>
                  </a:lnTo>
                  <a:lnTo>
                    <a:pt x="11919" y="7125"/>
                  </a:lnTo>
                  <a:lnTo>
                    <a:pt x="11895" y="7269"/>
                  </a:lnTo>
                  <a:lnTo>
                    <a:pt x="11870" y="7408"/>
                  </a:lnTo>
                  <a:lnTo>
                    <a:pt x="11837" y="7548"/>
                  </a:lnTo>
                  <a:lnTo>
                    <a:pt x="11804" y="7688"/>
                  </a:lnTo>
                  <a:lnTo>
                    <a:pt x="11767" y="7823"/>
                  </a:lnTo>
                  <a:lnTo>
                    <a:pt x="11726" y="7958"/>
                  </a:lnTo>
                  <a:lnTo>
                    <a:pt x="11685" y="8094"/>
                  </a:lnTo>
                  <a:lnTo>
                    <a:pt x="11636" y="8226"/>
                  </a:lnTo>
                  <a:lnTo>
                    <a:pt x="11587" y="8357"/>
                  </a:lnTo>
                  <a:lnTo>
                    <a:pt x="11533" y="8484"/>
                  </a:lnTo>
                  <a:lnTo>
                    <a:pt x="11480" y="8611"/>
                  </a:lnTo>
                  <a:lnTo>
                    <a:pt x="11419" y="8738"/>
                  </a:lnTo>
                  <a:lnTo>
                    <a:pt x="11357" y="8862"/>
                  </a:lnTo>
                  <a:lnTo>
                    <a:pt x="11291" y="8985"/>
                  </a:lnTo>
                  <a:lnTo>
                    <a:pt x="11225" y="9108"/>
                  </a:lnTo>
                  <a:lnTo>
                    <a:pt x="11156" y="9227"/>
                  </a:lnTo>
                  <a:lnTo>
                    <a:pt x="11082" y="9342"/>
                  </a:lnTo>
                  <a:lnTo>
                    <a:pt x="11004" y="9457"/>
                  </a:lnTo>
                  <a:lnTo>
                    <a:pt x="10926" y="9572"/>
                  </a:lnTo>
                  <a:lnTo>
                    <a:pt x="10844" y="9683"/>
                  </a:lnTo>
                  <a:lnTo>
                    <a:pt x="10762" y="9794"/>
                  </a:lnTo>
                  <a:lnTo>
                    <a:pt x="10675" y="9900"/>
                  </a:lnTo>
                  <a:lnTo>
                    <a:pt x="10585" y="10007"/>
                  </a:lnTo>
                  <a:lnTo>
                    <a:pt x="10495" y="10110"/>
                  </a:lnTo>
                  <a:lnTo>
                    <a:pt x="10400" y="10208"/>
                  </a:lnTo>
                  <a:lnTo>
                    <a:pt x="10306" y="10306"/>
                  </a:lnTo>
                  <a:lnTo>
                    <a:pt x="10207" y="10405"/>
                  </a:lnTo>
                  <a:lnTo>
                    <a:pt x="10105" y="10495"/>
                  </a:lnTo>
                  <a:lnTo>
                    <a:pt x="10002" y="10590"/>
                  </a:lnTo>
                  <a:lnTo>
                    <a:pt x="9896" y="10676"/>
                  </a:lnTo>
                  <a:lnTo>
                    <a:pt x="9789" y="10762"/>
                  </a:lnTo>
                  <a:lnTo>
                    <a:pt x="9682" y="10848"/>
                  </a:lnTo>
                  <a:lnTo>
                    <a:pt x="9571" y="10930"/>
                  </a:lnTo>
                  <a:lnTo>
                    <a:pt x="9456" y="11009"/>
                  </a:lnTo>
                  <a:lnTo>
                    <a:pt x="9341" y="11083"/>
                  </a:lnTo>
                  <a:lnTo>
                    <a:pt x="9222" y="11157"/>
                  </a:lnTo>
                  <a:lnTo>
                    <a:pt x="9104" y="11226"/>
                  </a:lnTo>
                  <a:lnTo>
                    <a:pt x="8985" y="11296"/>
                  </a:lnTo>
                  <a:lnTo>
                    <a:pt x="8861" y="11362"/>
                  </a:lnTo>
                  <a:lnTo>
                    <a:pt x="8734" y="11423"/>
                  </a:lnTo>
                  <a:lnTo>
                    <a:pt x="8611" y="11481"/>
                  </a:lnTo>
                  <a:lnTo>
                    <a:pt x="8484" y="11538"/>
                  </a:lnTo>
                  <a:lnTo>
                    <a:pt x="8352" y="11592"/>
                  </a:lnTo>
                  <a:lnTo>
                    <a:pt x="8221" y="11641"/>
                  </a:lnTo>
                  <a:lnTo>
                    <a:pt x="8090" y="11686"/>
                  </a:lnTo>
                  <a:lnTo>
                    <a:pt x="7954" y="11731"/>
                  </a:lnTo>
                  <a:lnTo>
                    <a:pt x="7819" y="11772"/>
                  </a:lnTo>
                  <a:lnTo>
                    <a:pt x="7684" y="11809"/>
                  </a:lnTo>
                  <a:lnTo>
                    <a:pt x="7548" y="11842"/>
                  </a:lnTo>
                  <a:lnTo>
                    <a:pt x="7409" y="11871"/>
                  </a:lnTo>
                  <a:lnTo>
                    <a:pt x="7265" y="11899"/>
                  </a:lnTo>
                  <a:lnTo>
                    <a:pt x="7125" y="11924"/>
                  </a:lnTo>
                  <a:lnTo>
                    <a:pt x="6981" y="11945"/>
                  </a:lnTo>
                  <a:lnTo>
                    <a:pt x="6838" y="11961"/>
                  </a:lnTo>
                  <a:lnTo>
                    <a:pt x="6694" y="11973"/>
                  </a:lnTo>
                  <a:lnTo>
                    <a:pt x="6546" y="11981"/>
                  </a:lnTo>
                  <a:lnTo>
                    <a:pt x="6399" y="11986"/>
                  </a:lnTo>
                  <a:lnTo>
                    <a:pt x="6251" y="11990"/>
                  </a:lnTo>
                  <a:lnTo>
                    <a:pt x="6103" y="11986"/>
                  </a:lnTo>
                  <a:lnTo>
                    <a:pt x="5960" y="11981"/>
                  </a:lnTo>
                  <a:lnTo>
                    <a:pt x="5812" y="11973"/>
                  </a:lnTo>
                  <a:lnTo>
                    <a:pt x="5668" y="11961"/>
                  </a:lnTo>
                  <a:lnTo>
                    <a:pt x="5524" y="11945"/>
                  </a:lnTo>
                  <a:lnTo>
                    <a:pt x="5381" y="11924"/>
                  </a:lnTo>
                  <a:lnTo>
                    <a:pt x="5241" y="11899"/>
                  </a:lnTo>
                  <a:lnTo>
                    <a:pt x="5098" y="11871"/>
                  </a:lnTo>
                  <a:lnTo>
                    <a:pt x="4958" y="11842"/>
                  </a:lnTo>
                  <a:lnTo>
                    <a:pt x="4823" y="11809"/>
                  </a:lnTo>
                  <a:lnTo>
                    <a:pt x="4687" y="11772"/>
                  </a:lnTo>
                  <a:lnTo>
                    <a:pt x="4552" y="11731"/>
                  </a:lnTo>
                  <a:lnTo>
                    <a:pt x="4416" y="11686"/>
                  </a:lnTo>
                  <a:lnTo>
                    <a:pt x="4285" y="11641"/>
                  </a:lnTo>
                  <a:lnTo>
                    <a:pt x="4154" y="11592"/>
                  </a:lnTo>
                  <a:lnTo>
                    <a:pt x="4022" y="11538"/>
                  </a:lnTo>
                  <a:lnTo>
                    <a:pt x="3895" y="11481"/>
                  </a:lnTo>
                  <a:lnTo>
                    <a:pt x="3768" y="11423"/>
                  </a:lnTo>
                  <a:lnTo>
                    <a:pt x="3645" y="11362"/>
                  </a:lnTo>
                  <a:lnTo>
                    <a:pt x="3521" y="11296"/>
                  </a:lnTo>
                  <a:lnTo>
                    <a:pt x="3403" y="11226"/>
                  </a:lnTo>
                  <a:lnTo>
                    <a:pt x="3284" y="11157"/>
                  </a:lnTo>
                  <a:lnTo>
                    <a:pt x="3164" y="11083"/>
                  </a:lnTo>
                  <a:lnTo>
                    <a:pt x="3050" y="11009"/>
                  </a:lnTo>
                  <a:lnTo>
                    <a:pt x="2935" y="10930"/>
                  </a:lnTo>
                  <a:lnTo>
                    <a:pt x="2824" y="10848"/>
                  </a:lnTo>
                  <a:lnTo>
                    <a:pt x="2717" y="10762"/>
                  </a:lnTo>
                  <a:lnTo>
                    <a:pt x="2610" y="10676"/>
                  </a:lnTo>
                  <a:lnTo>
                    <a:pt x="2504" y="10590"/>
                  </a:lnTo>
                  <a:lnTo>
                    <a:pt x="2401" y="10495"/>
                  </a:lnTo>
                  <a:lnTo>
                    <a:pt x="2299" y="10405"/>
                  </a:lnTo>
                  <a:lnTo>
                    <a:pt x="2200" y="10306"/>
                  </a:lnTo>
                  <a:lnTo>
                    <a:pt x="2105" y="10208"/>
                  </a:lnTo>
                  <a:lnTo>
                    <a:pt x="2011" y="10110"/>
                  </a:lnTo>
                  <a:lnTo>
                    <a:pt x="1921" y="10007"/>
                  </a:lnTo>
                  <a:lnTo>
                    <a:pt x="1830" y="9900"/>
                  </a:lnTo>
                  <a:lnTo>
                    <a:pt x="1744" y="9794"/>
                  </a:lnTo>
                  <a:lnTo>
                    <a:pt x="1662" y="9683"/>
                  </a:lnTo>
                  <a:lnTo>
                    <a:pt x="1580" y="9572"/>
                  </a:lnTo>
                  <a:lnTo>
                    <a:pt x="1502" y="9457"/>
                  </a:lnTo>
                  <a:lnTo>
                    <a:pt x="1424" y="9342"/>
                  </a:lnTo>
                  <a:lnTo>
                    <a:pt x="1350" y="9227"/>
                  </a:lnTo>
                  <a:lnTo>
                    <a:pt x="1280" y="9108"/>
                  </a:lnTo>
                  <a:lnTo>
                    <a:pt x="1215" y="8985"/>
                  </a:lnTo>
                  <a:lnTo>
                    <a:pt x="1149" y="8862"/>
                  </a:lnTo>
                  <a:lnTo>
                    <a:pt x="1088" y="8738"/>
                  </a:lnTo>
                  <a:lnTo>
                    <a:pt x="1026" y="8611"/>
                  </a:lnTo>
                  <a:lnTo>
                    <a:pt x="973" y="8484"/>
                  </a:lnTo>
                  <a:lnTo>
                    <a:pt x="919" y="8357"/>
                  </a:lnTo>
                  <a:lnTo>
                    <a:pt x="870" y="8226"/>
                  </a:lnTo>
                  <a:lnTo>
                    <a:pt x="821" y="8094"/>
                  </a:lnTo>
                  <a:lnTo>
                    <a:pt x="780" y="7958"/>
                  </a:lnTo>
                  <a:lnTo>
                    <a:pt x="739" y="7823"/>
                  </a:lnTo>
                  <a:lnTo>
                    <a:pt x="702" y="7688"/>
                  </a:lnTo>
                  <a:lnTo>
                    <a:pt x="669" y="7548"/>
                  </a:lnTo>
                  <a:lnTo>
                    <a:pt x="636" y="7408"/>
                  </a:lnTo>
                  <a:lnTo>
                    <a:pt x="612" y="7269"/>
                  </a:lnTo>
                  <a:lnTo>
                    <a:pt x="587" y="7125"/>
                  </a:lnTo>
                  <a:lnTo>
                    <a:pt x="567" y="6986"/>
                  </a:lnTo>
                  <a:lnTo>
                    <a:pt x="550" y="6842"/>
                  </a:lnTo>
                  <a:lnTo>
                    <a:pt x="538" y="6694"/>
                  </a:lnTo>
                  <a:lnTo>
                    <a:pt x="529" y="6550"/>
                  </a:lnTo>
                  <a:lnTo>
                    <a:pt x="521" y="6403"/>
                  </a:lnTo>
                  <a:lnTo>
                    <a:pt x="521" y="6256"/>
                  </a:lnTo>
                  <a:lnTo>
                    <a:pt x="521" y="6108"/>
                  </a:lnTo>
                  <a:lnTo>
                    <a:pt x="529" y="5961"/>
                  </a:lnTo>
                  <a:lnTo>
                    <a:pt x="538" y="5817"/>
                  </a:lnTo>
                  <a:lnTo>
                    <a:pt x="550" y="5669"/>
                  </a:lnTo>
                  <a:lnTo>
                    <a:pt x="567" y="5525"/>
                  </a:lnTo>
                  <a:lnTo>
                    <a:pt x="587" y="5386"/>
                  </a:lnTo>
                  <a:lnTo>
                    <a:pt x="612" y="5242"/>
                  </a:lnTo>
                  <a:lnTo>
                    <a:pt x="636" y="5103"/>
                  </a:lnTo>
                  <a:lnTo>
                    <a:pt x="669" y="4963"/>
                  </a:lnTo>
                  <a:lnTo>
                    <a:pt x="702" y="4823"/>
                  </a:lnTo>
                  <a:lnTo>
                    <a:pt x="739" y="4688"/>
                  </a:lnTo>
                  <a:lnTo>
                    <a:pt x="780" y="4553"/>
                  </a:lnTo>
                  <a:lnTo>
                    <a:pt x="821" y="4417"/>
                  </a:lnTo>
                  <a:lnTo>
                    <a:pt x="870" y="4285"/>
                  </a:lnTo>
                  <a:lnTo>
                    <a:pt x="919" y="4154"/>
                  </a:lnTo>
                  <a:lnTo>
                    <a:pt x="973" y="4027"/>
                  </a:lnTo>
                  <a:lnTo>
                    <a:pt x="1026" y="3900"/>
                  </a:lnTo>
                  <a:lnTo>
                    <a:pt x="1088" y="3773"/>
                  </a:lnTo>
                  <a:lnTo>
                    <a:pt x="1149" y="3649"/>
                  </a:lnTo>
                  <a:lnTo>
                    <a:pt x="1215" y="3526"/>
                  </a:lnTo>
                  <a:lnTo>
                    <a:pt x="1280" y="3403"/>
                  </a:lnTo>
                  <a:lnTo>
                    <a:pt x="1350" y="3284"/>
                  </a:lnTo>
                  <a:lnTo>
                    <a:pt x="1424" y="3169"/>
                  </a:lnTo>
                  <a:lnTo>
                    <a:pt x="1502" y="3054"/>
                  </a:lnTo>
                  <a:lnTo>
                    <a:pt x="1580" y="2939"/>
                  </a:lnTo>
                  <a:lnTo>
                    <a:pt x="1662" y="2828"/>
                  </a:lnTo>
                  <a:lnTo>
                    <a:pt x="1744" y="2717"/>
                  </a:lnTo>
                  <a:lnTo>
                    <a:pt x="1830" y="2611"/>
                  </a:lnTo>
                  <a:lnTo>
                    <a:pt x="1921" y="2504"/>
                  </a:lnTo>
                  <a:lnTo>
                    <a:pt x="2011" y="2401"/>
                  </a:lnTo>
                  <a:lnTo>
                    <a:pt x="2105" y="2303"/>
                  </a:lnTo>
                  <a:lnTo>
                    <a:pt x="2200" y="2205"/>
                  </a:lnTo>
                  <a:lnTo>
                    <a:pt x="2299" y="2106"/>
                  </a:lnTo>
                  <a:lnTo>
                    <a:pt x="2401" y="2016"/>
                  </a:lnTo>
                  <a:lnTo>
                    <a:pt x="2504" y="1921"/>
                  </a:lnTo>
                  <a:lnTo>
                    <a:pt x="2610" y="1835"/>
                  </a:lnTo>
                  <a:lnTo>
                    <a:pt x="2717" y="1749"/>
                  </a:lnTo>
                  <a:lnTo>
                    <a:pt x="2824" y="1663"/>
                  </a:lnTo>
                  <a:lnTo>
                    <a:pt x="2935" y="1581"/>
                  </a:lnTo>
                  <a:lnTo>
                    <a:pt x="3050" y="1502"/>
                  </a:lnTo>
                  <a:lnTo>
                    <a:pt x="3164" y="1428"/>
                  </a:lnTo>
                  <a:lnTo>
                    <a:pt x="3284" y="1354"/>
                  </a:lnTo>
                  <a:lnTo>
                    <a:pt x="3403" y="1285"/>
                  </a:lnTo>
                  <a:lnTo>
                    <a:pt x="3521" y="1215"/>
                  </a:lnTo>
                  <a:lnTo>
                    <a:pt x="3645" y="1149"/>
                  </a:lnTo>
                  <a:lnTo>
                    <a:pt x="3768" y="1088"/>
                  </a:lnTo>
                  <a:lnTo>
                    <a:pt x="3895" y="1030"/>
                  </a:lnTo>
                  <a:lnTo>
                    <a:pt x="4022" y="973"/>
                  </a:lnTo>
                  <a:lnTo>
                    <a:pt x="4154" y="919"/>
                  </a:lnTo>
                  <a:lnTo>
                    <a:pt x="4285" y="870"/>
                  </a:lnTo>
                  <a:lnTo>
                    <a:pt x="4416" y="825"/>
                  </a:lnTo>
                  <a:lnTo>
                    <a:pt x="4552" y="780"/>
                  </a:lnTo>
                  <a:lnTo>
                    <a:pt x="4687" y="739"/>
                  </a:lnTo>
                  <a:lnTo>
                    <a:pt x="4823" y="702"/>
                  </a:lnTo>
                  <a:lnTo>
                    <a:pt x="4958" y="669"/>
                  </a:lnTo>
                  <a:lnTo>
                    <a:pt x="5098" y="640"/>
                  </a:lnTo>
                  <a:lnTo>
                    <a:pt x="5241" y="612"/>
                  </a:lnTo>
                  <a:lnTo>
                    <a:pt x="5381" y="587"/>
                  </a:lnTo>
                  <a:lnTo>
                    <a:pt x="5524" y="566"/>
                  </a:lnTo>
                  <a:lnTo>
                    <a:pt x="5668" y="550"/>
                  </a:lnTo>
                  <a:lnTo>
                    <a:pt x="5812" y="538"/>
                  </a:lnTo>
                  <a:lnTo>
                    <a:pt x="5960" y="530"/>
                  </a:lnTo>
                  <a:lnTo>
                    <a:pt x="6103" y="525"/>
                  </a:lnTo>
                  <a:close/>
                  <a:moveTo>
                    <a:pt x="6251" y="0"/>
                  </a:moveTo>
                  <a:lnTo>
                    <a:pt x="6091" y="4"/>
                  </a:lnTo>
                  <a:lnTo>
                    <a:pt x="5931" y="8"/>
                  </a:lnTo>
                  <a:lnTo>
                    <a:pt x="5771" y="20"/>
                  </a:lnTo>
                  <a:lnTo>
                    <a:pt x="5615" y="33"/>
                  </a:lnTo>
                  <a:lnTo>
                    <a:pt x="5455" y="54"/>
                  </a:lnTo>
                  <a:lnTo>
                    <a:pt x="5299" y="74"/>
                  </a:lnTo>
                  <a:lnTo>
                    <a:pt x="5147" y="99"/>
                  </a:lnTo>
                  <a:lnTo>
                    <a:pt x="4991" y="127"/>
                  </a:lnTo>
                  <a:lnTo>
                    <a:pt x="4839" y="160"/>
                  </a:lnTo>
                  <a:lnTo>
                    <a:pt x="4691" y="197"/>
                  </a:lnTo>
                  <a:lnTo>
                    <a:pt x="4539" y="238"/>
                  </a:lnTo>
                  <a:lnTo>
                    <a:pt x="4391" y="283"/>
                  </a:lnTo>
                  <a:lnTo>
                    <a:pt x="4248" y="329"/>
                  </a:lnTo>
                  <a:lnTo>
                    <a:pt x="4104" y="382"/>
                  </a:lnTo>
                  <a:lnTo>
                    <a:pt x="3961" y="435"/>
                  </a:lnTo>
                  <a:lnTo>
                    <a:pt x="3817" y="493"/>
                  </a:lnTo>
                  <a:lnTo>
                    <a:pt x="3678" y="554"/>
                  </a:lnTo>
                  <a:lnTo>
                    <a:pt x="3542" y="620"/>
                  </a:lnTo>
                  <a:lnTo>
                    <a:pt x="3406" y="685"/>
                  </a:lnTo>
                  <a:lnTo>
                    <a:pt x="3271" y="755"/>
                  </a:lnTo>
                  <a:lnTo>
                    <a:pt x="3140" y="829"/>
                  </a:lnTo>
                  <a:lnTo>
                    <a:pt x="3009" y="907"/>
                  </a:lnTo>
                  <a:lnTo>
                    <a:pt x="2881" y="985"/>
                  </a:lnTo>
                  <a:lnTo>
                    <a:pt x="2758" y="1067"/>
                  </a:lnTo>
                  <a:lnTo>
                    <a:pt x="2631" y="1153"/>
                  </a:lnTo>
                  <a:lnTo>
                    <a:pt x="2512" y="1244"/>
                  </a:lnTo>
                  <a:lnTo>
                    <a:pt x="2393" y="1334"/>
                  </a:lnTo>
                  <a:lnTo>
                    <a:pt x="2274" y="1428"/>
                  </a:lnTo>
                  <a:lnTo>
                    <a:pt x="2159" y="1527"/>
                  </a:lnTo>
                  <a:lnTo>
                    <a:pt x="2048" y="1626"/>
                  </a:lnTo>
                  <a:lnTo>
                    <a:pt x="1937" y="1728"/>
                  </a:lnTo>
                  <a:lnTo>
                    <a:pt x="1830" y="1835"/>
                  </a:lnTo>
                  <a:lnTo>
                    <a:pt x="1724" y="1942"/>
                  </a:lnTo>
                  <a:lnTo>
                    <a:pt x="1625" y="2048"/>
                  </a:lnTo>
                  <a:lnTo>
                    <a:pt x="1523" y="2163"/>
                  </a:lnTo>
                  <a:lnTo>
                    <a:pt x="1428" y="2278"/>
                  </a:lnTo>
                  <a:lnTo>
                    <a:pt x="1334" y="2393"/>
                  </a:lnTo>
                  <a:lnTo>
                    <a:pt x="1239" y="2512"/>
                  </a:lnTo>
                  <a:lnTo>
                    <a:pt x="1153" y="2635"/>
                  </a:lnTo>
                  <a:lnTo>
                    <a:pt x="1067" y="2759"/>
                  </a:lnTo>
                  <a:lnTo>
                    <a:pt x="985" y="2886"/>
                  </a:lnTo>
                  <a:lnTo>
                    <a:pt x="903" y="3013"/>
                  </a:lnTo>
                  <a:lnTo>
                    <a:pt x="829" y="3145"/>
                  </a:lnTo>
                  <a:lnTo>
                    <a:pt x="755" y="3276"/>
                  </a:lnTo>
                  <a:lnTo>
                    <a:pt x="681" y="3407"/>
                  </a:lnTo>
                  <a:lnTo>
                    <a:pt x="615" y="3543"/>
                  </a:lnTo>
                  <a:lnTo>
                    <a:pt x="550" y="3682"/>
                  </a:lnTo>
                  <a:lnTo>
                    <a:pt x="488" y="3822"/>
                  </a:lnTo>
                  <a:lnTo>
                    <a:pt x="431" y="3961"/>
                  </a:lnTo>
                  <a:lnTo>
                    <a:pt x="378" y="4105"/>
                  </a:lnTo>
                  <a:lnTo>
                    <a:pt x="328" y="4249"/>
                  </a:lnTo>
                  <a:lnTo>
                    <a:pt x="279" y="4397"/>
                  </a:lnTo>
                  <a:lnTo>
                    <a:pt x="238" y="4544"/>
                  </a:lnTo>
                  <a:lnTo>
                    <a:pt x="197" y="4692"/>
                  </a:lnTo>
                  <a:lnTo>
                    <a:pt x="160" y="4844"/>
                  </a:lnTo>
                  <a:lnTo>
                    <a:pt x="127" y="4996"/>
                  </a:lnTo>
                  <a:lnTo>
                    <a:pt x="99" y="5148"/>
                  </a:lnTo>
                  <a:lnTo>
                    <a:pt x="70" y="5304"/>
                  </a:lnTo>
                  <a:lnTo>
                    <a:pt x="49" y="5459"/>
                  </a:lnTo>
                  <a:lnTo>
                    <a:pt x="33" y="5616"/>
                  </a:lnTo>
                  <a:lnTo>
                    <a:pt x="17" y="5776"/>
                  </a:lnTo>
                  <a:lnTo>
                    <a:pt x="8" y="5936"/>
                  </a:lnTo>
                  <a:lnTo>
                    <a:pt x="0" y="6096"/>
                  </a:lnTo>
                  <a:lnTo>
                    <a:pt x="0" y="6256"/>
                  </a:lnTo>
                  <a:lnTo>
                    <a:pt x="0" y="6415"/>
                  </a:lnTo>
                  <a:lnTo>
                    <a:pt x="8" y="6575"/>
                  </a:lnTo>
                  <a:lnTo>
                    <a:pt x="17" y="6735"/>
                  </a:lnTo>
                  <a:lnTo>
                    <a:pt x="33" y="6895"/>
                  </a:lnTo>
                  <a:lnTo>
                    <a:pt x="49" y="7052"/>
                  </a:lnTo>
                  <a:lnTo>
                    <a:pt x="70" y="7207"/>
                  </a:lnTo>
                  <a:lnTo>
                    <a:pt x="99" y="7363"/>
                  </a:lnTo>
                  <a:lnTo>
                    <a:pt x="127" y="7515"/>
                  </a:lnTo>
                  <a:lnTo>
                    <a:pt x="160" y="7667"/>
                  </a:lnTo>
                  <a:lnTo>
                    <a:pt x="197" y="7819"/>
                  </a:lnTo>
                  <a:lnTo>
                    <a:pt x="238" y="7967"/>
                  </a:lnTo>
                  <a:lnTo>
                    <a:pt x="279" y="8114"/>
                  </a:lnTo>
                  <a:lnTo>
                    <a:pt x="328" y="8262"/>
                  </a:lnTo>
                  <a:lnTo>
                    <a:pt x="378" y="8406"/>
                  </a:lnTo>
                  <a:lnTo>
                    <a:pt x="431" y="8550"/>
                  </a:lnTo>
                  <a:lnTo>
                    <a:pt x="488" y="8689"/>
                  </a:lnTo>
                  <a:lnTo>
                    <a:pt x="550" y="8829"/>
                  </a:lnTo>
                  <a:lnTo>
                    <a:pt x="615" y="8968"/>
                  </a:lnTo>
                  <a:lnTo>
                    <a:pt x="681" y="9104"/>
                  </a:lnTo>
                  <a:lnTo>
                    <a:pt x="755" y="9235"/>
                  </a:lnTo>
                  <a:lnTo>
                    <a:pt x="829" y="9366"/>
                  </a:lnTo>
                  <a:lnTo>
                    <a:pt x="903" y="9498"/>
                  </a:lnTo>
                  <a:lnTo>
                    <a:pt x="985" y="9625"/>
                  </a:lnTo>
                  <a:lnTo>
                    <a:pt x="1067" y="9752"/>
                  </a:lnTo>
                  <a:lnTo>
                    <a:pt x="1153" y="9876"/>
                  </a:lnTo>
                  <a:lnTo>
                    <a:pt x="1239" y="9999"/>
                  </a:lnTo>
                  <a:lnTo>
                    <a:pt x="1334" y="10118"/>
                  </a:lnTo>
                  <a:lnTo>
                    <a:pt x="1428" y="10233"/>
                  </a:lnTo>
                  <a:lnTo>
                    <a:pt x="1523" y="10348"/>
                  </a:lnTo>
                  <a:lnTo>
                    <a:pt x="1625" y="10463"/>
                  </a:lnTo>
                  <a:lnTo>
                    <a:pt x="1724" y="10569"/>
                  </a:lnTo>
                  <a:lnTo>
                    <a:pt x="1830" y="10676"/>
                  </a:lnTo>
                  <a:lnTo>
                    <a:pt x="1937" y="10783"/>
                  </a:lnTo>
                  <a:lnTo>
                    <a:pt x="2048" y="10885"/>
                  </a:lnTo>
                  <a:lnTo>
                    <a:pt x="2159" y="10984"/>
                  </a:lnTo>
                  <a:lnTo>
                    <a:pt x="2274" y="11083"/>
                  </a:lnTo>
                  <a:lnTo>
                    <a:pt x="2393" y="11177"/>
                  </a:lnTo>
                  <a:lnTo>
                    <a:pt x="2512" y="11267"/>
                  </a:lnTo>
                  <a:lnTo>
                    <a:pt x="2631" y="11358"/>
                  </a:lnTo>
                  <a:lnTo>
                    <a:pt x="2758" y="11444"/>
                  </a:lnTo>
                  <a:lnTo>
                    <a:pt x="2881" y="11526"/>
                  </a:lnTo>
                  <a:lnTo>
                    <a:pt x="3009" y="11604"/>
                  </a:lnTo>
                  <a:lnTo>
                    <a:pt x="3140" y="11682"/>
                  </a:lnTo>
                  <a:lnTo>
                    <a:pt x="3271" y="11756"/>
                  </a:lnTo>
                  <a:lnTo>
                    <a:pt x="3406" y="11826"/>
                  </a:lnTo>
                  <a:lnTo>
                    <a:pt x="3542" y="11891"/>
                  </a:lnTo>
                  <a:lnTo>
                    <a:pt x="3678" y="11957"/>
                  </a:lnTo>
                  <a:lnTo>
                    <a:pt x="3817" y="12018"/>
                  </a:lnTo>
                  <a:lnTo>
                    <a:pt x="3961" y="12076"/>
                  </a:lnTo>
                  <a:lnTo>
                    <a:pt x="4104" y="12129"/>
                  </a:lnTo>
                  <a:lnTo>
                    <a:pt x="4248" y="12182"/>
                  </a:lnTo>
                  <a:lnTo>
                    <a:pt x="4391" y="12228"/>
                  </a:lnTo>
                  <a:lnTo>
                    <a:pt x="4539" y="12273"/>
                  </a:lnTo>
                  <a:lnTo>
                    <a:pt x="4691" y="12314"/>
                  </a:lnTo>
                  <a:lnTo>
                    <a:pt x="4839" y="12351"/>
                  </a:lnTo>
                  <a:lnTo>
                    <a:pt x="4991" y="12384"/>
                  </a:lnTo>
                  <a:lnTo>
                    <a:pt x="5147" y="12412"/>
                  </a:lnTo>
                  <a:lnTo>
                    <a:pt x="5299" y="12437"/>
                  </a:lnTo>
                  <a:lnTo>
                    <a:pt x="5455" y="12457"/>
                  </a:lnTo>
                  <a:lnTo>
                    <a:pt x="5615" y="12478"/>
                  </a:lnTo>
                  <a:lnTo>
                    <a:pt x="5771" y="12491"/>
                  </a:lnTo>
                  <a:lnTo>
                    <a:pt x="5931" y="12503"/>
                  </a:lnTo>
                  <a:lnTo>
                    <a:pt x="6091" y="12507"/>
                  </a:lnTo>
                  <a:lnTo>
                    <a:pt x="6251" y="12511"/>
                  </a:lnTo>
                  <a:lnTo>
                    <a:pt x="6415" y="12507"/>
                  </a:lnTo>
                  <a:lnTo>
                    <a:pt x="6575" y="12503"/>
                  </a:lnTo>
                  <a:lnTo>
                    <a:pt x="6735" y="12491"/>
                  </a:lnTo>
                  <a:lnTo>
                    <a:pt x="6891" y="12478"/>
                  </a:lnTo>
                  <a:lnTo>
                    <a:pt x="7051" y="12457"/>
                  </a:lnTo>
                  <a:lnTo>
                    <a:pt x="7207" y="12437"/>
                  </a:lnTo>
                  <a:lnTo>
                    <a:pt x="7359" y="12412"/>
                  </a:lnTo>
                  <a:lnTo>
                    <a:pt x="7515" y="12384"/>
                  </a:lnTo>
                  <a:lnTo>
                    <a:pt x="7667" y="12351"/>
                  </a:lnTo>
                  <a:lnTo>
                    <a:pt x="7815" y="12314"/>
                  </a:lnTo>
                  <a:lnTo>
                    <a:pt x="7966" y="12273"/>
                  </a:lnTo>
                  <a:lnTo>
                    <a:pt x="8114" y="12228"/>
                  </a:lnTo>
                  <a:lnTo>
                    <a:pt x="8258" y="12182"/>
                  </a:lnTo>
                  <a:lnTo>
                    <a:pt x="8402" y="12129"/>
                  </a:lnTo>
                  <a:lnTo>
                    <a:pt x="8545" y="12076"/>
                  </a:lnTo>
                  <a:lnTo>
                    <a:pt x="8689" y="12018"/>
                  </a:lnTo>
                  <a:lnTo>
                    <a:pt x="8829" y="11957"/>
                  </a:lnTo>
                  <a:lnTo>
                    <a:pt x="8964" y="11891"/>
                  </a:lnTo>
                  <a:lnTo>
                    <a:pt x="9099" y="11826"/>
                  </a:lnTo>
                  <a:lnTo>
                    <a:pt x="9235" y="11756"/>
                  </a:lnTo>
                  <a:lnTo>
                    <a:pt x="9366" y="11682"/>
                  </a:lnTo>
                  <a:lnTo>
                    <a:pt x="9497" y="11604"/>
                  </a:lnTo>
                  <a:lnTo>
                    <a:pt x="9625" y="11526"/>
                  </a:lnTo>
                  <a:lnTo>
                    <a:pt x="9748" y="11444"/>
                  </a:lnTo>
                  <a:lnTo>
                    <a:pt x="9875" y="11358"/>
                  </a:lnTo>
                  <a:lnTo>
                    <a:pt x="9994" y="11267"/>
                  </a:lnTo>
                  <a:lnTo>
                    <a:pt x="10113" y="11177"/>
                  </a:lnTo>
                  <a:lnTo>
                    <a:pt x="10232" y="11083"/>
                  </a:lnTo>
                  <a:lnTo>
                    <a:pt x="10347" y="10984"/>
                  </a:lnTo>
                  <a:lnTo>
                    <a:pt x="10458" y="10885"/>
                  </a:lnTo>
                  <a:lnTo>
                    <a:pt x="10569" y="10783"/>
                  </a:lnTo>
                  <a:lnTo>
                    <a:pt x="10675" y="10676"/>
                  </a:lnTo>
                  <a:lnTo>
                    <a:pt x="10778" y="10569"/>
                  </a:lnTo>
                  <a:lnTo>
                    <a:pt x="10881" y="10463"/>
                  </a:lnTo>
                  <a:lnTo>
                    <a:pt x="10984" y="10348"/>
                  </a:lnTo>
                  <a:lnTo>
                    <a:pt x="11077" y="10233"/>
                  </a:lnTo>
                  <a:lnTo>
                    <a:pt x="11172" y="10118"/>
                  </a:lnTo>
                  <a:lnTo>
                    <a:pt x="11262" y="9999"/>
                  </a:lnTo>
                  <a:lnTo>
                    <a:pt x="11352" y="9876"/>
                  </a:lnTo>
                  <a:lnTo>
                    <a:pt x="11439" y="9752"/>
                  </a:lnTo>
                  <a:lnTo>
                    <a:pt x="11521" y="9625"/>
                  </a:lnTo>
                  <a:lnTo>
                    <a:pt x="11603" y="9498"/>
                  </a:lnTo>
                  <a:lnTo>
                    <a:pt x="11677" y="9366"/>
                  </a:lnTo>
                  <a:lnTo>
                    <a:pt x="11751" y="9235"/>
                  </a:lnTo>
                  <a:lnTo>
                    <a:pt x="11825" y="9104"/>
                  </a:lnTo>
                  <a:lnTo>
                    <a:pt x="11890" y="8968"/>
                  </a:lnTo>
                  <a:lnTo>
                    <a:pt x="11956" y="8829"/>
                  </a:lnTo>
                  <a:lnTo>
                    <a:pt x="12014" y="8689"/>
                  </a:lnTo>
                  <a:lnTo>
                    <a:pt x="12075" y="8550"/>
                  </a:lnTo>
                  <a:lnTo>
                    <a:pt x="12128" y="8406"/>
                  </a:lnTo>
                  <a:lnTo>
                    <a:pt x="12177" y="8262"/>
                  </a:lnTo>
                  <a:lnTo>
                    <a:pt x="12227" y="8114"/>
                  </a:lnTo>
                  <a:lnTo>
                    <a:pt x="12268" y="7967"/>
                  </a:lnTo>
                  <a:lnTo>
                    <a:pt x="12309" y="7819"/>
                  </a:lnTo>
                  <a:lnTo>
                    <a:pt x="12346" y="7667"/>
                  </a:lnTo>
                  <a:lnTo>
                    <a:pt x="12379" y="7515"/>
                  </a:lnTo>
                  <a:lnTo>
                    <a:pt x="12407" y="7363"/>
                  </a:lnTo>
                  <a:lnTo>
                    <a:pt x="12436" y="7207"/>
                  </a:lnTo>
                  <a:lnTo>
                    <a:pt x="12457" y="7052"/>
                  </a:lnTo>
                  <a:lnTo>
                    <a:pt x="12473" y="6895"/>
                  </a:lnTo>
                  <a:lnTo>
                    <a:pt x="12490" y="6735"/>
                  </a:lnTo>
                  <a:lnTo>
                    <a:pt x="12498" y="6575"/>
                  </a:lnTo>
                  <a:lnTo>
                    <a:pt x="12506" y="6415"/>
                  </a:lnTo>
                  <a:lnTo>
                    <a:pt x="12506" y="6256"/>
                  </a:lnTo>
                  <a:lnTo>
                    <a:pt x="12506" y="6096"/>
                  </a:lnTo>
                  <a:lnTo>
                    <a:pt x="12498" y="5936"/>
                  </a:lnTo>
                  <a:lnTo>
                    <a:pt x="12490" y="5776"/>
                  </a:lnTo>
                  <a:lnTo>
                    <a:pt x="12473" y="5616"/>
                  </a:lnTo>
                  <a:lnTo>
                    <a:pt x="12457" y="5459"/>
                  </a:lnTo>
                  <a:lnTo>
                    <a:pt x="12436" y="5304"/>
                  </a:lnTo>
                  <a:lnTo>
                    <a:pt x="12407" y="5148"/>
                  </a:lnTo>
                  <a:lnTo>
                    <a:pt x="12379" y="4996"/>
                  </a:lnTo>
                  <a:lnTo>
                    <a:pt x="12346" y="4844"/>
                  </a:lnTo>
                  <a:lnTo>
                    <a:pt x="12309" y="4692"/>
                  </a:lnTo>
                  <a:lnTo>
                    <a:pt x="12268" y="4544"/>
                  </a:lnTo>
                  <a:lnTo>
                    <a:pt x="12227" y="4397"/>
                  </a:lnTo>
                  <a:lnTo>
                    <a:pt x="12177" y="4249"/>
                  </a:lnTo>
                  <a:lnTo>
                    <a:pt x="12128" y="4105"/>
                  </a:lnTo>
                  <a:lnTo>
                    <a:pt x="12075" y="3961"/>
                  </a:lnTo>
                  <a:lnTo>
                    <a:pt x="12014" y="3822"/>
                  </a:lnTo>
                  <a:lnTo>
                    <a:pt x="11956" y="3682"/>
                  </a:lnTo>
                  <a:lnTo>
                    <a:pt x="11890" y="3543"/>
                  </a:lnTo>
                  <a:lnTo>
                    <a:pt x="11825" y="3407"/>
                  </a:lnTo>
                  <a:lnTo>
                    <a:pt x="11751" y="3276"/>
                  </a:lnTo>
                  <a:lnTo>
                    <a:pt x="11677" y="3145"/>
                  </a:lnTo>
                  <a:lnTo>
                    <a:pt x="11603" y="3013"/>
                  </a:lnTo>
                  <a:lnTo>
                    <a:pt x="11521" y="2886"/>
                  </a:lnTo>
                  <a:lnTo>
                    <a:pt x="11439" y="2759"/>
                  </a:lnTo>
                  <a:lnTo>
                    <a:pt x="11352" y="2635"/>
                  </a:lnTo>
                  <a:lnTo>
                    <a:pt x="11262" y="2512"/>
                  </a:lnTo>
                  <a:lnTo>
                    <a:pt x="11172" y="2393"/>
                  </a:lnTo>
                  <a:lnTo>
                    <a:pt x="11077" y="2278"/>
                  </a:lnTo>
                  <a:lnTo>
                    <a:pt x="10984" y="2163"/>
                  </a:lnTo>
                  <a:lnTo>
                    <a:pt x="10881" y="2048"/>
                  </a:lnTo>
                  <a:lnTo>
                    <a:pt x="10778" y="1942"/>
                  </a:lnTo>
                  <a:lnTo>
                    <a:pt x="10675" y="1835"/>
                  </a:lnTo>
                  <a:lnTo>
                    <a:pt x="10569" y="1728"/>
                  </a:lnTo>
                  <a:lnTo>
                    <a:pt x="10458" y="1626"/>
                  </a:lnTo>
                  <a:lnTo>
                    <a:pt x="10347" y="1527"/>
                  </a:lnTo>
                  <a:lnTo>
                    <a:pt x="10232" y="1428"/>
                  </a:lnTo>
                  <a:lnTo>
                    <a:pt x="10113" y="1334"/>
                  </a:lnTo>
                  <a:lnTo>
                    <a:pt x="9994" y="1244"/>
                  </a:lnTo>
                  <a:lnTo>
                    <a:pt x="9875" y="1153"/>
                  </a:lnTo>
                  <a:lnTo>
                    <a:pt x="9748" y="1067"/>
                  </a:lnTo>
                  <a:lnTo>
                    <a:pt x="9625" y="985"/>
                  </a:lnTo>
                  <a:lnTo>
                    <a:pt x="9497" y="907"/>
                  </a:lnTo>
                  <a:lnTo>
                    <a:pt x="9366" y="829"/>
                  </a:lnTo>
                  <a:lnTo>
                    <a:pt x="9235" y="755"/>
                  </a:lnTo>
                  <a:lnTo>
                    <a:pt x="9099" y="685"/>
                  </a:lnTo>
                  <a:lnTo>
                    <a:pt x="8964" y="620"/>
                  </a:lnTo>
                  <a:lnTo>
                    <a:pt x="8829" y="554"/>
                  </a:lnTo>
                  <a:lnTo>
                    <a:pt x="8689" y="493"/>
                  </a:lnTo>
                  <a:lnTo>
                    <a:pt x="8545" y="435"/>
                  </a:lnTo>
                  <a:lnTo>
                    <a:pt x="8402" y="382"/>
                  </a:lnTo>
                  <a:lnTo>
                    <a:pt x="8258" y="329"/>
                  </a:lnTo>
                  <a:lnTo>
                    <a:pt x="8114" y="283"/>
                  </a:lnTo>
                  <a:lnTo>
                    <a:pt x="7966" y="238"/>
                  </a:lnTo>
                  <a:lnTo>
                    <a:pt x="7815" y="197"/>
                  </a:lnTo>
                  <a:lnTo>
                    <a:pt x="7667" y="160"/>
                  </a:lnTo>
                  <a:lnTo>
                    <a:pt x="7515" y="127"/>
                  </a:lnTo>
                  <a:lnTo>
                    <a:pt x="7359" y="99"/>
                  </a:lnTo>
                  <a:lnTo>
                    <a:pt x="7207" y="74"/>
                  </a:lnTo>
                  <a:lnTo>
                    <a:pt x="7051" y="54"/>
                  </a:lnTo>
                  <a:lnTo>
                    <a:pt x="6891" y="33"/>
                  </a:lnTo>
                  <a:lnTo>
                    <a:pt x="6735" y="20"/>
                  </a:lnTo>
                  <a:lnTo>
                    <a:pt x="6575" y="8"/>
                  </a:lnTo>
                  <a:lnTo>
                    <a:pt x="6415" y="4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39" name="Freeform: Shape 2">
              <a:extLst>
                <a:ext uri="{FF2B5EF4-FFF2-40B4-BE49-F238E27FC236}">
                  <a16:creationId xmlns:a16="http://schemas.microsoft.com/office/drawing/2014/main" id="{6812AB9F-221B-C44C-A03B-0C37DF8E7A59}"/>
                </a:ext>
              </a:extLst>
            </p:cNvPr>
            <p:cNvSpPr/>
            <p:nvPr/>
          </p:nvSpPr>
          <p:spPr>
            <a:xfrm>
              <a:off x="9530500" y="753127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0"/>
                  </a:moveTo>
                  <a:lnTo>
                    <a:pt x="0" y="1273"/>
                  </a:lnTo>
                  <a:lnTo>
                    <a:pt x="693" y="1273"/>
                  </a:lnTo>
                  <a:lnTo>
                    <a:pt x="693" y="3719"/>
                  </a:lnTo>
                  <a:lnTo>
                    <a:pt x="1847" y="3719"/>
                  </a:lnTo>
                  <a:lnTo>
                    <a:pt x="1847" y="1273"/>
                  </a:lnTo>
                  <a:lnTo>
                    <a:pt x="2540" y="1273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0" name="Freeform: Shape 3">
              <a:extLst>
                <a:ext uri="{FF2B5EF4-FFF2-40B4-BE49-F238E27FC236}">
                  <a16:creationId xmlns:a16="http://schemas.microsoft.com/office/drawing/2014/main" id="{62161665-DD8A-8446-B592-F4E635E9D14E}"/>
                </a:ext>
              </a:extLst>
            </p:cNvPr>
            <p:cNvSpPr/>
            <p:nvPr/>
          </p:nvSpPr>
          <p:spPr>
            <a:xfrm>
              <a:off x="9530500" y="9653112"/>
              <a:ext cx="914039" cy="1338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0" h="3719">
                  <a:moveTo>
                    <a:pt x="1268" y="3719"/>
                  </a:moveTo>
                  <a:lnTo>
                    <a:pt x="2540" y="2446"/>
                  </a:lnTo>
                  <a:lnTo>
                    <a:pt x="1847" y="2446"/>
                  </a:lnTo>
                  <a:lnTo>
                    <a:pt x="1847" y="0"/>
                  </a:lnTo>
                  <a:lnTo>
                    <a:pt x="693" y="0"/>
                  </a:lnTo>
                  <a:lnTo>
                    <a:pt x="693" y="2446"/>
                  </a:lnTo>
                  <a:lnTo>
                    <a:pt x="0" y="244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2" name="Freeform: Shape 4">
              <a:extLst>
                <a:ext uri="{FF2B5EF4-FFF2-40B4-BE49-F238E27FC236}">
                  <a16:creationId xmlns:a16="http://schemas.microsoft.com/office/drawing/2014/main" id="{81DB5703-539A-E249-967E-69DECA27C7B7}"/>
                </a:ext>
              </a:extLst>
            </p:cNvPr>
            <p:cNvSpPr/>
            <p:nvPr/>
          </p:nvSpPr>
          <p:spPr>
            <a:xfrm>
              <a:off x="10380099" y="8805312"/>
              <a:ext cx="133668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4" h="2536">
                  <a:moveTo>
                    <a:pt x="0" y="1268"/>
                  </a:moveTo>
                  <a:lnTo>
                    <a:pt x="1268" y="2536"/>
                  </a:lnTo>
                  <a:lnTo>
                    <a:pt x="1268" y="1847"/>
                  </a:lnTo>
                  <a:lnTo>
                    <a:pt x="3714" y="1847"/>
                  </a:lnTo>
                  <a:lnTo>
                    <a:pt x="3714" y="689"/>
                  </a:lnTo>
                  <a:lnTo>
                    <a:pt x="1268" y="689"/>
                  </a:lnTo>
                  <a:lnTo>
                    <a:pt x="1268" y="0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  <p:sp>
          <p:nvSpPr>
            <p:cNvPr id="43" name="Freeform: Shape 5">
              <a:extLst>
                <a:ext uri="{FF2B5EF4-FFF2-40B4-BE49-F238E27FC236}">
                  <a16:creationId xmlns:a16="http://schemas.microsoft.com/office/drawing/2014/main" id="{6AE86860-B1FB-B64F-B89B-C9C70CE1EA00}"/>
                </a:ext>
              </a:extLst>
            </p:cNvPr>
            <p:cNvSpPr/>
            <p:nvPr/>
          </p:nvSpPr>
          <p:spPr>
            <a:xfrm>
              <a:off x="8256820" y="8805312"/>
              <a:ext cx="1338120" cy="912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8" h="2536">
                  <a:moveTo>
                    <a:pt x="3718" y="1268"/>
                  </a:moveTo>
                  <a:lnTo>
                    <a:pt x="2450" y="0"/>
                  </a:lnTo>
                  <a:lnTo>
                    <a:pt x="2450" y="689"/>
                  </a:lnTo>
                  <a:lnTo>
                    <a:pt x="0" y="689"/>
                  </a:lnTo>
                  <a:lnTo>
                    <a:pt x="0" y="1847"/>
                  </a:lnTo>
                  <a:lnTo>
                    <a:pt x="2450" y="1847"/>
                  </a:lnTo>
                  <a:lnTo>
                    <a:pt x="2450" y="2536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89977" tIns="44988" rIns="89977" bIns="44988" anchor="ctr" anchorCtr="1" compatLnSpc="0"/>
            <a:lstStyle/>
            <a:p>
              <a:pPr hangingPunct="0"/>
              <a:endParaRPr lang="en-US" sz="1799">
                <a:latin typeface="Arial" pitchFamily="18"/>
                <a:ea typeface="Arial" pitchFamily="2"/>
                <a:cs typeface="Arial" pitchFamily="2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BC84156-5BAB-954D-8BB9-F2E790CCB3CF}"/>
              </a:ext>
            </a:extLst>
          </p:cNvPr>
          <p:cNvCxnSpPr>
            <a:cxnSpLocks/>
          </p:cNvCxnSpPr>
          <p:nvPr/>
        </p:nvCxnSpPr>
        <p:spPr>
          <a:xfrm>
            <a:off x="1131379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AE434-2D59-9345-9F03-AD5D8F6B94E9}"/>
              </a:ext>
            </a:extLst>
          </p:cNvPr>
          <p:cNvSpPr txBox="1"/>
          <p:nvPr/>
        </p:nvSpPr>
        <p:spPr>
          <a:xfrm>
            <a:off x="1157123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LS1.1 (10.1.1.0/24)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B58DD16-14C5-5649-A444-A887A1631D3E}"/>
              </a:ext>
            </a:extLst>
          </p:cNvPr>
          <p:cNvSpPr txBox="1"/>
          <p:nvPr/>
        </p:nvSpPr>
        <p:spPr>
          <a:xfrm>
            <a:off x="4364032" y="2322305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6B512DC-7A29-6244-AD17-CF16D6FDBF4E}"/>
              </a:ext>
            </a:extLst>
          </p:cNvPr>
          <p:cNvSpPr txBox="1"/>
          <p:nvPr/>
        </p:nvSpPr>
        <p:spPr>
          <a:xfrm>
            <a:off x="5017105" y="1892111"/>
            <a:ext cx="1162178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Physical Router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53936C0-D004-314B-BCEA-AA9D7259D367}"/>
              </a:ext>
            </a:extLst>
          </p:cNvPr>
          <p:cNvSpPr txBox="1"/>
          <p:nvPr/>
        </p:nvSpPr>
        <p:spPr>
          <a:xfrm>
            <a:off x="8022609" y="55614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43807-B6D6-6E4E-8439-FF7F781FC53B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479984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7">
            <a:extLst>
              <a:ext uri="{FF2B5EF4-FFF2-40B4-BE49-F238E27FC236}">
                <a16:creationId xmlns:a16="http://schemas.microsoft.com/office/drawing/2014/main" id="{B65264FD-6E6D-6B45-87C1-269D0AB59653}"/>
              </a:ext>
            </a:extLst>
          </p:cNvPr>
          <p:cNvSpPr/>
          <p:nvPr/>
        </p:nvSpPr>
        <p:spPr>
          <a:xfrm>
            <a:off x="1293812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VM3</a:t>
            </a:r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A93E7DC-9F97-1846-81B9-BF5EE3E98F6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4574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823F53-62D4-D54C-B815-6582CC919F4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68362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17">
            <a:extLst>
              <a:ext uri="{FF2B5EF4-FFF2-40B4-BE49-F238E27FC236}">
                <a16:creationId xmlns:a16="http://schemas.microsoft.com/office/drawing/2014/main" id="{5148593F-7337-DC4A-B9BF-4C4F11409A6D}"/>
              </a:ext>
            </a:extLst>
          </p:cNvPr>
          <p:cNvSpPr/>
          <p:nvPr/>
        </p:nvSpPr>
        <p:spPr>
          <a:xfrm>
            <a:off x="2282190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VM4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853106C2-F7C7-834E-B769-731BB92E5E0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362952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80142-C80D-CE40-AF9F-4A9CC383CF2A}"/>
              </a:ext>
            </a:extLst>
          </p:cNvPr>
          <p:cNvSpPr txBox="1"/>
          <p:nvPr/>
        </p:nvSpPr>
        <p:spPr>
          <a:xfrm>
            <a:off x="1536523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FB080-A9D4-6249-9541-92C71AF86902}"/>
              </a:ext>
            </a:extLst>
          </p:cNvPr>
          <p:cNvSpPr txBox="1"/>
          <p:nvPr/>
        </p:nvSpPr>
        <p:spPr>
          <a:xfrm>
            <a:off x="2514392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56B3CC2-3323-B145-BEBA-7BF0CF6BA7C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23308" y="776106"/>
            <a:ext cx="306487" cy="545865"/>
          </a:xfrm>
          <a:custGeom>
            <a:avLst/>
            <a:gdLst>
              <a:gd name="T0" fmla="*/ 172 w 216"/>
              <a:gd name="T1" fmla="*/ 158 h 384"/>
              <a:gd name="T2" fmla="*/ 135 w 216"/>
              <a:gd name="T3" fmla="*/ 158 h 384"/>
              <a:gd name="T4" fmla="*/ 108 w 216"/>
              <a:gd name="T5" fmla="*/ 186 h 384"/>
              <a:gd name="T6" fmla="*/ 80 w 216"/>
              <a:gd name="T7" fmla="*/ 158 h 384"/>
              <a:gd name="T8" fmla="*/ 43 w 216"/>
              <a:gd name="T9" fmla="*/ 158 h 384"/>
              <a:gd name="T10" fmla="*/ 0 w 216"/>
              <a:gd name="T11" fmla="*/ 204 h 384"/>
              <a:gd name="T12" fmla="*/ 0 w 216"/>
              <a:gd name="T13" fmla="*/ 384 h 384"/>
              <a:gd name="T14" fmla="*/ 216 w 216"/>
              <a:gd name="T15" fmla="*/ 384 h 384"/>
              <a:gd name="T16" fmla="*/ 216 w 216"/>
              <a:gd name="T17" fmla="*/ 204 h 384"/>
              <a:gd name="T18" fmla="*/ 172 w 216"/>
              <a:gd name="T19" fmla="*/ 158 h 384"/>
              <a:gd name="T20" fmla="*/ 108 w 216"/>
              <a:gd name="T21" fmla="*/ 209 h 384"/>
              <a:gd name="T22" fmla="*/ 127 w 216"/>
              <a:gd name="T23" fmla="*/ 228 h 384"/>
              <a:gd name="T24" fmla="*/ 108 w 216"/>
              <a:gd name="T25" fmla="*/ 248 h 384"/>
              <a:gd name="T26" fmla="*/ 88 w 216"/>
              <a:gd name="T27" fmla="*/ 228 h 384"/>
              <a:gd name="T28" fmla="*/ 108 w 216"/>
              <a:gd name="T29" fmla="*/ 209 h 384"/>
              <a:gd name="T30" fmla="*/ 200 w 216"/>
              <a:gd name="T31" fmla="*/ 368 h 384"/>
              <a:gd name="T32" fmla="*/ 16 w 216"/>
              <a:gd name="T33" fmla="*/ 368 h 384"/>
              <a:gd name="T34" fmla="*/ 16 w 216"/>
              <a:gd name="T35" fmla="*/ 211 h 384"/>
              <a:gd name="T36" fmla="*/ 50 w 216"/>
              <a:gd name="T37" fmla="*/ 174 h 384"/>
              <a:gd name="T38" fmla="*/ 74 w 216"/>
              <a:gd name="T39" fmla="*/ 174 h 384"/>
              <a:gd name="T40" fmla="*/ 97 w 216"/>
              <a:gd name="T41" fmla="*/ 197 h 384"/>
              <a:gd name="T42" fmla="*/ 66 w 216"/>
              <a:gd name="T43" fmla="*/ 228 h 384"/>
              <a:gd name="T44" fmla="*/ 108 w 216"/>
              <a:gd name="T45" fmla="*/ 270 h 384"/>
              <a:gd name="T46" fmla="*/ 150 w 216"/>
              <a:gd name="T47" fmla="*/ 228 h 384"/>
              <a:gd name="T48" fmla="*/ 119 w 216"/>
              <a:gd name="T49" fmla="*/ 197 h 384"/>
              <a:gd name="T50" fmla="*/ 141 w 216"/>
              <a:gd name="T51" fmla="*/ 174 h 384"/>
              <a:gd name="T52" fmla="*/ 165 w 216"/>
              <a:gd name="T53" fmla="*/ 174 h 384"/>
              <a:gd name="T54" fmla="*/ 200 w 216"/>
              <a:gd name="T55" fmla="*/ 211 h 384"/>
              <a:gd name="T56" fmla="*/ 200 w 216"/>
              <a:gd name="T57" fmla="*/ 368 h 384"/>
              <a:gd name="T58" fmla="*/ 108 w 216"/>
              <a:gd name="T59" fmla="*/ 151 h 384"/>
              <a:gd name="T60" fmla="*/ 183 w 216"/>
              <a:gd name="T61" fmla="*/ 75 h 384"/>
              <a:gd name="T62" fmla="*/ 108 w 216"/>
              <a:gd name="T63" fmla="*/ 0 h 384"/>
              <a:gd name="T64" fmla="*/ 32 w 216"/>
              <a:gd name="T65" fmla="*/ 75 h 384"/>
              <a:gd name="T66" fmla="*/ 108 w 216"/>
              <a:gd name="T67" fmla="*/ 151 h 384"/>
              <a:gd name="T68" fmla="*/ 108 w 216"/>
              <a:gd name="T69" fmla="*/ 16 h 384"/>
              <a:gd name="T70" fmla="*/ 167 w 216"/>
              <a:gd name="T71" fmla="*/ 75 h 384"/>
              <a:gd name="T72" fmla="*/ 108 w 216"/>
              <a:gd name="T73" fmla="*/ 135 h 384"/>
              <a:gd name="T74" fmla="*/ 48 w 216"/>
              <a:gd name="T75" fmla="*/ 75 h 384"/>
              <a:gd name="T76" fmla="*/ 108 w 216"/>
              <a:gd name="T77" fmla="*/ 16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16" h="384">
                <a:moveTo>
                  <a:pt x="172" y="158"/>
                </a:moveTo>
                <a:cubicBezTo>
                  <a:pt x="135" y="158"/>
                  <a:pt x="135" y="158"/>
                  <a:pt x="135" y="158"/>
                </a:cubicBezTo>
                <a:cubicBezTo>
                  <a:pt x="108" y="186"/>
                  <a:pt x="108" y="186"/>
                  <a:pt x="108" y="186"/>
                </a:cubicBezTo>
                <a:cubicBezTo>
                  <a:pt x="80" y="158"/>
                  <a:pt x="80" y="158"/>
                  <a:pt x="80" y="158"/>
                </a:cubicBezTo>
                <a:cubicBezTo>
                  <a:pt x="43" y="158"/>
                  <a:pt x="43" y="158"/>
                  <a:pt x="43" y="158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384"/>
                  <a:pt x="0" y="384"/>
                  <a:pt x="0" y="384"/>
                </a:cubicBezTo>
                <a:cubicBezTo>
                  <a:pt x="216" y="384"/>
                  <a:pt x="216" y="384"/>
                  <a:pt x="216" y="384"/>
                </a:cubicBezTo>
                <a:cubicBezTo>
                  <a:pt x="216" y="204"/>
                  <a:pt x="216" y="204"/>
                  <a:pt x="216" y="204"/>
                </a:cubicBezTo>
                <a:lnTo>
                  <a:pt x="172" y="158"/>
                </a:lnTo>
                <a:close/>
                <a:moveTo>
                  <a:pt x="108" y="209"/>
                </a:moveTo>
                <a:cubicBezTo>
                  <a:pt x="127" y="228"/>
                  <a:pt x="127" y="228"/>
                  <a:pt x="127" y="228"/>
                </a:cubicBezTo>
                <a:cubicBezTo>
                  <a:pt x="108" y="248"/>
                  <a:pt x="108" y="248"/>
                  <a:pt x="108" y="248"/>
                </a:cubicBezTo>
                <a:cubicBezTo>
                  <a:pt x="88" y="228"/>
                  <a:pt x="88" y="228"/>
                  <a:pt x="88" y="228"/>
                </a:cubicBezTo>
                <a:lnTo>
                  <a:pt x="108" y="209"/>
                </a:lnTo>
                <a:close/>
                <a:moveTo>
                  <a:pt x="200" y="368"/>
                </a:moveTo>
                <a:cubicBezTo>
                  <a:pt x="16" y="368"/>
                  <a:pt x="16" y="368"/>
                  <a:pt x="16" y="368"/>
                </a:cubicBezTo>
                <a:cubicBezTo>
                  <a:pt x="16" y="211"/>
                  <a:pt x="16" y="211"/>
                  <a:pt x="16" y="211"/>
                </a:cubicBezTo>
                <a:cubicBezTo>
                  <a:pt x="50" y="174"/>
                  <a:pt x="50" y="174"/>
                  <a:pt x="50" y="17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97" y="197"/>
                  <a:pt x="97" y="197"/>
                  <a:pt x="97" y="197"/>
                </a:cubicBezTo>
                <a:cubicBezTo>
                  <a:pt x="66" y="228"/>
                  <a:pt x="66" y="228"/>
                  <a:pt x="66" y="228"/>
                </a:cubicBezTo>
                <a:cubicBezTo>
                  <a:pt x="108" y="270"/>
                  <a:pt x="108" y="270"/>
                  <a:pt x="108" y="270"/>
                </a:cubicBezTo>
                <a:cubicBezTo>
                  <a:pt x="150" y="228"/>
                  <a:pt x="150" y="228"/>
                  <a:pt x="150" y="228"/>
                </a:cubicBezTo>
                <a:cubicBezTo>
                  <a:pt x="119" y="197"/>
                  <a:pt x="119" y="197"/>
                  <a:pt x="119" y="197"/>
                </a:cubicBezTo>
                <a:cubicBezTo>
                  <a:pt x="141" y="174"/>
                  <a:pt x="141" y="174"/>
                  <a:pt x="141" y="174"/>
                </a:cubicBezTo>
                <a:cubicBezTo>
                  <a:pt x="165" y="174"/>
                  <a:pt x="165" y="174"/>
                  <a:pt x="165" y="174"/>
                </a:cubicBezTo>
                <a:cubicBezTo>
                  <a:pt x="200" y="211"/>
                  <a:pt x="200" y="211"/>
                  <a:pt x="200" y="211"/>
                </a:cubicBezTo>
                <a:lnTo>
                  <a:pt x="200" y="368"/>
                </a:lnTo>
                <a:close/>
                <a:moveTo>
                  <a:pt x="108" y="151"/>
                </a:moveTo>
                <a:cubicBezTo>
                  <a:pt x="149" y="151"/>
                  <a:pt x="183" y="117"/>
                  <a:pt x="183" y="75"/>
                </a:cubicBezTo>
                <a:cubicBezTo>
                  <a:pt x="183" y="34"/>
                  <a:pt x="149" y="0"/>
                  <a:pt x="108" y="0"/>
                </a:cubicBezTo>
                <a:cubicBezTo>
                  <a:pt x="66" y="0"/>
                  <a:pt x="32" y="34"/>
                  <a:pt x="32" y="75"/>
                </a:cubicBezTo>
                <a:cubicBezTo>
                  <a:pt x="32" y="117"/>
                  <a:pt x="66" y="151"/>
                  <a:pt x="108" y="151"/>
                </a:cubicBezTo>
                <a:close/>
                <a:moveTo>
                  <a:pt x="108" y="16"/>
                </a:moveTo>
                <a:cubicBezTo>
                  <a:pt x="141" y="16"/>
                  <a:pt x="167" y="43"/>
                  <a:pt x="167" y="75"/>
                </a:cubicBezTo>
                <a:cubicBezTo>
                  <a:pt x="167" y="108"/>
                  <a:pt x="141" y="135"/>
                  <a:pt x="108" y="135"/>
                </a:cubicBezTo>
                <a:cubicBezTo>
                  <a:pt x="75" y="135"/>
                  <a:pt x="48" y="108"/>
                  <a:pt x="48" y="75"/>
                </a:cubicBezTo>
                <a:cubicBezTo>
                  <a:pt x="48" y="43"/>
                  <a:pt x="75" y="16"/>
                  <a:pt x="108" y="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DCB6C-FE54-F140-AD90-4B224FD1D791}"/>
              </a:ext>
            </a:extLst>
          </p:cNvPr>
          <p:cNvGrpSpPr/>
          <p:nvPr/>
        </p:nvGrpSpPr>
        <p:grpSpPr>
          <a:xfrm>
            <a:off x="2031635" y="3780410"/>
            <a:ext cx="1234403" cy="486790"/>
            <a:chOff x="4599996" y="4520998"/>
            <a:chExt cx="1234403" cy="48679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5E734AE-827C-0C4C-A531-FF44919BD6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66" name="Freeform: Shape 2">
                <a:extLst>
                  <a:ext uri="{FF2B5EF4-FFF2-40B4-BE49-F238E27FC236}">
                    <a16:creationId xmlns:a16="http://schemas.microsoft.com/office/drawing/2014/main" id="{3DEDA29A-95F8-D447-A0F4-72611B42B360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7" name="Freeform: Shape 3">
                <a:extLst>
                  <a:ext uri="{FF2B5EF4-FFF2-40B4-BE49-F238E27FC236}">
                    <a16:creationId xmlns:a16="http://schemas.microsoft.com/office/drawing/2014/main" id="{0F032954-5C69-214D-BA68-C3340C123EF8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8" name="Freeform: Shape 4">
                <a:extLst>
                  <a:ext uri="{FF2B5EF4-FFF2-40B4-BE49-F238E27FC236}">
                    <a16:creationId xmlns:a16="http://schemas.microsoft.com/office/drawing/2014/main" id="{56D6C529-1B0B-7D4D-A681-554CAFACA4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9" name="Freeform: Shape 5">
                <a:extLst>
                  <a:ext uri="{FF2B5EF4-FFF2-40B4-BE49-F238E27FC236}">
                    <a16:creationId xmlns:a16="http://schemas.microsoft.com/office/drawing/2014/main" id="{B353C506-8949-DC47-846A-F810256EEB9E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70" name="Freeform: Shape 1">
                <a:extLst>
                  <a:ext uri="{FF2B5EF4-FFF2-40B4-BE49-F238E27FC236}">
                    <a16:creationId xmlns:a16="http://schemas.microsoft.com/office/drawing/2014/main" id="{C8CBA6AF-205B-7644-84AD-34B7F0E2BAEA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>
                <a:solidFill>
                  <a:schemeClr val="accent4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EF21-670A-BB4A-AE9C-A90E34280E4C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0D0791-BD54-774E-982D-3FC3045F0EB2}"/>
              </a:ext>
            </a:extLst>
          </p:cNvPr>
          <p:cNvGrpSpPr/>
          <p:nvPr/>
        </p:nvGrpSpPr>
        <p:grpSpPr>
          <a:xfrm>
            <a:off x="3676413" y="2866010"/>
            <a:ext cx="1260488" cy="486790"/>
            <a:chOff x="4573192" y="5128643"/>
            <a:chExt cx="1260488" cy="48679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CB9F49E-ED7B-BC4C-842E-109C4A26B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085" y="5128643"/>
              <a:ext cx="486595" cy="486790"/>
              <a:chOff x="7736620" y="7009631"/>
              <a:chExt cx="4501800" cy="4503600"/>
            </a:xfrm>
            <a:solidFill>
              <a:srgbClr val="FFC000"/>
            </a:solidFill>
          </p:grpSpPr>
          <p:sp>
            <p:nvSpPr>
              <p:cNvPr id="56" name="Freeform: Shape 2">
                <a:extLst>
                  <a:ext uri="{FF2B5EF4-FFF2-40B4-BE49-F238E27FC236}">
                    <a16:creationId xmlns:a16="http://schemas.microsoft.com/office/drawing/2014/main" id="{46D64204-F379-7142-A08A-609C008009B4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57" name="Freeform: Shape 3">
                <a:extLst>
                  <a:ext uri="{FF2B5EF4-FFF2-40B4-BE49-F238E27FC236}">
                    <a16:creationId xmlns:a16="http://schemas.microsoft.com/office/drawing/2014/main" id="{3074A920-4B84-6B47-9D71-6575F796EA99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0" name="Freeform: Shape 4">
                <a:extLst>
                  <a:ext uri="{FF2B5EF4-FFF2-40B4-BE49-F238E27FC236}">
                    <a16:creationId xmlns:a16="http://schemas.microsoft.com/office/drawing/2014/main" id="{D4EE878B-B4CC-A749-AD5B-9BD705843B60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1" name="Freeform: Shape 5">
                <a:extLst>
                  <a:ext uri="{FF2B5EF4-FFF2-40B4-BE49-F238E27FC236}">
                    <a16:creationId xmlns:a16="http://schemas.microsoft.com/office/drawing/2014/main" id="{5622CF33-A999-7E47-ABB4-BDC44276A7D2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62" name="Freeform: Shape 1">
                <a:extLst>
                  <a:ext uri="{FF2B5EF4-FFF2-40B4-BE49-F238E27FC236}">
                    <a16:creationId xmlns:a16="http://schemas.microsoft.com/office/drawing/2014/main" id="{74B96EE4-486A-A349-AB80-1D747263AF90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rgbClr val="FFC000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E6C739-B4D6-5E46-ABAE-86091B0A66AB}"/>
                </a:ext>
              </a:extLst>
            </p:cNvPr>
            <p:cNvSpPr txBox="1"/>
            <p:nvPr/>
          </p:nvSpPr>
          <p:spPr>
            <a:xfrm>
              <a:off x="4573192" y="5195948"/>
              <a:ext cx="74469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rgbClr val="FFC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T0-Provider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7322DA-9043-FB43-879B-6770C6A0D396}"/>
              </a:ext>
            </a:extLst>
          </p:cNvPr>
          <p:cNvGrpSpPr/>
          <p:nvPr/>
        </p:nvGrpSpPr>
        <p:grpSpPr>
          <a:xfrm>
            <a:off x="5317209" y="3780410"/>
            <a:ext cx="1234403" cy="486790"/>
            <a:chOff x="4599996" y="4520998"/>
            <a:chExt cx="1234403" cy="486790"/>
          </a:xfrm>
          <a:solidFill>
            <a:schemeClr val="accent1"/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CCA93CB-B001-A44B-BBF1-C26F01397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7801" y="4520998"/>
              <a:ext cx="486598" cy="486790"/>
              <a:chOff x="7736620" y="7009631"/>
              <a:chExt cx="4501800" cy="4503600"/>
            </a:xfrm>
            <a:grpFill/>
          </p:grpSpPr>
          <p:sp>
            <p:nvSpPr>
              <p:cNvPr id="84" name="Freeform: Shape 2">
                <a:extLst>
                  <a:ext uri="{FF2B5EF4-FFF2-40B4-BE49-F238E27FC236}">
                    <a16:creationId xmlns:a16="http://schemas.microsoft.com/office/drawing/2014/main" id="{826F0B3C-D78C-8644-A0E2-D7B12D82F1B5}"/>
                  </a:ext>
                </a:extLst>
              </p:cNvPr>
              <p:cNvSpPr/>
              <p:nvPr/>
            </p:nvSpPr>
            <p:spPr>
              <a:xfrm>
                <a:off x="9530500" y="753127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0"/>
                    </a:moveTo>
                    <a:lnTo>
                      <a:pt x="0" y="1273"/>
                    </a:lnTo>
                    <a:lnTo>
                      <a:pt x="693" y="1273"/>
                    </a:lnTo>
                    <a:lnTo>
                      <a:pt x="693" y="3719"/>
                    </a:lnTo>
                    <a:lnTo>
                      <a:pt x="1847" y="3719"/>
                    </a:lnTo>
                    <a:lnTo>
                      <a:pt x="1847" y="1273"/>
                    </a:lnTo>
                    <a:lnTo>
                      <a:pt x="2540" y="1273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5" name="Freeform: Shape 3">
                <a:extLst>
                  <a:ext uri="{FF2B5EF4-FFF2-40B4-BE49-F238E27FC236}">
                    <a16:creationId xmlns:a16="http://schemas.microsoft.com/office/drawing/2014/main" id="{8D802B5C-0A90-9849-8CDC-2058372025EC}"/>
                  </a:ext>
                </a:extLst>
              </p:cNvPr>
              <p:cNvSpPr/>
              <p:nvPr/>
            </p:nvSpPr>
            <p:spPr>
              <a:xfrm>
                <a:off x="9530500" y="9653112"/>
                <a:ext cx="914039" cy="1338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40" h="3719">
                    <a:moveTo>
                      <a:pt x="1268" y="3719"/>
                    </a:moveTo>
                    <a:lnTo>
                      <a:pt x="2540" y="2446"/>
                    </a:lnTo>
                    <a:lnTo>
                      <a:pt x="1847" y="2446"/>
                    </a:lnTo>
                    <a:lnTo>
                      <a:pt x="1847" y="0"/>
                    </a:lnTo>
                    <a:lnTo>
                      <a:pt x="693" y="0"/>
                    </a:lnTo>
                    <a:lnTo>
                      <a:pt x="693" y="2446"/>
                    </a:lnTo>
                    <a:lnTo>
                      <a:pt x="0" y="244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6" name="Freeform: Shape 4">
                <a:extLst>
                  <a:ext uri="{FF2B5EF4-FFF2-40B4-BE49-F238E27FC236}">
                    <a16:creationId xmlns:a16="http://schemas.microsoft.com/office/drawing/2014/main" id="{D5751241-43D6-044C-B241-BFB0223B7C3D}"/>
                  </a:ext>
                </a:extLst>
              </p:cNvPr>
              <p:cNvSpPr/>
              <p:nvPr/>
            </p:nvSpPr>
            <p:spPr>
              <a:xfrm>
                <a:off x="10380099" y="8805312"/>
                <a:ext cx="133668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4" h="2536">
                    <a:moveTo>
                      <a:pt x="0" y="1268"/>
                    </a:moveTo>
                    <a:lnTo>
                      <a:pt x="1268" y="2536"/>
                    </a:lnTo>
                    <a:lnTo>
                      <a:pt x="1268" y="1847"/>
                    </a:lnTo>
                    <a:lnTo>
                      <a:pt x="3714" y="1847"/>
                    </a:lnTo>
                    <a:lnTo>
                      <a:pt x="3714" y="689"/>
                    </a:lnTo>
                    <a:lnTo>
                      <a:pt x="1268" y="689"/>
                    </a:lnTo>
                    <a:lnTo>
                      <a:pt x="1268" y="0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7" name="Freeform: Shape 5">
                <a:extLst>
                  <a:ext uri="{FF2B5EF4-FFF2-40B4-BE49-F238E27FC236}">
                    <a16:creationId xmlns:a16="http://schemas.microsoft.com/office/drawing/2014/main" id="{85E07DC9-66C3-FD41-927F-022A03EE8B4F}"/>
                  </a:ext>
                </a:extLst>
              </p:cNvPr>
              <p:cNvSpPr/>
              <p:nvPr/>
            </p:nvSpPr>
            <p:spPr>
              <a:xfrm>
                <a:off x="8256820" y="8805312"/>
                <a:ext cx="1338120" cy="9125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18" h="2536">
                    <a:moveTo>
                      <a:pt x="3718" y="1268"/>
                    </a:moveTo>
                    <a:lnTo>
                      <a:pt x="2450" y="0"/>
                    </a:lnTo>
                    <a:lnTo>
                      <a:pt x="2450" y="689"/>
                    </a:lnTo>
                    <a:lnTo>
                      <a:pt x="0" y="689"/>
                    </a:lnTo>
                    <a:lnTo>
                      <a:pt x="0" y="1847"/>
                    </a:lnTo>
                    <a:lnTo>
                      <a:pt x="2450" y="1847"/>
                    </a:lnTo>
                    <a:lnTo>
                      <a:pt x="2450" y="2536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  <p:sp>
            <p:nvSpPr>
              <p:cNvPr id="88" name="Freeform: Shape 1">
                <a:extLst>
                  <a:ext uri="{FF2B5EF4-FFF2-40B4-BE49-F238E27FC236}">
                    <a16:creationId xmlns:a16="http://schemas.microsoft.com/office/drawing/2014/main" id="{40D92423-F3EB-5546-B4D6-22F54CC7C1F6}"/>
                  </a:ext>
                </a:extLst>
              </p:cNvPr>
              <p:cNvSpPr/>
              <p:nvPr/>
            </p:nvSpPr>
            <p:spPr>
              <a:xfrm>
                <a:off x="7736620" y="7009631"/>
                <a:ext cx="4501800" cy="45036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506" h="12511">
                    <a:moveTo>
                      <a:pt x="6251" y="521"/>
                    </a:moveTo>
                    <a:lnTo>
                      <a:pt x="6399" y="525"/>
                    </a:lnTo>
                    <a:lnTo>
                      <a:pt x="6546" y="530"/>
                    </a:lnTo>
                    <a:lnTo>
                      <a:pt x="6694" y="538"/>
                    </a:lnTo>
                    <a:lnTo>
                      <a:pt x="6838" y="550"/>
                    </a:lnTo>
                    <a:lnTo>
                      <a:pt x="6981" y="566"/>
                    </a:lnTo>
                    <a:lnTo>
                      <a:pt x="7125" y="587"/>
                    </a:lnTo>
                    <a:lnTo>
                      <a:pt x="7265" y="612"/>
                    </a:lnTo>
                    <a:lnTo>
                      <a:pt x="7409" y="640"/>
                    </a:lnTo>
                    <a:lnTo>
                      <a:pt x="7548" y="669"/>
                    </a:lnTo>
                    <a:lnTo>
                      <a:pt x="7684" y="702"/>
                    </a:lnTo>
                    <a:lnTo>
                      <a:pt x="7819" y="739"/>
                    </a:lnTo>
                    <a:lnTo>
                      <a:pt x="7954" y="780"/>
                    </a:lnTo>
                    <a:lnTo>
                      <a:pt x="8090" y="825"/>
                    </a:lnTo>
                    <a:lnTo>
                      <a:pt x="8221" y="870"/>
                    </a:lnTo>
                    <a:lnTo>
                      <a:pt x="8352" y="919"/>
                    </a:lnTo>
                    <a:lnTo>
                      <a:pt x="8484" y="973"/>
                    </a:lnTo>
                    <a:lnTo>
                      <a:pt x="8611" y="1030"/>
                    </a:lnTo>
                    <a:lnTo>
                      <a:pt x="8734" y="1088"/>
                    </a:lnTo>
                    <a:lnTo>
                      <a:pt x="8861" y="1149"/>
                    </a:lnTo>
                    <a:lnTo>
                      <a:pt x="8985" y="1215"/>
                    </a:lnTo>
                    <a:lnTo>
                      <a:pt x="9104" y="1285"/>
                    </a:lnTo>
                    <a:lnTo>
                      <a:pt x="9222" y="1354"/>
                    </a:lnTo>
                    <a:lnTo>
                      <a:pt x="9341" y="1428"/>
                    </a:lnTo>
                    <a:lnTo>
                      <a:pt x="9456" y="1502"/>
                    </a:lnTo>
                    <a:lnTo>
                      <a:pt x="9571" y="1581"/>
                    </a:lnTo>
                    <a:lnTo>
                      <a:pt x="9682" y="1663"/>
                    </a:lnTo>
                    <a:lnTo>
                      <a:pt x="9789" y="1749"/>
                    </a:lnTo>
                    <a:lnTo>
                      <a:pt x="9896" y="1835"/>
                    </a:lnTo>
                    <a:lnTo>
                      <a:pt x="10002" y="1921"/>
                    </a:lnTo>
                    <a:lnTo>
                      <a:pt x="10105" y="2016"/>
                    </a:lnTo>
                    <a:lnTo>
                      <a:pt x="10207" y="2106"/>
                    </a:lnTo>
                    <a:lnTo>
                      <a:pt x="10306" y="2205"/>
                    </a:lnTo>
                    <a:lnTo>
                      <a:pt x="10400" y="2303"/>
                    </a:lnTo>
                    <a:lnTo>
                      <a:pt x="10495" y="2401"/>
                    </a:lnTo>
                    <a:lnTo>
                      <a:pt x="10585" y="2504"/>
                    </a:lnTo>
                    <a:lnTo>
                      <a:pt x="10675" y="2611"/>
                    </a:lnTo>
                    <a:lnTo>
                      <a:pt x="10762" y="2717"/>
                    </a:lnTo>
                    <a:lnTo>
                      <a:pt x="10844" y="2828"/>
                    </a:lnTo>
                    <a:lnTo>
                      <a:pt x="10926" y="2939"/>
                    </a:lnTo>
                    <a:lnTo>
                      <a:pt x="11004" y="3054"/>
                    </a:lnTo>
                    <a:lnTo>
                      <a:pt x="11082" y="3169"/>
                    </a:lnTo>
                    <a:lnTo>
                      <a:pt x="11156" y="3284"/>
                    </a:lnTo>
                    <a:lnTo>
                      <a:pt x="11225" y="3403"/>
                    </a:lnTo>
                    <a:lnTo>
                      <a:pt x="11291" y="3526"/>
                    </a:lnTo>
                    <a:lnTo>
                      <a:pt x="11357" y="3649"/>
                    </a:lnTo>
                    <a:lnTo>
                      <a:pt x="11419" y="3773"/>
                    </a:lnTo>
                    <a:lnTo>
                      <a:pt x="11480" y="3900"/>
                    </a:lnTo>
                    <a:lnTo>
                      <a:pt x="11533" y="4027"/>
                    </a:lnTo>
                    <a:lnTo>
                      <a:pt x="11587" y="4154"/>
                    </a:lnTo>
                    <a:lnTo>
                      <a:pt x="11636" y="4285"/>
                    </a:lnTo>
                    <a:lnTo>
                      <a:pt x="11685" y="4417"/>
                    </a:lnTo>
                    <a:lnTo>
                      <a:pt x="11726" y="4553"/>
                    </a:lnTo>
                    <a:lnTo>
                      <a:pt x="11767" y="4688"/>
                    </a:lnTo>
                    <a:lnTo>
                      <a:pt x="11804" y="4823"/>
                    </a:lnTo>
                    <a:lnTo>
                      <a:pt x="11837" y="4963"/>
                    </a:lnTo>
                    <a:lnTo>
                      <a:pt x="11870" y="5103"/>
                    </a:lnTo>
                    <a:lnTo>
                      <a:pt x="11895" y="5242"/>
                    </a:lnTo>
                    <a:lnTo>
                      <a:pt x="11919" y="5386"/>
                    </a:lnTo>
                    <a:lnTo>
                      <a:pt x="11940" y="5525"/>
                    </a:lnTo>
                    <a:lnTo>
                      <a:pt x="11956" y="5669"/>
                    </a:lnTo>
                    <a:lnTo>
                      <a:pt x="11968" y="5817"/>
                    </a:lnTo>
                    <a:lnTo>
                      <a:pt x="11976" y="5961"/>
                    </a:lnTo>
                    <a:lnTo>
                      <a:pt x="11985" y="6108"/>
                    </a:lnTo>
                    <a:lnTo>
                      <a:pt x="11985" y="6256"/>
                    </a:lnTo>
                    <a:lnTo>
                      <a:pt x="11985" y="6403"/>
                    </a:lnTo>
                    <a:lnTo>
                      <a:pt x="11976" y="6550"/>
                    </a:lnTo>
                    <a:lnTo>
                      <a:pt x="11968" y="6694"/>
                    </a:lnTo>
                    <a:lnTo>
                      <a:pt x="11956" y="6842"/>
                    </a:lnTo>
                    <a:lnTo>
                      <a:pt x="11940" y="6986"/>
                    </a:lnTo>
                    <a:lnTo>
                      <a:pt x="11919" y="7125"/>
                    </a:lnTo>
                    <a:lnTo>
                      <a:pt x="11895" y="7269"/>
                    </a:lnTo>
                    <a:lnTo>
                      <a:pt x="11870" y="7408"/>
                    </a:lnTo>
                    <a:lnTo>
                      <a:pt x="11837" y="7548"/>
                    </a:lnTo>
                    <a:lnTo>
                      <a:pt x="11804" y="7688"/>
                    </a:lnTo>
                    <a:lnTo>
                      <a:pt x="11767" y="7823"/>
                    </a:lnTo>
                    <a:lnTo>
                      <a:pt x="11726" y="7958"/>
                    </a:lnTo>
                    <a:lnTo>
                      <a:pt x="11685" y="8094"/>
                    </a:lnTo>
                    <a:lnTo>
                      <a:pt x="11636" y="8226"/>
                    </a:lnTo>
                    <a:lnTo>
                      <a:pt x="11587" y="8357"/>
                    </a:lnTo>
                    <a:lnTo>
                      <a:pt x="11533" y="8484"/>
                    </a:lnTo>
                    <a:lnTo>
                      <a:pt x="11480" y="8611"/>
                    </a:lnTo>
                    <a:lnTo>
                      <a:pt x="11419" y="8738"/>
                    </a:lnTo>
                    <a:lnTo>
                      <a:pt x="11357" y="8862"/>
                    </a:lnTo>
                    <a:lnTo>
                      <a:pt x="11291" y="8985"/>
                    </a:lnTo>
                    <a:lnTo>
                      <a:pt x="11225" y="9108"/>
                    </a:lnTo>
                    <a:lnTo>
                      <a:pt x="11156" y="9227"/>
                    </a:lnTo>
                    <a:lnTo>
                      <a:pt x="11082" y="9342"/>
                    </a:lnTo>
                    <a:lnTo>
                      <a:pt x="11004" y="9457"/>
                    </a:lnTo>
                    <a:lnTo>
                      <a:pt x="10926" y="9572"/>
                    </a:lnTo>
                    <a:lnTo>
                      <a:pt x="10844" y="9683"/>
                    </a:lnTo>
                    <a:lnTo>
                      <a:pt x="10762" y="9794"/>
                    </a:lnTo>
                    <a:lnTo>
                      <a:pt x="10675" y="9900"/>
                    </a:lnTo>
                    <a:lnTo>
                      <a:pt x="10585" y="10007"/>
                    </a:lnTo>
                    <a:lnTo>
                      <a:pt x="10495" y="10110"/>
                    </a:lnTo>
                    <a:lnTo>
                      <a:pt x="10400" y="10208"/>
                    </a:lnTo>
                    <a:lnTo>
                      <a:pt x="10306" y="10306"/>
                    </a:lnTo>
                    <a:lnTo>
                      <a:pt x="10207" y="10405"/>
                    </a:lnTo>
                    <a:lnTo>
                      <a:pt x="10105" y="10495"/>
                    </a:lnTo>
                    <a:lnTo>
                      <a:pt x="10002" y="10590"/>
                    </a:lnTo>
                    <a:lnTo>
                      <a:pt x="9896" y="10676"/>
                    </a:lnTo>
                    <a:lnTo>
                      <a:pt x="9789" y="10762"/>
                    </a:lnTo>
                    <a:lnTo>
                      <a:pt x="9682" y="10848"/>
                    </a:lnTo>
                    <a:lnTo>
                      <a:pt x="9571" y="10930"/>
                    </a:lnTo>
                    <a:lnTo>
                      <a:pt x="9456" y="11009"/>
                    </a:lnTo>
                    <a:lnTo>
                      <a:pt x="9341" y="11083"/>
                    </a:lnTo>
                    <a:lnTo>
                      <a:pt x="9222" y="11157"/>
                    </a:lnTo>
                    <a:lnTo>
                      <a:pt x="9104" y="11226"/>
                    </a:lnTo>
                    <a:lnTo>
                      <a:pt x="8985" y="11296"/>
                    </a:lnTo>
                    <a:lnTo>
                      <a:pt x="8861" y="11362"/>
                    </a:lnTo>
                    <a:lnTo>
                      <a:pt x="8734" y="11423"/>
                    </a:lnTo>
                    <a:lnTo>
                      <a:pt x="8611" y="11481"/>
                    </a:lnTo>
                    <a:lnTo>
                      <a:pt x="8484" y="11538"/>
                    </a:lnTo>
                    <a:lnTo>
                      <a:pt x="8352" y="11592"/>
                    </a:lnTo>
                    <a:lnTo>
                      <a:pt x="8221" y="11641"/>
                    </a:lnTo>
                    <a:lnTo>
                      <a:pt x="8090" y="11686"/>
                    </a:lnTo>
                    <a:lnTo>
                      <a:pt x="7954" y="11731"/>
                    </a:lnTo>
                    <a:lnTo>
                      <a:pt x="7819" y="11772"/>
                    </a:lnTo>
                    <a:lnTo>
                      <a:pt x="7684" y="11809"/>
                    </a:lnTo>
                    <a:lnTo>
                      <a:pt x="7548" y="11842"/>
                    </a:lnTo>
                    <a:lnTo>
                      <a:pt x="7409" y="11871"/>
                    </a:lnTo>
                    <a:lnTo>
                      <a:pt x="7265" y="11899"/>
                    </a:lnTo>
                    <a:lnTo>
                      <a:pt x="7125" y="11924"/>
                    </a:lnTo>
                    <a:lnTo>
                      <a:pt x="6981" y="11945"/>
                    </a:lnTo>
                    <a:lnTo>
                      <a:pt x="6838" y="11961"/>
                    </a:lnTo>
                    <a:lnTo>
                      <a:pt x="6694" y="11973"/>
                    </a:lnTo>
                    <a:lnTo>
                      <a:pt x="6546" y="11981"/>
                    </a:lnTo>
                    <a:lnTo>
                      <a:pt x="6399" y="11986"/>
                    </a:lnTo>
                    <a:lnTo>
                      <a:pt x="6251" y="11990"/>
                    </a:lnTo>
                    <a:lnTo>
                      <a:pt x="6103" y="11986"/>
                    </a:lnTo>
                    <a:lnTo>
                      <a:pt x="5960" y="11981"/>
                    </a:lnTo>
                    <a:lnTo>
                      <a:pt x="5812" y="11973"/>
                    </a:lnTo>
                    <a:lnTo>
                      <a:pt x="5668" y="11961"/>
                    </a:lnTo>
                    <a:lnTo>
                      <a:pt x="5524" y="11945"/>
                    </a:lnTo>
                    <a:lnTo>
                      <a:pt x="5381" y="11924"/>
                    </a:lnTo>
                    <a:lnTo>
                      <a:pt x="5241" y="11899"/>
                    </a:lnTo>
                    <a:lnTo>
                      <a:pt x="5098" y="11871"/>
                    </a:lnTo>
                    <a:lnTo>
                      <a:pt x="4958" y="11842"/>
                    </a:lnTo>
                    <a:lnTo>
                      <a:pt x="4823" y="11809"/>
                    </a:lnTo>
                    <a:lnTo>
                      <a:pt x="4687" y="11772"/>
                    </a:lnTo>
                    <a:lnTo>
                      <a:pt x="4552" y="11731"/>
                    </a:lnTo>
                    <a:lnTo>
                      <a:pt x="4416" y="11686"/>
                    </a:lnTo>
                    <a:lnTo>
                      <a:pt x="4285" y="11641"/>
                    </a:lnTo>
                    <a:lnTo>
                      <a:pt x="4154" y="11592"/>
                    </a:lnTo>
                    <a:lnTo>
                      <a:pt x="4022" y="11538"/>
                    </a:lnTo>
                    <a:lnTo>
                      <a:pt x="3895" y="11481"/>
                    </a:lnTo>
                    <a:lnTo>
                      <a:pt x="3768" y="11423"/>
                    </a:lnTo>
                    <a:lnTo>
                      <a:pt x="3645" y="11362"/>
                    </a:lnTo>
                    <a:lnTo>
                      <a:pt x="3521" y="11296"/>
                    </a:lnTo>
                    <a:lnTo>
                      <a:pt x="3403" y="11226"/>
                    </a:lnTo>
                    <a:lnTo>
                      <a:pt x="3284" y="11157"/>
                    </a:lnTo>
                    <a:lnTo>
                      <a:pt x="3164" y="11083"/>
                    </a:lnTo>
                    <a:lnTo>
                      <a:pt x="3050" y="11009"/>
                    </a:lnTo>
                    <a:lnTo>
                      <a:pt x="2935" y="10930"/>
                    </a:lnTo>
                    <a:lnTo>
                      <a:pt x="2824" y="10848"/>
                    </a:lnTo>
                    <a:lnTo>
                      <a:pt x="2717" y="10762"/>
                    </a:lnTo>
                    <a:lnTo>
                      <a:pt x="2610" y="10676"/>
                    </a:lnTo>
                    <a:lnTo>
                      <a:pt x="2504" y="10590"/>
                    </a:lnTo>
                    <a:lnTo>
                      <a:pt x="2401" y="10495"/>
                    </a:lnTo>
                    <a:lnTo>
                      <a:pt x="2299" y="10405"/>
                    </a:lnTo>
                    <a:lnTo>
                      <a:pt x="2200" y="10306"/>
                    </a:lnTo>
                    <a:lnTo>
                      <a:pt x="2105" y="10208"/>
                    </a:lnTo>
                    <a:lnTo>
                      <a:pt x="2011" y="10110"/>
                    </a:lnTo>
                    <a:lnTo>
                      <a:pt x="1921" y="10007"/>
                    </a:lnTo>
                    <a:lnTo>
                      <a:pt x="1830" y="9900"/>
                    </a:lnTo>
                    <a:lnTo>
                      <a:pt x="1744" y="9794"/>
                    </a:lnTo>
                    <a:lnTo>
                      <a:pt x="1662" y="9683"/>
                    </a:lnTo>
                    <a:lnTo>
                      <a:pt x="1580" y="9572"/>
                    </a:lnTo>
                    <a:lnTo>
                      <a:pt x="1502" y="9457"/>
                    </a:lnTo>
                    <a:lnTo>
                      <a:pt x="1424" y="9342"/>
                    </a:lnTo>
                    <a:lnTo>
                      <a:pt x="1350" y="9227"/>
                    </a:lnTo>
                    <a:lnTo>
                      <a:pt x="1280" y="9108"/>
                    </a:lnTo>
                    <a:lnTo>
                      <a:pt x="1215" y="8985"/>
                    </a:lnTo>
                    <a:lnTo>
                      <a:pt x="1149" y="8862"/>
                    </a:lnTo>
                    <a:lnTo>
                      <a:pt x="1088" y="8738"/>
                    </a:lnTo>
                    <a:lnTo>
                      <a:pt x="1026" y="8611"/>
                    </a:lnTo>
                    <a:lnTo>
                      <a:pt x="973" y="8484"/>
                    </a:lnTo>
                    <a:lnTo>
                      <a:pt x="919" y="8357"/>
                    </a:lnTo>
                    <a:lnTo>
                      <a:pt x="870" y="8226"/>
                    </a:lnTo>
                    <a:lnTo>
                      <a:pt x="821" y="8094"/>
                    </a:lnTo>
                    <a:lnTo>
                      <a:pt x="780" y="7958"/>
                    </a:lnTo>
                    <a:lnTo>
                      <a:pt x="739" y="7823"/>
                    </a:lnTo>
                    <a:lnTo>
                      <a:pt x="702" y="7688"/>
                    </a:lnTo>
                    <a:lnTo>
                      <a:pt x="669" y="7548"/>
                    </a:lnTo>
                    <a:lnTo>
                      <a:pt x="636" y="7408"/>
                    </a:lnTo>
                    <a:lnTo>
                      <a:pt x="612" y="7269"/>
                    </a:lnTo>
                    <a:lnTo>
                      <a:pt x="587" y="7125"/>
                    </a:lnTo>
                    <a:lnTo>
                      <a:pt x="567" y="6986"/>
                    </a:lnTo>
                    <a:lnTo>
                      <a:pt x="550" y="6842"/>
                    </a:lnTo>
                    <a:lnTo>
                      <a:pt x="538" y="6694"/>
                    </a:lnTo>
                    <a:lnTo>
                      <a:pt x="529" y="6550"/>
                    </a:lnTo>
                    <a:lnTo>
                      <a:pt x="521" y="6403"/>
                    </a:lnTo>
                    <a:lnTo>
                      <a:pt x="521" y="6256"/>
                    </a:lnTo>
                    <a:lnTo>
                      <a:pt x="521" y="6108"/>
                    </a:lnTo>
                    <a:lnTo>
                      <a:pt x="529" y="5961"/>
                    </a:lnTo>
                    <a:lnTo>
                      <a:pt x="538" y="5817"/>
                    </a:lnTo>
                    <a:lnTo>
                      <a:pt x="550" y="5669"/>
                    </a:lnTo>
                    <a:lnTo>
                      <a:pt x="567" y="5525"/>
                    </a:lnTo>
                    <a:lnTo>
                      <a:pt x="587" y="5386"/>
                    </a:lnTo>
                    <a:lnTo>
                      <a:pt x="612" y="5242"/>
                    </a:lnTo>
                    <a:lnTo>
                      <a:pt x="636" y="5103"/>
                    </a:lnTo>
                    <a:lnTo>
                      <a:pt x="669" y="4963"/>
                    </a:lnTo>
                    <a:lnTo>
                      <a:pt x="702" y="4823"/>
                    </a:lnTo>
                    <a:lnTo>
                      <a:pt x="739" y="4688"/>
                    </a:lnTo>
                    <a:lnTo>
                      <a:pt x="780" y="4553"/>
                    </a:lnTo>
                    <a:lnTo>
                      <a:pt x="821" y="4417"/>
                    </a:lnTo>
                    <a:lnTo>
                      <a:pt x="870" y="4285"/>
                    </a:lnTo>
                    <a:lnTo>
                      <a:pt x="919" y="4154"/>
                    </a:lnTo>
                    <a:lnTo>
                      <a:pt x="973" y="4027"/>
                    </a:lnTo>
                    <a:lnTo>
                      <a:pt x="1026" y="3900"/>
                    </a:lnTo>
                    <a:lnTo>
                      <a:pt x="1088" y="3773"/>
                    </a:lnTo>
                    <a:lnTo>
                      <a:pt x="1149" y="3649"/>
                    </a:lnTo>
                    <a:lnTo>
                      <a:pt x="1215" y="3526"/>
                    </a:lnTo>
                    <a:lnTo>
                      <a:pt x="1280" y="3403"/>
                    </a:lnTo>
                    <a:lnTo>
                      <a:pt x="1350" y="3284"/>
                    </a:lnTo>
                    <a:lnTo>
                      <a:pt x="1424" y="3169"/>
                    </a:lnTo>
                    <a:lnTo>
                      <a:pt x="1502" y="3054"/>
                    </a:lnTo>
                    <a:lnTo>
                      <a:pt x="1580" y="2939"/>
                    </a:lnTo>
                    <a:lnTo>
                      <a:pt x="1662" y="2828"/>
                    </a:lnTo>
                    <a:lnTo>
                      <a:pt x="1744" y="2717"/>
                    </a:lnTo>
                    <a:lnTo>
                      <a:pt x="1830" y="2611"/>
                    </a:lnTo>
                    <a:lnTo>
                      <a:pt x="1921" y="2504"/>
                    </a:lnTo>
                    <a:lnTo>
                      <a:pt x="2011" y="2401"/>
                    </a:lnTo>
                    <a:lnTo>
                      <a:pt x="2105" y="2303"/>
                    </a:lnTo>
                    <a:lnTo>
                      <a:pt x="2200" y="2205"/>
                    </a:lnTo>
                    <a:lnTo>
                      <a:pt x="2299" y="2106"/>
                    </a:lnTo>
                    <a:lnTo>
                      <a:pt x="2401" y="2016"/>
                    </a:lnTo>
                    <a:lnTo>
                      <a:pt x="2504" y="1921"/>
                    </a:lnTo>
                    <a:lnTo>
                      <a:pt x="2610" y="1835"/>
                    </a:lnTo>
                    <a:lnTo>
                      <a:pt x="2717" y="1749"/>
                    </a:lnTo>
                    <a:lnTo>
                      <a:pt x="2824" y="1663"/>
                    </a:lnTo>
                    <a:lnTo>
                      <a:pt x="2935" y="1581"/>
                    </a:lnTo>
                    <a:lnTo>
                      <a:pt x="3050" y="1502"/>
                    </a:lnTo>
                    <a:lnTo>
                      <a:pt x="3164" y="1428"/>
                    </a:lnTo>
                    <a:lnTo>
                      <a:pt x="3284" y="1354"/>
                    </a:lnTo>
                    <a:lnTo>
                      <a:pt x="3403" y="1285"/>
                    </a:lnTo>
                    <a:lnTo>
                      <a:pt x="3521" y="1215"/>
                    </a:lnTo>
                    <a:lnTo>
                      <a:pt x="3645" y="1149"/>
                    </a:lnTo>
                    <a:lnTo>
                      <a:pt x="3768" y="1088"/>
                    </a:lnTo>
                    <a:lnTo>
                      <a:pt x="3895" y="1030"/>
                    </a:lnTo>
                    <a:lnTo>
                      <a:pt x="4022" y="973"/>
                    </a:lnTo>
                    <a:lnTo>
                      <a:pt x="4154" y="919"/>
                    </a:lnTo>
                    <a:lnTo>
                      <a:pt x="4285" y="870"/>
                    </a:lnTo>
                    <a:lnTo>
                      <a:pt x="4416" y="825"/>
                    </a:lnTo>
                    <a:lnTo>
                      <a:pt x="4552" y="780"/>
                    </a:lnTo>
                    <a:lnTo>
                      <a:pt x="4687" y="739"/>
                    </a:lnTo>
                    <a:lnTo>
                      <a:pt x="4823" y="702"/>
                    </a:lnTo>
                    <a:lnTo>
                      <a:pt x="4958" y="669"/>
                    </a:lnTo>
                    <a:lnTo>
                      <a:pt x="5098" y="640"/>
                    </a:lnTo>
                    <a:lnTo>
                      <a:pt x="5241" y="612"/>
                    </a:lnTo>
                    <a:lnTo>
                      <a:pt x="5381" y="587"/>
                    </a:lnTo>
                    <a:lnTo>
                      <a:pt x="5524" y="566"/>
                    </a:lnTo>
                    <a:lnTo>
                      <a:pt x="5668" y="550"/>
                    </a:lnTo>
                    <a:lnTo>
                      <a:pt x="5812" y="538"/>
                    </a:lnTo>
                    <a:lnTo>
                      <a:pt x="5960" y="530"/>
                    </a:lnTo>
                    <a:lnTo>
                      <a:pt x="6103" y="525"/>
                    </a:lnTo>
                    <a:close/>
                    <a:moveTo>
                      <a:pt x="6251" y="0"/>
                    </a:moveTo>
                    <a:lnTo>
                      <a:pt x="6091" y="4"/>
                    </a:lnTo>
                    <a:lnTo>
                      <a:pt x="5931" y="8"/>
                    </a:lnTo>
                    <a:lnTo>
                      <a:pt x="5771" y="20"/>
                    </a:lnTo>
                    <a:lnTo>
                      <a:pt x="5615" y="33"/>
                    </a:lnTo>
                    <a:lnTo>
                      <a:pt x="5455" y="54"/>
                    </a:lnTo>
                    <a:lnTo>
                      <a:pt x="5299" y="74"/>
                    </a:lnTo>
                    <a:lnTo>
                      <a:pt x="5147" y="99"/>
                    </a:lnTo>
                    <a:lnTo>
                      <a:pt x="4991" y="127"/>
                    </a:lnTo>
                    <a:lnTo>
                      <a:pt x="4839" y="160"/>
                    </a:lnTo>
                    <a:lnTo>
                      <a:pt x="4691" y="197"/>
                    </a:lnTo>
                    <a:lnTo>
                      <a:pt x="4539" y="238"/>
                    </a:lnTo>
                    <a:lnTo>
                      <a:pt x="4391" y="283"/>
                    </a:lnTo>
                    <a:lnTo>
                      <a:pt x="4248" y="329"/>
                    </a:lnTo>
                    <a:lnTo>
                      <a:pt x="4104" y="382"/>
                    </a:lnTo>
                    <a:lnTo>
                      <a:pt x="3961" y="435"/>
                    </a:lnTo>
                    <a:lnTo>
                      <a:pt x="3817" y="493"/>
                    </a:lnTo>
                    <a:lnTo>
                      <a:pt x="3678" y="554"/>
                    </a:lnTo>
                    <a:lnTo>
                      <a:pt x="3542" y="620"/>
                    </a:lnTo>
                    <a:lnTo>
                      <a:pt x="3406" y="685"/>
                    </a:lnTo>
                    <a:lnTo>
                      <a:pt x="3271" y="755"/>
                    </a:lnTo>
                    <a:lnTo>
                      <a:pt x="3140" y="829"/>
                    </a:lnTo>
                    <a:lnTo>
                      <a:pt x="3009" y="907"/>
                    </a:lnTo>
                    <a:lnTo>
                      <a:pt x="2881" y="985"/>
                    </a:lnTo>
                    <a:lnTo>
                      <a:pt x="2758" y="1067"/>
                    </a:lnTo>
                    <a:lnTo>
                      <a:pt x="2631" y="1153"/>
                    </a:lnTo>
                    <a:lnTo>
                      <a:pt x="2512" y="1244"/>
                    </a:lnTo>
                    <a:lnTo>
                      <a:pt x="2393" y="1334"/>
                    </a:lnTo>
                    <a:lnTo>
                      <a:pt x="2274" y="1428"/>
                    </a:lnTo>
                    <a:lnTo>
                      <a:pt x="2159" y="1527"/>
                    </a:lnTo>
                    <a:lnTo>
                      <a:pt x="2048" y="1626"/>
                    </a:lnTo>
                    <a:lnTo>
                      <a:pt x="1937" y="1728"/>
                    </a:lnTo>
                    <a:lnTo>
                      <a:pt x="1830" y="1835"/>
                    </a:lnTo>
                    <a:lnTo>
                      <a:pt x="1724" y="1942"/>
                    </a:lnTo>
                    <a:lnTo>
                      <a:pt x="1625" y="2048"/>
                    </a:lnTo>
                    <a:lnTo>
                      <a:pt x="1523" y="2163"/>
                    </a:lnTo>
                    <a:lnTo>
                      <a:pt x="1428" y="2278"/>
                    </a:lnTo>
                    <a:lnTo>
                      <a:pt x="1334" y="2393"/>
                    </a:lnTo>
                    <a:lnTo>
                      <a:pt x="1239" y="2512"/>
                    </a:lnTo>
                    <a:lnTo>
                      <a:pt x="1153" y="2635"/>
                    </a:lnTo>
                    <a:lnTo>
                      <a:pt x="1067" y="2759"/>
                    </a:lnTo>
                    <a:lnTo>
                      <a:pt x="985" y="2886"/>
                    </a:lnTo>
                    <a:lnTo>
                      <a:pt x="903" y="3013"/>
                    </a:lnTo>
                    <a:lnTo>
                      <a:pt x="829" y="3145"/>
                    </a:lnTo>
                    <a:lnTo>
                      <a:pt x="755" y="3276"/>
                    </a:lnTo>
                    <a:lnTo>
                      <a:pt x="681" y="3407"/>
                    </a:lnTo>
                    <a:lnTo>
                      <a:pt x="615" y="3543"/>
                    </a:lnTo>
                    <a:lnTo>
                      <a:pt x="550" y="3682"/>
                    </a:lnTo>
                    <a:lnTo>
                      <a:pt x="488" y="3822"/>
                    </a:lnTo>
                    <a:lnTo>
                      <a:pt x="431" y="3961"/>
                    </a:lnTo>
                    <a:lnTo>
                      <a:pt x="378" y="4105"/>
                    </a:lnTo>
                    <a:lnTo>
                      <a:pt x="328" y="4249"/>
                    </a:lnTo>
                    <a:lnTo>
                      <a:pt x="279" y="4397"/>
                    </a:lnTo>
                    <a:lnTo>
                      <a:pt x="238" y="4544"/>
                    </a:lnTo>
                    <a:lnTo>
                      <a:pt x="197" y="4692"/>
                    </a:lnTo>
                    <a:lnTo>
                      <a:pt x="160" y="4844"/>
                    </a:lnTo>
                    <a:lnTo>
                      <a:pt x="127" y="4996"/>
                    </a:lnTo>
                    <a:lnTo>
                      <a:pt x="99" y="5148"/>
                    </a:lnTo>
                    <a:lnTo>
                      <a:pt x="70" y="5304"/>
                    </a:lnTo>
                    <a:lnTo>
                      <a:pt x="49" y="5459"/>
                    </a:lnTo>
                    <a:lnTo>
                      <a:pt x="33" y="5616"/>
                    </a:lnTo>
                    <a:lnTo>
                      <a:pt x="17" y="5776"/>
                    </a:lnTo>
                    <a:lnTo>
                      <a:pt x="8" y="5936"/>
                    </a:lnTo>
                    <a:lnTo>
                      <a:pt x="0" y="6096"/>
                    </a:lnTo>
                    <a:lnTo>
                      <a:pt x="0" y="6256"/>
                    </a:lnTo>
                    <a:lnTo>
                      <a:pt x="0" y="6415"/>
                    </a:lnTo>
                    <a:lnTo>
                      <a:pt x="8" y="6575"/>
                    </a:lnTo>
                    <a:lnTo>
                      <a:pt x="17" y="6735"/>
                    </a:lnTo>
                    <a:lnTo>
                      <a:pt x="33" y="6895"/>
                    </a:lnTo>
                    <a:lnTo>
                      <a:pt x="49" y="7052"/>
                    </a:lnTo>
                    <a:lnTo>
                      <a:pt x="70" y="7207"/>
                    </a:lnTo>
                    <a:lnTo>
                      <a:pt x="99" y="7363"/>
                    </a:lnTo>
                    <a:lnTo>
                      <a:pt x="127" y="7515"/>
                    </a:lnTo>
                    <a:lnTo>
                      <a:pt x="160" y="7667"/>
                    </a:lnTo>
                    <a:lnTo>
                      <a:pt x="197" y="7819"/>
                    </a:lnTo>
                    <a:lnTo>
                      <a:pt x="238" y="7967"/>
                    </a:lnTo>
                    <a:lnTo>
                      <a:pt x="279" y="8114"/>
                    </a:lnTo>
                    <a:lnTo>
                      <a:pt x="328" y="8262"/>
                    </a:lnTo>
                    <a:lnTo>
                      <a:pt x="378" y="8406"/>
                    </a:lnTo>
                    <a:lnTo>
                      <a:pt x="431" y="8550"/>
                    </a:lnTo>
                    <a:lnTo>
                      <a:pt x="488" y="8689"/>
                    </a:lnTo>
                    <a:lnTo>
                      <a:pt x="550" y="8829"/>
                    </a:lnTo>
                    <a:lnTo>
                      <a:pt x="615" y="8968"/>
                    </a:lnTo>
                    <a:lnTo>
                      <a:pt x="681" y="9104"/>
                    </a:lnTo>
                    <a:lnTo>
                      <a:pt x="755" y="9235"/>
                    </a:lnTo>
                    <a:lnTo>
                      <a:pt x="829" y="9366"/>
                    </a:lnTo>
                    <a:lnTo>
                      <a:pt x="903" y="9498"/>
                    </a:lnTo>
                    <a:lnTo>
                      <a:pt x="985" y="9625"/>
                    </a:lnTo>
                    <a:lnTo>
                      <a:pt x="1067" y="9752"/>
                    </a:lnTo>
                    <a:lnTo>
                      <a:pt x="1153" y="9876"/>
                    </a:lnTo>
                    <a:lnTo>
                      <a:pt x="1239" y="9999"/>
                    </a:lnTo>
                    <a:lnTo>
                      <a:pt x="1334" y="10118"/>
                    </a:lnTo>
                    <a:lnTo>
                      <a:pt x="1428" y="10233"/>
                    </a:lnTo>
                    <a:lnTo>
                      <a:pt x="1523" y="10348"/>
                    </a:lnTo>
                    <a:lnTo>
                      <a:pt x="1625" y="10463"/>
                    </a:lnTo>
                    <a:lnTo>
                      <a:pt x="1724" y="10569"/>
                    </a:lnTo>
                    <a:lnTo>
                      <a:pt x="1830" y="10676"/>
                    </a:lnTo>
                    <a:lnTo>
                      <a:pt x="1937" y="10783"/>
                    </a:lnTo>
                    <a:lnTo>
                      <a:pt x="2048" y="10885"/>
                    </a:lnTo>
                    <a:lnTo>
                      <a:pt x="2159" y="10984"/>
                    </a:lnTo>
                    <a:lnTo>
                      <a:pt x="2274" y="11083"/>
                    </a:lnTo>
                    <a:lnTo>
                      <a:pt x="2393" y="11177"/>
                    </a:lnTo>
                    <a:lnTo>
                      <a:pt x="2512" y="11267"/>
                    </a:lnTo>
                    <a:lnTo>
                      <a:pt x="2631" y="11358"/>
                    </a:lnTo>
                    <a:lnTo>
                      <a:pt x="2758" y="11444"/>
                    </a:lnTo>
                    <a:lnTo>
                      <a:pt x="2881" y="11526"/>
                    </a:lnTo>
                    <a:lnTo>
                      <a:pt x="3009" y="11604"/>
                    </a:lnTo>
                    <a:lnTo>
                      <a:pt x="3140" y="11682"/>
                    </a:lnTo>
                    <a:lnTo>
                      <a:pt x="3271" y="11756"/>
                    </a:lnTo>
                    <a:lnTo>
                      <a:pt x="3406" y="11826"/>
                    </a:lnTo>
                    <a:lnTo>
                      <a:pt x="3542" y="11891"/>
                    </a:lnTo>
                    <a:lnTo>
                      <a:pt x="3678" y="11957"/>
                    </a:lnTo>
                    <a:lnTo>
                      <a:pt x="3817" y="12018"/>
                    </a:lnTo>
                    <a:lnTo>
                      <a:pt x="3961" y="12076"/>
                    </a:lnTo>
                    <a:lnTo>
                      <a:pt x="4104" y="12129"/>
                    </a:lnTo>
                    <a:lnTo>
                      <a:pt x="4248" y="12182"/>
                    </a:lnTo>
                    <a:lnTo>
                      <a:pt x="4391" y="12228"/>
                    </a:lnTo>
                    <a:lnTo>
                      <a:pt x="4539" y="12273"/>
                    </a:lnTo>
                    <a:lnTo>
                      <a:pt x="4691" y="12314"/>
                    </a:lnTo>
                    <a:lnTo>
                      <a:pt x="4839" y="12351"/>
                    </a:lnTo>
                    <a:lnTo>
                      <a:pt x="4991" y="12384"/>
                    </a:lnTo>
                    <a:lnTo>
                      <a:pt x="5147" y="12412"/>
                    </a:lnTo>
                    <a:lnTo>
                      <a:pt x="5299" y="12437"/>
                    </a:lnTo>
                    <a:lnTo>
                      <a:pt x="5455" y="12457"/>
                    </a:lnTo>
                    <a:lnTo>
                      <a:pt x="5615" y="12478"/>
                    </a:lnTo>
                    <a:lnTo>
                      <a:pt x="5771" y="12491"/>
                    </a:lnTo>
                    <a:lnTo>
                      <a:pt x="5931" y="12503"/>
                    </a:lnTo>
                    <a:lnTo>
                      <a:pt x="6091" y="12507"/>
                    </a:lnTo>
                    <a:lnTo>
                      <a:pt x="6251" y="12511"/>
                    </a:lnTo>
                    <a:lnTo>
                      <a:pt x="6415" y="12507"/>
                    </a:lnTo>
                    <a:lnTo>
                      <a:pt x="6575" y="12503"/>
                    </a:lnTo>
                    <a:lnTo>
                      <a:pt x="6735" y="12491"/>
                    </a:lnTo>
                    <a:lnTo>
                      <a:pt x="6891" y="12478"/>
                    </a:lnTo>
                    <a:lnTo>
                      <a:pt x="7051" y="12457"/>
                    </a:lnTo>
                    <a:lnTo>
                      <a:pt x="7207" y="12437"/>
                    </a:lnTo>
                    <a:lnTo>
                      <a:pt x="7359" y="12412"/>
                    </a:lnTo>
                    <a:lnTo>
                      <a:pt x="7515" y="12384"/>
                    </a:lnTo>
                    <a:lnTo>
                      <a:pt x="7667" y="12351"/>
                    </a:lnTo>
                    <a:lnTo>
                      <a:pt x="7815" y="12314"/>
                    </a:lnTo>
                    <a:lnTo>
                      <a:pt x="7966" y="12273"/>
                    </a:lnTo>
                    <a:lnTo>
                      <a:pt x="8114" y="12228"/>
                    </a:lnTo>
                    <a:lnTo>
                      <a:pt x="8258" y="12182"/>
                    </a:lnTo>
                    <a:lnTo>
                      <a:pt x="8402" y="12129"/>
                    </a:lnTo>
                    <a:lnTo>
                      <a:pt x="8545" y="12076"/>
                    </a:lnTo>
                    <a:lnTo>
                      <a:pt x="8689" y="12018"/>
                    </a:lnTo>
                    <a:lnTo>
                      <a:pt x="8829" y="11957"/>
                    </a:lnTo>
                    <a:lnTo>
                      <a:pt x="8964" y="11891"/>
                    </a:lnTo>
                    <a:lnTo>
                      <a:pt x="9099" y="11826"/>
                    </a:lnTo>
                    <a:lnTo>
                      <a:pt x="9235" y="11756"/>
                    </a:lnTo>
                    <a:lnTo>
                      <a:pt x="9366" y="11682"/>
                    </a:lnTo>
                    <a:lnTo>
                      <a:pt x="9497" y="11604"/>
                    </a:lnTo>
                    <a:lnTo>
                      <a:pt x="9625" y="11526"/>
                    </a:lnTo>
                    <a:lnTo>
                      <a:pt x="9748" y="11444"/>
                    </a:lnTo>
                    <a:lnTo>
                      <a:pt x="9875" y="11358"/>
                    </a:lnTo>
                    <a:lnTo>
                      <a:pt x="9994" y="11267"/>
                    </a:lnTo>
                    <a:lnTo>
                      <a:pt x="10113" y="11177"/>
                    </a:lnTo>
                    <a:lnTo>
                      <a:pt x="10232" y="11083"/>
                    </a:lnTo>
                    <a:lnTo>
                      <a:pt x="10347" y="10984"/>
                    </a:lnTo>
                    <a:lnTo>
                      <a:pt x="10458" y="10885"/>
                    </a:lnTo>
                    <a:lnTo>
                      <a:pt x="10569" y="10783"/>
                    </a:lnTo>
                    <a:lnTo>
                      <a:pt x="10675" y="10676"/>
                    </a:lnTo>
                    <a:lnTo>
                      <a:pt x="10778" y="10569"/>
                    </a:lnTo>
                    <a:lnTo>
                      <a:pt x="10881" y="10463"/>
                    </a:lnTo>
                    <a:lnTo>
                      <a:pt x="10984" y="10348"/>
                    </a:lnTo>
                    <a:lnTo>
                      <a:pt x="11077" y="10233"/>
                    </a:lnTo>
                    <a:lnTo>
                      <a:pt x="11172" y="10118"/>
                    </a:lnTo>
                    <a:lnTo>
                      <a:pt x="11262" y="9999"/>
                    </a:lnTo>
                    <a:lnTo>
                      <a:pt x="11352" y="9876"/>
                    </a:lnTo>
                    <a:lnTo>
                      <a:pt x="11439" y="9752"/>
                    </a:lnTo>
                    <a:lnTo>
                      <a:pt x="11521" y="9625"/>
                    </a:lnTo>
                    <a:lnTo>
                      <a:pt x="11603" y="9498"/>
                    </a:lnTo>
                    <a:lnTo>
                      <a:pt x="11677" y="9366"/>
                    </a:lnTo>
                    <a:lnTo>
                      <a:pt x="11751" y="9235"/>
                    </a:lnTo>
                    <a:lnTo>
                      <a:pt x="11825" y="9104"/>
                    </a:lnTo>
                    <a:lnTo>
                      <a:pt x="11890" y="8968"/>
                    </a:lnTo>
                    <a:lnTo>
                      <a:pt x="11956" y="8829"/>
                    </a:lnTo>
                    <a:lnTo>
                      <a:pt x="12014" y="8689"/>
                    </a:lnTo>
                    <a:lnTo>
                      <a:pt x="12075" y="8550"/>
                    </a:lnTo>
                    <a:lnTo>
                      <a:pt x="12128" y="8406"/>
                    </a:lnTo>
                    <a:lnTo>
                      <a:pt x="12177" y="8262"/>
                    </a:lnTo>
                    <a:lnTo>
                      <a:pt x="12227" y="8114"/>
                    </a:lnTo>
                    <a:lnTo>
                      <a:pt x="12268" y="7967"/>
                    </a:lnTo>
                    <a:lnTo>
                      <a:pt x="12309" y="7819"/>
                    </a:lnTo>
                    <a:lnTo>
                      <a:pt x="12346" y="7667"/>
                    </a:lnTo>
                    <a:lnTo>
                      <a:pt x="12379" y="7515"/>
                    </a:lnTo>
                    <a:lnTo>
                      <a:pt x="12407" y="7363"/>
                    </a:lnTo>
                    <a:lnTo>
                      <a:pt x="12436" y="7207"/>
                    </a:lnTo>
                    <a:lnTo>
                      <a:pt x="12457" y="7052"/>
                    </a:lnTo>
                    <a:lnTo>
                      <a:pt x="12473" y="6895"/>
                    </a:lnTo>
                    <a:lnTo>
                      <a:pt x="12490" y="6735"/>
                    </a:lnTo>
                    <a:lnTo>
                      <a:pt x="12498" y="6575"/>
                    </a:lnTo>
                    <a:lnTo>
                      <a:pt x="12506" y="6415"/>
                    </a:lnTo>
                    <a:lnTo>
                      <a:pt x="12506" y="6256"/>
                    </a:lnTo>
                    <a:lnTo>
                      <a:pt x="12506" y="6096"/>
                    </a:lnTo>
                    <a:lnTo>
                      <a:pt x="12498" y="5936"/>
                    </a:lnTo>
                    <a:lnTo>
                      <a:pt x="12490" y="5776"/>
                    </a:lnTo>
                    <a:lnTo>
                      <a:pt x="12473" y="5616"/>
                    </a:lnTo>
                    <a:lnTo>
                      <a:pt x="12457" y="5459"/>
                    </a:lnTo>
                    <a:lnTo>
                      <a:pt x="12436" y="5304"/>
                    </a:lnTo>
                    <a:lnTo>
                      <a:pt x="12407" y="5148"/>
                    </a:lnTo>
                    <a:lnTo>
                      <a:pt x="12379" y="4996"/>
                    </a:lnTo>
                    <a:lnTo>
                      <a:pt x="12346" y="4844"/>
                    </a:lnTo>
                    <a:lnTo>
                      <a:pt x="12309" y="4692"/>
                    </a:lnTo>
                    <a:lnTo>
                      <a:pt x="12268" y="4544"/>
                    </a:lnTo>
                    <a:lnTo>
                      <a:pt x="12227" y="4397"/>
                    </a:lnTo>
                    <a:lnTo>
                      <a:pt x="12177" y="4249"/>
                    </a:lnTo>
                    <a:lnTo>
                      <a:pt x="12128" y="4105"/>
                    </a:lnTo>
                    <a:lnTo>
                      <a:pt x="12075" y="3961"/>
                    </a:lnTo>
                    <a:lnTo>
                      <a:pt x="12014" y="3822"/>
                    </a:lnTo>
                    <a:lnTo>
                      <a:pt x="11956" y="3682"/>
                    </a:lnTo>
                    <a:lnTo>
                      <a:pt x="11890" y="3543"/>
                    </a:lnTo>
                    <a:lnTo>
                      <a:pt x="11825" y="3407"/>
                    </a:lnTo>
                    <a:lnTo>
                      <a:pt x="11751" y="3276"/>
                    </a:lnTo>
                    <a:lnTo>
                      <a:pt x="11677" y="3145"/>
                    </a:lnTo>
                    <a:lnTo>
                      <a:pt x="11603" y="3013"/>
                    </a:lnTo>
                    <a:lnTo>
                      <a:pt x="11521" y="2886"/>
                    </a:lnTo>
                    <a:lnTo>
                      <a:pt x="11439" y="2759"/>
                    </a:lnTo>
                    <a:lnTo>
                      <a:pt x="11352" y="2635"/>
                    </a:lnTo>
                    <a:lnTo>
                      <a:pt x="11262" y="2512"/>
                    </a:lnTo>
                    <a:lnTo>
                      <a:pt x="11172" y="2393"/>
                    </a:lnTo>
                    <a:lnTo>
                      <a:pt x="11077" y="2278"/>
                    </a:lnTo>
                    <a:lnTo>
                      <a:pt x="10984" y="2163"/>
                    </a:lnTo>
                    <a:lnTo>
                      <a:pt x="10881" y="2048"/>
                    </a:lnTo>
                    <a:lnTo>
                      <a:pt x="10778" y="1942"/>
                    </a:lnTo>
                    <a:lnTo>
                      <a:pt x="10675" y="1835"/>
                    </a:lnTo>
                    <a:lnTo>
                      <a:pt x="10569" y="1728"/>
                    </a:lnTo>
                    <a:lnTo>
                      <a:pt x="10458" y="1626"/>
                    </a:lnTo>
                    <a:lnTo>
                      <a:pt x="10347" y="1527"/>
                    </a:lnTo>
                    <a:lnTo>
                      <a:pt x="10232" y="1428"/>
                    </a:lnTo>
                    <a:lnTo>
                      <a:pt x="10113" y="1334"/>
                    </a:lnTo>
                    <a:lnTo>
                      <a:pt x="9994" y="1244"/>
                    </a:lnTo>
                    <a:lnTo>
                      <a:pt x="9875" y="1153"/>
                    </a:lnTo>
                    <a:lnTo>
                      <a:pt x="9748" y="1067"/>
                    </a:lnTo>
                    <a:lnTo>
                      <a:pt x="9625" y="985"/>
                    </a:lnTo>
                    <a:lnTo>
                      <a:pt x="9497" y="907"/>
                    </a:lnTo>
                    <a:lnTo>
                      <a:pt x="9366" y="829"/>
                    </a:lnTo>
                    <a:lnTo>
                      <a:pt x="9235" y="755"/>
                    </a:lnTo>
                    <a:lnTo>
                      <a:pt x="9099" y="685"/>
                    </a:lnTo>
                    <a:lnTo>
                      <a:pt x="8964" y="620"/>
                    </a:lnTo>
                    <a:lnTo>
                      <a:pt x="8829" y="554"/>
                    </a:lnTo>
                    <a:lnTo>
                      <a:pt x="8689" y="493"/>
                    </a:lnTo>
                    <a:lnTo>
                      <a:pt x="8545" y="435"/>
                    </a:lnTo>
                    <a:lnTo>
                      <a:pt x="8402" y="382"/>
                    </a:lnTo>
                    <a:lnTo>
                      <a:pt x="8258" y="329"/>
                    </a:lnTo>
                    <a:lnTo>
                      <a:pt x="8114" y="283"/>
                    </a:lnTo>
                    <a:lnTo>
                      <a:pt x="7966" y="238"/>
                    </a:lnTo>
                    <a:lnTo>
                      <a:pt x="7815" y="197"/>
                    </a:lnTo>
                    <a:lnTo>
                      <a:pt x="7667" y="160"/>
                    </a:lnTo>
                    <a:lnTo>
                      <a:pt x="7515" y="127"/>
                    </a:lnTo>
                    <a:lnTo>
                      <a:pt x="7359" y="99"/>
                    </a:lnTo>
                    <a:lnTo>
                      <a:pt x="7207" y="74"/>
                    </a:lnTo>
                    <a:lnTo>
                      <a:pt x="7051" y="54"/>
                    </a:lnTo>
                    <a:lnTo>
                      <a:pt x="6891" y="33"/>
                    </a:lnTo>
                    <a:lnTo>
                      <a:pt x="6735" y="20"/>
                    </a:lnTo>
                    <a:lnTo>
                      <a:pt x="6575" y="8"/>
                    </a:lnTo>
                    <a:lnTo>
                      <a:pt x="6415" y="4"/>
                    </a:lnTo>
                    <a:close/>
                  </a:path>
                </a:pathLst>
              </a:custGeom>
              <a:grpFill/>
              <a:ln cap="flat">
                <a:solidFill>
                  <a:schemeClr val="accent1"/>
                </a:solidFill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solidFill>
                      <a:schemeClr val="accent1"/>
                    </a:solidFill>
                  </a:ln>
                  <a:solidFill>
                    <a:schemeClr val="accent1"/>
                  </a:solidFill>
                  <a:latin typeface="Arial" pitchFamily="18"/>
                  <a:ea typeface="Arial" pitchFamily="2"/>
                  <a:cs typeface="Arial" pitchFamily="2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B37698-2F9A-D34C-B909-DFD1EBFF1CDD}"/>
                </a:ext>
              </a:extLst>
            </p:cNvPr>
            <p:cNvSpPr txBox="1"/>
            <p:nvPr/>
          </p:nvSpPr>
          <p:spPr>
            <a:xfrm>
              <a:off x="4599996" y="4627356"/>
              <a:ext cx="714683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>
              <a:spAutoFit/>
            </a:bodyPr>
            <a:lstStyle/>
            <a:p>
              <a:pPr lvl="0" algn="r">
                <a:defRPr/>
              </a:pPr>
              <a:r>
                <a:rPr lang="en-US" sz="1200" b="1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T1-Tenant2</a:t>
              </a:r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437EF8-BA7E-1843-91A7-AC4DFC72EEA4}"/>
              </a:ext>
            </a:extLst>
          </p:cNvPr>
          <p:cNvCxnSpPr>
            <a:cxnSpLocks/>
          </p:cNvCxnSpPr>
          <p:nvPr/>
        </p:nvCxnSpPr>
        <p:spPr>
          <a:xfrm>
            <a:off x="3214052" y="4724400"/>
            <a:ext cx="1737360" cy="0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02A5F32-86A4-EE41-BCFB-6C2469C63044}"/>
              </a:ext>
            </a:extLst>
          </p:cNvPr>
          <p:cNvSpPr txBox="1"/>
          <p:nvPr/>
        </p:nvSpPr>
        <p:spPr>
          <a:xfrm>
            <a:off x="36369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LS1.2 (10.1.2.0/24)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7AA099-86C6-7445-B959-569A9DB40A00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3562657" y="4738995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17">
            <a:extLst>
              <a:ext uri="{FF2B5EF4-FFF2-40B4-BE49-F238E27FC236}">
                <a16:creationId xmlns:a16="http://schemas.microsoft.com/office/drawing/2014/main" id="{78170336-9B0D-9F4C-A4CF-335A59B98DFA}"/>
              </a:ext>
            </a:extLst>
          </p:cNvPr>
          <p:cNvSpPr/>
          <p:nvPr/>
        </p:nvSpPr>
        <p:spPr>
          <a:xfrm>
            <a:off x="337648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VM5</a:t>
            </a:r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9C8F7378-4849-1646-82EB-AD0D39A79B4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724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F77F57B-FBEB-FC42-B9D5-CAE1E5B6F357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4551035" y="4724400"/>
            <a:ext cx="1" cy="525346"/>
          </a:xfrm>
          <a:prstGeom prst="line">
            <a:avLst/>
          </a:prstGeom>
          <a:ln w="1905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7">
            <a:extLst>
              <a:ext uri="{FF2B5EF4-FFF2-40B4-BE49-F238E27FC236}">
                <a16:creationId xmlns:a16="http://schemas.microsoft.com/office/drawing/2014/main" id="{3C5C094B-8BE6-5248-A7F3-F065AF414631}"/>
              </a:ext>
            </a:extLst>
          </p:cNvPr>
          <p:cNvSpPr/>
          <p:nvPr/>
        </p:nvSpPr>
        <p:spPr>
          <a:xfrm>
            <a:off x="436486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VM6</a:t>
            </a:r>
          </a:p>
        </p:txBody>
      </p:sp>
      <p:sp>
        <p:nvSpPr>
          <p:cNvPr id="96" name="Freeform 21">
            <a:extLst>
              <a:ext uri="{FF2B5EF4-FFF2-40B4-BE49-F238E27FC236}">
                <a16:creationId xmlns:a16="http://schemas.microsoft.com/office/drawing/2014/main" id="{CAA6AE74-96C3-D24C-8110-06E77261EA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4562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C36B8B-BAB4-F04D-B8C4-6A8A7ED6CFCC}"/>
              </a:ext>
            </a:extLst>
          </p:cNvPr>
          <p:cNvSpPr txBox="1"/>
          <p:nvPr/>
        </p:nvSpPr>
        <p:spPr>
          <a:xfrm>
            <a:off x="3619196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6012074-61EF-B248-9F59-4D3FC6666268}"/>
              </a:ext>
            </a:extLst>
          </p:cNvPr>
          <p:cNvSpPr txBox="1"/>
          <p:nvPr/>
        </p:nvSpPr>
        <p:spPr>
          <a:xfrm>
            <a:off x="459706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34F61B7-7E92-3E40-BB86-A1698044795B}"/>
              </a:ext>
            </a:extLst>
          </p:cNvPr>
          <p:cNvCxnSpPr>
            <a:cxnSpLocks/>
          </p:cNvCxnSpPr>
          <p:nvPr/>
        </p:nvCxnSpPr>
        <p:spPr>
          <a:xfrm>
            <a:off x="5865812" y="4724400"/>
            <a:ext cx="2057400" cy="0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3A5CF2-F67A-F142-A188-4D2B5A59074A}"/>
              </a:ext>
            </a:extLst>
          </p:cNvPr>
          <p:cNvSpPr txBox="1"/>
          <p:nvPr/>
        </p:nvSpPr>
        <p:spPr>
          <a:xfrm>
            <a:off x="6532550" y="4499420"/>
            <a:ext cx="1314462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LS2.1 (10.2.1.0/24)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5595200-0999-7C49-8FD3-50430ADEA733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214417" y="4738995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7">
            <a:extLst>
              <a:ext uri="{FF2B5EF4-FFF2-40B4-BE49-F238E27FC236}">
                <a16:creationId xmlns:a16="http://schemas.microsoft.com/office/drawing/2014/main" id="{4A20F31F-7178-9141-9292-32C412E7BE9F}"/>
              </a:ext>
            </a:extLst>
          </p:cNvPr>
          <p:cNvSpPr/>
          <p:nvPr/>
        </p:nvSpPr>
        <p:spPr>
          <a:xfrm>
            <a:off x="6028245" y="5264341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VM7</a:t>
            </a:r>
          </a:p>
        </p:txBody>
      </p:sp>
      <p:sp>
        <p:nvSpPr>
          <p:cNvPr id="103" name="Freeform 21">
            <a:extLst>
              <a:ext uri="{FF2B5EF4-FFF2-40B4-BE49-F238E27FC236}">
                <a16:creationId xmlns:a16="http://schemas.microsoft.com/office/drawing/2014/main" id="{ADC3F33B-FB76-DB44-9A5E-C2CC2919FC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109007" y="5072202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9EF994A-6068-524E-8039-C54435520EC7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7202795" y="4724400"/>
            <a:ext cx="1" cy="525346"/>
          </a:xfrm>
          <a:prstGeom prst="line">
            <a:avLst/>
          </a:prstGeom>
          <a:ln w="19050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7">
            <a:extLst>
              <a:ext uri="{FF2B5EF4-FFF2-40B4-BE49-F238E27FC236}">
                <a16:creationId xmlns:a16="http://schemas.microsoft.com/office/drawing/2014/main" id="{058DBC0C-8FF5-D24C-835A-3F0EBC5ABA46}"/>
              </a:ext>
            </a:extLst>
          </p:cNvPr>
          <p:cNvSpPr/>
          <p:nvPr/>
        </p:nvSpPr>
        <p:spPr>
          <a:xfrm>
            <a:off x="7016623" y="5249746"/>
            <a:ext cx="372346" cy="372346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6926"/>
            <a:r>
              <a:rPr lang="en-US" sz="1200" kern="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VM8</a:t>
            </a:r>
          </a:p>
        </p:txBody>
      </p:sp>
      <p:sp>
        <p:nvSpPr>
          <p:cNvPr id="106" name="Freeform 21">
            <a:extLst>
              <a:ext uri="{FF2B5EF4-FFF2-40B4-BE49-F238E27FC236}">
                <a16:creationId xmlns:a16="http://schemas.microsoft.com/office/drawing/2014/main" id="{FAD908E0-1C83-3D4C-BD3B-14BA2B99EF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97385" y="5057607"/>
            <a:ext cx="230927" cy="175944"/>
          </a:xfrm>
          <a:custGeom>
            <a:avLst/>
            <a:gdLst>
              <a:gd name="T0" fmla="*/ 364 w 389"/>
              <a:gd name="T1" fmla="*/ 176 h 296"/>
              <a:gd name="T2" fmla="*/ 355 w 389"/>
              <a:gd name="T3" fmla="*/ 217 h 296"/>
              <a:gd name="T4" fmla="*/ 289 w 389"/>
              <a:gd name="T5" fmla="*/ 130 h 296"/>
              <a:gd name="T6" fmla="*/ 298 w 389"/>
              <a:gd name="T7" fmla="*/ 193 h 296"/>
              <a:gd name="T8" fmla="*/ 264 w 389"/>
              <a:gd name="T9" fmla="*/ 143 h 296"/>
              <a:gd name="T10" fmla="*/ 257 w 389"/>
              <a:gd name="T11" fmla="*/ 195 h 296"/>
              <a:gd name="T12" fmla="*/ 318 w 389"/>
              <a:gd name="T13" fmla="*/ 296 h 296"/>
              <a:gd name="T14" fmla="*/ 319 w 389"/>
              <a:gd name="T15" fmla="*/ 296 h 296"/>
              <a:gd name="T16" fmla="*/ 376 w 389"/>
              <a:gd name="T17" fmla="*/ 196 h 296"/>
              <a:gd name="T18" fmla="*/ 319 w 389"/>
              <a:gd name="T19" fmla="*/ 280 h 296"/>
              <a:gd name="T20" fmla="*/ 270 w 389"/>
              <a:gd name="T21" fmla="*/ 262 h 296"/>
              <a:gd name="T22" fmla="*/ 276 w 389"/>
              <a:gd name="T23" fmla="*/ 183 h 296"/>
              <a:gd name="T24" fmla="*/ 288 w 389"/>
              <a:gd name="T25" fmla="*/ 237 h 296"/>
              <a:gd name="T26" fmla="*/ 318 w 389"/>
              <a:gd name="T27" fmla="*/ 154 h 296"/>
              <a:gd name="T28" fmla="*/ 337 w 389"/>
              <a:gd name="T29" fmla="*/ 231 h 296"/>
              <a:gd name="T30" fmla="*/ 345 w 389"/>
              <a:gd name="T31" fmla="*/ 239 h 296"/>
              <a:gd name="T32" fmla="*/ 361 w 389"/>
              <a:gd name="T33" fmla="*/ 260 h 296"/>
              <a:gd name="T34" fmla="*/ 255 w 389"/>
              <a:gd name="T35" fmla="*/ 182 h 296"/>
              <a:gd name="T36" fmla="*/ 236 w 389"/>
              <a:gd name="T37" fmla="*/ 166 h 296"/>
              <a:gd name="T38" fmla="*/ 329 w 389"/>
              <a:gd name="T39" fmla="*/ 126 h 296"/>
              <a:gd name="T40" fmla="*/ 345 w 389"/>
              <a:gd name="T41" fmla="*/ 139 h 296"/>
              <a:gd name="T42" fmla="*/ 0 w 389"/>
              <a:gd name="T43" fmla="*/ 0 h 296"/>
              <a:gd name="T44" fmla="*/ 243 w 389"/>
              <a:gd name="T45" fmla="*/ 235 h 296"/>
              <a:gd name="T46" fmla="*/ 181 w 389"/>
              <a:gd name="T47" fmla="*/ 219 h 296"/>
              <a:gd name="T48" fmla="*/ 165 w 389"/>
              <a:gd name="T49" fmla="*/ 219 h 296"/>
              <a:gd name="T50" fmla="*/ 71 w 389"/>
              <a:gd name="T51" fmla="*/ 182 h 296"/>
              <a:gd name="T52" fmla="*/ 165 w 389"/>
              <a:gd name="T53" fmla="*/ 219 h 296"/>
              <a:gd name="T54" fmla="*/ 110 w 389"/>
              <a:gd name="T55" fmla="*/ 126 h 296"/>
              <a:gd name="T56" fmla="*/ 16 w 389"/>
              <a:gd name="T57" fmla="*/ 166 h 296"/>
              <a:gd name="T58" fmla="*/ 126 w 389"/>
              <a:gd name="T59" fmla="*/ 54 h 296"/>
              <a:gd name="T60" fmla="*/ 220 w 389"/>
              <a:gd name="T61" fmla="*/ 16 h 296"/>
              <a:gd name="T62" fmla="*/ 126 w 389"/>
              <a:gd name="T63" fmla="*/ 54 h 296"/>
              <a:gd name="T64" fmla="*/ 165 w 389"/>
              <a:gd name="T65" fmla="*/ 110 h 296"/>
              <a:gd name="T66" fmla="*/ 71 w 389"/>
              <a:gd name="T67" fmla="*/ 70 h 296"/>
              <a:gd name="T68" fmla="*/ 55 w 389"/>
              <a:gd name="T69" fmla="*/ 110 h 296"/>
              <a:gd name="T70" fmla="*/ 16 w 389"/>
              <a:gd name="T71" fmla="*/ 70 h 296"/>
              <a:gd name="T72" fmla="*/ 55 w 389"/>
              <a:gd name="T73" fmla="*/ 110 h 296"/>
              <a:gd name="T74" fmla="*/ 126 w 389"/>
              <a:gd name="T75" fmla="*/ 166 h 296"/>
              <a:gd name="T76" fmla="*/ 220 w 389"/>
              <a:gd name="T77" fmla="*/ 126 h 296"/>
              <a:gd name="T78" fmla="*/ 228 w 389"/>
              <a:gd name="T79" fmla="*/ 110 h 296"/>
              <a:gd name="T80" fmla="*/ 181 w 389"/>
              <a:gd name="T81" fmla="*/ 70 h 296"/>
              <a:gd name="T82" fmla="*/ 274 w 389"/>
              <a:gd name="T83" fmla="*/ 110 h 296"/>
              <a:gd name="T84" fmla="*/ 228 w 389"/>
              <a:gd name="T85" fmla="*/ 110 h 296"/>
              <a:gd name="T86" fmla="*/ 290 w 389"/>
              <a:gd name="T87" fmla="*/ 70 h 296"/>
              <a:gd name="T88" fmla="*/ 329 w 389"/>
              <a:gd name="T89" fmla="*/ 110 h 296"/>
              <a:gd name="T90" fmla="*/ 329 w 389"/>
              <a:gd name="T91" fmla="*/ 54 h 296"/>
              <a:gd name="T92" fmla="*/ 236 w 389"/>
              <a:gd name="T93" fmla="*/ 16 h 296"/>
              <a:gd name="T94" fmla="*/ 329 w 389"/>
              <a:gd name="T95" fmla="*/ 54 h 296"/>
              <a:gd name="T96" fmla="*/ 110 w 389"/>
              <a:gd name="T97" fmla="*/ 54 h 296"/>
              <a:gd name="T98" fmla="*/ 16 w 389"/>
              <a:gd name="T99" fmla="*/ 16 h 296"/>
              <a:gd name="T100" fmla="*/ 16 w 389"/>
              <a:gd name="T101" fmla="*/ 182 h 296"/>
              <a:gd name="T102" fmla="*/ 55 w 389"/>
              <a:gd name="T103" fmla="*/ 219 h 296"/>
              <a:gd name="T104" fmla="*/ 16 w 389"/>
              <a:gd name="T105" fmla="*/ 182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9" h="296">
                <a:moveTo>
                  <a:pt x="376" y="196"/>
                </a:moveTo>
                <a:cubicBezTo>
                  <a:pt x="364" y="176"/>
                  <a:pt x="364" y="176"/>
                  <a:pt x="364" y="176"/>
                </a:cubicBezTo>
                <a:cubicBezTo>
                  <a:pt x="361" y="199"/>
                  <a:pt x="361" y="199"/>
                  <a:pt x="361" y="199"/>
                </a:cubicBezTo>
                <a:cubicBezTo>
                  <a:pt x="360" y="208"/>
                  <a:pt x="357" y="214"/>
                  <a:pt x="355" y="217"/>
                </a:cubicBezTo>
                <a:cubicBezTo>
                  <a:pt x="359" y="190"/>
                  <a:pt x="364" y="147"/>
                  <a:pt x="306" y="134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06" y="160"/>
                  <a:pt x="304" y="178"/>
                  <a:pt x="298" y="193"/>
                </a:cubicBezTo>
                <a:cubicBezTo>
                  <a:pt x="291" y="172"/>
                  <a:pt x="278" y="157"/>
                  <a:pt x="277" y="157"/>
                </a:cubicBezTo>
                <a:cubicBezTo>
                  <a:pt x="264" y="143"/>
                  <a:pt x="264" y="143"/>
                  <a:pt x="264" y="143"/>
                </a:cubicBezTo>
                <a:cubicBezTo>
                  <a:pt x="264" y="162"/>
                  <a:pt x="264" y="162"/>
                  <a:pt x="264" y="162"/>
                </a:cubicBezTo>
                <a:cubicBezTo>
                  <a:pt x="263" y="171"/>
                  <a:pt x="260" y="183"/>
                  <a:pt x="257" y="195"/>
                </a:cubicBezTo>
                <a:cubicBezTo>
                  <a:pt x="250" y="221"/>
                  <a:pt x="242" y="251"/>
                  <a:pt x="257" y="272"/>
                </a:cubicBezTo>
                <a:cubicBezTo>
                  <a:pt x="267" y="287"/>
                  <a:pt x="287" y="295"/>
                  <a:pt x="318" y="296"/>
                </a:cubicBezTo>
                <a:cubicBezTo>
                  <a:pt x="318" y="296"/>
                  <a:pt x="318" y="296"/>
                  <a:pt x="318" y="296"/>
                </a:cubicBezTo>
                <a:cubicBezTo>
                  <a:pt x="318" y="296"/>
                  <a:pt x="318" y="296"/>
                  <a:pt x="319" y="296"/>
                </a:cubicBezTo>
                <a:cubicBezTo>
                  <a:pt x="352" y="296"/>
                  <a:pt x="368" y="281"/>
                  <a:pt x="375" y="268"/>
                </a:cubicBezTo>
                <a:cubicBezTo>
                  <a:pt x="389" y="244"/>
                  <a:pt x="384" y="211"/>
                  <a:pt x="376" y="196"/>
                </a:cubicBezTo>
                <a:close/>
                <a:moveTo>
                  <a:pt x="361" y="260"/>
                </a:moveTo>
                <a:cubicBezTo>
                  <a:pt x="354" y="273"/>
                  <a:pt x="339" y="280"/>
                  <a:pt x="319" y="280"/>
                </a:cubicBezTo>
                <a:cubicBezTo>
                  <a:pt x="318" y="280"/>
                  <a:pt x="318" y="280"/>
                  <a:pt x="318" y="280"/>
                </a:cubicBezTo>
                <a:cubicBezTo>
                  <a:pt x="294" y="279"/>
                  <a:pt x="277" y="273"/>
                  <a:pt x="270" y="262"/>
                </a:cubicBezTo>
                <a:cubicBezTo>
                  <a:pt x="259" y="248"/>
                  <a:pt x="266" y="223"/>
                  <a:pt x="272" y="200"/>
                </a:cubicBezTo>
                <a:cubicBezTo>
                  <a:pt x="274" y="194"/>
                  <a:pt x="275" y="188"/>
                  <a:pt x="276" y="183"/>
                </a:cubicBezTo>
                <a:cubicBezTo>
                  <a:pt x="281" y="192"/>
                  <a:pt x="286" y="203"/>
                  <a:pt x="287" y="216"/>
                </a:cubicBezTo>
                <a:cubicBezTo>
                  <a:pt x="288" y="237"/>
                  <a:pt x="288" y="237"/>
                  <a:pt x="288" y="237"/>
                </a:cubicBezTo>
                <a:cubicBezTo>
                  <a:pt x="301" y="220"/>
                  <a:pt x="301" y="220"/>
                  <a:pt x="301" y="220"/>
                </a:cubicBezTo>
                <a:cubicBezTo>
                  <a:pt x="314" y="203"/>
                  <a:pt x="323" y="178"/>
                  <a:pt x="318" y="154"/>
                </a:cubicBezTo>
                <a:cubicBezTo>
                  <a:pt x="347" y="168"/>
                  <a:pt x="343" y="194"/>
                  <a:pt x="339" y="217"/>
                </a:cubicBezTo>
                <a:cubicBezTo>
                  <a:pt x="338" y="222"/>
                  <a:pt x="337" y="227"/>
                  <a:pt x="337" y="231"/>
                </a:cubicBezTo>
                <a:cubicBezTo>
                  <a:pt x="336" y="240"/>
                  <a:pt x="336" y="240"/>
                  <a:pt x="336" y="240"/>
                </a:cubicBezTo>
                <a:cubicBezTo>
                  <a:pt x="345" y="239"/>
                  <a:pt x="345" y="239"/>
                  <a:pt x="345" y="239"/>
                </a:cubicBezTo>
                <a:cubicBezTo>
                  <a:pt x="356" y="238"/>
                  <a:pt x="363" y="233"/>
                  <a:pt x="368" y="227"/>
                </a:cubicBezTo>
                <a:cubicBezTo>
                  <a:pt x="369" y="238"/>
                  <a:pt x="367" y="250"/>
                  <a:pt x="361" y="260"/>
                </a:cubicBezTo>
                <a:close/>
                <a:moveTo>
                  <a:pt x="181" y="182"/>
                </a:moveTo>
                <a:cubicBezTo>
                  <a:pt x="255" y="182"/>
                  <a:pt x="255" y="182"/>
                  <a:pt x="255" y="182"/>
                </a:cubicBezTo>
                <a:cubicBezTo>
                  <a:pt x="255" y="166"/>
                  <a:pt x="255" y="166"/>
                  <a:pt x="255" y="166"/>
                </a:cubicBezTo>
                <a:cubicBezTo>
                  <a:pt x="236" y="166"/>
                  <a:pt x="236" y="166"/>
                  <a:pt x="236" y="166"/>
                </a:cubicBezTo>
                <a:cubicBezTo>
                  <a:pt x="236" y="126"/>
                  <a:pt x="236" y="126"/>
                  <a:pt x="236" y="126"/>
                </a:cubicBezTo>
                <a:cubicBezTo>
                  <a:pt x="329" y="126"/>
                  <a:pt x="329" y="126"/>
                  <a:pt x="329" y="126"/>
                </a:cubicBezTo>
                <a:cubicBezTo>
                  <a:pt x="329" y="139"/>
                  <a:pt x="329" y="139"/>
                  <a:pt x="329" y="139"/>
                </a:cubicBezTo>
                <a:cubicBezTo>
                  <a:pt x="345" y="139"/>
                  <a:pt x="345" y="139"/>
                  <a:pt x="345" y="139"/>
                </a:cubicBezTo>
                <a:cubicBezTo>
                  <a:pt x="345" y="0"/>
                  <a:pt x="345" y="0"/>
                  <a:pt x="3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5"/>
                  <a:pt x="0" y="235"/>
                  <a:pt x="0" y="235"/>
                </a:cubicBezTo>
                <a:cubicBezTo>
                  <a:pt x="243" y="235"/>
                  <a:pt x="243" y="235"/>
                  <a:pt x="243" y="235"/>
                </a:cubicBezTo>
                <a:cubicBezTo>
                  <a:pt x="243" y="219"/>
                  <a:pt x="243" y="219"/>
                  <a:pt x="243" y="219"/>
                </a:cubicBezTo>
                <a:cubicBezTo>
                  <a:pt x="181" y="219"/>
                  <a:pt x="181" y="219"/>
                  <a:pt x="181" y="219"/>
                </a:cubicBezTo>
                <a:lnTo>
                  <a:pt x="181" y="182"/>
                </a:lnTo>
                <a:close/>
                <a:moveTo>
                  <a:pt x="165" y="219"/>
                </a:moveTo>
                <a:cubicBezTo>
                  <a:pt x="71" y="219"/>
                  <a:pt x="71" y="219"/>
                  <a:pt x="71" y="219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165" y="182"/>
                  <a:pt x="165" y="182"/>
                  <a:pt x="165" y="182"/>
                </a:cubicBezTo>
                <a:lnTo>
                  <a:pt x="165" y="219"/>
                </a:lnTo>
                <a:close/>
                <a:moveTo>
                  <a:pt x="16" y="126"/>
                </a:moveTo>
                <a:cubicBezTo>
                  <a:pt x="110" y="126"/>
                  <a:pt x="110" y="126"/>
                  <a:pt x="110" y="126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6" y="166"/>
                  <a:pt x="16" y="166"/>
                  <a:pt x="16" y="166"/>
                </a:cubicBezTo>
                <a:lnTo>
                  <a:pt x="16" y="126"/>
                </a:lnTo>
                <a:close/>
                <a:moveTo>
                  <a:pt x="126" y="54"/>
                </a:moveTo>
                <a:cubicBezTo>
                  <a:pt x="126" y="16"/>
                  <a:pt x="126" y="16"/>
                  <a:pt x="126" y="16"/>
                </a:cubicBezTo>
                <a:cubicBezTo>
                  <a:pt x="220" y="16"/>
                  <a:pt x="220" y="16"/>
                  <a:pt x="220" y="16"/>
                </a:cubicBezTo>
                <a:cubicBezTo>
                  <a:pt x="220" y="54"/>
                  <a:pt x="220" y="54"/>
                  <a:pt x="220" y="54"/>
                </a:cubicBezTo>
                <a:lnTo>
                  <a:pt x="126" y="54"/>
                </a:lnTo>
                <a:close/>
                <a:moveTo>
                  <a:pt x="165" y="70"/>
                </a:moveTo>
                <a:cubicBezTo>
                  <a:pt x="165" y="110"/>
                  <a:pt x="165" y="110"/>
                  <a:pt x="165" y="110"/>
                </a:cubicBezTo>
                <a:cubicBezTo>
                  <a:pt x="71" y="110"/>
                  <a:pt x="71" y="110"/>
                  <a:pt x="71" y="110"/>
                </a:cubicBezTo>
                <a:cubicBezTo>
                  <a:pt x="71" y="70"/>
                  <a:pt x="71" y="70"/>
                  <a:pt x="71" y="70"/>
                </a:cubicBezTo>
                <a:lnTo>
                  <a:pt x="165" y="70"/>
                </a:lnTo>
                <a:close/>
                <a:moveTo>
                  <a:pt x="55" y="110"/>
                </a:moveTo>
                <a:cubicBezTo>
                  <a:pt x="16" y="110"/>
                  <a:pt x="16" y="110"/>
                  <a:pt x="16" y="110"/>
                </a:cubicBezTo>
                <a:cubicBezTo>
                  <a:pt x="16" y="70"/>
                  <a:pt x="16" y="70"/>
                  <a:pt x="16" y="70"/>
                </a:cubicBezTo>
                <a:cubicBezTo>
                  <a:pt x="55" y="70"/>
                  <a:pt x="55" y="70"/>
                  <a:pt x="55" y="70"/>
                </a:cubicBezTo>
                <a:lnTo>
                  <a:pt x="55" y="110"/>
                </a:lnTo>
                <a:close/>
                <a:moveTo>
                  <a:pt x="220" y="166"/>
                </a:moveTo>
                <a:cubicBezTo>
                  <a:pt x="126" y="166"/>
                  <a:pt x="126" y="166"/>
                  <a:pt x="126" y="16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220" y="126"/>
                  <a:pt x="220" y="126"/>
                  <a:pt x="220" y="126"/>
                </a:cubicBezTo>
                <a:lnTo>
                  <a:pt x="220" y="166"/>
                </a:lnTo>
                <a:close/>
                <a:moveTo>
                  <a:pt x="228" y="110"/>
                </a:moveTo>
                <a:cubicBezTo>
                  <a:pt x="181" y="110"/>
                  <a:pt x="181" y="110"/>
                  <a:pt x="181" y="110"/>
                </a:cubicBezTo>
                <a:cubicBezTo>
                  <a:pt x="181" y="70"/>
                  <a:pt x="181" y="70"/>
                  <a:pt x="181" y="70"/>
                </a:cubicBezTo>
                <a:cubicBezTo>
                  <a:pt x="274" y="70"/>
                  <a:pt x="274" y="70"/>
                  <a:pt x="274" y="70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36" y="110"/>
                  <a:pt x="236" y="110"/>
                  <a:pt x="236" y="110"/>
                </a:cubicBezTo>
                <a:lnTo>
                  <a:pt x="228" y="110"/>
                </a:lnTo>
                <a:close/>
                <a:moveTo>
                  <a:pt x="290" y="110"/>
                </a:moveTo>
                <a:cubicBezTo>
                  <a:pt x="290" y="70"/>
                  <a:pt x="290" y="70"/>
                  <a:pt x="290" y="70"/>
                </a:cubicBezTo>
                <a:cubicBezTo>
                  <a:pt x="329" y="70"/>
                  <a:pt x="329" y="70"/>
                  <a:pt x="329" y="70"/>
                </a:cubicBezTo>
                <a:cubicBezTo>
                  <a:pt x="329" y="110"/>
                  <a:pt x="329" y="110"/>
                  <a:pt x="329" y="110"/>
                </a:cubicBezTo>
                <a:lnTo>
                  <a:pt x="290" y="110"/>
                </a:lnTo>
                <a:close/>
                <a:moveTo>
                  <a:pt x="329" y="54"/>
                </a:moveTo>
                <a:cubicBezTo>
                  <a:pt x="236" y="54"/>
                  <a:pt x="236" y="54"/>
                  <a:pt x="236" y="54"/>
                </a:cubicBezTo>
                <a:cubicBezTo>
                  <a:pt x="236" y="16"/>
                  <a:pt x="236" y="16"/>
                  <a:pt x="236" y="16"/>
                </a:cubicBezTo>
                <a:cubicBezTo>
                  <a:pt x="329" y="16"/>
                  <a:pt x="329" y="16"/>
                  <a:pt x="329" y="16"/>
                </a:cubicBezTo>
                <a:lnTo>
                  <a:pt x="329" y="54"/>
                </a:lnTo>
                <a:close/>
                <a:moveTo>
                  <a:pt x="110" y="16"/>
                </a:moveTo>
                <a:cubicBezTo>
                  <a:pt x="110" y="54"/>
                  <a:pt x="110" y="54"/>
                  <a:pt x="110" y="54"/>
                </a:cubicBezTo>
                <a:cubicBezTo>
                  <a:pt x="16" y="54"/>
                  <a:pt x="16" y="54"/>
                  <a:pt x="16" y="54"/>
                </a:cubicBezTo>
                <a:cubicBezTo>
                  <a:pt x="16" y="16"/>
                  <a:pt x="16" y="16"/>
                  <a:pt x="16" y="16"/>
                </a:cubicBezTo>
                <a:lnTo>
                  <a:pt x="110" y="16"/>
                </a:lnTo>
                <a:close/>
                <a:moveTo>
                  <a:pt x="16" y="182"/>
                </a:moveTo>
                <a:cubicBezTo>
                  <a:pt x="55" y="182"/>
                  <a:pt x="55" y="182"/>
                  <a:pt x="55" y="182"/>
                </a:cubicBezTo>
                <a:cubicBezTo>
                  <a:pt x="55" y="219"/>
                  <a:pt x="55" y="219"/>
                  <a:pt x="55" y="219"/>
                </a:cubicBezTo>
                <a:cubicBezTo>
                  <a:pt x="16" y="219"/>
                  <a:pt x="16" y="219"/>
                  <a:pt x="16" y="219"/>
                </a:cubicBezTo>
                <a:lnTo>
                  <a:pt x="16" y="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B3D5D2-47C9-0C4E-A4CC-D08B91977EA5}"/>
              </a:ext>
            </a:extLst>
          </p:cNvPr>
          <p:cNvSpPr txBox="1"/>
          <p:nvPr/>
        </p:nvSpPr>
        <p:spPr>
          <a:xfrm>
            <a:off x="6246812" y="4847221"/>
            <a:ext cx="201787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3FBF397-C84B-7949-8C8B-382F7E02D185}"/>
              </a:ext>
            </a:extLst>
          </p:cNvPr>
          <p:cNvSpPr txBox="1"/>
          <p:nvPr/>
        </p:nvSpPr>
        <p:spPr>
          <a:xfrm>
            <a:off x="7248825" y="4856234"/>
            <a:ext cx="21320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.12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5FEED6-6AB6-AB4D-87FD-EC014AAE7E02}"/>
              </a:ext>
            </a:extLst>
          </p:cNvPr>
          <p:cNvCxnSpPr>
            <a:cxnSpLocks/>
          </p:cNvCxnSpPr>
          <p:nvPr/>
        </p:nvCxnSpPr>
        <p:spPr>
          <a:xfrm flipV="1">
            <a:off x="2552396" y="4219975"/>
            <a:ext cx="325706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A7192AF-1DD8-2B46-B84E-A9995CB5D0E8}"/>
              </a:ext>
            </a:extLst>
          </p:cNvPr>
          <p:cNvCxnSpPr>
            <a:cxnSpLocks/>
          </p:cNvCxnSpPr>
          <p:nvPr/>
        </p:nvCxnSpPr>
        <p:spPr>
          <a:xfrm flipH="1" flipV="1">
            <a:off x="3204690" y="4210816"/>
            <a:ext cx="252557" cy="5044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0A80170-59AE-3E48-9B9F-A52B494A56C2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6308313" y="4267200"/>
            <a:ext cx="0" cy="457199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5B27A74-5587-D942-AADB-3D1642F0A24E}"/>
              </a:ext>
            </a:extLst>
          </p:cNvPr>
          <p:cNvCxnSpPr>
            <a:cxnSpLocks/>
            <a:stCxn id="62" idx="0"/>
            <a:endCxn id="38" idx="2"/>
          </p:cNvCxnSpPr>
          <p:nvPr/>
        </p:nvCxnSpPr>
        <p:spPr>
          <a:xfrm flipH="1" flipV="1">
            <a:off x="4678589" y="2374665"/>
            <a:ext cx="0" cy="491345"/>
          </a:xfrm>
          <a:prstGeom prst="line">
            <a:avLst/>
          </a:prstGeom>
          <a:ln w="28575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0280AB-39B2-6B40-9FC6-1A8AA48C660B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3022739" y="3250785"/>
            <a:ext cx="1500569" cy="529625"/>
          </a:xfrm>
          <a:prstGeom prst="line">
            <a:avLst/>
          </a:prstGeom>
          <a:ln w="2857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32BB88-3168-5C4C-84F2-D6A6713325FF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888075" y="3255065"/>
            <a:ext cx="1420238" cy="525345"/>
          </a:xfrm>
          <a:prstGeom prst="line">
            <a:avLst/>
          </a:prstGeom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40509C-EA27-0B47-8235-970695B3C3DA}"/>
              </a:ext>
            </a:extLst>
          </p:cNvPr>
          <p:cNvSpPr txBox="1"/>
          <p:nvPr/>
        </p:nvSpPr>
        <p:spPr>
          <a:xfrm>
            <a:off x="4749350" y="2518209"/>
            <a:ext cx="2568011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VLAN 3103 - External (20.20.20.0/24)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A922442-B534-0B4D-A2D1-41D3CD4BBA03}"/>
              </a:ext>
            </a:extLst>
          </p:cNvPr>
          <p:cNvSpPr txBox="1"/>
          <p:nvPr/>
        </p:nvSpPr>
        <p:spPr>
          <a:xfrm>
            <a:off x="4370884" y="269682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.2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CD9D460-4873-8348-A376-017EC4741455}"/>
              </a:ext>
            </a:extLst>
          </p:cNvPr>
          <p:cNvSpPr txBox="1"/>
          <p:nvPr/>
        </p:nvSpPr>
        <p:spPr>
          <a:xfrm>
            <a:off x="3296046" y="4160072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FD781F-F768-964A-883C-76BF99751290}"/>
              </a:ext>
            </a:extLst>
          </p:cNvPr>
          <p:cNvSpPr txBox="1"/>
          <p:nvPr/>
        </p:nvSpPr>
        <p:spPr>
          <a:xfrm>
            <a:off x="2649044" y="4160118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4"/>
                </a:solidFill>
              </a:rPr>
              <a:t>.1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EC85A38-D172-1A46-B24C-4A9DFF0AD12D}"/>
              </a:ext>
            </a:extLst>
          </p:cNvPr>
          <p:cNvSpPr txBox="1"/>
          <p:nvPr/>
        </p:nvSpPr>
        <p:spPr>
          <a:xfrm>
            <a:off x="6349901" y="4237296"/>
            <a:ext cx="128240" cy="1846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1"/>
                </a:solidFill>
              </a:rPr>
              <a:t>.1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39052F7-6EB2-624B-AC98-BE6E77721F3E}"/>
              </a:ext>
            </a:extLst>
          </p:cNvPr>
          <p:cNvSpPr txBox="1"/>
          <p:nvPr/>
        </p:nvSpPr>
        <p:spPr>
          <a:xfrm>
            <a:off x="1440902" y="1783685"/>
            <a:ext cx="279018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/>
              <a:t>Static Route: 10.1.1.0/24 via 20.20.20.2</a:t>
            </a:r>
          </a:p>
          <a:p>
            <a:pPr lvl="2"/>
            <a:r>
              <a:rPr lang="en-US" sz="1200" dirty="0"/>
              <a:t>10.1.2.0/24 via 20.20.20.2</a:t>
            </a:r>
          </a:p>
          <a:p>
            <a:pPr lvl="2"/>
            <a:r>
              <a:rPr lang="en-US" sz="1200" dirty="0"/>
              <a:t>10.2.1.0/24 via 20.20.20.2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B454999-D1CB-B042-9998-C32C93F06C94}"/>
              </a:ext>
            </a:extLst>
          </p:cNvPr>
          <p:cNvSpPr txBox="1"/>
          <p:nvPr/>
        </p:nvSpPr>
        <p:spPr>
          <a:xfrm>
            <a:off x="1440902" y="3152935"/>
            <a:ext cx="2302875" cy="276999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 wrap="none" lIns="45720" tIns="45720" rIns="45720" bIns="45720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Static Route: dgw via 20.20.20.1</a:t>
            </a:r>
          </a:p>
        </p:txBody>
      </p:sp>
    </p:spTree>
    <p:extLst>
      <p:ext uri="{BB962C8B-B14F-4D97-AF65-F5344CB8AC3E}">
        <p14:creationId xmlns:p14="http://schemas.microsoft.com/office/powerpoint/2010/main" val="16263810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2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3.xml><?xml version="1.0" encoding="utf-8"?>
<a:theme xmlns:a="http://schemas.openxmlformats.org/drawingml/2006/main" name="3_VMware_white_16x9">
  <a:themeElements>
    <a:clrScheme name="VMware 2019">
      <a:dk1>
        <a:srgbClr val="717074"/>
      </a:dk1>
      <a:lt1>
        <a:sysClr val="window" lastClr="FFFFFF"/>
      </a:lt1>
      <a:dk2>
        <a:srgbClr val="3F3F3F"/>
      </a:dk2>
      <a:lt2>
        <a:srgbClr val="F2F2F2"/>
      </a:lt2>
      <a:accent1>
        <a:srgbClr val="0091DA"/>
      </a:accent1>
      <a:accent2>
        <a:srgbClr val="1A428A"/>
      </a:accent2>
      <a:accent3>
        <a:srgbClr val="00C1D5"/>
      </a:accent3>
      <a:accent4>
        <a:srgbClr val="78BE20"/>
      </a:accent4>
      <a:accent5>
        <a:srgbClr val="7F35B2"/>
      </a:accent5>
      <a:accent6>
        <a:srgbClr val="387C2C"/>
      </a:accent6>
      <a:hlink>
        <a:srgbClr val="006990"/>
      </a:hlink>
      <a:folHlink>
        <a:srgbClr val="006990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 algn="l">
          <a:spcAft>
            <a:spcPts val="600"/>
          </a:spcAft>
          <a:defRPr sz="1200" smtClean="0"/>
        </a:defPPr>
      </a:lstStyle>
    </a:txDef>
  </a:objectDefaults>
  <a:extraClrSchemeLst/>
  <a:custClrLst>
    <a:custClr name="Orange">
      <a:srgbClr val="F8981D"/>
    </a:custClr>
    <a:custClr name="Red">
      <a:srgbClr val="820024"/>
    </a:custClr>
  </a:custClrLst>
  <a:extLst>
    <a:ext uri="{05A4C25C-085E-4340-85A3-A5531E510DB2}">
      <thm15:themeFamily xmlns:thm15="http://schemas.microsoft.com/office/thememl/2012/main" name="VMworld2019_PPT_Template_1559934903100001PUXp" id="{9B7A04A8-DB7F-9D47-9EC6-6A3E3132D601}" vid="{A7E4D415-ABD7-E24E-AFEB-FB3D9D0D516F}"/>
    </a:ext>
  </a:extLst>
</a:theme>
</file>

<file path=ppt/theme/theme4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4FCE7564CCB741B7A6959CCD25F839" ma:contentTypeVersion="12" ma:contentTypeDescription="Create a new document." ma:contentTypeScope="" ma:versionID="092c16667d83d13c2eb3f7925bc55c8c">
  <xsd:schema xmlns:xsd="http://www.w3.org/2001/XMLSchema" xmlns:xs="http://www.w3.org/2001/XMLSchema" xmlns:p="http://schemas.microsoft.com/office/2006/metadata/properties" xmlns:ns2="38e4f13d-54b3-4601-ae5b-3f60736340ab" xmlns:ns3="1fbc43ac-356d-4db5-b3b2-55f657e28f54" targetNamespace="http://schemas.microsoft.com/office/2006/metadata/properties" ma:root="true" ma:fieldsID="3ef50e3a87581aa3254c73767a719b3d" ns2:_="" ns3:_="">
    <xsd:import namespace="38e4f13d-54b3-4601-ae5b-3f60736340ab"/>
    <xsd:import namespace="1fbc43ac-356d-4db5-b3b2-55f657e28f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2:MediaServiceLocation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f13d-54b3-4601-ae5b-3f60736340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3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c43ac-356d-4db5-b3b2-55f657e28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fbc43ac-356d-4db5-b3b2-55f657e28f54">
      <UserInfo>
        <DisplayName>Paul Mancuso</DisplayName>
        <AccountId>34</AccountId>
        <AccountType/>
      </UserInfo>
      <UserInfo>
        <DisplayName>Nimish Desai</DisplayName>
        <AccountId>83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77FB795-FB25-474C-A91F-44A7F1E85A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f13d-54b3-4601-ae5b-3f60736340ab"/>
    <ds:schemaRef ds:uri="1fbc43ac-356d-4db5-b3b2-55f657e28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01A673-2AEC-48AE-9C1C-49394FFA2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56323C-5067-4511-A95F-FBAF07BD8A5E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1fbc43ac-356d-4db5-b3b2-55f657e28f54"/>
    <ds:schemaRef ds:uri="http://schemas.openxmlformats.org/package/2006/metadata/core-properties"/>
    <ds:schemaRef ds:uri="38e4f13d-54b3-4601-ae5b-3f60736340a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VMware_white_16x9</Template>
  <TotalTime>0</TotalTime>
  <Words>667</Words>
  <Application>Microsoft Macintosh PowerPoint</Application>
  <PresentationFormat>Custom</PresentationFormat>
  <Paragraphs>313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Camphor Std</vt:lpstr>
      <vt:lpstr>Metropolis</vt:lpstr>
      <vt:lpstr>Metropolis Light</vt:lpstr>
      <vt:lpstr>Open Sans</vt:lpstr>
      <vt:lpstr>VMware_white_16x9</vt:lpstr>
      <vt:lpstr>2_VMware_white_16x9</vt:lpstr>
      <vt:lpstr>3_VMware_white_16x9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/>
  <cp:lastModifiedBy/>
  <cp:revision>4</cp:revision>
  <cp:lastPrinted>2020-04-06T21:12:24Z</cp:lastPrinted>
  <dcterms:created xsi:type="dcterms:W3CDTF">2015-01-07T23:46:25Z</dcterms:created>
  <dcterms:modified xsi:type="dcterms:W3CDTF">2020-04-12T17:24:46Z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0x010100574FCE7564CCB741B7A6959CCD25F839</vt:lpwstr>
  </property>
  <property fmtid="{D5CDD505-2E9C-101B-9397-08002B2CF9AE}" pid="3" name="Order">
    <vt:r8>1056700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emplateUrl">
    <vt:lpwstr/>
  </property>
  <property fmtid="{D5CDD505-2E9C-101B-9397-08002B2CF9AE}" pid="7" name="ComplianceAssetId">
    <vt:lpwstr/>
  </property>
</Properties>
</file>