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7.xml" ContentType="application/vnd.openxmlformats-officedocument.themeOverrid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drawings/drawing7.xml" ContentType="application/vnd.openxmlformats-officedocument.drawingml.chartshape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8.xml" ContentType="application/vnd.openxmlformats-officedocument.drawingml.chartshape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drawings/drawing9.xml" ContentType="application/vnd.openxmlformats-officedocument.drawingml.chartshape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drawings/drawing10.xml" ContentType="application/vnd.openxmlformats-officedocument.drawingml.chartshape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drawings/drawing11.xml" ContentType="application/vnd.openxmlformats-officedocument.drawingml.chartshape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drawings/drawing12.xml" ContentType="application/vnd.openxmlformats-officedocument.drawingml.chartshape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drawings/drawing13.xml" ContentType="application/vnd.openxmlformats-officedocument.drawingml.chartshape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drawings/drawing14.xml" ContentType="application/vnd.openxmlformats-officedocument.drawingml.chartshape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drawings/drawing15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1" r:id="rId5"/>
  </p:sldMasterIdLst>
  <p:notesMasterIdLst>
    <p:notesMasterId r:id="rId28"/>
  </p:notesMasterIdLst>
  <p:handoutMasterIdLst>
    <p:handoutMasterId r:id="rId29"/>
  </p:handoutMasterIdLst>
  <p:sldIdLst>
    <p:sldId id="1346" r:id="rId6"/>
    <p:sldId id="524" r:id="rId7"/>
    <p:sldId id="2994" r:id="rId8"/>
    <p:sldId id="1718" r:id="rId9"/>
    <p:sldId id="1719" r:id="rId10"/>
    <p:sldId id="1613" r:id="rId11"/>
    <p:sldId id="1622" r:id="rId12"/>
    <p:sldId id="1662" r:id="rId13"/>
    <p:sldId id="3000" r:id="rId14"/>
    <p:sldId id="1699" r:id="rId15"/>
    <p:sldId id="1696" r:id="rId16"/>
    <p:sldId id="1706" r:id="rId17"/>
    <p:sldId id="1650" r:id="rId18"/>
    <p:sldId id="1636" r:id="rId19"/>
    <p:sldId id="1667" r:id="rId20"/>
    <p:sldId id="1743" r:id="rId21"/>
    <p:sldId id="1680" r:id="rId22"/>
    <p:sldId id="1759" r:id="rId23"/>
    <p:sldId id="1760" r:id="rId24"/>
    <p:sldId id="1721" r:id="rId25"/>
    <p:sldId id="1761" r:id="rId26"/>
    <p:sldId id="1762" r:id="rId27"/>
  </p:sldIdLst>
  <p:sldSz cx="9144000" cy="5143500" type="screen16x9"/>
  <p:notesSz cx="6858000" cy="9658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336">
          <p15:clr>
            <a:srgbClr val="A4A3A4"/>
          </p15:clr>
        </p15:guide>
        <p15:guide id="3" orient="horz" pos="1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CC"/>
    <a:srgbClr val="3366CC"/>
    <a:srgbClr val="B4C6E7"/>
    <a:srgbClr val="6699FF"/>
    <a:srgbClr val="3366FF"/>
    <a:srgbClr val="9CE696"/>
    <a:srgbClr val="FF9999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8571" autoAdjust="0"/>
  </p:normalViewPr>
  <p:slideViewPr>
    <p:cSldViewPr>
      <p:cViewPr varScale="1">
        <p:scale>
          <a:sx n="109" d="100"/>
          <a:sy n="109" d="100"/>
        </p:scale>
        <p:origin x="437" y="72"/>
      </p:cViewPr>
      <p:guideLst>
        <p:guide orient="horz" pos="1920"/>
        <p:guide pos="336"/>
        <p:guide orient="horz" pos="14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24" d="100"/>
          <a:sy n="24" d="100"/>
        </p:scale>
        <p:origin x="-1272" y="-90"/>
      </p:cViewPr>
      <p:guideLst>
        <p:guide orient="horz" pos="304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9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1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2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3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4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5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anuraag.patange\Downloads\LC%20wise%20data-Jan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E:\NDI%20Summary-2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E:\NDI%20Summary-2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E:\NDI%20Summary-2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6.xml"/><Relationship Id="rId4" Type="http://schemas.openxmlformats.org/officeDocument/2006/relationships/package" Target="../embeddings/Microsoft_Excel_Worksheet1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oleObject" Target="file:///E:\Input%20Cost%20impact%20on%20Profitability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490914597213809"/>
          <c:y val="6.9452307611472711E-2"/>
          <c:w val="0.78438623056733292"/>
          <c:h val="0.651090590252007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Sheet6!$B$17</c:f>
              <c:strCache>
                <c:ptCount val="1"/>
                <c:pt idx="0">
                  <c:v>Labour</c:v>
                </c:pt>
              </c:strCache>
            </c:strRef>
          </c:tx>
          <c:spPr>
            <a:solidFill>
              <a:srgbClr val="0066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Sheet6!$A$18</c:f>
              <c:strCache>
                <c:ptCount val="1"/>
                <c:pt idx="0">
                  <c:v>Contribution of Labour and Parts&amp;Oil Margin to NDI</c:v>
                </c:pt>
              </c:strCache>
            </c:strRef>
          </c:cat>
          <c:val>
            <c:numRef>
              <c:f>Sheet6!$B$18</c:f>
              <c:numCache>
                <c:formatCode>0%</c:formatCode>
                <c:ptCount val="1"/>
                <c:pt idx="0">
                  <c:v>0.90091588825565294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A-4B21-9FA8-717C927DFE25}"/>
            </c:ext>
          </c:extLst>
        </c:ser>
        <c:ser>
          <c:idx val="1"/>
          <c:order val="1"/>
          <c:tx>
            <c:strRef>
              <c:f>Sheet6!$C$17</c:f>
              <c:strCache>
                <c:ptCount val="1"/>
                <c:pt idx="0">
                  <c:v>Parts &amp; Oil Margin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Sheet6!$A$18</c:f>
              <c:strCache>
                <c:ptCount val="1"/>
                <c:pt idx="0">
                  <c:v>Contribution of Labour and Parts&amp;Oil Margin to NDI</c:v>
                </c:pt>
              </c:strCache>
            </c:strRef>
          </c:cat>
          <c:val>
            <c:numRef>
              <c:f>Sheet6!$C$18</c:f>
              <c:numCache>
                <c:formatCode>0%</c:formatCode>
                <c:ptCount val="1"/>
                <c:pt idx="0">
                  <c:v>9.9084111744346892E-2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A-4B21-9FA8-717C927DF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5448320"/>
        <c:axId val="165450112"/>
      </c:barChart>
      <c:catAx>
        <c:axId val="165448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5450112"/>
        <c:crosses val="autoZero"/>
        <c:auto val="1"/>
        <c:lblAlgn val="ctr"/>
        <c:lblOffset val="100"/>
        <c:noMultiLvlLbl val="0"/>
      </c:catAx>
      <c:valAx>
        <c:axId val="165450112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crossAx val="165448320"/>
        <c:crosses val="autoZero"/>
        <c:crossBetween val="between"/>
        <c:majorUnit val="0.25"/>
      </c:valAx>
    </c:plotArea>
    <c:legend>
      <c:legendPos val="b"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8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349130886941019"/>
          <c:y val="6.7083992808519136E-2"/>
          <c:w val="0.86371663447729408"/>
          <c:h val="0.67847367349447574"/>
        </c:manualLayout>
      </c:layout>
      <c:lineChart>
        <c:grouping val="standard"/>
        <c:varyColors val="0"/>
        <c:ser>
          <c:idx val="1"/>
          <c:order val="0"/>
          <c:tx>
            <c:strRef>
              <c:f>'BEP Graph'!$A$4</c:f>
              <c:strCache>
                <c:ptCount val="1"/>
                <c:pt idx="0">
                  <c:v>Fixed Cost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'BEP Graph'!$B$50:$L$50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Graph'!$B$51:$L$51</c:f>
              <c:numCache>
                <c:formatCode>General</c:formatCode>
                <c:ptCount val="11"/>
                <c:pt idx="0">
                  <c:v>99360</c:v>
                </c:pt>
                <c:pt idx="1">
                  <c:v>99360</c:v>
                </c:pt>
                <c:pt idx="2">
                  <c:v>110160</c:v>
                </c:pt>
                <c:pt idx="3">
                  <c:v>120960</c:v>
                </c:pt>
                <c:pt idx="4">
                  <c:v>152280</c:v>
                </c:pt>
                <c:pt idx="5">
                  <c:v>163080</c:v>
                </c:pt>
                <c:pt idx="6">
                  <c:v>173880</c:v>
                </c:pt>
                <c:pt idx="7">
                  <c:v>184680</c:v>
                </c:pt>
                <c:pt idx="8">
                  <c:v>243864</c:v>
                </c:pt>
                <c:pt idx="9">
                  <c:v>254664</c:v>
                </c:pt>
                <c:pt idx="10">
                  <c:v>265464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8D-4FE1-8C73-9E969F9E787E}"/>
            </c:ext>
          </c:extLst>
        </c:ser>
        <c:ser>
          <c:idx val="3"/>
          <c:order val="1"/>
          <c:tx>
            <c:strRef>
              <c:f>'BEP Graph'!$A$6</c:f>
              <c:strCache>
                <c:ptCount val="1"/>
                <c:pt idx="0">
                  <c:v>Income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none"/>
          </c:marker>
          <c:cat>
            <c:numRef>
              <c:f>'BEP Graph'!$B$50:$L$50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Graph'!$B$53:$L$53</c:f>
              <c:numCache>
                <c:formatCode>0</c:formatCode>
                <c:ptCount val="11"/>
                <c:pt idx="0">
                  <c:v>0</c:v>
                </c:pt>
                <c:pt idx="1">
                  <c:v>38622.449999999997</c:v>
                </c:pt>
                <c:pt idx="2">
                  <c:v>77244.899999999994</c:v>
                </c:pt>
                <c:pt idx="3">
                  <c:v>115867.35</c:v>
                </c:pt>
                <c:pt idx="4">
                  <c:v>154489.79999999999</c:v>
                </c:pt>
                <c:pt idx="5">
                  <c:v>193112.25</c:v>
                </c:pt>
                <c:pt idx="6">
                  <c:v>231734.7</c:v>
                </c:pt>
                <c:pt idx="7">
                  <c:v>270357.15000000002</c:v>
                </c:pt>
                <c:pt idx="8">
                  <c:v>308979.59999999998</c:v>
                </c:pt>
                <c:pt idx="9">
                  <c:v>347602.05</c:v>
                </c:pt>
                <c:pt idx="10">
                  <c:v>386224.5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8D-4FE1-8C73-9E969F9E787E}"/>
            </c:ext>
          </c:extLst>
        </c:ser>
        <c:ser>
          <c:idx val="0"/>
          <c:order val="2"/>
          <c:tx>
            <c:strRef>
              <c:f>'BEP Graph'!$A$7</c:f>
              <c:strCache>
                <c:ptCount val="1"/>
                <c:pt idx="0">
                  <c:v>Total Cost 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'BEP Graph'!$B$50:$L$50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Graph'!$B$54:$L$54</c:f>
              <c:numCache>
                <c:formatCode>0</c:formatCode>
                <c:ptCount val="11"/>
                <c:pt idx="0">
                  <c:v>105360</c:v>
                </c:pt>
                <c:pt idx="1">
                  <c:v>105360</c:v>
                </c:pt>
                <c:pt idx="2">
                  <c:v>122160</c:v>
                </c:pt>
                <c:pt idx="3">
                  <c:v>138960</c:v>
                </c:pt>
                <c:pt idx="4">
                  <c:v>176280</c:v>
                </c:pt>
                <c:pt idx="5">
                  <c:v>193080</c:v>
                </c:pt>
                <c:pt idx="6">
                  <c:v>209880</c:v>
                </c:pt>
                <c:pt idx="7">
                  <c:v>226680</c:v>
                </c:pt>
                <c:pt idx="8">
                  <c:v>291864</c:v>
                </c:pt>
                <c:pt idx="9">
                  <c:v>308664</c:v>
                </c:pt>
                <c:pt idx="10">
                  <c:v>325464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8D-4FE1-8C73-9E969F9E7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538752"/>
        <c:axId val="220540288"/>
      </c:lineChart>
      <c:catAx>
        <c:axId val="220538752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20540288"/>
        <c:crosses val="autoZero"/>
        <c:auto val="1"/>
        <c:lblAlgn val="ctr"/>
        <c:lblOffset val="100"/>
        <c:noMultiLvlLbl val="0"/>
      </c:catAx>
      <c:valAx>
        <c:axId val="220540288"/>
        <c:scaling>
          <c:orientation val="minMax"/>
          <c:max val="45000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20538752"/>
        <c:crosses val="autoZero"/>
        <c:crossBetween val="between"/>
        <c:majorUnit val="150000"/>
      </c:valAx>
    </c:plotArea>
    <c:legend>
      <c:legendPos val="b"/>
      <c:layout>
        <c:manualLayout>
          <c:xMode val="edge"/>
          <c:yMode val="edge"/>
          <c:x val="0.18581909572624178"/>
          <c:y val="0.91619494982866445"/>
          <c:w val="0.62836180854751644"/>
          <c:h val="8.3805050171335493E-2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800"/>
            </a:pPr>
            <a:r>
              <a:rPr lang="en-US" sz="800" dirty="0"/>
              <a:t>Floor Supervisor</a:t>
            </a:r>
          </a:p>
        </c:rich>
      </c:tx>
      <c:layout>
        <c:manualLayout>
          <c:xMode val="edge"/>
          <c:yMode val="edge"/>
          <c:x val="0.3206907046087881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60153669727864"/>
          <c:y val="0.1591885258877267"/>
          <c:w val="0.84751794888854226"/>
          <c:h val="0.65360757085092402"/>
        </c:manualLayout>
      </c:layout>
      <c:lineChart>
        <c:grouping val="standard"/>
        <c:varyColors val="0"/>
        <c:ser>
          <c:idx val="0"/>
          <c:order val="0"/>
          <c:tx>
            <c:strRef>
              <c:f>'Salary (2)'!$A$15</c:f>
              <c:strCache>
                <c:ptCount val="1"/>
                <c:pt idx="0">
                  <c:v>FS Productivity</c:v>
                </c:pt>
              </c:strCache>
            </c:strRef>
          </c:tx>
          <c:marker>
            <c:symbol val="none"/>
          </c:marker>
          <c:cat>
            <c:numRef>
              <c:f>'Salary (2)'!$B$13:$N$13</c:f>
              <c:numCache>
                <c:formatCode>General</c:formatCode>
                <c:ptCount val="13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</c:numCache>
            </c:numRef>
          </c:cat>
          <c:val>
            <c:numRef>
              <c:f>'Salary (2)'!$B$15:$L$15</c:f>
              <c:numCache>
                <c:formatCode>General</c:formatCode>
                <c:ptCount val="11"/>
                <c:pt idx="8" formatCode="0%">
                  <c:v>1</c:v>
                </c:pt>
                <c:pt idx="9" formatCode="0%">
                  <c:v>1.125</c:v>
                </c:pt>
                <c:pt idx="10" formatCode="0%">
                  <c:v>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A0-4BC3-96F8-B06358FFB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216320"/>
        <c:axId val="220250880"/>
      </c:lineChart>
      <c:catAx>
        <c:axId val="22021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0250880"/>
        <c:crosses val="autoZero"/>
        <c:auto val="1"/>
        <c:lblAlgn val="ctr"/>
        <c:lblOffset val="100"/>
        <c:noMultiLvlLbl val="0"/>
      </c:catAx>
      <c:valAx>
        <c:axId val="220250880"/>
        <c:scaling>
          <c:orientation val="minMax"/>
          <c:max val="1.5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crossAx val="220216320"/>
        <c:crosses val="autoZero"/>
        <c:crossBetween val="between"/>
        <c:majorUnit val="0.5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SA</a:t>
            </a:r>
          </a:p>
        </c:rich>
      </c:tx>
      <c:layout>
        <c:manualLayout>
          <c:xMode val="edge"/>
          <c:yMode val="edge"/>
          <c:x val="0.4922337339411521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4376866684768"/>
          <c:y val="0.16267835777848014"/>
          <c:w val="0.84620010860711381"/>
          <c:h val="0.6215148584977005"/>
        </c:manualLayout>
      </c:layout>
      <c:lineChart>
        <c:grouping val="standard"/>
        <c:varyColors val="0"/>
        <c:ser>
          <c:idx val="0"/>
          <c:order val="0"/>
          <c:tx>
            <c:strRef>
              <c:f>'Salary (2)'!$A$16</c:f>
              <c:strCache>
                <c:ptCount val="1"/>
                <c:pt idx="0">
                  <c:v>SA Productivity</c:v>
                </c:pt>
              </c:strCache>
            </c:strRef>
          </c:tx>
          <c:marker>
            <c:symbol val="none"/>
          </c:marker>
          <c:cat>
            <c:numRef>
              <c:f>'Salary (2)'!$B$13:$N$13</c:f>
              <c:numCache>
                <c:formatCode>General</c:formatCode>
                <c:ptCount val="13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</c:numCache>
            </c:numRef>
          </c:cat>
          <c:val>
            <c:numRef>
              <c:f>'Salary (2)'!$B$16:$L$16</c:f>
              <c:numCache>
                <c:formatCode>0%</c:formatCode>
                <c:ptCount val="11"/>
                <c:pt idx="0">
                  <c:v>0</c:v>
                </c:pt>
                <c:pt idx="1">
                  <c:v>0.26666666666666666</c:v>
                </c:pt>
                <c:pt idx="2">
                  <c:v>0.53333333333333333</c:v>
                </c:pt>
                <c:pt idx="3">
                  <c:v>0.8</c:v>
                </c:pt>
                <c:pt idx="4">
                  <c:v>0.53333333333333333</c:v>
                </c:pt>
                <c:pt idx="5">
                  <c:v>0.66666666666666663</c:v>
                </c:pt>
                <c:pt idx="6">
                  <c:v>0.8</c:v>
                </c:pt>
                <c:pt idx="7">
                  <c:v>0.93333333333333335</c:v>
                </c:pt>
                <c:pt idx="8">
                  <c:v>0.71111111111111103</c:v>
                </c:pt>
                <c:pt idx="9">
                  <c:v>0.8</c:v>
                </c:pt>
                <c:pt idx="10">
                  <c:v>0.88888888888888895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0E-4FB1-9242-4A3140BB4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271744"/>
        <c:axId val="220273280"/>
      </c:lineChart>
      <c:catAx>
        <c:axId val="22027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0273280"/>
        <c:crosses val="autoZero"/>
        <c:auto val="1"/>
        <c:lblAlgn val="ctr"/>
        <c:lblOffset val="100"/>
        <c:noMultiLvlLbl val="0"/>
      </c:catAx>
      <c:valAx>
        <c:axId val="22027328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20271744"/>
        <c:crosses val="autoZero"/>
        <c:crossBetween val="between"/>
        <c:majorUnit val="0.5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CCE</a:t>
            </a:r>
          </a:p>
        </c:rich>
      </c:tx>
      <c:layout>
        <c:manualLayout>
          <c:xMode val="edge"/>
          <c:yMode val="edge"/>
          <c:x val="0.43908026107328224"/>
          <c:y val="2.645706559894005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43762945170176"/>
          <c:y val="0.1624463827774919"/>
          <c:w val="0.84620017820609184"/>
          <c:h val="0.68119235953277235"/>
        </c:manualLayout>
      </c:layout>
      <c:lineChart>
        <c:grouping val="standard"/>
        <c:varyColors val="0"/>
        <c:ser>
          <c:idx val="0"/>
          <c:order val="0"/>
          <c:tx>
            <c:strRef>
              <c:f>'Salary (2)'!$A$17</c:f>
              <c:strCache>
                <c:ptCount val="1"/>
                <c:pt idx="0">
                  <c:v>CCE Productivity</c:v>
                </c:pt>
              </c:strCache>
            </c:strRef>
          </c:tx>
          <c:marker>
            <c:symbol val="none"/>
          </c:marker>
          <c:cat>
            <c:numRef>
              <c:f>'Salary (2)'!$B$13:$N$13</c:f>
              <c:numCache>
                <c:formatCode>General</c:formatCode>
                <c:ptCount val="13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</c:numCache>
            </c:numRef>
          </c:cat>
          <c:val>
            <c:numRef>
              <c:f>'Salary (2)'!$B$17:$L$17</c:f>
              <c:numCache>
                <c:formatCode>0%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7C-493E-ABB6-A12E94812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290048"/>
        <c:axId val="220324608"/>
      </c:lineChart>
      <c:catAx>
        <c:axId val="22029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0324608"/>
        <c:crosses val="autoZero"/>
        <c:auto val="1"/>
        <c:lblAlgn val="ctr"/>
        <c:lblOffset val="100"/>
        <c:noMultiLvlLbl val="0"/>
      </c:catAx>
      <c:valAx>
        <c:axId val="220324608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20290048"/>
        <c:crosses val="autoZero"/>
        <c:crossBetween val="between"/>
        <c:majorUnit val="0.5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800"/>
            </a:pPr>
            <a:r>
              <a:rPr lang="en-US" sz="800"/>
              <a:t>Tech </a:t>
            </a:r>
          </a:p>
        </c:rich>
      </c:tx>
      <c:layout>
        <c:manualLayout>
          <c:xMode val="edge"/>
          <c:yMode val="edge"/>
          <c:x val="0.4633193350831146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28036648871117"/>
          <c:y val="0.16188184688715104"/>
          <c:w val="0.84976892313566876"/>
          <c:h val="0.69310998407712732"/>
        </c:manualLayout>
      </c:layout>
      <c:lineChart>
        <c:grouping val="standard"/>
        <c:varyColors val="0"/>
        <c:ser>
          <c:idx val="0"/>
          <c:order val="0"/>
          <c:tx>
            <c:strRef>
              <c:f>'Salary (2)'!$A$18</c:f>
              <c:strCache>
                <c:ptCount val="1"/>
                <c:pt idx="0">
                  <c:v>Tech Productivity</c:v>
                </c:pt>
              </c:strCache>
            </c:strRef>
          </c:tx>
          <c:marker>
            <c:symbol val="none"/>
          </c:marker>
          <c:cat>
            <c:numRef>
              <c:f>'Salary (2)'!$B$13:$N$13</c:f>
              <c:numCache>
                <c:formatCode>General</c:formatCode>
                <c:ptCount val="13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</c:numCache>
            </c:numRef>
          </c:cat>
          <c:val>
            <c:numRef>
              <c:f>'Salary (2)'!$B$18:$L$18</c:f>
              <c:numCache>
                <c:formatCode>0%</c:formatCode>
                <c:ptCount val="11"/>
                <c:pt idx="0">
                  <c:v>0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0.79999999999999993</c:v>
                </c:pt>
                <c:pt idx="7">
                  <c:v>0.77777777777777779</c:v>
                </c:pt>
                <c:pt idx="8">
                  <c:v>0.76190476190476186</c:v>
                </c:pt>
                <c:pt idx="9">
                  <c:v>0.75</c:v>
                </c:pt>
                <c:pt idx="10">
                  <c:v>0.74074074074074081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4-4BDC-97B0-0C8A1CBEF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419200"/>
        <c:axId val="220420736"/>
      </c:lineChart>
      <c:catAx>
        <c:axId val="22041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0420736"/>
        <c:crosses val="autoZero"/>
        <c:auto val="1"/>
        <c:lblAlgn val="ctr"/>
        <c:lblOffset val="100"/>
        <c:noMultiLvlLbl val="0"/>
      </c:catAx>
      <c:valAx>
        <c:axId val="220420736"/>
        <c:scaling>
          <c:orientation val="minMax"/>
          <c:max val="1.05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crossAx val="220419200"/>
        <c:crosses val="autoZero"/>
        <c:crossBetween val="between"/>
        <c:majorUnit val="0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8574158717401663"/>
          <c:y val="4.887068316982177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267969887569061E-2"/>
          <c:y val="9.8352249879266343E-2"/>
          <c:w val="0.94322385016533572"/>
          <c:h val="0.75723488135391037"/>
        </c:manualLayout>
      </c:layout>
      <c:lineChart>
        <c:grouping val="standard"/>
        <c:varyColors val="0"/>
        <c:ser>
          <c:idx val="1"/>
          <c:order val="0"/>
          <c:tx>
            <c:strRef>
              <c:f>'Manpower &amp; Area &amp; Rent'!$A$2</c:f>
              <c:strCache>
                <c:ptCount val="1"/>
                <c:pt idx="0">
                  <c:v>Workshop Area (in sq Ft)</c:v>
                </c:pt>
              </c:strCache>
            </c:strRef>
          </c:tx>
          <c:marker>
            <c:symbol val="none"/>
          </c:marker>
          <c:cat>
            <c:numRef>
              <c:f>'Manpower &amp; Area &amp; Rent'!$B$1:$L$1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'Manpower &amp; Area &amp; Rent'!$B$2:$L$2</c:f>
              <c:numCache>
                <c:formatCode>General</c:formatCode>
                <c:ptCount val="11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1300</c:v>
                </c:pt>
                <c:pt idx="9">
                  <c:v>1300</c:v>
                </c:pt>
                <c:pt idx="10">
                  <c:v>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1D-48C2-953B-BE4C926FA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912064"/>
        <c:axId val="221913856"/>
      </c:lineChart>
      <c:catAx>
        <c:axId val="221912064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crossAx val="221913856"/>
        <c:crosses val="autoZero"/>
        <c:auto val="1"/>
        <c:lblAlgn val="ctr"/>
        <c:lblOffset val="100"/>
        <c:noMultiLvlLbl val="0"/>
      </c:catAx>
      <c:valAx>
        <c:axId val="221913856"/>
        <c:scaling>
          <c:orientation val="minMax"/>
          <c:min val="750"/>
        </c:scaling>
        <c:delete val="0"/>
        <c:axPos val="l"/>
        <c:numFmt formatCode="General" sourceLinked="1"/>
        <c:majorTickMark val="out"/>
        <c:minorTickMark val="none"/>
        <c:tickLblPos val="nextTo"/>
        <c:crossAx val="221912064"/>
        <c:crosses val="autoZero"/>
        <c:crossBetween val="between"/>
        <c:majorUnit val="250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178031813448594E-2"/>
          <c:y val="4.092919715472574E-2"/>
          <c:w val="0.92282196818655138"/>
          <c:h val="0.68902372152176383"/>
        </c:manualLayout>
      </c:layout>
      <c:lineChart>
        <c:grouping val="standard"/>
        <c:varyColors val="0"/>
        <c:ser>
          <c:idx val="1"/>
          <c:order val="0"/>
          <c:tx>
            <c:strRef>
              <c:f>'BEP Graph'!$A$4</c:f>
              <c:strCache>
                <c:ptCount val="1"/>
                <c:pt idx="0">
                  <c:v>Fixed Cost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Graph'!$B$4:$L$4</c:f>
              <c:numCache>
                <c:formatCode>General</c:formatCode>
                <c:ptCount val="11"/>
                <c:pt idx="0">
                  <c:v>177120</c:v>
                </c:pt>
                <c:pt idx="1">
                  <c:v>177120</c:v>
                </c:pt>
                <c:pt idx="2">
                  <c:v>190080</c:v>
                </c:pt>
                <c:pt idx="3">
                  <c:v>203040</c:v>
                </c:pt>
                <c:pt idx="4">
                  <c:v>244080</c:v>
                </c:pt>
                <c:pt idx="5">
                  <c:v>257040</c:v>
                </c:pt>
                <c:pt idx="6">
                  <c:v>273240</c:v>
                </c:pt>
                <c:pt idx="7">
                  <c:v>286200</c:v>
                </c:pt>
                <c:pt idx="8">
                  <c:v>377460</c:v>
                </c:pt>
                <c:pt idx="9">
                  <c:v>390420</c:v>
                </c:pt>
                <c:pt idx="10">
                  <c:v>403380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D3-4014-9DFF-918D289C1816}"/>
            </c:ext>
          </c:extLst>
        </c:ser>
        <c:ser>
          <c:idx val="0"/>
          <c:order val="1"/>
          <c:tx>
            <c:strRef>
              <c:f>'BEP Graph'!$A$7</c:f>
              <c:strCache>
                <c:ptCount val="1"/>
                <c:pt idx="0">
                  <c:v>Total Cost 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Graph'!$B$7:$L$7</c:f>
              <c:numCache>
                <c:formatCode>0</c:formatCode>
                <c:ptCount val="11"/>
                <c:pt idx="0">
                  <c:v>184120</c:v>
                </c:pt>
                <c:pt idx="1">
                  <c:v>184120</c:v>
                </c:pt>
                <c:pt idx="2">
                  <c:v>204080</c:v>
                </c:pt>
                <c:pt idx="3">
                  <c:v>224040</c:v>
                </c:pt>
                <c:pt idx="4">
                  <c:v>272080</c:v>
                </c:pt>
                <c:pt idx="5">
                  <c:v>292040</c:v>
                </c:pt>
                <c:pt idx="6">
                  <c:v>315240</c:v>
                </c:pt>
                <c:pt idx="7">
                  <c:v>335200</c:v>
                </c:pt>
                <c:pt idx="8">
                  <c:v>433460</c:v>
                </c:pt>
                <c:pt idx="9">
                  <c:v>453420</c:v>
                </c:pt>
                <c:pt idx="10">
                  <c:v>473380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D3-4014-9DFF-918D289C1816}"/>
            </c:ext>
          </c:extLst>
        </c:ser>
        <c:ser>
          <c:idx val="2"/>
          <c:order val="2"/>
          <c:tx>
            <c:strRef>
              <c:f>'BEP Graph'!$A$8</c:f>
              <c:strCache>
                <c:ptCount val="1"/>
                <c:pt idx="0">
                  <c:v>Salary</c:v>
                </c:pt>
              </c:strCache>
            </c:strRef>
          </c:tx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Graph'!$B$8:$L$8</c:f>
              <c:numCache>
                <c:formatCode>General</c:formatCode>
                <c:ptCount val="11"/>
                <c:pt idx="0">
                  <c:v>89000</c:v>
                </c:pt>
                <c:pt idx="1">
                  <c:v>89000</c:v>
                </c:pt>
                <c:pt idx="2">
                  <c:v>101000</c:v>
                </c:pt>
                <c:pt idx="3">
                  <c:v>113000</c:v>
                </c:pt>
                <c:pt idx="4">
                  <c:v>151000</c:v>
                </c:pt>
                <c:pt idx="5">
                  <c:v>163000</c:v>
                </c:pt>
                <c:pt idx="6">
                  <c:v>178000</c:v>
                </c:pt>
                <c:pt idx="7">
                  <c:v>190000</c:v>
                </c:pt>
                <c:pt idx="8">
                  <c:v>252000</c:v>
                </c:pt>
                <c:pt idx="9">
                  <c:v>264000</c:v>
                </c:pt>
                <c:pt idx="10">
                  <c:v>276000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D3-4014-9DFF-918D289C1816}"/>
            </c:ext>
          </c:extLst>
        </c:ser>
        <c:ser>
          <c:idx val="3"/>
          <c:order val="3"/>
          <c:tx>
            <c:strRef>
              <c:f>'BEP Graph'!$A$9</c:f>
              <c:strCache>
                <c:ptCount val="1"/>
                <c:pt idx="0">
                  <c:v>Rent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Graph'!$B$9:$L$9</c:f>
              <c:numCache>
                <c:formatCode>General</c:formatCode>
                <c:ptCount val="11"/>
                <c:pt idx="0">
                  <c:v>75000</c:v>
                </c:pt>
                <c:pt idx="1">
                  <c:v>75000</c:v>
                </c:pt>
                <c:pt idx="2">
                  <c:v>75000</c:v>
                </c:pt>
                <c:pt idx="3">
                  <c:v>75000</c:v>
                </c:pt>
                <c:pt idx="4">
                  <c:v>75000</c:v>
                </c:pt>
                <c:pt idx="5">
                  <c:v>75000</c:v>
                </c:pt>
                <c:pt idx="6">
                  <c:v>75000</c:v>
                </c:pt>
                <c:pt idx="7">
                  <c:v>75000</c:v>
                </c:pt>
                <c:pt idx="8">
                  <c:v>97500</c:v>
                </c:pt>
                <c:pt idx="9">
                  <c:v>97500</c:v>
                </c:pt>
                <c:pt idx="10">
                  <c:v>97500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D3-4014-9DFF-918D289C1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962624"/>
        <c:axId val="221964160"/>
      </c:lineChart>
      <c:catAx>
        <c:axId val="221962624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crossAx val="221964160"/>
        <c:crosses val="autoZero"/>
        <c:auto val="1"/>
        <c:lblAlgn val="ctr"/>
        <c:lblOffset val="100"/>
        <c:noMultiLvlLbl val="0"/>
      </c:catAx>
      <c:valAx>
        <c:axId val="221964160"/>
        <c:scaling>
          <c:orientation val="minMax"/>
          <c:max val="500000"/>
          <c:min val="70000"/>
        </c:scaling>
        <c:delete val="0"/>
        <c:axPos val="l"/>
        <c:numFmt formatCode="General" sourceLinked="1"/>
        <c:majorTickMark val="out"/>
        <c:minorTickMark val="none"/>
        <c:tickLblPos val="nextTo"/>
        <c:crossAx val="2219626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033975815216775"/>
          <c:y val="0.84565426108104258"/>
          <c:w val="0.63089541118005066"/>
          <c:h val="0.15434573891895739"/>
        </c:manualLayout>
      </c:layout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0098924735763462E-2"/>
          <c:y val="7.4916908805307048E-2"/>
          <c:w val="0.88582120204239501"/>
          <c:h val="0.64197217709042609"/>
        </c:manualLayout>
      </c:layout>
      <c:lineChart>
        <c:grouping val="standard"/>
        <c:varyColors val="0"/>
        <c:ser>
          <c:idx val="1"/>
          <c:order val="1"/>
          <c:tx>
            <c:strRef>
              <c:f>'Salary (2)'!$A$34</c:f>
              <c:strCache>
                <c:ptCount val="1"/>
                <c:pt idx="0">
                  <c:v>SA Salary</c:v>
                </c:pt>
              </c:strCache>
            </c:strRef>
          </c:tx>
          <c:spPr>
            <a:ln>
              <a:solidFill>
                <a:srgbClr val="808080"/>
              </a:solidFill>
            </a:ln>
          </c:spPr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(2)'!$B$34:$L$34</c:f>
              <c:numCache>
                <c:formatCode>General</c:formatCode>
                <c:ptCount val="11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54</c:v>
                </c:pt>
                <c:pt idx="9">
                  <c:v>54</c:v>
                </c:pt>
                <c:pt idx="1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E5-45D6-AE3E-D92ECE4B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041216"/>
        <c:axId val="222042752"/>
      </c:lineChart>
      <c:lineChart>
        <c:grouping val="standard"/>
        <c:varyColors val="0"/>
        <c:ser>
          <c:idx val="0"/>
          <c:order val="0"/>
          <c:tx>
            <c:strRef>
              <c:f>'Salary (2)'!$A$5</c:f>
              <c:strCache>
                <c:ptCount val="1"/>
                <c:pt idx="0">
                  <c:v>SA Count</c:v>
                </c:pt>
              </c:strCache>
            </c:strRef>
          </c:tx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(2)'!$B$5:$L$5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E5-45D6-AE3E-D92ECE4B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062464"/>
        <c:axId val="222060928"/>
      </c:lineChart>
      <c:catAx>
        <c:axId val="222041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2042752"/>
        <c:crosses val="autoZero"/>
        <c:auto val="1"/>
        <c:lblAlgn val="ctr"/>
        <c:lblOffset val="100"/>
        <c:noMultiLvlLbl val="0"/>
      </c:catAx>
      <c:valAx>
        <c:axId val="222042752"/>
        <c:scaling>
          <c:orientation val="minMax"/>
          <c:max val="60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crossAx val="222041216"/>
        <c:crosses val="autoZero"/>
        <c:crossBetween val="between"/>
        <c:majorUnit val="20"/>
      </c:valAx>
      <c:valAx>
        <c:axId val="222060928"/>
        <c:scaling>
          <c:orientation val="minMax"/>
          <c:max val="4"/>
          <c:min val="1"/>
        </c:scaling>
        <c:delete val="0"/>
        <c:axPos val="r"/>
        <c:numFmt formatCode="General" sourceLinked="1"/>
        <c:majorTickMark val="out"/>
        <c:minorTickMark val="none"/>
        <c:tickLblPos val="nextTo"/>
        <c:crossAx val="222062464"/>
        <c:crosses val="max"/>
        <c:crossBetween val="between"/>
        <c:majorUnit val="1"/>
      </c:valAx>
      <c:catAx>
        <c:axId val="222062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06092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7.2564655741105877E-2"/>
          <c:y val="0.88880602164442002"/>
          <c:w val="0.88953861328300943"/>
          <c:h val="0.11119397835557987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280816788520472E-2"/>
          <c:y val="5.9978483309452137E-2"/>
          <c:w val="0.86652298941210082"/>
          <c:h val="0.68902998262985338"/>
        </c:manualLayout>
      </c:layout>
      <c:lineChart>
        <c:grouping val="standard"/>
        <c:varyColors val="0"/>
        <c:ser>
          <c:idx val="1"/>
          <c:order val="1"/>
          <c:tx>
            <c:strRef>
              <c:f>'Salary (2)'!$A$33</c:f>
              <c:strCache>
                <c:ptCount val="1"/>
                <c:pt idx="0">
                  <c:v>FS Salary</c:v>
                </c:pt>
              </c:strCache>
            </c:strRef>
          </c:tx>
          <c:spPr>
            <a:ln>
              <a:solidFill>
                <a:srgbClr val="808080"/>
              </a:solidFill>
            </a:ln>
          </c:spPr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(2)'!$B$33:$L$33</c:f>
              <c:numCache>
                <c:formatCode>General</c:formatCode>
                <c:ptCount val="11"/>
                <c:pt idx="8">
                  <c:v>20</c:v>
                </c:pt>
                <c:pt idx="9">
                  <c:v>20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9-4685-A375-8DF73FF2C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094848"/>
        <c:axId val="222096384"/>
      </c:lineChart>
      <c:lineChart>
        <c:grouping val="standard"/>
        <c:varyColors val="0"/>
        <c:ser>
          <c:idx val="0"/>
          <c:order val="0"/>
          <c:tx>
            <c:strRef>
              <c:f>'Salary (2)'!$A$4</c:f>
              <c:strCache>
                <c:ptCount val="1"/>
                <c:pt idx="0">
                  <c:v>FS Count</c:v>
                </c:pt>
              </c:strCache>
            </c:strRef>
          </c:tx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(2)'!$B$4:$L$4</c:f>
              <c:numCache>
                <c:formatCode>General</c:formatCode>
                <c:ptCount val="11"/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99-4685-A375-8DF73FF2C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116096"/>
        <c:axId val="222114560"/>
      </c:lineChart>
      <c:catAx>
        <c:axId val="22209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2096384"/>
        <c:crosses val="autoZero"/>
        <c:auto val="1"/>
        <c:lblAlgn val="ctr"/>
        <c:lblOffset val="100"/>
        <c:noMultiLvlLbl val="0"/>
      </c:catAx>
      <c:valAx>
        <c:axId val="222096384"/>
        <c:scaling>
          <c:orientation val="minMax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crossAx val="222094848"/>
        <c:crosses val="autoZero"/>
        <c:crossBetween val="between"/>
        <c:majorUnit val="5"/>
      </c:valAx>
      <c:valAx>
        <c:axId val="222114560"/>
        <c:scaling>
          <c:orientation val="minMax"/>
          <c:max val="4"/>
        </c:scaling>
        <c:delete val="0"/>
        <c:axPos val="r"/>
        <c:numFmt formatCode="General" sourceLinked="1"/>
        <c:majorTickMark val="out"/>
        <c:minorTickMark val="none"/>
        <c:tickLblPos val="nextTo"/>
        <c:crossAx val="222116096"/>
        <c:crosses val="max"/>
        <c:crossBetween val="between"/>
        <c:majorUnit val="1"/>
      </c:valAx>
      <c:catAx>
        <c:axId val="222116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1145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5206148172913758"/>
          <c:y val="0.89644124517220425"/>
          <c:w val="0.68443212038249446"/>
          <c:h val="0.10355875482779564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9960151742165831E-2"/>
          <c:y val="4.1561326523833902E-2"/>
          <c:w val="0.83808260809504076"/>
          <c:h val="0.64116490893531886"/>
        </c:manualLayout>
      </c:layout>
      <c:lineChart>
        <c:grouping val="standard"/>
        <c:varyColors val="0"/>
        <c:ser>
          <c:idx val="1"/>
          <c:order val="1"/>
          <c:tx>
            <c:strRef>
              <c:f>'Salary (2)'!$A$36</c:f>
              <c:strCache>
                <c:ptCount val="1"/>
                <c:pt idx="0">
                  <c:v>Tech Salary</c:v>
                </c:pt>
              </c:strCache>
            </c:strRef>
          </c:tx>
          <c:spPr>
            <a:ln>
              <a:solidFill>
                <a:srgbClr val="808080"/>
              </a:solidFill>
            </a:ln>
          </c:spPr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(2)'!$B$36:$L$36</c:f>
              <c:numCache>
                <c:formatCode>General</c:formatCode>
                <c:ptCount val="11"/>
                <c:pt idx="0">
                  <c:v>12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  <c:pt idx="6">
                  <c:v>60</c:v>
                </c:pt>
                <c:pt idx="7">
                  <c:v>72</c:v>
                </c:pt>
                <c:pt idx="8">
                  <c:v>84</c:v>
                </c:pt>
                <c:pt idx="9">
                  <c:v>96</c:v>
                </c:pt>
                <c:pt idx="10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4B-4AA3-894D-9B546F971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164480"/>
        <c:axId val="222166016"/>
      </c:lineChart>
      <c:lineChart>
        <c:grouping val="standard"/>
        <c:varyColors val="0"/>
        <c:ser>
          <c:idx val="0"/>
          <c:order val="0"/>
          <c:tx>
            <c:strRef>
              <c:f>'Salary (2)'!$A$7</c:f>
              <c:strCache>
                <c:ptCount val="1"/>
                <c:pt idx="0">
                  <c:v>Tech Count</c:v>
                </c:pt>
              </c:strCache>
            </c:strRef>
          </c:tx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(2)'!$B$7:$L$7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4B-4AA3-894D-9B546F971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173440"/>
        <c:axId val="222171904"/>
      </c:lineChart>
      <c:catAx>
        <c:axId val="22216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2166016"/>
        <c:crosses val="autoZero"/>
        <c:auto val="1"/>
        <c:lblAlgn val="ctr"/>
        <c:lblOffset val="100"/>
        <c:noMultiLvlLbl val="0"/>
      </c:catAx>
      <c:valAx>
        <c:axId val="222166016"/>
        <c:scaling>
          <c:orientation val="minMax"/>
          <c:max val="110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crossAx val="222164480"/>
        <c:crosses val="autoZero"/>
        <c:crossBetween val="between"/>
        <c:majorUnit val="25"/>
      </c:valAx>
      <c:valAx>
        <c:axId val="222171904"/>
        <c:scaling>
          <c:orientation val="minMax"/>
          <c:max val="10"/>
          <c:min val="1"/>
        </c:scaling>
        <c:delete val="0"/>
        <c:axPos val="r"/>
        <c:numFmt formatCode="General" sourceLinked="1"/>
        <c:majorTickMark val="out"/>
        <c:minorTickMark val="none"/>
        <c:tickLblPos val="nextTo"/>
        <c:crossAx val="222173440"/>
        <c:crosses val="max"/>
        <c:crossBetween val="between"/>
        <c:majorUnit val="4"/>
      </c:valAx>
      <c:catAx>
        <c:axId val="222173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171904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4045118854070368"/>
          <c:y val="0.84327047441162561"/>
          <c:w val="0.71909719787050908"/>
          <c:h val="0.15672952558837436"/>
        </c:manualLayout>
      </c:layout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dirty="0"/>
              <a:t>Required NDI/ramp/hour translated as </a:t>
            </a:r>
            <a:r>
              <a:rPr lang="en-US" dirty="0" err="1"/>
              <a:t>Labour</a:t>
            </a:r>
            <a:r>
              <a:rPr lang="en-US" dirty="0"/>
              <a:t> per vehicle @ 4.7 productivity</a:t>
            </a:r>
          </a:p>
        </c:rich>
      </c:tx>
      <c:layout>
        <c:manualLayout>
          <c:xMode val="edge"/>
          <c:yMode val="edge"/>
          <c:x val="0.15235095613048369"/>
          <c:y val="8.341160012347543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175569349859714"/>
          <c:y val="0.1888295213098363"/>
          <c:w val="0.82147090138411782"/>
          <c:h val="0.68122450856118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'Service Type-Job type Wise'!$C$3</c:f>
              <c:strCache>
                <c:ptCount val="1"/>
                <c:pt idx="0">
                  <c:v>NDI translated as Labour per vehicle @ 4.7 productivity**</c:v>
                </c:pt>
              </c:strCache>
            </c:strRef>
          </c:tx>
          <c:spPr>
            <a:solidFill>
              <a:srgbClr val="33CC3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'Service Type-Job type Wise'!$E$1:$G$1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'Service Type-Job type Wise'!$E$3:$G$3</c:f>
              <c:numCache>
                <c:formatCode>0</c:formatCode>
                <c:ptCount val="3"/>
                <c:pt idx="0">
                  <c:v>413.61702127659572</c:v>
                </c:pt>
                <c:pt idx="1">
                  <c:v>345.531914893617</c:v>
                </c:pt>
                <c:pt idx="2">
                  <c:v>260.42553191489361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B-4DD3-BA7D-70D99D81CD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6513664"/>
        <c:axId val="246516352"/>
      </c:barChart>
      <c:catAx>
        <c:axId val="24651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6516352"/>
        <c:crosses val="autoZero"/>
        <c:auto val="1"/>
        <c:lblAlgn val="ctr"/>
        <c:lblOffset val="100"/>
        <c:noMultiLvlLbl val="0"/>
      </c:catAx>
      <c:valAx>
        <c:axId val="24651635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246513664"/>
        <c:crosses val="autoZero"/>
        <c:crossBetween val="between"/>
        <c:majorUnit val="200"/>
        <c:minorUnit val="20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b="1"/>
      </a:pPr>
      <a:endParaRPr lang="en-US"/>
    </a:p>
  </c:txPr>
  <c:externalData r:id="rId2">
    <c:autoUpdate val="0"/>
  </c:externalData>
  <c:userShapes r:id="rId3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27394317525453E-2"/>
          <c:y val="4.7134666898010047E-2"/>
          <c:w val="0.86653501693604851"/>
          <c:h val="0.70631019992335975"/>
        </c:manualLayout>
      </c:layout>
      <c:lineChart>
        <c:grouping val="standard"/>
        <c:varyColors val="0"/>
        <c:ser>
          <c:idx val="1"/>
          <c:order val="1"/>
          <c:tx>
            <c:strRef>
              <c:f>'Salary (2)'!$A$35</c:f>
              <c:strCache>
                <c:ptCount val="1"/>
                <c:pt idx="0">
                  <c:v>CCE Salary</c:v>
                </c:pt>
              </c:strCache>
            </c:strRef>
          </c:tx>
          <c:spPr>
            <a:ln>
              <a:solidFill>
                <a:srgbClr val="808080"/>
              </a:solidFill>
            </a:ln>
          </c:spPr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(2)'!$B$35:$L$35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F-4094-BD66-4E3F9CEFA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214016"/>
        <c:axId val="222215552"/>
      </c:lineChart>
      <c:lineChart>
        <c:grouping val="standard"/>
        <c:varyColors val="0"/>
        <c:ser>
          <c:idx val="0"/>
          <c:order val="0"/>
          <c:tx>
            <c:strRef>
              <c:f>'Salary (2)'!$A$6</c:f>
              <c:strCache>
                <c:ptCount val="1"/>
                <c:pt idx="0">
                  <c:v>CCE Count</c:v>
                </c:pt>
              </c:strCache>
            </c:strRef>
          </c:tx>
          <c:marker>
            <c:symbol val="none"/>
          </c:marker>
          <c:cat>
            <c:numRef>
              <c:f>'Salary (2)'!$B$2:$L$2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'Salary (2)'!$B$6:$L$6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F-4094-BD66-4E3F9CEFA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235264"/>
        <c:axId val="222233728"/>
      </c:lineChart>
      <c:catAx>
        <c:axId val="22221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2215552"/>
        <c:crosses val="autoZero"/>
        <c:auto val="1"/>
        <c:lblAlgn val="ctr"/>
        <c:lblOffset val="100"/>
        <c:noMultiLvlLbl val="0"/>
      </c:catAx>
      <c:valAx>
        <c:axId val="222215552"/>
        <c:scaling>
          <c:orientation val="minMax"/>
          <c:min val="10"/>
        </c:scaling>
        <c:delete val="0"/>
        <c:axPos val="l"/>
        <c:numFmt formatCode="General" sourceLinked="1"/>
        <c:majorTickMark val="out"/>
        <c:minorTickMark val="none"/>
        <c:tickLblPos val="nextTo"/>
        <c:crossAx val="222214016"/>
        <c:crosses val="autoZero"/>
        <c:crossBetween val="between"/>
        <c:majorUnit val="5"/>
      </c:valAx>
      <c:valAx>
        <c:axId val="222233728"/>
        <c:scaling>
          <c:orientation val="minMax"/>
          <c:max val="4"/>
          <c:min val="1"/>
        </c:scaling>
        <c:delete val="0"/>
        <c:axPos val="r"/>
        <c:numFmt formatCode="General" sourceLinked="1"/>
        <c:majorTickMark val="out"/>
        <c:minorTickMark val="none"/>
        <c:tickLblPos val="nextTo"/>
        <c:crossAx val="222235264"/>
        <c:crosses val="max"/>
        <c:crossBetween val="between"/>
        <c:majorUnit val="1"/>
      </c:valAx>
      <c:catAx>
        <c:axId val="222235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23372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2344842998009485"/>
          <c:y val="0.89827169795214712"/>
          <c:w val="0.75310268949316206"/>
          <c:h val="0.10172830204785283"/>
        </c:manualLayout>
      </c:layout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8597326744094383E-2"/>
          <c:y val="0.15130483318579907"/>
          <c:w val="0.93140267325590564"/>
          <c:h val="0.6956669690433842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0000CC"/>
              </a:solidFill>
            </c:spPr>
            <c:extLst>
              <c:ext xmlns:c16="http://schemas.microsoft.com/office/drawing/2014/chart" uri="{C3380CC4-5D6E-409C-BE32-E72D297353CC}">
                <c16:uniqueId val="{00000001-6D3C-4F0C-BC87-9ACE694C7712}"/>
              </c:ext>
            </c:extLst>
          </c:dPt>
          <c:dPt>
            <c:idx val="5"/>
            <c:invertIfNegative val="0"/>
            <c:bubble3D val="0"/>
            <c:spPr>
              <a:solidFill>
                <a:srgbClr val="0000CC"/>
              </a:solidFill>
            </c:spPr>
            <c:extLst>
              <c:ext xmlns:c16="http://schemas.microsoft.com/office/drawing/2014/chart" uri="{C3380CC4-5D6E-409C-BE32-E72D297353CC}">
                <c16:uniqueId val="{00000003-6D3C-4F0C-BC87-9ACE694C7712}"/>
              </c:ext>
            </c:extLst>
          </c:dPt>
          <c:dLbls>
            <c:dLbl>
              <c:idx val="0"/>
              <c:layout>
                <c:manualLayout>
                  <c:x val="0"/>
                  <c:y val="-6.2045620262315471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3C-4F0C-BC87-9ACE694C7712}"/>
                </c:ext>
              </c:extLst>
            </c:dLbl>
            <c:dLbl>
              <c:idx val="1"/>
              <c:layout>
                <c:manualLayout>
                  <c:x val="0"/>
                  <c:y val="2.185792349726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3C-4F0C-BC87-9ACE694C7712}"/>
                </c:ext>
              </c:extLst>
            </c:dLbl>
            <c:dLbl>
              <c:idx val="5"/>
              <c:layout>
                <c:manualLayout>
                  <c:x val="5.1719676458628489E-3"/>
                  <c:y val="-0.38732173704918693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ysClr val="windowText" lastClr="000000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3C-4F0C-BC87-9ACE694C77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Sheet2!$AB$24:$AG$24</c:f>
              <c:strCache>
                <c:ptCount val="6"/>
                <c:pt idx="0">
                  <c:v>Non-Profitable WS</c:v>
                </c:pt>
                <c:pt idx="1">
                  <c:v>Free Service</c:v>
                </c:pt>
                <c:pt idx="2">
                  <c:v>AMC PS</c:v>
                </c:pt>
                <c:pt idx="3">
                  <c:v>Non AMC PS</c:v>
                </c:pt>
                <c:pt idx="4">
                  <c:v>Others</c:v>
                </c:pt>
                <c:pt idx="5">
                  <c:v>Profitable WS</c:v>
                </c:pt>
              </c:strCache>
            </c:strRef>
          </c:cat>
          <c:val>
            <c:numRef>
              <c:f>Sheet2!$AB$25:$AG$25</c:f>
              <c:numCache>
                <c:formatCode>0</c:formatCode>
                <c:ptCount val="6"/>
                <c:pt idx="0" formatCode="General">
                  <c:v>176</c:v>
                </c:pt>
                <c:pt idx="1">
                  <c:v>176</c:v>
                </c:pt>
                <c:pt idx="2">
                  <c:v>284.11459154548766</c:v>
                </c:pt>
                <c:pt idx="3">
                  <c:v>398.35242531667836</c:v>
                </c:pt>
                <c:pt idx="4">
                  <c:v>831.92957161380093</c:v>
                </c:pt>
                <c:pt idx="5">
                  <c:v>883.6350888386263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3C-4F0C-BC87-9ACE694C7712}"/>
            </c:ext>
          </c:extLst>
        </c:ser>
        <c:ser>
          <c:idx val="1"/>
          <c:order val="1"/>
          <c:spPr>
            <a:solidFill>
              <a:srgbClr val="006600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-8.83425842261520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3C-4F0C-BC87-9ACE694C7712}"/>
                </c:ext>
              </c:extLst>
            </c:dLbl>
            <c:dLbl>
              <c:idx val="2"/>
              <c:layout>
                <c:manualLayout>
                  <c:x val="-2.2268967264013095E-7"/>
                  <c:y val="-8.68005088152872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3C-4F0C-BC87-9ACE694C7712}"/>
                </c:ext>
              </c:extLst>
            </c:dLbl>
            <c:dLbl>
              <c:idx val="3"/>
              <c:layout>
                <c:manualLayout>
                  <c:x val="-2.8281588418711812E-3"/>
                  <c:y val="-0.237994228350146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3C-4F0C-BC87-9ACE694C7712}"/>
                </c:ext>
              </c:extLst>
            </c:dLbl>
            <c:dLbl>
              <c:idx val="4"/>
              <c:layout>
                <c:manualLayout>
                  <c:x val="0"/>
                  <c:y val="-5.09259259259259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3C-4F0C-BC87-9ACE694C77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Sheet2!$AB$24:$AG$24</c:f>
              <c:strCache>
                <c:ptCount val="6"/>
                <c:pt idx="0">
                  <c:v>Non-Profitable WS</c:v>
                </c:pt>
                <c:pt idx="1">
                  <c:v>Free Service</c:v>
                </c:pt>
                <c:pt idx="2">
                  <c:v>AMC PS</c:v>
                </c:pt>
                <c:pt idx="3">
                  <c:v>Non AMC PS</c:v>
                </c:pt>
                <c:pt idx="4">
                  <c:v>Others</c:v>
                </c:pt>
                <c:pt idx="5">
                  <c:v>Profitable WS</c:v>
                </c:pt>
              </c:strCache>
            </c:strRef>
          </c:cat>
          <c:val>
            <c:numRef>
              <c:f>Sheet2!$AB$26:$AG$26</c:f>
              <c:numCache>
                <c:formatCode>0</c:formatCode>
                <c:ptCount val="6"/>
                <c:pt idx="1">
                  <c:v>108.11459154548763</c:v>
                </c:pt>
                <c:pt idx="2">
                  <c:v>114.23783377119074</c:v>
                </c:pt>
                <c:pt idx="3">
                  <c:v>433.57714629712257</c:v>
                </c:pt>
                <c:pt idx="4">
                  <c:v>51.705517224825357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3C-4F0C-BC87-9ACE694C771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219451392"/>
        <c:axId val="219452928"/>
      </c:barChart>
      <c:catAx>
        <c:axId val="219451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 b="1"/>
            </a:pPr>
            <a:endParaRPr lang="en-US"/>
          </a:p>
        </c:txPr>
        <c:crossAx val="219452928"/>
        <c:crosses val="autoZero"/>
        <c:auto val="1"/>
        <c:lblAlgn val="ctr"/>
        <c:lblOffset val="100"/>
        <c:noMultiLvlLbl val="0"/>
      </c:catAx>
      <c:valAx>
        <c:axId val="219452928"/>
        <c:scaling>
          <c:orientation val="minMax"/>
          <c:max val="9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 b="1"/>
            </a:pPr>
            <a:endParaRPr lang="en-US"/>
          </a:p>
        </c:txPr>
        <c:crossAx val="219451392"/>
        <c:crosses val="autoZero"/>
        <c:crossBetween val="between"/>
        <c:majorUnit val="200"/>
      </c:valAx>
    </c:plotArea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155762462245078"/>
          <c:y val="4.6770924467774859E-2"/>
          <c:w val="0.79844237537754925"/>
          <c:h val="0.783221055701370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- Zone, City wise'!$H$178</c:f>
              <c:strCache>
                <c:ptCount val="1"/>
                <c:pt idx="0">
                  <c:v>C4.&lt;150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wise'!$H$177</c:f>
              <c:strCache>
                <c:ptCount val="1"/>
                <c:pt idx="0">
                  <c:v>A Class City</c:v>
                </c:pt>
              </c:strCache>
            </c:strRef>
          </c:cat>
          <c:val>
            <c:numRef>
              <c:f>'Pivot - Zone, City wise'!$I$178</c:f>
              <c:numCache>
                <c:formatCode>0%</c:formatCode>
                <c:ptCount val="1"/>
                <c:pt idx="0">
                  <c:v>0.22292993630573249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2-4FB9-AED9-A63C6728E671}"/>
            </c:ext>
          </c:extLst>
        </c:ser>
        <c:ser>
          <c:idx val="1"/>
          <c:order val="1"/>
          <c:tx>
            <c:strRef>
              <c:f>'Pivot - Zone, City wise'!$H$179</c:f>
              <c:strCache>
                <c:ptCount val="1"/>
                <c:pt idx="0">
                  <c:v>C3.150-270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wise'!$H$177</c:f>
              <c:strCache>
                <c:ptCount val="1"/>
                <c:pt idx="0">
                  <c:v>A Class City</c:v>
                </c:pt>
              </c:strCache>
            </c:strRef>
          </c:cat>
          <c:val>
            <c:numRef>
              <c:f>'Pivot - Zone, City wise'!$I$179</c:f>
              <c:numCache>
                <c:formatCode>0%</c:formatCode>
                <c:ptCount val="1"/>
                <c:pt idx="0">
                  <c:v>0.28025477707006369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02-4FB9-AED9-A63C6728E671}"/>
            </c:ext>
          </c:extLst>
        </c:ser>
        <c:ser>
          <c:idx val="2"/>
          <c:order val="2"/>
          <c:tx>
            <c:strRef>
              <c:f>'Pivot - Zone, City wise'!$H$180</c:f>
              <c:strCache>
                <c:ptCount val="1"/>
                <c:pt idx="0">
                  <c:v>C2.270-400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wise'!$H$177</c:f>
              <c:strCache>
                <c:ptCount val="1"/>
                <c:pt idx="0">
                  <c:v>A Class City</c:v>
                </c:pt>
              </c:strCache>
            </c:strRef>
          </c:cat>
          <c:val>
            <c:numRef>
              <c:f>'Pivot - Zone, City wise'!$I$180</c:f>
              <c:numCache>
                <c:formatCode>0%</c:formatCode>
                <c:ptCount val="1"/>
                <c:pt idx="0">
                  <c:v>0.20382165605095542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02-4FB9-AED9-A63C6728E671}"/>
            </c:ext>
          </c:extLst>
        </c:ser>
        <c:ser>
          <c:idx val="3"/>
          <c:order val="3"/>
          <c:tx>
            <c:strRef>
              <c:f>'Pivot - Zone, City wise'!$H$181</c:f>
              <c:strCache>
                <c:ptCount val="1"/>
                <c:pt idx="0">
                  <c:v>C1.&gt;400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wise'!$H$177</c:f>
              <c:strCache>
                <c:ptCount val="1"/>
                <c:pt idx="0">
                  <c:v>A Class City</c:v>
                </c:pt>
              </c:strCache>
            </c:strRef>
          </c:cat>
          <c:val>
            <c:numRef>
              <c:f>'Pivot - Zone, City wise'!$I$181</c:f>
              <c:numCache>
                <c:formatCode>0%</c:formatCode>
                <c:ptCount val="1"/>
                <c:pt idx="0">
                  <c:v>0.28662420382165604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02-4FB9-AED9-A63C6728E6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706304"/>
        <c:axId val="220707840"/>
      </c:barChart>
      <c:catAx>
        <c:axId val="220706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220707840"/>
        <c:crosses val="autoZero"/>
        <c:auto val="1"/>
        <c:lblAlgn val="ctr"/>
        <c:lblOffset val="100"/>
        <c:noMultiLvlLbl val="0"/>
      </c:catAx>
      <c:valAx>
        <c:axId val="22070784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20706304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0"/>
          <c:y val="0.91465532423450402"/>
          <c:w val="0.98514328149571906"/>
          <c:h val="8.1426402259140523E-2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7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1193175853018373"/>
          <c:y val="6.899099314435958E-2"/>
          <c:w val="0.78806824146981624"/>
          <c:h val="0.7583621330810084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- Zone, City wise'!$O$285</c:f>
              <c:strCache>
                <c:ptCount val="1"/>
                <c:pt idx="0">
                  <c:v>C4.&lt;150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wise'!$P$284</c:f>
              <c:strCache>
                <c:ptCount val="1"/>
                <c:pt idx="0">
                  <c:v>B Class City</c:v>
                </c:pt>
              </c:strCache>
            </c:strRef>
          </c:cat>
          <c:val>
            <c:numRef>
              <c:f>'Pivot - Zone, City wise'!$P$285</c:f>
              <c:numCache>
                <c:formatCode>0%</c:formatCode>
                <c:ptCount val="1"/>
                <c:pt idx="0">
                  <c:v>0.62264150943396224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8-4E46-AE55-803B7FBE36CE}"/>
            </c:ext>
          </c:extLst>
        </c:ser>
        <c:ser>
          <c:idx val="1"/>
          <c:order val="1"/>
          <c:tx>
            <c:strRef>
              <c:f>'Pivot - Zone, City wise'!$O$286</c:f>
              <c:strCache>
                <c:ptCount val="1"/>
                <c:pt idx="0">
                  <c:v>C3.150-225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wise'!$P$284</c:f>
              <c:strCache>
                <c:ptCount val="1"/>
                <c:pt idx="0">
                  <c:v>B Class City</c:v>
                </c:pt>
              </c:strCache>
            </c:strRef>
          </c:cat>
          <c:val>
            <c:numRef>
              <c:f>'Pivot - Zone, City wise'!$P$286</c:f>
              <c:numCache>
                <c:formatCode>0%</c:formatCode>
                <c:ptCount val="1"/>
                <c:pt idx="0">
                  <c:v>0.16226415094339622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8-4E46-AE55-803B7FBE36CE}"/>
            </c:ext>
          </c:extLst>
        </c:ser>
        <c:ser>
          <c:idx val="2"/>
          <c:order val="2"/>
          <c:tx>
            <c:strRef>
              <c:f>'Pivot - Zone, City wise'!$O$287</c:f>
              <c:strCache>
                <c:ptCount val="1"/>
                <c:pt idx="0">
                  <c:v>C2.225-300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wise'!$P$284</c:f>
              <c:strCache>
                <c:ptCount val="1"/>
                <c:pt idx="0">
                  <c:v>B Class City</c:v>
                </c:pt>
              </c:strCache>
            </c:strRef>
          </c:cat>
          <c:val>
            <c:numRef>
              <c:f>'Pivot - Zone, City wise'!$P$287</c:f>
              <c:numCache>
                <c:formatCode>0%</c:formatCode>
                <c:ptCount val="1"/>
                <c:pt idx="0">
                  <c:v>4.5283018867924525E-2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8-4E46-AE55-803B7FBE36CE}"/>
            </c:ext>
          </c:extLst>
        </c:ser>
        <c:ser>
          <c:idx val="3"/>
          <c:order val="3"/>
          <c:tx>
            <c:strRef>
              <c:f>'Pivot - Zone, City wise'!$O$288</c:f>
              <c:strCache>
                <c:ptCount val="1"/>
                <c:pt idx="0">
                  <c:v>C1.&gt;300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wise'!$P$284</c:f>
              <c:strCache>
                <c:ptCount val="1"/>
                <c:pt idx="0">
                  <c:v>B Class City</c:v>
                </c:pt>
              </c:strCache>
            </c:strRef>
          </c:cat>
          <c:val>
            <c:numRef>
              <c:f>'Pivot - Zone, City wise'!$P$288</c:f>
              <c:numCache>
                <c:formatCode>0%</c:formatCode>
                <c:ptCount val="1"/>
                <c:pt idx="0">
                  <c:v>0.16981132075471697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18-4E46-AE55-803B7FBE3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656384"/>
        <c:axId val="220657920"/>
      </c:barChart>
      <c:catAx>
        <c:axId val="22065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220657920"/>
        <c:crosses val="autoZero"/>
        <c:auto val="1"/>
        <c:lblAlgn val="ctr"/>
        <c:lblOffset val="100"/>
        <c:noMultiLvlLbl val="0"/>
      </c:catAx>
      <c:valAx>
        <c:axId val="22065792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20656384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5.3055118110236221E-2"/>
          <c:y val="0.89975218553786795"/>
          <c:w val="0.9438897637795276"/>
          <c:h val="7.516018059145578E-2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7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30860616107197"/>
          <c:y val="3.8013512199863903E-2"/>
          <c:w val="0.77691393838928025"/>
          <c:h val="0.783495674151842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'Pivot - Zone, City wise'!$W$846</c:f>
              <c:strCache>
                <c:ptCount val="1"/>
                <c:pt idx="0">
                  <c:v>C4.&lt;100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wise'!$X$845</c:f>
              <c:strCache>
                <c:ptCount val="1"/>
                <c:pt idx="0">
                  <c:v>C Class City</c:v>
                </c:pt>
              </c:strCache>
            </c:strRef>
          </c:cat>
          <c:val>
            <c:numRef>
              <c:f>'Pivot - Zone, City wise'!$X$846</c:f>
              <c:numCache>
                <c:formatCode>0%</c:formatCode>
                <c:ptCount val="1"/>
                <c:pt idx="0">
                  <c:v>0.45995145631067963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A-4EDB-AA26-F32D818878A4}"/>
            </c:ext>
          </c:extLst>
        </c:ser>
        <c:ser>
          <c:idx val="1"/>
          <c:order val="1"/>
          <c:tx>
            <c:strRef>
              <c:f>'Pivot - Zone, City wise'!$W$847</c:f>
              <c:strCache>
                <c:ptCount val="1"/>
                <c:pt idx="0">
                  <c:v>C3.100-170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wise'!$X$845</c:f>
              <c:strCache>
                <c:ptCount val="1"/>
                <c:pt idx="0">
                  <c:v>C Class City</c:v>
                </c:pt>
              </c:strCache>
            </c:strRef>
          </c:cat>
          <c:val>
            <c:numRef>
              <c:f>'Pivot - Zone, City wise'!$X$847</c:f>
              <c:numCache>
                <c:formatCode>0%</c:formatCode>
                <c:ptCount val="1"/>
                <c:pt idx="0">
                  <c:v>0.36771844660194175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A-4EDB-AA26-F32D818878A4}"/>
            </c:ext>
          </c:extLst>
        </c:ser>
        <c:ser>
          <c:idx val="2"/>
          <c:order val="2"/>
          <c:tx>
            <c:strRef>
              <c:f>'Pivot - Zone, City wise'!$W$848</c:f>
              <c:strCache>
                <c:ptCount val="1"/>
                <c:pt idx="0">
                  <c:v>C2.170-250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wise'!$X$845</c:f>
              <c:strCache>
                <c:ptCount val="1"/>
                <c:pt idx="0">
                  <c:v>C Class City</c:v>
                </c:pt>
              </c:strCache>
            </c:strRef>
          </c:cat>
          <c:val>
            <c:numRef>
              <c:f>'Pivot - Zone, City wise'!$X$848</c:f>
              <c:numCache>
                <c:formatCode>0%</c:formatCode>
                <c:ptCount val="1"/>
                <c:pt idx="0">
                  <c:v>9.8300970873786406E-2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A-4EDB-AA26-F32D818878A4}"/>
            </c:ext>
          </c:extLst>
        </c:ser>
        <c:ser>
          <c:idx val="3"/>
          <c:order val="3"/>
          <c:tx>
            <c:strRef>
              <c:f>'Pivot - Zone, City wise'!$W$849</c:f>
              <c:strCache>
                <c:ptCount val="1"/>
                <c:pt idx="0">
                  <c:v>C1.&gt;250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- Zone, City wise'!$X$845</c:f>
              <c:strCache>
                <c:ptCount val="1"/>
                <c:pt idx="0">
                  <c:v>C Class City</c:v>
                </c:pt>
              </c:strCache>
            </c:strRef>
          </c:cat>
          <c:val>
            <c:numRef>
              <c:f>'Pivot - Zone, City wise'!$X$849</c:f>
              <c:numCache>
                <c:formatCode>0%</c:formatCode>
                <c:ptCount val="1"/>
                <c:pt idx="0">
                  <c:v>7.4029126213592228E-2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6A-4EDB-AA26-F32D818878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0865664"/>
        <c:axId val="220867200"/>
      </c:barChart>
      <c:catAx>
        <c:axId val="22086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220867200"/>
        <c:crosses val="autoZero"/>
        <c:auto val="1"/>
        <c:lblAlgn val="ctr"/>
        <c:lblOffset val="100"/>
        <c:noMultiLvlLbl val="0"/>
      </c:catAx>
      <c:valAx>
        <c:axId val="220867200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crossAx val="220865664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4.5462771100980799E-2"/>
          <c:y val="0.88505965409630016"/>
          <c:w val="0.93086446996673189"/>
          <c:h val="0.10581054339816355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7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/>
              <a:t>Zone WISE L/V Comparison</a:t>
            </a:r>
          </a:p>
        </c:rich>
      </c:tx>
      <c:layout>
        <c:manualLayout>
          <c:xMode val="edge"/>
          <c:yMode val="edge"/>
          <c:x val="0.30876377952755907"/>
          <c:y val="6.023362107930111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838880681481196E-2"/>
          <c:y val="0.1295022853204974"/>
          <c:w val="0.93438337286194262"/>
          <c:h val="0.603815491613061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'[Back-up Data Sheet Final.xlsx]Observations Pareto'!$AA$3</c:f>
              <c:strCache>
                <c:ptCount val="1"/>
                <c:pt idx="0">
                  <c:v>L/V Non Profitable dealers (in INR)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'[1]Observations Pareto'!$Z$4:$Z$10</c:f>
              <c:strCache>
                <c:ptCount val="7"/>
                <c:pt idx="0">
                  <c:v>WEST</c:v>
                </c:pt>
                <c:pt idx="1">
                  <c:v>CENTRAL</c:v>
                </c:pt>
                <c:pt idx="2">
                  <c:v>SOUTH1</c:v>
                </c:pt>
                <c:pt idx="3">
                  <c:v>SOUTH2</c:v>
                </c:pt>
                <c:pt idx="4">
                  <c:v>EAST</c:v>
                </c:pt>
                <c:pt idx="5">
                  <c:v>NORTH</c:v>
                </c:pt>
                <c:pt idx="6">
                  <c:v>ALL India (Wtd Avg)</c:v>
                </c:pt>
              </c:strCache>
            </c:strRef>
          </c:cat>
          <c:val>
            <c:numRef>
              <c:f>'[1]Observations Pareto'!$AA$4:$AA$10</c:f>
              <c:numCache>
                <c:formatCode>0</c:formatCode>
                <c:ptCount val="7"/>
                <c:pt idx="0">
                  <c:v>118.68676991608797</c:v>
                </c:pt>
                <c:pt idx="1">
                  <c:v>236.06070645960426</c:v>
                </c:pt>
                <c:pt idx="2">
                  <c:v>217.72052575271866</c:v>
                </c:pt>
                <c:pt idx="3">
                  <c:v>325.93024002313456</c:v>
                </c:pt>
                <c:pt idx="4">
                  <c:v>111.41728901273869</c:v>
                </c:pt>
                <c:pt idx="5">
                  <c:v>123.78878519710106</c:v>
                </c:pt>
                <c:pt idx="6" formatCode="General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F-4463-9A7B-C7E7230A51F1}"/>
            </c:ext>
          </c:extLst>
        </c:ser>
        <c:ser>
          <c:idx val="1"/>
          <c:order val="1"/>
          <c:tx>
            <c:strRef>
              <c:f>'[Back-up Data Sheet Final.xlsx]Observations Pareto'!$AB$3</c:f>
              <c:strCache>
                <c:ptCount val="1"/>
                <c:pt idx="0">
                  <c:v>L/V Profitable dealers (in INR)</c:v>
                </c:pt>
              </c:strCache>
            </c:strRef>
          </c:tx>
          <c:spPr>
            <a:solidFill>
              <a:srgbClr val="006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'[1]Observations Pareto'!$Z$4:$Z$10</c:f>
              <c:strCache>
                <c:ptCount val="7"/>
                <c:pt idx="0">
                  <c:v>WEST</c:v>
                </c:pt>
                <c:pt idx="1">
                  <c:v>CENTRAL</c:v>
                </c:pt>
                <c:pt idx="2">
                  <c:v>SOUTH1</c:v>
                </c:pt>
                <c:pt idx="3">
                  <c:v>SOUTH2</c:v>
                </c:pt>
                <c:pt idx="4">
                  <c:v>EAST</c:v>
                </c:pt>
                <c:pt idx="5">
                  <c:v>NORTH</c:v>
                </c:pt>
                <c:pt idx="6">
                  <c:v>ALL India (Wtd Avg)</c:v>
                </c:pt>
              </c:strCache>
            </c:strRef>
          </c:cat>
          <c:val>
            <c:numRef>
              <c:f>'[1]Observations Pareto'!$AB$4:$AB$10</c:f>
              <c:numCache>
                <c:formatCode>0</c:formatCode>
                <c:ptCount val="7"/>
                <c:pt idx="0">
                  <c:v>1351.1428483140303</c:v>
                </c:pt>
                <c:pt idx="1">
                  <c:v>1203.9851573466212</c:v>
                </c:pt>
                <c:pt idx="2">
                  <c:v>749.55456280615579</c:v>
                </c:pt>
                <c:pt idx="3">
                  <c:v>753.73355599986576</c:v>
                </c:pt>
                <c:pt idx="4">
                  <c:v>581.17020703933611</c:v>
                </c:pt>
                <c:pt idx="5">
                  <c:v>458.32789302021803</c:v>
                </c:pt>
                <c:pt idx="6" formatCode="General">
                  <c:v>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F-4463-9A7B-C7E7230A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7"/>
        <c:axId val="1718023328"/>
        <c:axId val="1718022080"/>
      </c:barChart>
      <c:catAx>
        <c:axId val="17180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18022080"/>
        <c:crosses val="autoZero"/>
        <c:auto val="1"/>
        <c:lblAlgn val="ctr"/>
        <c:lblOffset val="100"/>
        <c:noMultiLvlLbl val="0"/>
      </c:catAx>
      <c:valAx>
        <c:axId val="171802208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18023328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0393022006140022"/>
          <c:w val="0.9"/>
          <c:h val="9.606977993859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954665714521299"/>
          <c:y val="6.3807718479634484E-2"/>
          <c:w val="0.85697763011380923"/>
          <c:h val="0.65380984704498146"/>
        </c:manualLayout>
      </c:layout>
      <c:lineChart>
        <c:grouping val="standard"/>
        <c:varyColors val="0"/>
        <c:ser>
          <c:idx val="1"/>
          <c:order val="0"/>
          <c:tx>
            <c:strRef>
              <c:f>'BEP Graph'!$A$4</c:f>
              <c:strCache>
                <c:ptCount val="1"/>
                <c:pt idx="0">
                  <c:v>Fixed Cost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Graph'!$B$4:$L$4</c:f>
              <c:numCache>
                <c:formatCode>General</c:formatCode>
                <c:ptCount val="11"/>
                <c:pt idx="0">
                  <c:v>177120</c:v>
                </c:pt>
                <c:pt idx="1">
                  <c:v>177120</c:v>
                </c:pt>
                <c:pt idx="2">
                  <c:v>190080</c:v>
                </c:pt>
                <c:pt idx="3">
                  <c:v>203040</c:v>
                </c:pt>
                <c:pt idx="4">
                  <c:v>244080</c:v>
                </c:pt>
                <c:pt idx="5">
                  <c:v>257040</c:v>
                </c:pt>
                <c:pt idx="6">
                  <c:v>273240</c:v>
                </c:pt>
                <c:pt idx="7">
                  <c:v>286200</c:v>
                </c:pt>
                <c:pt idx="8">
                  <c:v>377460</c:v>
                </c:pt>
                <c:pt idx="9">
                  <c:v>390420</c:v>
                </c:pt>
                <c:pt idx="10">
                  <c:v>403380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FF-4C6B-B829-82F705BBDE4C}"/>
            </c:ext>
          </c:extLst>
        </c:ser>
        <c:ser>
          <c:idx val="3"/>
          <c:order val="1"/>
          <c:tx>
            <c:strRef>
              <c:f>'BEP Graph'!$A$6</c:f>
              <c:strCache>
                <c:ptCount val="1"/>
                <c:pt idx="0">
                  <c:v>Income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Graph'!$B$6:$L$6</c:f>
              <c:numCache>
                <c:formatCode>0</c:formatCode>
                <c:ptCount val="11"/>
                <c:pt idx="0">
                  <c:v>0</c:v>
                </c:pt>
                <c:pt idx="1">
                  <c:v>55716.45</c:v>
                </c:pt>
                <c:pt idx="2">
                  <c:v>111432.9</c:v>
                </c:pt>
                <c:pt idx="3">
                  <c:v>167149.35</c:v>
                </c:pt>
                <c:pt idx="4">
                  <c:v>222865.8</c:v>
                </c:pt>
                <c:pt idx="5">
                  <c:v>278582.25</c:v>
                </c:pt>
                <c:pt idx="6">
                  <c:v>334298.7</c:v>
                </c:pt>
                <c:pt idx="7">
                  <c:v>390015.15</c:v>
                </c:pt>
                <c:pt idx="8">
                  <c:v>445731.6</c:v>
                </c:pt>
                <c:pt idx="9">
                  <c:v>501448.05</c:v>
                </c:pt>
                <c:pt idx="10">
                  <c:v>557164.5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FF-4C6B-B829-82F705BBDE4C}"/>
            </c:ext>
          </c:extLst>
        </c:ser>
        <c:ser>
          <c:idx val="0"/>
          <c:order val="2"/>
          <c:tx>
            <c:strRef>
              <c:f>'BEP Graph'!$A$7</c:f>
              <c:strCache>
                <c:ptCount val="1"/>
                <c:pt idx="0">
                  <c:v>Total Cost 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'BEP Graph'!$B$3:$L$3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Graph'!$B$7:$L$7</c:f>
              <c:numCache>
                <c:formatCode>0</c:formatCode>
                <c:ptCount val="11"/>
                <c:pt idx="0">
                  <c:v>184120</c:v>
                </c:pt>
                <c:pt idx="1">
                  <c:v>184120</c:v>
                </c:pt>
                <c:pt idx="2">
                  <c:v>204080</c:v>
                </c:pt>
                <c:pt idx="3">
                  <c:v>224040</c:v>
                </c:pt>
                <c:pt idx="4">
                  <c:v>272080</c:v>
                </c:pt>
                <c:pt idx="5">
                  <c:v>292040</c:v>
                </c:pt>
                <c:pt idx="6">
                  <c:v>315240</c:v>
                </c:pt>
                <c:pt idx="7">
                  <c:v>335200</c:v>
                </c:pt>
                <c:pt idx="8">
                  <c:v>433460</c:v>
                </c:pt>
                <c:pt idx="9">
                  <c:v>453420</c:v>
                </c:pt>
                <c:pt idx="10">
                  <c:v>473380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FF-4C6B-B829-82F705BB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963776"/>
        <c:axId val="219965312"/>
      </c:lineChart>
      <c:catAx>
        <c:axId val="219963776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crossAx val="219965312"/>
        <c:crosses val="autoZero"/>
        <c:auto val="1"/>
        <c:lblAlgn val="ctr"/>
        <c:lblOffset val="100"/>
        <c:noMultiLvlLbl val="0"/>
      </c:catAx>
      <c:valAx>
        <c:axId val="219965312"/>
        <c:scaling>
          <c:orientation val="minMax"/>
          <c:max val="60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9963776"/>
        <c:crosses val="autoZero"/>
        <c:crossBetween val="between"/>
        <c:majorUnit val="150000"/>
      </c:valAx>
    </c:plotArea>
    <c:legend>
      <c:legendPos val="b"/>
      <c:layout>
        <c:manualLayout>
          <c:xMode val="edge"/>
          <c:yMode val="edge"/>
          <c:x val="0.18581889412640373"/>
          <c:y val="0.88430980849616037"/>
          <c:w val="0.62836196413657308"/>
          <c:h val="8.4825993972975605E-2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9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46673854099774"/>
          <c:y val="7.7100831146106732E-2"/>
          <c:w val="0.86996128734875955"/>
          <c:h val="0.60815879939450901"/>
        </c:manualLayout>
      </c:layout>
      <c:lineChart>
        <c:grouping val="standard"/>
        <c:varyColors val="0"/>
        <c:ser>
          <c:idx val="1"/>
          <c:order val="0"/>
          <c:tx>
            <c:strRef>
              <c:f>'BEP Graph'!$A$4</c:f>
              <c:strCache>
                <c:ptCount val="1"/>
                <c:pt idx="0">
                  <c:v>Fixed Cost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'BEP Graph'!$B$27:$L$27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Graph'!$B$28:$L$28</c:f>
              <c:numCache>
                <c:formatCode>General</c:formatCode>
                <c:ptCount val="11"/>
                <c:pt idx="0">
                  <c:v>117720</c:v>
                </c:pt>
                <c:pt idx="1">
                  <c:v>117720</c:v>
                </c:pt>
                <c:pt idx="2">
                  <c:v>128520</c:v>
                </c:pt>
                <c:pt idx="3">
                  <c:v>139320</c:v>
                </c:pt>
                <c:pt idx="4">
                  <c:v>173880</c:v>
                </c:pt>
                <c:pt idx="5">
                  <c:v>184680</c:v>
                </c:pt>
                <c:pt idx="6">
                  <c:v>197640</c:v>
                </c:pt>
                <c:pt idx="7">
                  <c:v>208440</c:v>
                </c:pt>
                <c:pt idx="8">
                  <c:v>283932</c:v>
                </c:pt>
                <c:pt idx="9">
                  <c:v>287172</c:v>
                </c:pt>
                <c:pt idx="10">
                  <c:v>297972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7-4C92-8B59-14E2682736EE}"/>
            </c:ext>
          </c:extLst>
        </c:ser>
        <c:ser>
          <c:idx val="3"/>
          <c:order val="1"/>
          <c:tx>
            <c:strRef>
              <c:f>'BEP Graph'!$A$6</c:f>
              <c:strCache>
                <c:ptCount val="1"/>
                <c:pt idx="0">
                  <c:v>Income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none"/>
          </c:marker>
          <c:cat>
            <c:numRef>
              <c:f>'BEP Graph'!$B$27:$L$27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Graph'!$B$30:$L$30</c:f>
              <c:numCache>
                <c:formatCode>0</c:formatCode>
                <c:ptCount val="11"/>
                <c:pt idx="0">
                  <c:v>0</c:v>
                </c:pt>
                <c:pt idx="1">
                  <c:v>48168.45</c:v>
                </c:pt>
                <c:pt idx="2">
                  <c:v>96336.9</c:v>
                </c:pt>
                <c:pt idx="3">
                  <c:v>144505.35</c:v>
                </c:pt>
                <c:pt idx="4">
                  <c:v>192673.8</c:v>
                </c:pt>
                <c:pt idx="5">
                  <c:v>240842.25</c:v>
                </c:pt>
                <c:pt idx="6">
                  <c:v>289010.7</c:v>
                </c:pt>
                <c:pt idx="7">
                  <c:v>337179.15</c:v>
                </c:pt>
                <c:pt idx="8">
                  <c:v>385347.6</c:v>
                </c:pt>
                <c:pt idx="9">
                  <c:v>433516.05</c:v>
                </c:pt>
                <c:pt idx="10">
                  <c:v>481684.5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07-4C92-8B59-14E2682736EE}"/>
            </c:ext>
          </c:extLst>
        </c:ser>
        <c:ser>
          <c:idx val="0"/>
          <c:order val="2"/>
          <c:tx>
            <c:strRef>
              <c:f>'BEP Graph'!$A$7</c:f>
              <c:strCache>
                <c:ptCount val="1"/>
                <c:pt idx="0">
                  <c:v>Total Cost A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'BEP Graph'!$B$27:$L$27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'BEP Graph'!$B$31:$L$31</c:f>
              <c:numCache>
                <c:formatCode>0</c:formatCode>
                <c:ptCount val="11"/>
                <c:pt idx="0">
                  <c:v>124420</c:v>
                </c:pt>
                <c:pt idx="1">
                  <c:v>124420</c:v>
                </c:pt>
                <c:pt idx="2">
                  <c:v>141920</c:v>
                </c:pt>
                <c:pt idx="3">
                  <c:v>159420</c:v>
                </c:pt>
                <c:pt idx="4">
                  <c:v>200680</c:v>
                </c:pt>
                <c:pt idx="5">
                  <c:v>218180</c:v>
                </c:pt>
                <c:pt idx="6">
                  <c:v>237840</c:v>
                </c:pt>
                <c:pt idx="7">
                  <c:v>255340</c:v>
                </c:pt>
                <c:pt idx="8">
                  <c:v>337532</c:v>
                </c:pt>
                <c:pt idx="9">
                  <c:v>347472</c:v>
                </c:pt>
                <c:pt idx="10">
                  <c:v>364972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07-4C92-8B59-14E268273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932736"/>
        <c:axId val="220946816"/>
      </c:lineChart>
      <c:catAx>
        <c:axId val="220932736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20946816"/>
        <c:crosses val="autoZero"/>
        <c:auto val="1"/>
        <c:lblAlgn val="ctr"/>
        <c:lblOffset val="100"/>
        <c:noMultiLvlLbl val="0"/>
      </c:catAx>
      <c:valAx>
        <c:axId val="220946816"/>
        <c:scaling>
          <c:orientation val="minMax"/>
          <c:max val="50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20932736"/>
        <c:crosses val="autoZero"/>
        <c:crossBetween val="between"/>
        <c:majorUnit val="120000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0778A-A342-4FE8-8D7F-695F829A5485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EB3F1941-77D1-411D-AE8D-67E0C232B6FC}">
      <dgm:prSet phldrT="[Text]" custT="1"/>
      <dgm:spPr>
        <a:solidFill>
          <a:srgbClr val="0033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Labour</a:t>
          </a:r>
        </a:p>
      </dgm:t>
    </dgm:pt>
    <dgm:pt modelId="{87A37EFC-594E-4BDC-8B83-4658EEBADD7C}" type="parTrans" cxnId="{95FCDC6C-1E3D-4590-B328-35307A41478D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288555-C53A-4ED0-84AE-D51FCD6C7E31}" type="sibTrans" cxnId="{95FCDC6C-1E3D-4590-B328-35307A41478D}">
      <dgm:prSet custT="1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D07364-270A-44AE-A92A-7DCE026EBE04}">
      <dgm:prSet phldrT="[Text]" custT="1"/>
      <dgm:spPr>
        <a:solidFill>
          <a:srgbClr val="0033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Parts</a:t>
          </a:r>
        </a:p>
        <a:p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+ Oil</a:t>
          </a:r>
        </a:p>
      </dgm:t>
    </dgm:pt>
    <dgm:pt modelId="{320E2BF6-2CAB-41F1-A3E5-C2755E558149}" type="parTrans" cxnId="{DC24A235-79FC-471A-9FC7-5E041375215A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1148CC-43B7-4826-806E-E2EC9E839E9C}" type="sibTrans" cxnId="{DC24A235-79FC-471A-9FC7-5E041375215A}">
      <dgm:prSet custT="1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70B565-96DE-460C-80CB-D8F7D7049E6F}">
      <dgm:prSet phldrT="[Text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10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rPr>
            <a:t>TVSM Incentive</a:t>
          </a:r>
        </a:p>
      </dgm:t>
    </dgm:pt>
    <dgm:pt modelId="{4464C0C1-0BB9-4A55-9767-795B2D52C5A3}" type="parTrans" cxnId="{B17C0E92-5198-4E76-A6B0-5C9840840517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E820AB-DDD8-4D11-A749-B0B497BE2C20}" type="sibTrans" cxnId="{B17C0E92-5198-4E76-A6B0-5C9840840517}">
      <dgm:prSet custT="1"/>
      <dgm:spPr>
        <a:noFill/>
        <a:ln>
          <a:noFill/>
        </a:ln>
      </dgm:spPr>
      <dgm:t>
        <a:bodyPr/>
        <a:lstStyle/>
        <a:p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A4F73-9025-4EF8-A206-2E89BC4E52E7}">
      <dgm:prSet phldrT="[Text]" custT="1"/>
      <dgm:spPr>
        <a:solidFill>
          <a:srgbClr val="005A9E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Scrap Sale</a:t>
          </a:r>
        </a:p>
      </dgm:t>
    </dgm:pt>
    <dgm:pt modelId="{8D2DF870-8B48-45B2-85B8-1C3E2C3D770A}" type="parTrans" cxnId="{83E9054B-2FD6-4E69-A829-C89F49E7638B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01CDE9-31AD-4036-B7E9-B02001806F0E}" type="sibTrans" cxnId="{83E9054B-2FD6-4E69-A829-C89F49E7638B}">
      <dgm:prSet custT="1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sz="9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224D8-C847-423E-9329-D574EBC57A5E}">
      <dgm:prSet phldrT="[Text]" custT="1"/>
      <dgm:spPr>
        <a:solidFill>
          <a:srgbClr val="C0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Value Added Services &amp; Additives</a:t>
          </a:r>
        </a:p>
      </dgm:t>
    </dgm:pt>
    <dgm:pt modelId="{C50AF57D-87B6-4190-AE87-28507A90699D}" type="parTrans" cxnId="{21B33816-3DAA-46F2-BC25-AD68265C4D3B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BFCFD-7B1B-4F7E-A5B9-FF5F653288E2}" type="sibTrans" cxnId="{21B33816-3DAA-46F2-BC25-AD68265C4D3B}">
      <dgm:prSet custT="1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sz="105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B588F-A935-4248-BCA0-32AA3E9B56EC}">
      <dgm:prSet phldrT="[Text]" custT="1"/>
      <dgm:spPr>
        <a:noFill/>
        <a:ln>
          <a:noFill/>
        </a:ln>
      </dgm:spPr>
      <dgm:t>
        <a:bodyPr/>
        <a:lstStyle/>
        <a:p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C5AA4-EDE1-4704-B38B-261B107B0A60}" type="parTrans" cxnId="{2C556755-4B27-42F0-82E1-49206ED38708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D5801F-72A9-4029-B5CF-7878346569D1}" type="sibTrans" cxnId="{2C556755-4B27-42F0-82E1-49206ED38708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902298-0CE6-40B9-9427-5933A3A8377A}" type="pres">
      <dgm:prSet presAssocID="{57F0778A-A342-4FE8-8D7F-695F829A5485}" presName="linearFlow" presStyleCnt="0">
        <dgm:presLayoutVars>
          <dgm:dir/>
          <dgm:resizeHandles val="exact"/>
        </dgm:presLayoutVars>
      </dgm:prSet>
      <dgm:spPr/>
    </dgm:pt>
    <dgm:pt modelId="{B1B3113A-56AB-4BD2-AB97-1EB59C54094B}" type="pres">
      <dgm:prSet presAssocID="{EB3F1941-77D1-411D-AE8D-67E0C232B6FC}" presName="node" presStyleLbl="node1" presStyleIdx="0" presStyleCnt="6">
        <dgm:presLayoutVars>
          <dgm:bulletEnabled val="1"/>
        </dgm:presLayoutVars>
      </dgm:prSet>
      <dgm:spPr/>
    </dgm:pt>
    <dgm:pt modelId="{1899B99E-4598-4FB0-BAF5-A39E71628659}" type="pres">
      <dgm:prSet presAssocID="{B0288555-C53A-4ED0-84AE-D51FCD6C7E31}" presName="spacerL" presStyleCnt="0"/>
      <dgm:spPr/>
    </dgm:pt>
    <dgm:pt modelId="{EFB323E6-7003-4B08-B796-339AC0183AFB}" type="pres">
      <dgm:prSet presAssocID="{B0288555-C53A-4ED0-84AE-D51FCD6C7E31}" presName="sibTrans" presStyleLbl="sibTrans2D1" presStyleIdx="0" presStyleCnt="5"/>
      <dgm:spPr/>
    </dgm:pt>
    <dgm:pt modelId="{C0061358-1722-431E-804C-A6FBA9E9C071}" type="pres">
      <dgm:prSet presAssocID="{B0288555-C53A-4ED0-84AE-D51FCD6C7E31}" presName="spacerR" presStyleCnt="0"/>
      <dgm:spPr/>
    </dgm:pt>
    <dgm:pt modelId="{DAC76EAF-11DF-498D-9EF3-8BC9BC6FE05F}" type="pres">
      <dgm:prSet presAssocID="{F9D07364-270A-44AE-A92A-7DCE026EBE04}" presName="node" presStyleLbl="node1" presStyleIdx="1" presStyleCnt="6">
        <dgm:presLayoutVars>
          <dgm:bulletEnabled val="1"/>
        </dgm:presLayoutVars>
      </dgm:prSet>
      <dgm:spPr/>
    </dgm:pt>
    <dgm:pt modelId="{A3617FAE-88C8-4920-844B-8567A0DA10D8}" type="pres">
      <dgm:prSet presAssocID="{A21148CC-43B7-4826-806E-E2EC9E839E9C}" presName="spacerL" presStyleCnt="0"/>
      <dgm:spPr/>
    </dgm:pt>
    <dgm:pt modelId="{06FA9B6C-9F3A-45BB-826C-EA574923FE9E}" type="pres">
      <dgm:prSet presAssocID="{A21148CC-43B7-4826-806E-E2EC9E839E9C}" presName="sibTrans" presStyleLbl="sibTrans2D1" presStyleIdx="1" presStyleCnt="5"/>
      <dgm:spPr/>
    </dgm:pt>
    <dgm:pt modelId="{507BD8FD-BE8C-49AB-9E2A-6657D1BF1659}" type="pres">
      <dgm:prSet presAssocID="{A21148CC-43B7-4826-806E-E2EC9E839E9C}" presName="spacerR" presStyleCnt="0"/>
      <dgm:spPr/>
    </dgm:pt>
    <dgm:pt modelId="{B7F493B0-9FF9-4E57-BF4B-C15D1EFA0025}" type="pres">
      <dgm:prSet presAssocID="{500A4F73-9025-4EF8-A206-2E89BC4E52E7}" presName="node" presStyleLbl="node1" presStyleIdx="2" presStyleCnt="6">
        <dgm:presLayoutVars>
          <dgm:bulletEnabled val="1"/>
        </dgm:presLayoutVars>
      </dgm:prSet>
      <dgm:spPr/>
    </dgm:pt>
    <dgm:pt modelId="{0575946D-DEDD-4D52-8F48-0974F1869D5A}" type="pres">
      <dgm:prSet presAssocID="{5301CDE9-31AD-4036-B7E9-B02001806F0E}" presName="spacerL" presStyleCnt="0"/>
      <dgm:spPr/>
    </dgm:pt>
    <dgm:pt modelId="{11AD521F-113A-45C0-8F3A-D03C3965932B}" type="pres">
      <dgm:prSet presAssocID="{5301CDE9-31AD-4036-B7E9-B02001806F0E}" presName="sibTrans" presStyleLbl="sibTrans2D1" presStyleIdx="2" presStyleCnt="5"/>
      <dgm:spPr/>
    </dgm:pt>
    <dgm:pt modelId="{0EFFCC2E-E389-40C9-8D41-5C9A072A7E1D}" type="pres">
      <dgm:prSet presAssocID="{5301CDE9-31AD-4036-B7E9-B02001806F0E}" presName="spacerR" presStyleCnt="0"/>
      <dgm:spPr/>
    </dgm:pt>
    <dgm:pt modelId="{CF30CEFA-2564-434D-9D3C-3A9F3707FB3B}" type="pres">
      <dgm:prSet presAssocID="{2A3224D8-C847-423E-9329-D574EBC57A5E}" presName="node" presStyleLbl="node1" presStyleIdx="3" presStyleCnt="6">
        <dgm:presLayoutVars>
          <dgm:bulletEnabled val="1"/>
        </dgm:presLayoutVars>
      </dgm:prSet>
      <dgm:spPr/>
    </dgm:pt>
    <dgm:pt modelId="{471FE6B1-0E2E-46AF-8FAA-B1163238D6D5}" type="pres">
      <dgm:prSet presAssocID="{B9EBFCFD-7B1B-4F7E-A5B9-FF5F653288E2}" presName="spacerL" presStyleCnt="0"/>
      <dgm:spPr/>
    </dgm:pt>
    <dgm:pt modelId="{A02C0D9C-2531-4CB4-8219-3DA7EA2582C8}" type="pres">
      <dgm:prSet presAssocID="{B9EBFCFD-7B1B-4F7E-A5B9-FF5F653288E2}" presName="sibTrans" presStyleLbl="sibTrans2D1" presStyleIdx="3" presStyleCnt="5"/>
      <dgm:spPr/>
    </dgm:pt>
    <dgm:pt modelId="{ABD80514-26BB-49D7-BD7B-739CDB877F0D}" type="pres">
      <dgm:prSet presAssocID="{B9EBFCFD-7B1B-4F7E-A5B9-FF5F653288E2}" presName="spacerR" presStyleCnt="0"/>
      <dgm:spPr/>
    </dgm:pt>
    <dgm:pt modelId="{5D7A825E-E7E8-4F72-8FCC-4F53AEA34984}" type="pres">
      <dgm:prSet presAssocID="{5270B565-96DE-460C-80CB-D8F7D7049E6F}" presName="node" presStyleLbl="node1" presStyleIdx="4" presStyleCnt="6">
        <dgm:presLayoutVars>
          <dgm:bulletEnabled val="1"/>
        </dgm:presLayoutVars>
      </dgm:prSet>
      <dgm:spPr/>
    </dgm:pt>
    <dgm:pt modelId="{AC95F740-FBC1-42A1-BB47-158ADEFBFEAC}" type="pres">
      <dgm:prSet presAssocID="{2BE820AB-DDD8-4D11-A749-B0B497BE2C20}" presName="spacerL" presStyleCnt="0"/>
      <dgm:spPr/>
    </dgm:pt>
    <dgm:pt modelId="{A11FA466-3A60-4785-B591-2320D006D8B4}" type="pres">
      <dgm:prSet presAssocID="{2BE820AB-DDD8-4D11-A749-B0B497BE2C20}" presName="sibTrans" presStyleLbl="sibTrans2D1" presStyleIdx="4" presStyleCnt="5"/>
      <dgm:spPr/>
    </dgm:pt>
    <dgm:pt modelId="{95F908D3-958D-41AF-93E6-9D05DA1064FF}" type="pres">
      <dgm:prSet presAssocID="{2BE820AB-DDD8-4D11-A749-B0B497BE2C20}" presName="spacerR" presStyleCnt="0"/>
      <dgm:spPr/>
    </dgm:pt>
    <dgm:pt modelId="{08C5FC20-9D6F-4800-9C1D-0471389D5FD0}" type="pres">
      <dgm:prSet presAssocID="{775B588F-A935-4248-BCA0-32AA3E9B56EC}" presName="node" presStyleLbl="node1" presStyleIdx="5" presStyleCnt="6">
        <dgm:presLayoutVars>
          <dgm:bulletEnabled val="1"/>
        </dgm:presLayoutVars>
      </dgm:prSet>
      <dgm:spPr/>
    </dgm:pt>
  </dgm:ptLst>
  <dgm:cxnLst>
    <dgm:cxn modelId="{A5073810-6ECB-442C-ADEA-51C23D2CBDB7}" type="presOf" srcId="{500A4F73-9025-4EF8-A206-2E89BC4E52E7}" destId="{B7F493B0-9FF9-4E57-BF4B-C15D1EFA0025}" srcOrd="0" destOrd="0" presId="urn:microsoft.com/office/officeart/2005/8/layout/equation1"/>
    <dgm:cxn modelId="{21B33816-3DAA-46F2-BC25-AD68265C4D3B}" srcId="{57F0778A-A342-4FE8-8D7F-695F829A5485}" destId="{2A3224D8-C847-423E-9329-D574EBC57A5E}" srcOrd="3" destOrd="0" parTransId="{C50AF57D-87B6-4190-AE87-28507A90699D}" sibTransId="{B9EBFCFD-7B1B-4F7E-A5B9-FF5F653288E2}"/>
    <dgm:cxn modelId="{DC11EA22-B6FD-4605-BFB3-6ADBD5FABE61}" type="presOf" srcId="{57F0778A-A342-4FE8-8D7F-695F829A5485}" destId="{92902298-0CE6-40B9-9427-5933A3A8377A}" srcOrd="0" destOrd="0" presId="urn:microsoft.com/office/officeart/2005/8/layout/equation1"/>
    <dgm:cxn modelId="{6527A133-669A-438E-9616-46535036BAA5}" type="presOf" srcId="{B0288555-C53A-4ED0-84AE-D51FCD6C7E31}" destId="{EFB323E6-7003-4B08-B796-339AC0183AFB}" srcOrd="0" destOrd="0" presId="urn:microsoft.com/office/officeart/2005/8/layout/equation1"/>
    <dgm:cxn modelId="{DC24A235-79FC-471A-9FC7-5E041375215A}" srcId="{57F0778A-A342-4FE8-8D7F-695F829A5485}" destId="{F9D07364-270A-44AE-A92A-7DCE026EBE04}" srcOrd="1" destOrd="0" parTransId="{320E2BF6-2CAB-41F1-A3E5-C2755E558149}" sibTransId="{A21148CC-43B7-4826-806E-E2EC9E839E9C}"/>
    <dgm:cxn modelId="{9E292C42-B20F-4352-B6A9-B33904433040}" type="presOf" srcId="{5301CDE9-31AD-4036-B7E9-B02001806F0E}" destId="{11AD521F-113A-45C0-8F3A-D03C3965932B}" srcOrd="0" destOrd="0" presId="urn:microsoft.com/office/officeart/2005/8/layout/equation1"/>
    <dgm:cxn modelId="{910D1764-419D-4E27-A0A8-C1A9F43D5055}" type="presOf" srcId="{F9D07364-270A-44AE-A92A-7DCE026EBE04}" destId="{DAC76EAF-11DF-498D-9EF3-8BC9BC6FE05F}" srcOrd="0" destOrd="0" presId="urn:microsoft.com/office/officeart/2005/8/layout/equation1"/>
    <dgm:cxn modelId="{83E9054B-2FD6-4E69-A829-C89F49E7638B}" srcId="{57F0778A-A342-4FE8-8D7F-695F829A5485}" destId="{500A4F73-9025-4EF8-A206-2E89BC4E52E7}" srcOrd="2" destOrd="0" parTransId="{8D2DF870-8B48-45B2-85B8-1C3E2C3D770A}" sibTransId="{5301CDE9-31AD-4036-B7E9-B02001806F0E}"/>
    <dgm:cxn modelId="{95FCDC6C-1E3D-4590-B328-35307A41478D}" srcId="{57F0778A-A342-4FE8-8D7F-695F829A5485}" destId="{EB3F1941-77D1-411D-AE8D-67E0C232B6FC}" srcOrd="0" destOrd="0" parTransId="{87A37EFC-594E-4BDC-8B83-4658EEBADD7C}" sibTransId="{B0288555-C53A-4ED0-84AE-D51FCD6C7E31}"/>
    <dgm:cxn modelId="{6DEDDC6D-0BF9-4036-A46B-879E42E3209F}" type="presOf" srcId="{2BE820AB-DDD8-4D11-A749-B0B497BE2C20}" destId="{A11FA466-3A60-4785-B591-2320D006D8B4}" srcOrd="0" destOrd="0" presId="urn:microsoft.com/office/officeart/2005/8/layout/equation1"/>
    <dgm:cxn modelId="{BE9C5D53-9012-42E3-BA82-524D80262368}" type="presOf" srcId="{5270B565-96DE-460C-80CB-D8F7D7049E6F}" destId="{5D7A825E-E7E8-4F72-8FCC-4F53AEA34984}" srcOrd="0" destOrd="0" presId="urn:microsoft.com/office/officeart/2005/8/layout/equation1"/>
    <dgm:cxn modelId="{2C556755-4B27-42F0-82E1-49206ED38708}" srcId="{57F0778A-A342-4FE8-8D7F-695F829A5485}" destId="{775B588F-A935-4248-BCA0-32AA3E9B56EC}" srcOrd="5" destOrd="0" parTransId="{68BC5AA4-EDE1-4704-B38B-261B107B0A60}" sibTransId="{9CD5801F-72A9-4029-B5CF-7878346569D1}"/>
    <dgm:cxn modelId="{D559045A-CFFD-4A9B-8E38-07B5BA94D5C9}" type="presOf" srcId="{B9EBFCFD-7B1B-4F7E-A5B9-FF5F653288E2}" destId="{A02C0D9C-2531-4CB4-8219-3DA7EA2582C8}" srcOrd="0" destOrd="0" presId="urn:microsoft.com/office/officeart/2005/8/layout/equation1"/>
    <dgm:cxn modelId="{B17C0E92-5198-4E76-A6B0-5C9840840517}" srcId="{57F0778A-A342-4FE8-8D7F-695F829A5485}" destId="{5270B565-96DE-460C-80CB-D8F7D7049E6F}" srcOrd="4" destOrd="0" parTransId="{4464C0C1-0BB9-4A55-9767-795B2D52C5A3}" sibTransId="{2BE820AB-DDD8-4D11-A749-B0B497BE2C20}"/>
    <dgm:cxn modelId="{0A50C592-3970-4DD0-AFC0-AB1D01B50574}" type="presOf" srcId="{EB3F1941-77D1-411D-AE8D-67E0C232B6FC}" destId="{B1B3113A-56AB-4BD2-AB97-1EB59C54094B}" srcOrd="0" destOrd="0" presId="urn:microsoft.com/office/officeart/2005/8/layout/equation1"/>
    <dgm:cxn modelId="{E0EE46A6-5DA6-4DED-ADCE-9CAD76BF0B82}" type="presOf" srcId="{2A3224D8-C847-423E-9329-D574EBC57A5E}" destId="{CF30CEFA-2564-434D-9D3C-3A9F3707FB3B}" srcOrd="0" destOrd="0" presId="urn:microsoft.com/office/officeart/2005/8/layout/equation1"/>
    <dgm:cxn modelId="{C1E39EBA-3A91-458D-ADEF-17E7DDBCF7EE}" type="presOf" srcId="{A21148CC-43B7-4826-806E-E2EC9E839E9C}" destId="{06FA9B6C-9F3A-45BB-826C-EA574923FE9E}" srcOrd="0" destOrd="0" presId="urn:microsoft.com/office/officeart/2005/8/layout/equation1"/>
    <dgm:cxn modelId="{B0DD49DB-67E5-44D3-9F22-BA8A34610CAB}" type="presOf" srcId="{775B588F-A935-4248-BCA0-32AA3E9B56EC}" destId="{08C5FC20-9D6F-4800-9C1D-0471389D5FD0}" srcOrd="0" destOrd="0" presId="urn:microsoft.com/office/officeart/2005/8/layout/equation1"/>
    <dgm:cxn modelId="{49377138-5423-46D9-B661-C0DA062701D8}" type="presParOf" srcId="{92902298-0CE6-40B9-9427-5933A3A8377A}" destId="{B1B3113A-56AB-4BD2-AB97-1EB59C54094B}" srcOrd="0" destOrd="0" presId="urn:microsoft.com/office/officeart/2005/8/layout/equation1"/>
    <dgm:cxn modelId="{FABC14A5-BA9E-4144-A91A-49AAFC155624}" type="presParOf" srcId="{92902298-0CE6-40B9-9427-5933A3A8377A}" destId="{1899B99E-4598-4FB0-BAF5-A39E71628659}" srcOrd="1" destOrd="0" presId="urn:microsoft.com/office/officeart/2005/8/layout/equation1"/>
    <dgm:cxn modelId="{839B9B1C-646C-49C1-89BE-00FFF0D91AC7}" type="presParOf" srcId="{92902298-0CE6-40B9-9427-5933A3A8377A}" destId="{EFB323E6-7003-4B08-B796-339AC0183AFB}" srcOrd="2" destOrd="0" presId="urn:microsoft.com/office/officeart/2005/8/layout/equation1"/>
    <dgm:cxn modelId="{20774475-C1BC-4A85-B833-55815EF6D936}" type="presParOf" srcId="{92902298-0CE6-40B9-9427-5933A3A8377A}" destId="{C0061358-1722-431E-804C-A6FBA9E9C071}" srcOrd="3" destOrd="0" presId="urn:microsoft.com/office/officeart/2005/8/layout/equation1"/>
    <dgm:cxn modelId="{B0EE6A8C-8BD6-499A-8A8E-B58F6DCD4F6C}" type="presParOf" srcId="{92902298-0CE6-40B9-9427-5933A3A8377A}" destId="{DAC76EAF-11DF-498D-9EF3-8BC9BC6FE05F}" srcOrd="4" destOrd="0" presId="urn:microsoft.com/office/officeart/2005/8/layout/equation1"/>
    <dgm:cxn modelId="{8688BFFF-A33F-4BBB-B336-9A5B2128596D}" type="presParOf" srcId="{92902298-0CE6-40B9-9427-5933A3A8377A}" destId="{A3617FAE-88C8-4920-844B-8567A0DA10D8}" srcOrd="5" destOrd="0" presId="urn:microsoft.com/office/officeart/2005/8/layout/equation1"/>
    <dgm:cxn modelId="{87B7FB93-4D81-478B-9264-56D4EFADADA7}" type="presParOf" srcId="{92902298-0CE6-40B9-9427-5933A3A8377A}" destId="{06FA9B6C-9F3A-45BB-826C-EA574923FE9E}" srcOrd="6" destOrd="0" presId="urn:microsoft.com/office/officeart/2005/8/layout/equation1"/>
    <dgm:cxn modelId="{47A0EF74-784F-4095-9FD5-69C8492F48E3}" type="presParOf" srcId="{92902298-0CE6-40B9-9427-5933A3A8377A}" destId="{507BD8FD-BE8C-49AB-9E2A-6657D1BF1659}" srcOrd="7" destOrd="0" presId="urn:microsoft.com/office/officeart/2005/8/layout/equation1"/>
    <dgm:cxn modelId="{B954E293-C126-4FDC-8DBB-6133C4A333B2}" type="presParOf" srcId="{92902298-0CE6-40B9-9427-5933A3A8377A}" destId="{B7F493B0-9FF9-4E57-BF4B-C15D1EFA0025}" srcOrd="8" destOrd="0" presId="urn:microsoft.com/office/officeart/2005/8/layout/equation1"/>
    <dgm:cxn modelId="{CA1344B3-67DF-4906-A19B-960B04499BF1}" type="presParOf" srcId="{92902298-0CE6-40B9-9427-5933A3A8377A}" destId="{0575946D-DEDD-4D52-8F48-0974F1869D5A}" srcOrd="9" destOrd="0" presId="urn:microsoft.com/office/officeart/2005/8/layout/equation1"/>
    <dgm:cxn modelId="{3F455C24-0EE1-40CC-A7C7-166318077738}" type="presParOf" srcId="{92902298-0CE6-40B9-9427-5933A3A8377A}" destId="{11AD521F-113A-45C0-8F3A-D03C3965932B}" srcOrd="10" destOrd="0" presId="urn:microsoft.com/office/officeart/2005/8/layout/equation1"/>
    <dgm:cxn modelId="{BDF073E8-87AF-4EFC-8D54-A78A5FE8F7FC}" type="presParOf" srcId="{92902298-0CE6-40B9-9427-5933A3A8377A}" destId="{0EFFCC2E-E389-40C9-8D41-5C9A072A7E1D}" srcOrd="11" destOrd="0" presId="urn:microsoft.com/office/officeart/2005/8/layout/equation1"/>
    <dgm:cxn modelId="{06C0059A-E596-4D5B-B291-BEC5F7CE40D0}" type="presParOf" srcId="{92902298-0CE6-40B9-9427-5933A3A8377A}" destId="{CF30CEFA-2564-434D-9D3C-3A9F3707FB3B}" srcOrd="12" destOrd="0" presId="urn:microsoft.com/office/officeart/2005/8/layout/equation1"/>
    <dgm:cxn modelId="{71019C51-46E8-4208-98F4-681F6A550D76}" type="presParOf" srcId="{92902298-0CE6-40B9-9427-5933A3A8377A}" destId="{471FE6B1-0E2E-46AF-8FAA-B1163238D6D5}" srcOrd="13" destOrd="0" presId="urn:microsoft.com/office/officeart/2005/8/layout/equation1"/>
    <dgm:cxn modelId="{F19B4AF0-B7E0-434E-A819-F1E8BC1EC51C}" type="presParOf" srcId="{92902298-0CE6-40B9-9427-5933A3A8377A}" destId="{A02C0D9C-2531-4CB4-8219-3DA7EA2582C8}" srcOrd="14" destOrd="0" presId="urn:microsoft.com/office/officeart/2005/8/layout/equation1"/>
    <dgm:cxn modelId="{CF001D37-667B-4777-96AF-4DC3E17FFAC6}" type="presParOf" srcId="{92902298-0CE6-40B9-9427-5933A3A8377A}" destId="{ABD80514-26BB-49D7-BD7B-739CDB877F0D}" srcOrd="15" destOrd="0" presId="urn:microsoft.com/office/officeart/2005/8/layout/equation1"/>
    <dgm:cxn modelId="{CB78C6A2-9722-474E-AA09-C5296E7AB028}" type="presParOf" srcId="{92902298-0CE6-40B9-9427-5933A3A8377A}" destId="{5D7A825E-E7E8-4F72-8FCC-4F53AEA34984}" srcOrd="16" destOrd="0" presId="urn:microsoft.com/office/officeart/2005/8/layout/equation1"/>
    <dgm:cxn modelId="{6EDB5C39-9001-4E74-8537-2E76A3AA51C1}" type="presParOf" srcId="{92902298-0CE6-40B9-9427-5933A3A8377A}" destId="{AC95F740-FBC1-42A1-BB47-158ADEFBFEAC}" srcOrd="17" destOrd="0" presId="urn:microsoft.com/office/officeart/2005/8/layout/equation1"/>
    <dgm:cxn modelId="{7DC096A0-C450-454B-879D-9C3C5FC53389}" type="presParOf" srcId="{92902298-0CE6-40B9-9427-5933A3A8377A}" destId="{A11FA466-3A60-4785-B591-2320D006D8B4}" srcOrd="18" destOrd="0" presId="urn:microsoft.com/office/officeart/2005/8/layout/equation1"/>
    <dgm:cxn modelId="{8BFC97EA-8453-480B-B683-B9FE7EB16FAC}" type="presParOf" srcId="{92902298-0CE6-40B9-9427-5933A3A8377A}" destId="{95F908D3-958D-41AF-93E6-9D05DA1064FF}" srcOrd="19" destOrd="0" presId="urn:microsoft.com/office/officeart/2005/8/layout/equation1"/>
    <dgm:cxn modelId="{1CE2A1F9-3013-4710-8A6E-2479CF990645}" type="presParOf" srcId="{92902298-0CE6-40B9-9427-5933A3A8377A}" destId="{08C5FC20-9D6F-4800-9C1D-0471389D5FD0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3113A-56AB-4BD2-AB97-1EB59C54094B}">
      <dsp:nvSpPr>
        <dsp:cNvPr id="0" name=""/>
        <dsp:cNvSpPr/>
      </dsp:nvSpPr>
      <dsp:spPr>
        <a:xfrm>
          <a:off x="2934" y="39965"/>
          <a:ext cx="1034353" cy="1034353"/>
        </a:xfrm>
        <a:prstGeom prst="ellipse">
          <a:avLst/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Labour</a:t>
          </a:r>
        </a:p>
      </dsp:txBody>
      <dsp:txXfrm>
        <a:off x="154411" y="191442"/>
        <a:ext cx="731399" cy="731399"/>
      </dsp:txXfrm>
    </dsp:sp>
    <dsp:sp modelId="{EFB323E6-7003-4B08-B796-339AC0183AFB}">
      <dsp:nvSpPr>
        <dsp:cNvPr id="0" name=""/>
        <dsp:cNvSpPr/>
      </dsp:nvSpPr>
      <dsp:spPr>
        <a:xfrm>
          <a:off x="1121277" y="257180"/>
          <a:ext cx="599924" cy="599924"/>
        </a:xfrm>
        <a:prstGeom prst="mathPlus">
          <a:avLst/>
        </a:prstGeom>
        <a:solidFill>
          <a:srgbClr val="0070C0"/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0797" y="486591"/>
        <a:ext cx="440884" cy="141102"/>
      </dsp:txXfrm>
    </dsp:sp>
    <dsp:sp modelId="{DAC76EAF-11DF-498D-9EF3-8BC9BC6FE05F}">
      <dsp:nvSpPr>
        <dsp:cNvPr id="0" name=""/>
        <dsp:cNvSpPr/>
      </dsp:nvSpPr>
      <dsp:spPr>
        <a:xfrm>
          <a:off x="1805191" y="39965"/>
          <a:ext cx="1034353" cy="1034353"/>
        </a:xfrm>
        <a:prstGeom prst="ellipse">
          <a:avLst/>
        </a:prstGeom>
        <a:solidFill>
          <a:srgbClr val="00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Parts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+ Oil</a:t>
          </a:r>
        </a:p>
      </dsp:txBody>
      <dsp:txXfrm>
        <a:off x="1956668" y="191442"/>
        <a:ext cx="731399" cy="731399"/>
      </dsp:txXfrm>
    </dsp:sp>
    <dsp:sp modelId="{06FA9B6C-9F3A-45BB-826C-EA574923FE9E}">
      <dsp:nvSpPr>
        <dsp:cNvPr id="0" name=""/>
        <dsp:cNvSpPr/>
      </dsp:nvSpPr>
      <dsp:spPr>
        <a:xfrm>
          <a:off x="2923534" y="257180"/>
          <a:ext cx="599924" cy="599924"/>
        </a:xfrm>
        <a:prstGeom prst="mathPlus">
          <a:avLst/>
        </a:prstGeom>
        <a:solidFill>
          <a:srgbClr val="0070C0"/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3054" y="486591"/>
        <a:ext cx="440884" cy="141102"/>
      </dsp:txXfrm>
    </dsp:sp>
    <dsp:sp modelId="{B7F493B0-9FF9-4E57-BF4B-C15D1EFA0025}">
      <dsp:nvSpPr>
        <dsp:cNvPr id="0" name=""/>
        <dsp:cNvSpPr/>
      </dsp:nvSpPr>
      <dsp:spPr>
        <a:xfrm>
          <a:off x="3607448" y="39965"/>
          <a:ext cx="1034353" cy="1034353"/>
        </a:xfrm>
        <a:prstGeom prst="ellipse">
          <a:avLst/>
        </a:prstGeom>
        <a:solidFill>
          <a:srgbClr val="005A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Scrap Sale</a:t>
          </a:r>
        </a:p>
      </dsp:txBody>
      <dsp:txXfrm>
        <a:off x="3758925" y="191442"/>
        <a:ext cx="731399" cy="731399"/>
      </dsp:txXfrm>
    </dsp:sp>
    <dsp:sp modelId="{11AD521F-113A-45C0-8F3A-D03C3965932B}">
      <dsp:nvSpPr>
        <dsp:cNvPr id="0" name=""/>
        <dsp:cNvSpPr/>
      </dsp:nvSpPr>
      <dsp:spPr>
        <a:xfrm>
          <a:off x="4725791" y="257180"/>
          <a:ext cx="599924" cy="599924"/>
        </a:xfrm>
        <a:prstGeom prst="mathPlus">
          <a:avLst/>
        </a:prstGeom>
        <a:solidFill>
          <a:srgbClr val="0070C0"/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05311" y="486591"/>
        <a:ext cx="440884" cy="141102"/>
      </dsp:txXfrm>
    </dsp:sp>
    <dsp:sp modelId="{CF30CEFA-2564-434D-9D3C-3A9F3707FB3B}">
      <dsp:nvSpPr>
        <dsp:cNvPr id="0" name=""/>
        <dsp:cNvSpPr/>
      </dsp:nvSpPr>
      <dsp:spPr>
        <a:xfrm>
          <a:off x="5409705" y="39965"/>
          <a:ext cx="1034353" cy="1034353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Value Added Services &amp; Additives</a:t>
          </a:r>
        </a:p>
      </dsp:txBody>
      <dsp:txXfrm>
        <a:off x="5561182" y="191442"/>
        <a:ext cx="731399" cy="731399"/>
      </dsp:txXfrm>
    </dsp:sp>
    <dsp:sp modelId="{A02C0D9C-2531-4CB4-8219-3DA7EA2582C8}">
      <dsp:nvSpPr>
        <dsp:cNvPr id="0" name=""/>
        <dsp:cNvSpPr/>
      </dsp:nvSpPr>
      <dsp:spPr>
        <a:xfrm>
          <a:off x="6528048" y="257180"/>
          <a:ext cx="599924" cy="599924"/>
        </a:xfrm>
        <a:prstGeom prst="mathPlus">
          <a:avLst/>
        </a:prstGeom>
        <a:solidFill>
          <a:srgbClr val="0070C0"/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07568" y="486591"/>
        <a:ext cx="440884" cy="141102"/>
      </dsp:txXfrm>
    </dsp:sp>
    <dsp:sp modelId="{5D7A825E-E7E8-4F72-8FCC-4F53AEA34984}">
      <dsp:nvSpPr>
        <dsp:cNvPr id="0" name=""/>
        <dsp:cNvSpPr/>
      </dsp:nvSpPr>
      <dsp:spPr>
        <a:xfrm>
          <a:off x="7211962" y="39965"/>
          <a:ext cx="1034353" cy="103435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rPr>
            <a:t>TVSM Incentive</a:t>
          </a:r>
        </a:p>
      </dsp:txBody>
      <dsp:txXfrm>
        <a:off x="7363439" y="191442"/>
        <a:ext cx="731399" cy="731399"/>
      </dsp:txXfrm>
    </dsp:sp>
    <dsp:sp modelId="{A11FA466-3A60-4785-B591-2320D006D8B4}">
      <dsp:nvSpPr>
        <dsp:cNvPr id="0" name=""/>
        <dsp:cNvSpPr/>
      </dsp:nvSpPr>
      <dsp:spPr>
        <a:xfrm>
          <a:off x="8330305" y="257180"/>
          <a:ext cx="599924" cy="599924"/>
        </a:xfrm>
        <a:prstGeom prst="mathEqual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09825" y="380764"/>
        <a:ext cx="440884" cy="352756"/>
      </dsp:txXfrm>
    </dsp:sp>
    <dsp:sp modelId="{08C5FC20-9D6F-4800-9C1D-0471389D5FD0}">
      <dsp:nvSpPr>
        <dsp:cNvPr id="0" name=""/>
        <dsp:cNvSpPr/>
      </dsp:nvSpPr>
      <dsp:spPr>
        <a:xfrm>
          <a:off x="9014219" y="39965"/>
          <a:ext cx="1034353" cy="1034353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5696" y="191442"/>
        <a:ext cx="731399" cy="73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0.67857</cdr:x>
      <cdr:y>0.15947</cdr:y>
    </cdr:from>
    <cdr:to>
      <cdr:x>1</cdr:x>
      <cdr:y>0.25372</cdr:y>
    </cdr:to>
    <cdr:sp macro="" textlink="">
      <cdr:nvSpPr>
        <cdr:cNvPr id="2" name="TextBox 10"/>
        <cdr:cNvSpPr txBox="1"/>
      </cdr:nvSpPr>
      <cdr:spPr>
        <a:xfrm xmlns:a="http://schemas.openxmlformats.org/drawingml/2006/main">
          <a:off x="1447800" y="364552"/>
          <a:ext cx="685800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>
              <a:latin typeface="Arial" panose="020B0604020202020204" pitchFamily="34" charset="0"/>
              <a:cs typeface="Arial" panose="020B0604020202020204" pitchFamily="34" charset="0"/>
            </a:rPr>
            <a:t>UOM : INR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0.82034</cdr:x>
      <cdr:y>0.37169</cdr:y>
    </cdr:from>
    <cdr:to>
      <cdr:x>0.89682</cdr:x>
      <cdr:y>0.55642</cdr:y>
    </cdr:to>
    <cdr:sp macro="" textlink="">
      <cdr:nvSpPr>
        <cdr:cNvPr id="2" name="Line Callout 1 1"/>
        <cdr:cNvSpPr/>
      </cdr:nvSpPr>
      <cdr:spPr bwMode="auto">
        <a:xfrm xmlns:a="http://schemas.openxmlformats.org/drawingml/2006/main">
          <a:off x="3703159" y="386361"/>
          <a:ext cx="345242" cy="192023"/>
        </a:xfrm>
        <a:prstGeom xmlns:a="http://schemas.openxmlformats.org/drawingml/2006/main" prst="borderCallout1">
          <a:avLst>
            <a:gd name="adj1" fmla="val 43092"/>
            <a:gd name="adj2" fmla="val -8951"/>
            <a:gd name="adj3" fmla="val -26272"/>
            <a:gd name="adj4" fmla="val -50887"/>
          </a:avLst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R1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0.84811</cdr:x>
      <cdr:y>0.21992</cdr:y>
    </cdr:from>
    <cdr:to>
      <cdr:x>0.98701</cdr:x>
      <cdr:y>0.36653</cdr:y>
    </cdr:to>
    <cdr:sp macro="" textlink="">
      <cdr:nvSpPr>
        <cdr:cNvPr id="2" name="Line Callout 1 1"/>
        <cdr:cNvSpPr/>
      </cdr:nvSpPr>
      <cdr:spPr bwMode="auto">
        <a:xfrm xmlns:a="http://schemas.openxmlformats.org/drawingml/2006/main">
          <a:off x="3722109" y="228602"/>
          <a:ext cx="609592" cy="152398"/>
        </a:xfrm>
        <a:prstGeom xmlns:a="http://schemas.openxmlformats.org/drawingml/2006/main" prst="borderCallout1">
          <a:avLst>
            <a:gd name="adj1" fmla="val 28212"/>
            <a:gd name="adj2" fmla="val -6184"/>
            <a:gd name="adj3" fmla="val 38809"/>
            <a:gd name="adj4" fmla="val -99774"/>
          </a:avLst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TC@750</a:t>
          </a:r>
        </a:p>
      </cdr:txBody>
    </cdr:sp>
  </cdr:relSizeAnchor>
  <cdr:relSizeAnchor xmlns:cdr="http://schemas.openxmlformats.org/drawingml/2006/chartDrawing">
    <cdr:from>
      <cdr:x>0.35958</cdr:x>
      <cdr:y>0</cdr:y>
    </cdr:from>
    <cdr:to>
      <cdr:x>0.65734</cdr:x>
      <cdr:y>0.19246</cdr:y>
    </cdr:to>
    <cdr:sp macro="" textlink="">
      <cdr:nvSpPr>
        <cdr:cNvPr id="3" name="TextBox 6"/>
        <cdr:cNvSpPr txBox="1"/>
      </cdr:nvSpPr>
      <cdr:spPr>
        <a:xfrm xmlns:a="http://schemas.openxmlformats.org/drawingml/2006/main">
          <a:off x="1578104" y="0"/>
          <a:ext cx="1306768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Components of Total Cost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0.16915</cdr:x>
      <cdr:y>0.17995</cdr:y>
    </cdr:from>
    <cdr:to>
      <cdr:x>0.33382</cdr:x>
      <cdr:y>0.29421</cdr:y>
    </cdr:to>
    <cdr:sp macro="" textlink="">
      <cdr:nvSpPr>
        <cdr:cNvPr id="2" name="Line Callout 1 (No Border) 1"/>
        <cdr:cNvSpPr/>
      </cdr:nvSpPr>
      <cdr:spPr bwMode="auto">
        <a:xfrm xmlns:a="http://schemas.openxmlformats.org/drawingml/2006/main">
          <a:off x="371799" y="190367"/>
          <a:ext cx="361950" cy="120878"/>
        </a:xfrm>
        <a:prstGeom xmlns:a="http://schemas.openxmlformats.org/drawingml/2006/main" prst="callout1">
          <a:avLst>
            <a:gd name="adj1" fmla="val 73909"/>
            <a:gd name="adj2" fmla="val 81141"/>
            <a:gd name="adj3" fmla="val 159779"/>
            <a:gd name="adj4" fmla="val 137983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SA1</a:t>
          </a:r>
        </a:p>
      </cdr:txBody>
    </cdr:sp>
  </cdr:relSizeAnchor>
  <cdr:relSizeAnchor xmlns:cdr="http://schemas.openxmlformats.org/drawingml/2006/chartDrawing">
    <cdr:from>
      <cdr:x>0.47565</cdr:x>
      <cdr:y>0.20713</cdr:y>
    </cdr:from>
    <cdr:to>
      <cdr:x>0.64033</cdr:x>
      <cdr:y>0.32139</cdr:y>
    </cdr:to>
    <cdr:sp macro="" textlink="">
      <cdr:nvSpPr>
        <cdr:cNvPr id="3" name="Line Callout 1 (No Border) 2"/>
        <cdr:cNvSpPr/>
      </cdr:nvSpPr>
      <cdr:spPr bwMode="auto">
        <a:xfrm xmlns:a="http://schemas.openxmlformats.org/drawingml/2006/main">
          <a:off x="1045501" y="219127"/>
          <a:ext cx="361950" cy="120878"/>
        </a:xfrm>
        <a:prstGeom xmlns:a="http://schemas.openxmlformats.org/drawingml/2006/main" prst="callout1">
          <a:avLst>
            <a:gd name="adj1" fmla="val -52168"/>
            <a:gd name="adj2" fmla="val 157457"/>
            <a:gd name="adj3" fmla="val 80981"/>
            <a:gd name="adj4" fmla="val 80088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SA2</a:t>
          </a:r>
        </a:p>
      </cdr:txBody>
    </cdr:sp>
  </cdr:relSizeAnchor>
  <cdr:relSizeAnchor xmlns:cdr="http://schemas.openxmlformats.org/drawingml/2006/chartDrawing">
    <cdr:from>
      <cdr:x>0.41932</cdr:x>
      <cdr:y>0</cdr:y>
    </cdr:from>
    <cdr:to>
      <cdr:x>0.56824</cdr:x>
      <cdr:y>0.20365</cdr:y>
    </cdr:to>
    <cdr:sp macro="" textlink="">
      <cdr:nvSpPr>
        <cdr:cNvPr id="4" name="TextBox 49"/>
        <cdr:cNvSpPr txBox="1"/>
      </cdr:nvSpPr>
      <cdr:spPr>
        <a:xfrm xmlns:a="http://schemas.openxmlformats.org/drawingml/2006/main">
          <a:off x="921676" y="-1648757"/>
          <a:ext cx="327334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>
              <a:latin typeface="Arial" panose="020B0604020202020204" pitchFamily="34" charset="0"/>
              <a:cs typeface="Arial" panose="020B0604020202020204" pitchFamily="34" charset="0"/>
            </a:rPr>
            <a:t>SA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0.4867</cdr:x>
      <cdr:y>0.23765</cdr:y>
    </cdr:from>
    <cdr:to>
      <cdr:x>0.64979</cdr:x>
      <cdr:y>0.35182</cdr:y>
    </cdr:to>
    <cdr:sp macro="" textlink="">
      <cdr:nvSpPr>
        <cdr:cNvPr id="2" name="Line Callout 1 (No Border) 1"/>
        <cdr:cNvSpPr/>
      </cdr:nvSpPr>
      <cdr:spPr bwMode="auto">
        <a:xfrm xmlns:a="http://schemas.openxmlformats.org/drawingml/2006/main">
          <a:off x="1080135" y="251601"/>
          <a:ext cx="361950" cy="120878"/>
        </a:xfrm>
        <a:prstGeom xmlns:a="http://schemas.openxmlformats.org/drawingml/2006/main" prst="callout1">
          <a:avLst>
            <a:gd name="adj1" fmla="val 97549"/>
            <a:gd name="adj2" fmla="val 86404"/>
            <a:gd name="adj3" fmla="val 65221"/>
            <a:gd name="adj4" fmla="val 148508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FS1</a:t>
          </a:r>
          <a:endParaRPr kumimoji="0" lang="en-US" sz="700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0.28461</cdr:x>
      <cdr:y>0</cdr:y>
    </cdr:from>
    <cdr:to>
      <cdr:x>0.73907</cdr:x>
      <cdr:y>0.2035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631639" y="-1647962"/>
          <a:ext cx="1008609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>
              <a:latin typeface="Arial" panose="020B0604020202020204" pitchFamily="34" charset="0"/>
              <a:cs typeface="Arial" panose="020B0604020202020204" pitchFamily="34" charset="0"/>
            </a:rPr>
            <a:t>Floor Supervisor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0.2229</cdr:x>
      <cdr:y>0.17606</cdr:y>
    </cdr:from>
    <cdr:to>
      <cdr:x>0.37675</cdr:x>
      <cdr:y>0.28962</cdr:y>
    </cdr:to>
    <cdr:sp macro="" textlink="">
      <cdr:nvSpPr>
        <cdr:cNvPr id="2" name="Line Callout 1 (No Border) 1"/>
        <cdr:cNvSpPr/>
      </cdr:nvSpPr>
      <cdr:spPr bwMode="auto">
        <a:xfrm xmlns:a="http://schemas.openxmlformats.org/drawingml/2006/main">
          <a:off x="524409" y="187419"/>
          <a:ext cx="361950" cy="120878"/>
        </a:xfrm>
        <a:prstGeom xmlns:a="http://schemas.openxmlformats.org/drawingml/2006/main" prst="callout1">
          <a:avLst>
            <a:gd name="adj1" fmla="val 73909"/>
            <a:gd name="adj2" fmla="val 73247"/>
            <a:gd name="adj3" fmla="val 144021"/>
            <a:gd name="adj4" fmla="val 180087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T1</a:t>
          </a:r>
          <a:endParaRPr kumimoji="0" lang="en-US" sz="700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0.40615</cdr:x>
      <cdr:y>0</cdr:y>
    </cdr:from>
    <cdr:to>
      <cdr:x>0.58685</cdr:x>
      <cdr:y>0.20239</cdr:y>
    </cdr:to>
    <cdr:sp macro="" textlink="">
      <cdr:nvSpPr>
        <cdr:cNvPr id="5" name="TextBox 81"/>
        <cdr:cNvSpPr txBox="1"/>
      </cdr:nvSpPr>
      <cdr:spPr>
        <a:xfrm xmlns:a="http://schemas.openxmlformats.org/drawingml/2006/main">
          <a:off x="955545" y="-1651705"/>
          <a:ext cx="425116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>
              <a:latin typeface="Arial" panose="020B0604020202020204" pitchFamily="34" charset="0"/>
              <a:cs typeface="Arial" panose="020B0604020202020204" pitchFamily="34" charset="0"/>
            </a:rPr>
            <a:t>Tech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0.70567</cdr:x>
      <cdr:y>0.41182</cdr:y>
    </cdr:from>
    <cdr:to>
      <cdr:x>0.85952</cdr:x>
      <cdr:y>0.52538</cdr:y>
    </cdr:to>
    <cdr:sp macro="" textlink="">
      <cdr:nvSpPr>
        <cdr:cNvPr id="6" name="Line Callout 1 (No Border) 5"/>
        <cdr:cNvSpPr/>
      </cdr:nvSpPr>
      <cdr:spPr bwMode="auto">
        <a:xfrm xmlns:a="http://schemas.openxmlformats.org/drawingml/2006/main">
          <a:off x="1660212" y="438383"/>
          <a:ext cx="361950" cy="120878"/>
        </a:xfrm>
        <a:prstGeom xmlns:a="http://schemas.openxmlformats.org/drawingml/2006/main" prst="callout1">
          <a:avLst>
            <a:gd name="adj1" fmla="val 50270"/>
            <a:gd name="adj2" fmla="val 20616"/>
            <a:gd name="adj3" fmla="val -123894"/>
            <a:gd name="adj4" fmla="val -12018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T2</a:t>
          </a:r>
          <a:endParaRPr kumimoji="0" lang="en-US" sz="700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0.36891</cdr:x>
      <cdr:y>0.23561</cdr:y>
    </cdr:from>
    <cdr:to>
      <cdr:x>0.53199</cdr:x>
      <cdr:y>0.37879</cdr:y>
    </cdr:to>
    <cdr:sp macro="" textlink="">
      <cdr:nvSpPr>
        <cdr:cNvPr id="2" name="Line Callout 1 (No Border) 1"/>
        <cdr:cNvSpPr/>
      </cdr:nvSpPr>
      <cdr:spPr bwMode="auto">
        <a:xfrm xmlns:a="http://schemas.openxmlformats.org/drawingml/2006/main">
          <a:off x="818812" y="253934"/>
          <a:ext cx="361950" cy="154311"/>
        </a:xfrm>
        <a:prstGeom xmlns:a="http://schemas.openxmlformats.org/drawingml/2006/main" prst="callout1">
          <a:avLst>
            <a:gd name="adj1" fmla="val 69050"/>
            <a:gd name="adj2" fmla="val 65352"/>
            <a:gd name="adj3" fmla="val -29997"/>
            <a:gd name="adj4" fmla="val 135351"/>
          </a:avLst>
        </a:prstGeom>
        <a:noFill xmlns:a="http://schemas.openxmlformats.org/drawingml/2006/main"/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C1</a:t>
          </a:r>
          <a:endParaRPr kumimoji="0" lang="en-US" sz="700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0.41562</cdr:x>
      <cdr:y>0</cdr:y>
    </cdr:from>
    <cdr:to>
      <cdr:x>0.59632</cdr:x>
      <cdr:y>0.1999</cdr:y>
    </cdr:to>
    <cdr:sp macro="" textlink="">
      <cdr:nvSpPr>
        <cdr:cNvPr id="3" name="TextBox 82"/>
        <cdr:cNvSpPr txBox="1"/>
      </cdr:nvSpPr>
      <cdr:spPr>
        <a:xfrm xmlns:a="http://schemas.openxmlformats.org/drawingml/2006/main">
          <a:off x="922485" y="-1628912"/>
          <a:ext cx="401072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>
              <a:latin typeface="Arial" panose="020B0604020202020204" pitchFamily="34" charset="0"/>
              <a:cs typeface="Arial" panose="020B0604020202020204" pitchFamily="34" charset="0"/>
            </a:rPr>
            <a:t>CCE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0.37215</cdr:x>
      <cdr:y>0</cdr:y>
    </cdr:from>
    <cdr:to>
      <cdr:x>0.62424</cdr:x>
      <cdr:y>0.09225</cdr:y>
    </cdr:to>
    <cdr:sp macro="" textlink="">
      <cdr:nvSpPr>
        <cdr:cNvPr id="2" name="TextBox 1029"/>
        <cdr:cNvSpPr txBox="1"/>
      </cdr:nvSpPr>
      <cdr:spPr>
        <a:xfrm xmlns:a="http://schemas.openxmlformats.org/drawingml/2006/main">
          <a:off x="1671153" y="-407372"/>
          <a:ext cx="1132023" cy="2019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Service Type</a:t>
          </a:r>
        </a:p>
      </cdr:txBody>
    </cdr:sp>
  </cdr:relSizeAnchor>
  <cdr:relSizeAnchor xmlns:cdr="http://schemas.openxmlformats.org/drawingml/2006/chartDrawing">
    <cdr:from>
      <cdr:x>0.54184</cdr:x>
      <cdr:y>0.11847</cdr:y>
    </cdr:from>
    <cdr:to>
      <cdr:x>0.67759</cdr:x>
      <cdr:y>0.97362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2433162" y="259378"/>
          <a:ext cx="609592" cy="18721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9050" cap="flat" cmpd="sng" algn="ctr">
          <a:solidFill>
            <a:srgbClr val="006600"/>
          </a:solidFill>
          <a:prstDash val="dash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0.38912</cdr:x>
      <cdr:y>0.50133</cdr:y>
    </cdr:from>
    <cdr:to>
      <cdr:x>0.52487</cdr:x>
      <cdr:y>0.97362</cdr:y>
    </cdr:to>
    <cdr:sp macro="" textlink="">
      <cdr:nvSpPr>
        <cdr:cNvPr id="4" name="Rectangle 3"/>
        <cdr:cNvSpPr/>
      </cdr:nvSpPr>
      <cdr:spPr bwMode="auto">
        <a:xfrm xmlns:a="http://schemas.openxmlformats.org/drawingml/2006/main">
          <a:off x="1747364" y="1097579"/>
          <a:ext cx="609593" cy="10339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9050" cap="flat" cmpd="sng" algn="ctr">
          <a:solidFill>
            <a:srgbClr val="006600"/>
          </a:solidFill>
          <a:prstDash val="dash"/>
          <a:round/>
          <a:headEnd type="none" w="med" len="lg"/>
          <a:tailEnd type="none" w="med" len="lg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0.07963</cdr:x>
      <cdr:y>0.06767</cdr:y>
    </cdr:from>
    <cdr:to>
      <cdr:x>0.26318</cdr:x>
      <cdr:y>0.15917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57583" y="148151"/>
          <a:ext cx="824241" cy="2003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Period : Jan’21</a:t>
          </a:r>
        </a:p>
      </cdr:txBody>
    </cdr:sp>
  </cdr:relSizeAnchor>
  <cdr:relSizeAnchor xmlns:cdr="http://schemas.openxmlformats.org/drawingml/2006/chartDrawing">
    <cdr:from>
      <cdr:x>0.07963</cdr:x>
      <cdr:y>0.01935</cdr:y>
    </cdr:from>
    <cdr:to>
      <cdr:x>0.37456</cdr:x>
      <cdr:y>0.11073</cdr:y>
    </cdr:to>
    <cdr:sp macro="" textlink="">
      <cdr:nvSpPr>
        <cdr:cNvPr id="6" name="TextBox 1029"/>
        <cdr:cNvSpPr txBox="1"/>
      </cdr:nvSpPr>
      <cdr:spPr>
        <a:xfrm xmlns:a="http://schemas.openxmlformats.org/drawingml/2006/main">
          <a:off x="357583" y="42363"/>
          <a:ext cx="132440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UOM : </a:t>
          </a:r>
          <a:r>
            <a:rPr lang="en-US" sz="700" b="1" dirty="0" err="1">
              <a:latin typeface="Arial" panose="020B0604020202020204" pitchFamily="34" charset="0"/>
              <a:cs typeface="Arial" panose="020B0604020202020204" pitchFamily="34" charset="0"/>
            </a:rPr>
            <a:t>Labour</a:t>
          </a:r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(INR/vehicle)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0.1559</cdr:x>
      <cdr:y>0.00396</cdr:y>
    </cdr:from>
    <cdr:to>
      <cdr:x>0.43276</cdr:x>
      <cdr:y>0.10444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49825" y="7945"/>
          <a:ext cx="443647" cy="201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rPr>
            <a:t>N : 133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</cdr:x>
      <cdr:y>0.22503</cdr:y>
    </cdr:from>
    <cdr:to>
      <cdr:x>0.85</cdr:x>
      <cdr:y>0.22503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AAE7E250-B68B-41DA-AF91-F9E38E7E43BC}"/>
            </a:ext>
          </a:extLst>
        </cdr:cNvPr>
        <cdr:cNvCxnSpPr>
          <a:cxnSpLocks xmlns:a="http://schemas.openxmlformats.org/drawingml/2006/main"/>
        </cdr:cNvCxnSpPr>
      </cdr:nvCxnSpPr>
      <cdr:spPr bwMode="auto">
        <a:xfrm xmlns:a="http://schemas.openxmlformats.org/drawingml/2006/main">
          <a:off x="609600" y="455664"/>
          <a:ext cx="685800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0000CC"/>
          </a:solidFill>
          <a:prstDash val="sysDash"/>
          <a:round/>
          <a:headEnd type="none" w="med" len="lg"/>
          <a:tailEnd type="none" w="med" len="lg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0.03225</cdr:x>
      <cdr:y>0.11289</cdr:y>
    </cdr:from>
    <cdr:to>
      <cdr:x>0.49344</cdr:x>
      <cdr:y>0.21169</cdr:y>
    </cdr:to>
    <cdr:sp macro="" textlink="">
      <cdr:nvSpPr>
        <cdr:cNvPr id="3" name="TextBox 37"/>
        <cdr:cNvSpPr txBox="1"/>
      </cdr:nvSpPr>
      <cdr:spPr>
        <a:xfrm xmlns:a="http://schemas.openxmlformats.org/drawingml/2006/main">
          <a:off x="49142" y="228600"/>
          <a:ext cx="70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rPr>
            <a:t>Profitable</a:t>
          </a:r>
        </a:p>
      </cdr:txBody>
    </cdr:sp>
  </cdr:relSizeAnchor>
  <cdr:relSizeAnchor xmlns:cdr="http://schemas.openxmlformats.org/drawingml/2006/chartDrawing">
    <cdr:from>
      <cdr:x>0</cdr:x>
      <cdr:y>0.28548</cdr:y>
    </cdr:from>
    <cdr:to>
      <cdr:x>0.58877</cdr:x>
      <cdr:y>0.38428</cdr:y>
    </cdr:to>
    <cdr:sp macro="" textlink="">
      <cdr:nvSpPr>
        <cdr:cNvPr id="4" name="TextBox 39">
          <a:extLst xmlns:a="http://schemas.openxmlformats.org/drawingml/2006/main">
            <a:ext uri="{FF2B5EF4-FFF2-40B4-BE49-F238E27FC236}">
              <a16:creationId xmlns:a16="http://schemas.microsoft.com/office/drawing/2014/main" id="{9CDCC896-6D97-43AC-A731-346CF27E948F}"/>
            </a:ext>
          </a:extLst>
        </cdr:cNvPr>
        <cdr:cNvSpPr txBox="1"/>
      </cdr:nvSpPr>
      <cdr:spPr>
        <a:xfrm xmlns:a="http://schemas.openxmlformats.org/drawingml/2006/main">
          <a:off x="0" y="578079"/>
          <a:ext cx="897288" cy="2000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Not Profitable</a:t>
          </a:r>
        </a:p>
      </cdr:txBody>
    </cdr:sp>
  </cdr:relSizeAnchor>
  <cdr:relSizeAnchor xmlns:cdr="http://schemas.openxmlformats.org/drawingml/2006/chartDrawing">
    <cdr:from>
      <cdr:x>0.15858</cdr:x>
      <cdr:y>0.01949</cdr:y>
    </cdr:from>
    <cdr:to>
      <cdr:x>0.44969</cdr:x>
      <cdr:y>0.11905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41682" y="39460"/>
          <a:ext cx="443647" cy="201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rPr>
            <a:t>N : 238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0.3523</cdr:x>
      <cdr:y>0.18519</cdr:y>
    </cdr:from>
    <cdr:to>
      <cdr:x>0.84699</cdr:x>
      <cdr:y>0.18519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AAE7E250-B68B-41DA-AF91-F9E38E7E43BC}"/>
            </a:ext>
          </a:extLst>
        </cdr:cNvPr>
        <cdr:cNvCxnSpPr>
          <a:cxnSpLocks xmlns:a="http://schemas.openxmlformats.org/drawingml/2006/main"/>
        </cdr:cNvCxnSpPr>
      </cdr:nvCxnSpPr>
      <cdr:spPr bwMode="auto">
        <a:xfrm xmlns:a="http://schemas.openxmlformats.org/drawingml/2006/main">
          <a:off x="538815" y="381000"/>
          <a:ext cx="756585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0000CC"/>
          </a:solidFill>
          <a:prstDash val="sysDash"/>
          <a:round/>
          <a:headEnd type="none" w="med" len="lg"/>
          <a:tailEnd type="none" w="med" len="lg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0.04982</cdr:x>
      <cdr:y>0.08012</cdr:y>
    </cdr:from>
    <cdr:to>
      <cdr:x>0.50939</cdr:x>
      <cdr:y>0.17736</cdr:y>
    </cdr:to>
    <cdr:sp macro="" textlink="">
      <cdr:nvSpPr>
        <cdr:cNvPr id="3" name="TextBox 37"/>
        <cdr:cNvSpPr txBox="1"/>
      </cdr:nvSpPr>
      <cdr:spPr>
        <a:xfrm xmlns:a="http://schemas.openxmlformats.org/drawingml/2006/main">
          <a:off x="76200" y="164842"/>
          <a:ext cx="702862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rPr>
            <a:t>Profitable</a:t>
          </a:r>
        </a:p>
      </cdr:txBody>
    </cdr:sp>
  </cdr:relSizeAnchor>
  <cdr:relSizeAnchor xmlns:cdr="http://schemas.openxmlformats.org/drawingml/2006/chartDrawing">
    <cdr:from>
      <cdr:x>0.04982</cdr:x>
      <cdr:y>0.2685</cdr:y>
    </cdr:from>
    <cdr:to>
      <cdr:x>0.63651</cdr:x>
      <cdr:y>0.36574</cdr:y>
    </cdr:to>
    <cdr:sp macro="" textlink="">
      <cdr:nvSpPr>
        <cdr:cNvPr id="4" name="TextBox 39">
          <a:extLst xmlns:a="http://schemas.openxmlformats.org/drawingml/2006/main">
            <a:ext uri="{FF2B5EF4-FFF2-40B4-BE49-F238E27FC236}">
              <a16:creationId xmlns:a16="http://schemas.microsoft.com/office/drawing/2014/main" id="{9CDCC896-6D97-43AC-A731-346CF27E948F}"/>
            </a:ext>
          </a:extLst>
        </cdr:cNvPr>
        <cdr:cNvSpPr txBox="1"/>
      </cdr:nvSpPr>
      <cdr:spPr>
        <a:xfrm xmlns:a="http://schemas.openxmlformats.org/drawingml/2006/main">
          <a:off x="76200" y="552421"/>
          <a:ext cx="897288" cy="2000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Not Profitable</a:t>
          </a:r>
        </a:p>
      </cdr:txBody>
    </cdr:sp>
  </cdr:relSizeAnchor>
  <cdr:relSizeAnchor xmlns:cdr="http://schemas.openxmlformats.org/drawingml/2006/chartDrawing">
    <cdr:from>
      <cdr:x>0.14947</cdr:x>
      <cdr:y>0</cdr:y>
    </cdr:from>
    <cdr:to>
      <cdr:x>0.43955</cdr:x>
      <cdr:y>0.09799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8600" y="-2800350"/>
          <a:ext cx="443647" cy="201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rPr>
            <a:t>N : 740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0.70246</cdr:x>
      <cdr:y>0.09788</cdr:y>
    </cdr:from>
    <cdr:to>
      <cdr:x>0.88275</cdr:x>
      <cdr:y>0.20241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554D41D-FD9E-4997-AB99-80A3BB2A360C}"/>
            </a:ext>
          </a:extLst>
        </cdr:cNvPr>
        <cdr:cNvSpPr txBox="1"/>
      </cdr:nvSpPr>
      <cdr:spPr>
        <a:xfrm xmlns:a="http://schemas.openxmlformats.org/drawingml/2006/main">
          <a:off x="3211642" y="206371"/>
          <a:ext cx="824295" cy="22040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Period : Jan’21</a:t>
          </a:r>
        </a:p>
      </cdr:txBody>
    </cdr:sp>
  </cdr:relSizeAnchor>
  <cdr:relSizeAnchor xmlns:cdr="http://schemas.openxmlformats.org/drawingml/2006/chartDrawing">
    <cdr:from>
      <cdr:x>0.69881</cdr:x>
      <cdr:y>0.04052</cdr:y>
    </cdr:from>
    <cdr:to>
      <cdr:x>0.98849</cdr:x>
      <cdr:y>0.13541</cdr:y>
    </cdr:to>
    <cdr:sp macro="" textlink="">
      <cdr:nvSpPr>
        <cdr:cNvPr id="5" name="TextBox 1029">
          <a:extLst xmlns:a="http://schemas.openxmlformats.org/drawingml/2006/main">
            <a:ext uri="{FF2B5EF4-FFF2-40B4-BE49-F238E27FC236}">
              <a16:creationId xmlns:a16="http://schemas.microsoft.com/office/drawing/2014/main" id="{F268832D-873D-4A2C-8C76-7DCB0736F021}"/>
            </a:ext>
          </a:extLst>
        </cdr:cNvPr>
        <cdr:cNvSpPr txBox="1"/>
      </cdr:nvSpPr>
      <cdr:spPr>
        <a:xfrm xmlns:a="http://schemas.openxmlformats.org/drawingml/2006/main">
          <a:off x="3194957" y="85445"/>
          <a:ext cx="1324411" cy="20006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UOM : </a:t>
          </a:r>
          <a:r>
            <a:rPr lang="en-US" sz="700" b="1" dirty="0" err="1">
              <a:latin typeface="Arial" panose="020B0604020202020204" pitchFamily="34" charset="0"/>
              <a:cs typeface="Arial" panose="020B0604020202020204" pitchFamily="34" charset="0"/>
            </a:rPr>
            <a:t>Labour</a:t>
          </a:r>
          <a:r>
            <a:rPr lang="en-US" sz="700" b="1" dirty="0">
              <a:latin typeface="Arial" panose="020B0604020202020204" pitchFamily="34" charset="0"/>
              <a:cs typeface="Arial" panose="020B0604020202020204" pitchFamily="34" charset="0"/>
            </a:rPr>
            <a:t>(INR/vehicle)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0.58491</cdr:x>
      <cdr:y>0.40741</cdr:y>
    </cdr:from>
    <cdr:to>
      <cdr:x>0.58491</cdr:x>
      <cdr:y>0.72414</cdr:y>
    </cdr:to>
    <cdr:cxnSp macro="">
      <cdr:nvCxnSpPr>
        <cdr:cNvPr id="4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7140A12-9F3A-47F3-A5CC-3DB389A4FD6D}"/>
            </a:ext>
          </a:extLst>
        </cdr:cNvPr>
        <cdr:cNvCxnSpPr/>
      </cdr:nvCxnSpPr>
      <cdr:spPr>
        <a:xfrm xmlns:a="http://schemas.openxmlformats.org/drawingml/2006/main">
          <a:off x="2362199" y="838200"/>
          <a:ext cx="18" cy="651646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0.53285</cdr:x>
      <cdr:y>0.25926</cdr:y>
    </cdr:from>
    <cdr:to>
      <cdr:x>0.62719</cdr:x>
      <cdr:y>0.38244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151983" y="533400"/>
          <a:ext cx="381000" cy="2534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b="1" dirty="0">
              <a:latin typeface="Arial" panose="020B0604020202020204" pitchFamily="34" charset="0"/>
              <a:cs typeface="Arial" panose="020B0604020202020204" pitchFamily="34" charset="0"/>
            </a:rPr>
            <a:t>BEP</a:t>
          </a:r>
        </a:p>
      </cdr:txBody>
    </cdr:sp>
  </cdr:relSizeAnchor>
  <cdr:relSizeAnchor xmlns:cdr="http://schemas.openxmlformats.org/drawingml/2006/chartDrawing">
    <cdr:from>
      <cdr:x>0.4717</cdr:x>
      <cdr:y>0.62963</cdr:y>
    </cdr:from>
    <cdr:to>
      <cdr:x>0.58491</cdr:x>
      <cdr:y>0.74074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904999" y="1295400"/>
          <a:ext cx="457210" cy="2285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Loss</a:t>
          </a:r>
        </a:p>
      </cdr:txBody>
    </cdr:sp>
  </cdr:relSizeAnchor>
  <cdr:relSizeAnchor xmlns:cdr="http://schemas.openxmlformats.org/drawingml/2006/chartDrawing">
    <cdr:from>
      <cdr:x>0.57075</cdr:x>
      <cdr:y>0.62963</cdr:y>
    </cdr:from>
    <cdr:to>
      <cdr:x>0.68396</cdr:x>
      <cdr:y>0.74074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305039" y="1295400"/>
          <a:ext cx="457210" cy="2285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Profit</a:t>
          </a:r>
        </a:p>
      </cdr:txBody>
    </cdr:sp>
  </cdr:relSizeAnchor>
  <cdr:relSizeAnchor xmlns:cdr="http://schemas.openxmlformats.org/drawingml/2006/chartDrawing">
    <cdr:from>
      <cdr:x>0.37785</cdr:x>
      <cdr:y>0.66667</cdr:y>
    </cdr:from>
    <cdr:to>
      <cdr:x>0.47625</cdr:x>
      <cdr:y>0.66667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1BDF176-DE8C-4837-BD92-1168EFCEB0DF}"/>
            </a:ext>
          </a:extLst>
        </cdr:cNvPr>
        <cdr:cNvCxnSpPr/>
      </cdr:nvCxnSpPr>
      <cdr:spPr bwMode="auto">
        <a:xfrm xmlns:a="http://schemas.openxmlformats.org/drawingml/2006/main" flipH="1">
          <a:off x="1525976" y="1371600"/>
          <a:ext cx="397407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FF0000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0.67925</cdr:x>
      <cdr:y>0.66667</cdr:y>
    </cdr:from>
    <cdr:to>
      <cdr:x>0.77358</cdr:x>
      <cdr:y>0.66667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AF188511-A322-4D98-97FE-20007F4FD349}"/>
            </a:ext>
          </a:extLst>
        </cdr:cNvPr>
        <cdr:cNvCxnSpPr/>
      </cdr:nvCxnSpPr>
      <cdr:spPr bwMode="auto">
        <a:xfrm xmlns:a="http://schemas.openxmlformats.org/drawingml/2006/main">
          <a:off x="2743199" y="1371600"/>
          <a:ext cx="381000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006600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0.51429</cdr:x>
      <cdr:y>0.4508</cdr:y>
    </cdr:from>
    <cdr:to>
      <cdr:x>0.51429</cdr:x>
      <cdr:y>0.71286</cdr:y>
    </cdr:to>
    <cdr:cxnSp macro="">
      <cdr:nvCxnSpPr>
        <cdr:cNvPr id="9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30E9625F-BC63-4560-9B06-6E6E658A5DA7}"/>
            </a:ext>
          </a:extLst>
        </cdr:cNvPr>
        <cdr:cNvCxnSpPr/>
      </cdr:nvCxnSpPr>
      <cdr:spPr>
        <a:xfrm xmlns:a="http://schemas.openxmlformats.org/drawingml/2006/main">
          <a:off x="2057401" y="917549"/>
          <a:ext cx="0" cy="53339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0.45924</cdr:x>
      <cdr:y>0.3277</cdr:y>
    </cdr:from>
    <cdr:to>
      <cdr:x>0.55028</cdr:x>
      <cdr:y>0.42573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837198" y="666992"/>
          <a:ext cx="364206" cy="199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Arial" panose="020B0604020202020204" pitchFamily="34" charset="0"/>
              <a:cs typeface="Arial" panose="020B0604020202020204" pitchFamily="34" charset="0"/>
            </a:rPr>
            <a:t>BEP</a:t>
          </a:r>
        </a:p>
      </cdr:txBody>
    </cdr:sp>
  </cdr:relSizeAnchor>
  <cdr:relSizeAnchor xmlns:cdr="http://schemas.openxmlformats.org/drawingml/2006/chartDrawing">
    <cdr:from>
      <cdr:x>0.36417</cdr:x>
      <cdr:y>0</cdr:y>
    </cdr:from>
    <cdr:to>
      <cdr:x>0.61589</cdr:x>
      <cdr:y>0.12853</cdr:y>
    </cdr:to>
    <cdr:sp macro="" textlink="">
      <cdr:nvSpPr>
        <cdr:cNvPr id="8" name="TextBox 11"/>
        <cdr:cNvSpPr txBox="1"/>
      </cdr:nvSpPr>
      <cdr:spPr>
        <a:xfrm xmlns:a="http://schemas.openxmlformats.org/drawingml/2006/main">
          <a:off x="1456857" y="0"/>
          <a:ext cx="100700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latin typeface="Arial" panose="020B0604020202020204" pitchFamily="34" charset="0"/>
              <a:cs typeface="Arial" panose="020B0604020202020204" pitchFamily="34" charset="0"/>
            </a:rPr>
            <a:t>B Class City</a:t>
          </a:r>
        </a:p>
      </cdr:txBody>
    </cdr:sp>
  </cdr:relSizeAnchor>
  <cdr:relSizeAnchor xmlns:cdr="http://schemas.openxmlformats.org/drawingml/2006/chartDrawing">
    <cdr:from>
      <cdr:x>0.41429</cdr:x>
      <cdr:y>0.57549</cdr:y>
    </cdr:from>
    <cdr:to>
      <cdr:x>0.52858</cdr:x>
      <cdr:y>0.6878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1657351" y="1171330"/>
          <a:ext cx="457217" cy="228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Loss</a:t>
          </a:r>
        </a:p>
      </cdr:txBody>
    </cdr:sp>
  </cdr:relSizeAnchor>
  <cdr:relSizeAnchor xmlns:cdr="http://schemas.openxmlformats.org/drawingml/2006/chartDrawing">
    <cdr:from>
      <cdr:x>0.51429</cdr:x>
      <cdr:y>0.57549</cdr:y>
    </cdr:from>
    <cdr:to>
      <cdr:x>0.62857</cdr:x>
      <cdr:y>0.6878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2057401" y="1171330"/>
          <a:ext cx="457177" cy="228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Profit</a:t>
          </a:r>
        </a:p>
      </cdr:txBody>
    </cdr:sp>
  </cdr:relSizeAnchor>
  <cdr:relSizeAnchor xmlns:cdr="http://schemas.openxmlformats.org/drawingml/2006/chartDrawing">
    <cdr:from>
      <cdr:x>0.30952</cdr:x>
      <cdr:y>0.65037</cdr:y>
    </cdr:from>
    <cdr:to>
      <cdr:x>0.40886</cdr:x>
      <cdr:y>0.65037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093DE941-BFD7-4F08-A05B-D509F460665B}"/>
            </a:ext>
          </a:extLst>
        </cdr:cNvPr>
        <cdr:cNvCxnSpPr/>
      </cdr:nvCxnSpPr>
      <cdr:spPr bwMode="auto">
        <a:xfrm xmlns:a="http://schemas.openxmlformats.org/drawingml/2006/main" flipH="1">
          <a:off x="1238218" y="1323739"/>
          <a:ext cx="397410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FF0000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0.62381</cdr:x>
      <cdr:y>0.61293</cdr:y>
    </cdr:from>
    <cdr:to>
      <cdr:x>0.71905</cdr:x>
      <cdr:y>0.61293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2B1A6A34-84EB-4E0B-9C30-D976D6ECB9D9}"/>
            </a:ext>
          </a:extLst>
        </cdr:cNvPr>
        <cdr:cNvCxnSpPr/>
      </cdr:nvCxnSpPr>
      <cdr:spPr bwMode="auto">
        <a:xfrm xmlns:a="http://schemas.openxmlformats.org/drawingml/2006/main">
          <a:off x="2495536" y="1247535"/>
          <a:ext cx="381007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19050" cap="flat" cmpd="sng" algn="ctr">
          <a:solidFill>
            <a:srgbClr val="006600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0.4</cdr:x>
      <cdr:y>0.7833</cdr:y>
    </cdr:from>
    <cdr:to>
      <cdr:x>0.64116</cdr:x>
      <cdr:y>0.88159</cdr:y>
    </cdr:to>
    <cdr:sp macro="" textlink="">
      <cdr:nvSpPr>
        <cdr:cNvPr id="10" name="TextBox 18"/>
        <cdr:cNvSpPr txBox="1"/>
      </cdr:nvSpPr>
      <cdr:spPr>
        <a:xfrm xmlns:a="http://schemas.openxmlformats.org/drawingml/2006/main">
          <a:off x="1600201" y="1594307"/>
          <a:ext cx="964748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700" dirty="0">
              <a:latin typeface="Arial" panose="020B0604020202020204" pitchFamily="34" charset="0"/>
              <a:cs typeface="Arial" panose="020B0604020202020204" pitchFamily="34" charset="0"/>
            </a:rPr>
            <a:t>Inflow Volume MA</a:t>
          </a:r>
        </a:p>
      </cdr:txBody>
    </cdr:sp>
  </cdr:relSizeAnchor>
  <cdr:relSizeAnchor xmlns:cdr="http://schemas.openxmlformats.org/drawingml/2006/chartDrawing">
    <cdr:from>
      <cdr:x>0.3619</cdr:x>
      <cdr:y>0.88159</cdr:y>
    </cdr:from>
    <cdr:to>
      <cdr:x>0.64663</cdr:x>
      <cdr:y>0.88159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C9C0D6F1-DA3C-4E16-BA89-73E5912699BA}"/>
            </a:ext>
          </a:extLst>
        </cdr:cNvPr>
        <cdr:cNvCxnSpPr/>
      </cdr:nvCxnSpPr>
      <cdr:spPr bwMode="auto">
        <a:xfrm xmlns:a="http://schemas.openxmlformats.org/drawingml/2006/main">
          <a:off x="1447801" y="1794362"/>
          <a:ext cx="1139057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0.54717</cdr:x>
      <cdr:y>0.46287</cdr:y>
    </cdr:from>
    <cdr:to>
      <cdr:x>0.54717</cdr:x>
      <cdr:y>0.75614</cdr:y>
    </cdr:to>
    <cdr:cxnSp macro="">
      <cdr:nvCxnSpPr>
        <cdr:cNvPr id="8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BB54626F-7AC3-40F3-A5BB-62CE65A4DC7F}"/>
            </a:ext>
          </a:extLst>
        </cdr:cNvPr>
        <cdr:cNvCxnSpPr/>
      </cdr:nvCxnSpPr>
      <cdr:spPr>
        <a:xfrm xmlns:a="http://schemas.openxmlformats.org/drawingml/2006/main">
          <a:off x="2209800" y="963915"/>
          <a:ext cx="1" cy="61071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0.48853</cdr:x>
      <cdr:y>0.29273</cdr:y>
    </cdr:from>
    <cdr:to>
      <cdr:x>0.58287</cdr:x>
      <cdr:y>0.41442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972985" y="609601"/>
          <a:ext cx="381000" cy="2534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>
              <a:latin typeface="Arial" panose="020B0604020202020204" pitchFamily="34" charset="0"/>
              <a:cs typeface="Arial" panose="020B0604020202020204" pitchFamily="34" charset="0"/>
            </a:rPr>
            <a:t>BEP</a:t>
          </a:r>
        </a:p>
      </cdr:txBody>
    </cdr:sp>
  </cdr:relSizeAnchor>
  <cdr:relSizeAnchor xmlns:cdr="http://schemas.openxmlformats.org/drawingml/2006/chartDrawing">
    <cdr:from>
      <cdr:x>0.37785</cdr:x>
      <cdr:y>4.802E-7</cdr:y>
    </cdr:from>
    <cdr:to>
      <cdr:x>0.6272</cdr:x>
      <cdr:y>0.12563</cdr:y>
    </cdr:to>
    <cdr:sp macro="" textlink="">
      <cdr:nvSpPr>
        <cdr:cNvPr id="14" name="TextBox 11"/>
        <cdr:cNvSpPr txBox="1"/>
      </cdr:nvSpPr>
      <cdr:spPr>
        <a:xfrm xmlns:a="http://schemas.openxmlformats.org/drawingml/2006/main">
          <a:off x="1525985" y="1"/>
          <a:ext cx="100700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 </a:t>
          </a:r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Class City</a:t>
          </a:r>
        </a:p>
      </cdr:txBody>
    </cdr:sp>
  </cdr:relSizeAnchor>
  <cdr:relSizeAnchor xmlns:cdr="http://schemas.openxmlformats.org/drawingml/2006/chartDrawing">
    <cdr:from>
      <cdr:x>0.38728</cdr:x>
      <cdr:y>0.82968</cdr:y>
    </cdr:from>
    <cdr:to>
      <cdr:x>0.62616</cdr:x>
      <cdr:y>0.92574</cdr:y>
    </cdr:to>
    <cdr:sp macro="" textlink="">
      <cdr:nvSpPr>
        <cdr:cNvPr id="5" name="TextBox 18"/>
        <cdr:cNvSpPr txBox="1"/>
      </cdr:nvSpPr>
      <cdr:spPr>
        <a:xfrm xmlns:a="http://schemas.openxmlformats.org/drawingml/2006/main">
          <a:off x="1564065" y="1727774"/>
          <a:ext cx="964748" cy="20005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200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700" b="0" dirty="0">
              <a:latin typeface="Arial" panose="020B0604020202020204" pitchFamily="34" charset="0"/>
              <a:cs typeface="Arial" panose="020B0604020202020204" pitchFamily="34" charset="0"/>
            </a:rPr>
            <a:t>Inflow Volume MA</a:t>
          </a:r>
        </a:p>
      </cdr:txBody>
    </cdr:sp>
  </cdr:relSizeAnchor>
  <cdr:relSizeAnchor xmlns:cdr="http://schemas.openxmlformats.org/drawingml/2006/chartDrawing">
    <cdr:from>
      <cdr:x>0.34886</cdr:x>
      <cdr:y>0.92574</cdr:y>
    </cdr:from>
    <cdr:to>
      <cdr:x>0.6309</cdr:x>
      <cdr:y>0.92574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83026EC-14E8-4B02-8480-6E079FA1F5AE}"/>
            </a:ext>
          </a:extLst>
        </cdr:cNvPr>
        <cdr:cNvCxnSpPr/>
      </cdr:nvCxnSpPr>
      <cdr:spPr bwMode="auto">
        <a:xfrm xmlns:a="http://schemas.openxmlformats.org/drawingml/2006/main">
          <a:off x="1408909" y="1927829"/>
          <a:ext cx="1139057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" cap="flat" cmpd="sng" algn="ctr">
          <a:solidFill>
            <a:schemeClr val="tx1"/>
          </a:solidFill>
          <a:prstDash val="solid"/>
          <a:round/>
          <a:headEnd type="none" w="med" len="lg"/>
          <a:tailEnd type="arrow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7F2EB10-B5BB-45D7-83C0-C12D270C84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90E9C16-2F90-4EF6-8D17-095FEF7C8A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8C1EE92-7A98-4005-ADC5-B8F9F6CB80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399F2D54-F973-4313-BEFB-B0911B5212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 smtClean="0"/>
            </a:lvl1pPr>
          </a:lstStyle>
          <a:p>
            <a:pPr>
              <a:defRPr/>
            </a:pPr>
            <a:fld id="{994B7D67-88BE-4756-8C00-F216873A3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075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5CD6341-606A-4244-B98D-8ACBF21579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9DEE8BC-5A73-412F-8A8C-896C5B2A42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52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2DC43E4-2063-49DA-AD23-6959F733AE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225" y="746125"/>
            <a:ext cx="6362700" cy="3579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7E1957C-D331-46DA-A116-98223EABCE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24388"/>
            <a:ext cx="4972050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14B80214-0DBF-4DEE-BD9A-3871DD187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52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E951F5F-0F9A-41C8-9C6B-530160C72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52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 smtClean="0"/>
            </a:lvl1pPr>
          </a:lstStyle>
          <a:p>
            <a:pPr>
              <a:defRPr/>
            </a:pPr>
            <a:fld id="{ABFD4F4E-10BF-4810-B106-56CE47E3F2D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97464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4FBC27A-60FA-451B-A19D-B0DE69803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7813" y="746125"/>
            <a:ext cx="6361112" cy="3579813"/>
          </a:xfrm>
          <a:solidFill>
            <a:srgbClr val="FFFFFF"/>
          </a:solidFill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3D34A8-3E75-4ED5-852E-AAE2D9B8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9518A-68C2-427B-B852-1F7FCDB105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1208088"/>
            <a:ext cx="5791200" cy="3259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9518A-68C2-427B-B852-1F7FCDB105A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6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1208088"/>
            <a:ext cx="5791200" cy="3259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9518A-68C2-427B-B852-1F7FCDB105A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43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35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98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1pPr>
            <a:lvl2pPr>
              <a:defRPr sz="18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2pPr>
            <a:lvl3pPr>
              <a:defRPr sz="15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3pPr>
            <a:lvl4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4pPr>
            <a:lvl5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8341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9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latin typeface="Arial" pitchFamily="34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0801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5"/>
            <a:ext cx="4044462" cy="3394472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Arial" pitchFamily="34" charset="0"/>
              </a:defRPr>
            </a:lvl1pPr>
            <a:lvl2pPr>
              <a:defRPr sz="1800">
                <a:latin typeface="Arial" pitchFamily="34" charset="0"/>
              </a:defRPr>
            </a:lvl2pPr>
            <a:lvl3pPr>
              <a:defRPr sz="1500">
                <a:latin typeface="Arial" pitchFamily="34" charset="0"/>
              </a:defRPr>
            </a:lvl3pPr>
            <a:lvl4pPr>
              <a:defRPr sz="1350">
                <a:latin typeface="Arial" pitchFamily="34" charset="0"/>
              </a:defRPr>
            </a:lvl4pPr>
            <a:lvl5pPr>
              <a:defRPr sz="1350">
                <a:latin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00155"/>
            <a:ext cx="4044462" cy="3394472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Arial" pitchFamily="34" charset="0"/>
              </a:defRPr>
            </a:lvl1pPr>
            <a:lvl2pPr>
              <a:defRPr sz="1800">
                <a:latin typeface="Arial" pitchFamily="34" charset="0"/>
              </a:defRPr>
            </a:lvl2pPr>
            <a:lvl3pPr>
              <a:defRPr sz="1500">
                <a:latin typeface="Arial" pitchFamily="34" charset="0"/>
              </a:defRPr>
            </a:lvl3pPr>
            <a:lvl4pPr>
              <a:defRPr sz="1350">
                <a:latin typeface="Arial" pitchFamily="34" charset="0"/>
              </a:defRPr>
            </a:lvl4pPr>
            <a:lvl5pPr>
              <a:defRPr sz="1350">
                <a:latin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717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06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066" cy="2963466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  <a:lvl2pPr>
              <a:defRPr sz="1500">
                <a:latin typeface="Arial" pitchFamily="34" charset="0"/>
              </a:defRPr>
            </a:lvl2pPr>
            <a:lvl3pPr>
              <a:defRPr sz="1350">
                <a:latin typeface="Arial" pitchFamily="34" charset="0"/>
              </a:defRPr>
            </a:lvl3pPr>
            <a:lvl4pPr>
              <a:defRPr sz="1200">
                <a:latin typeface="Arial" pitchFamily="34" charset="0"/>
              </a:defRPr>
            </a:lvl4pPr>
            <a:lvl5pPr>
              <a:defRPr sz="1200">
                <a:latin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83" y="1151335"/>
            <a:ext cx="40415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83" y="1631156"/>
            <a:ext cx="4041531" cy="2963466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</a:defRPr>
            </a:lvl1pPr>
            <a:lvl2pPr>
              <a:defRPr sz="1500">
                <a:latin typeface="Arial" pitchFamily="34" charset="0"/>
              </a:defRPr>
            </a:lvl2pPr>
            <a:lvl3pPr>
              <a:defRPr sz="1350">
                <a:latin typeface="Arial" pitchFamily="34" charset="0"/>
              </a:defRPr>
            </a:lvl3pPr>
            <a:lvl4pPr>
              <a:defRPr sz="1200">
                <a:latin typeface="Arial" pitchFamily="34" charset="0"/>
              </a:defRPr>
            </a:lvl4pPr>
            <a:lvl5pPr>
              <a:defRPr sz="1200">
                <a:latin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897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89882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9788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4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8"/>
            <a:ext cx="5111262" cy="4389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1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500">
                <a:latin typeface="Arial" pitchFamily="34" charset="0"/>
              </a:defRPr>
            </a:lvl4pPr>
            <a:lvl5pPr>
              <a:defRPr sz="1500">
                <a:latin typeface="Arial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4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7199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323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latin typeface="Arial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662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99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8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8" y="205988"/>
            <a:ext cx="6031523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7047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200155"/>
            <a:ext cx="4044462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00155"/>
            <a:ext cx="4044462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53594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01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D660-2473-4D91-9B67-8C55FD309016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521-8366-4A88-A2FF-EC5185EED1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1pPr>
            <a:lvl2pPr>
              <a:defRPr sz="18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2pPr>
            <a:lvl3pPr>
              <a:defRPr sz="15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3pPr>
            <a:lvl4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4pPr>
            <a:lvl5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8444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1pPr>
            <a:lvl2pPr>
              <a:defRPr sz="18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2pPr>
            <a:lvl3pPr>
              <a:defRPr sz="150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3pPr>
            <a:lvl4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4pPr>
            <a:lvl5pPr>
              <a:defRPr sz="1350">
                <a:solidFill>
                  <a:schemeClr val="accent6">
                    <a:lumMod val="50000"/>
                  </a:schemeClr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5206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519112"/>
            <a:ext cx="8572500" cy="416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  <a:lvl2pPr>
              <a:defRPr>
                <a:solidFill>
                  <a:srgbClr val="000099"/>
                </a:solidFill>
              </a:defRPr>
            </a:lvl2pPr>
            <a:lvl3pPr>
              <a:defRPr>
                <a:solidFill>
                  <a:srgbClr val="000099"/>
                </a:solidFill>
              </a:defRPr>
            </a:lvl3pPr>
            <a:lvl4pPr>
              <a:defRPr>
                <a:solidFill>
                  <a:srgbClr val="000099"/>
                </a:solidFill>
              </a:defRPr>
            </a:lvl4pPr>
            <a:lvl5pPr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5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6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8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7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99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5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3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>
            <a:extLst>
              <a:ext uri="{FF2B5EF4-FFF2-40B4-BE49-F238E27FC236}">
                <a16:creationId xmlns:a16="http://schemas.microsoft.com/office/drawing/2014/main" id="{D6E6C727-78C9-4E0E-A0A3-0951E9E6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8" t="18707" r="15958" b="11086"/>
          <a:stretch>
            <a:fillRect/>
          </a:stretch>
        </p:blipFill>
        <p:spPr bwMode="auto">
          <a:xfrm>
            <a:off x="8104188" y="0"/>
            <a:ext cx="10398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53964EF0-959B-40CB-9F9B-5AF8000B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18707" r="49609" b="11086"/>
          <a:stretch>
            <a:fillRect/>
          </a:stretch>
        </p:blipFill>
        <p:spPr bwMode="auto">
          <a:xfrm>
            <a:off x="1" y="0"/>
            <a:ext cx="108267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F16A0-2485-4C23-A918-7B821567D9DF}"/>
              </a:ext>
            </a:extLst>
          </p:cNvPr>
          <p:cNvCxnSpPr/>
          <p:nvPr/>
        </p:nvCxnSpPr>
        <p:spPr bwMode="auto">
          <a:xfrm>
            <a:off x="1158516" y="339539"/>
            <a:ext cx="6884894" cy="1191"/>
          </a:xfrm>
          <a:prstGeom prst="line">
            <a:avLst/>
          </a:prstGeom>
          <a:solidFill>
            <a:schemeClr val="bg1"/>
          </a:solidFill>
          <a:ln w="28575" cap="flat" cmpd="sng" algn="ctr">
            <a:gradFill flip="none" rotWithShape="1">
              <a:gsLst>
                <a:gs pos="50000">
                  <a:srgbClr val="000099"/>
                </a:gs>
                <a:gs pos="49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D3557230-F813-4B68-9778-14FE82F6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3" y="4895850"/>
            <a:ext cx="7553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9205CB65-47AD-471F-9860-69089436DFF5}" type="slidenum">
              <a:rPr lang="en-US" altLang="en-US" sz="1200" b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IN" altLang="en-US" sz="12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02C158BD-3FEE-4E39-AC1C-8E3F60E1B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4917282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99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 / Date</a:t>
            </a:r>
            <a:endParaRPr lang="en-IN" sz="12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1" name="Straight Connector 7">
            <a:extLst>
              <a:ext uri="{FF2B5EF4-FFF2-40B4-BE49-F238E27FC236}">
                <a16:creationId xmlns:a16="http://schemas.microsoft.com/office/drawing/2014/main" id="{3DC40EE3-80A4-41C3-B9D6-DAFB897D61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4857750"/>
            <a:ext cx="9144000" cy="1191"/>
          </a:xfrm>
          <a:prstGeom prst="line">
            <a:avLst/>
          </a:prstGeom>
          <a:noFill/>
          <a:ln w="19050" algn="ctr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9">
            <a:extLst>
              <a:ext uri="{FF2B5EF4-FFF2-40B4-BE49-F238E27FC236}">
                <a16:creationId xmlns:a16="http://schemas.microsoft.com/office/drawing/2014/main" id="{27F77941-6E65-4F54-8318-34682C1D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4888707"/>
            <a:ext cx="8515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550CB39C-DBCC-48B1-811B-6D48931B15FC}" type="slidenum">
              <a:rPr lang="en-US" altLang="en-US" sz="1400" b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1400" b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82B60226-F466-49C2-86A7-DBB661CF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94080"/>
            <a:ext cx="254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lvl="0"/>
            <a:r>
              <a:rPr lang="en-US" altLang="en-US" dirty="0"/>
              <a:t>TIP</a:t>
            </a:r>
            <a:r>
              <a:rPr lang="en-US" altLang="en-US" baseline="0" dirty="0"/>
              <a:t> For </a:t>
            </a:r>
            <a:r>
              <a:rPr lang="en-US" altLang="en-US" dirty="0"/>
              <a:t>Profitability / </a:t>
            </a:r>
            <a:fld id="{DB2E95D5-88A6-41E3-A4B0-F8F69E91A6A8}" type="datetime5">
              <a:rPr lang="en-US" altLang="en-US" smtClean="0"/>
              <a:pPr lvl="0"/>
              <a:t>2-Feb-24</a:t>
            </a:fld>
            <a:endParaRPr lang="en-US" altLang="en-US" dirty="0"/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D16D0D5D-B337-410E-9485-66573764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082" y="4914900"/>
            <a:ext cx="469311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Unclassified /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sz="1400" b="1" strike="sngStrike" kern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Restricted </a:t>
            </a: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/</a:t>
            </a:r>
            <a:r>
              <a:rPr lang="en-US" sz="1400" b="0" kern="1200" dirty="0">
                <a:solidFill>
                  <a:srgbClr val="0000CC"/>
                </a:solidFill>
                <a:latin typeface="Arial" charset="0"/>
                <a:ea typeface="+mn-ea"/>
                <a:cs typeface="+mn-cs"/>
              </a:rPr>
              <a:t> Protected </a:t>
            </a:r>
            <a:r>
              <a:rPr lang="en-US" sz="1400" strike="sngStrike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/ Confidential</a:t>
            </a:r>
            <a:endParaRPr lang="en-US" sz="1400" strike="sngStrike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FC9954D1-AEB0-4A9E-911A-4261725D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2825" cy="4321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3">
            <a:extLst>
              <a:ext uri="{FF2B5EF4-FFF2-40B4-BE49-F238E27FC236}">
                <a16:creationId xmlns:a16="http://schemas.microsoft.com/office/drawing/2014/main" id="{8A0C61C8-38B1-4F43-81F5-807CCF7E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0"/>
            <a:ext cx="103981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AE0734-4108-4F61-A7AC-F958AC5F6847}"/>
              </a:ext>
            </a:extLst>
          </p:cNvPr>
          <p:cNvCxnSpPr/>
          <p:nvPr userDrawn="1"/>
        </p:nvCxnSpPr>
        <p:spPr bwMode="auto">
          <a:xfrm>
            <a:off x="1132577" y="313135"/>
            <a:ext cx="6878847" cy="0"/>
          </a:xfrm>
          <a:prstGeom prst="line">
            <a:avLst/>
          </a:prstGeom>
          <a:solidFill>
            <a:schemeClr val="bg1"/>
          </a:solidFill>
          <a:ln w="28575" cap="flat" cmpd="sng" algn="ctr">
            <a:gradFill flip="none" rotWithShape="1">
              <a:gsLst>
                <a:gs pos="50000">
                  <a:srgbClr val="000099"/>
                </a:gs>
                <a:gs pos="49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Straight Connector 4">
            <a:extLst>
              <a:ext uri="{FF2B5EF4-FFF2-40B4-BE49-F238E27FC236}">
                <a16:creationId xmlns:a16="http://schemas.microsoft.com/office/drawing/2014/main" id="{3B7FDA1E-DFEF-43CB-B434-537105819C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4857750"/>
            <a:ext cx="9144000" cy="0"/>
          </a:xfrm>
          <a:prstGeom prst="line">
            <a:avLst/>
          </a:prstGeom>
          <a:noFill/>
          <a:ln w="9525" algn="ctr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" name="TextBox 5">
            <a:extLst>
              <a:ext uri="{FF2B5EF4-FFF2-40B4-BE49-F238E27FC236}">
                <a16:creationId xmlns:a16="http://schemas.microsoft.com/office/drawing/2014/main" id="{1CBC7C92-C7D7-47F5-A43C-F3FAECE72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155" y="4878223"/>
            <a:ext cx="2557110" cy="2539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50" dirty="0">
                <a:solidFill>
                  <a:srgbClr val="0000CC"/>
                </a:solidFill>
              </a:rPr>
              <a:t>PD 2022-23 / Policy means Diagnosis</a:t>
            </a:r>
          </a:p>
        </p:txBody>
      </p:sp>
      <p:sp>
        <p:nvSpPr>
          <p:cNvPr id="1031" name="TextBox 6">
            <a:extLst>
              <a:ext uri="{FF2B5EF4-FFF2-40B4-BE49-F238E27FC236}">
                <a16:creationId xmlns:a16="http://schemas.microsoft.com/office/drawing/2014/main" id="{5CC9EC9F-1809-43D4-9B6B-36ECDEAFFB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62939" y="4912520"/>
            <a:ext cx="707245" cy="2539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b="1" dirty="0">
                <a:solidFill>
                  <a:srgbClr val="0000CC"/>
                </a:solidFill>
              </a:rPr>
              <a:t>Slide </a:t>
            </a:r>
            <a:fld id="{7177E376-FD5D-4E1D-B0DE-36EDBD7E5EC4}" type="slidenum">
              <a:rPr lang="en-US" altLang="en-US" sz="1050" b="1" smtClean="0">
                <a:solidFill>
                  <a:srgbClr val="0000CC"/>
                </a:solidFill>
              </a:rPr>
              <a:pPr eaLnBrk="1" hangingPunct="1">
                <a:defRPr/>
              </a:pPr>
              <a:t>‹#›</a:t>
            </a:fld>
            <a:endParaRPr lang="en-US" altLang="en-US" sz="1050" b="1" dirty="0">
              <a:solidFill>
                <a:srgbClr val="0000CC"/>
              </a:solidFill>
            </a:endParaRPr>
          </a:p>
        </p:txBody>
      </p:sp>
      <p:sp>
        <p:nvSpPr>
          <p:cNvPr id="2" name="fl" descr="Classification: Restricted">
            <a:extLst>
              <a:ext uri="{FF2B5EF4-FFF2-40B4-BE49-F238E27FC236}">
                <a16:creationId xmlns:a16="http://schemas.microsoft.com/office/drawing/2014/main" id="{068601A4-2756-4108-BAF3-06F1422577BE}"/>
              </a:ext>
            </a:extLst>
          </p:cNvPr>
          <p:cNvSpPr txBox="1"/>
          <p:nvPr userDrawn="1"/>
        </p:nvSpPr>
        <p:spPr>
          <a:xfrm>
            <a:off x="1" y="4903470"/>
            <a:ext cx="1083951" cy="19050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en-IN" sz="638" b="0" i="0" u="none" baseline="0">
                <a:solidFill>
                  <a:srgbClr val="000000"/>
                </a:solidFill>
                <a:effectLst/>
                <a:latin typeface="Microsoft Sans Serif" panose="020B0604020202020204" pitchFamily="34" charset="0"/>
                <a:cs typeface="Arial" pitchFamily="34" charset="0"/>
              </a:rPr>
              <a:t>Classification: </a:t>
            </a:r>
            <a:r>
              <a:rPr lang="en-IN" sz="638" b="1" i="0" u="none" baseline="0">
                <a:solidFill>
                  <a:srgbClr val="EA4335"/>
                </a:solidFill>
                <a:effectLst/>
                <a:latin typeface="Microsoft Sans Serif" panose="020B0604020202020204" pitchFamily="34" charset="0"/>
                <a:cs typeface="Arial" pitchFamily="34" charset="0"/>
              </a:rPr>
              <a:t>Restricted</a:t>
            </a:r>
            <a:endParaRPr lang="en-IN" sz="638" b="1" i="0" u="none" baseline="0" dirty="0">
              <a:solidFill>
                <a:srgbClr val="EA4335"/>
              </a:solidFill>
              <a:effectLst/>
              <a:latin typeface="Microsoft Sans Serif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026">
            <a:extLst>
              <a:ext uri="{FF2B5EF4-FFF2-40B4-BE49-F238E27FC236}">
                <a16:creationId xmlns:a16="http://schemas.microsoft.com/office/drawing/2014/main" id="{A1300F48-C9CE-42FB-8949-F49E5CAE597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590801" y="2974181"/>
            <a:ext cx="4322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rot="1080000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77999F8A-D250-4BC6-88C7-DC5B960B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389406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Workshop Profitability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F5C2D-A866-4264-9685-56CD181086D8}"/>
              </a:ext>
            </a:extLst>
          </p:cNvPr>
          <p:cNvSpPr txBox="1"/>
          <p:nvPr/>
        </p:nvSpPr>
        <p:spPr>
          <a:xfrm>
            <a:off x="1066800" y="-23515"/>
            <a:ext cx="705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800" dirty="0"/>
              <a:t>1.4.1 Observation- Effect of Inflow Volume on Profitability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0300EB-AE43-4942-A27B-C83B1CAB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29713"/>
              </p:ext>
            </p:extLst>
          </p:nvPr>
        </p:nvGraphicFramePr>
        <p:xfrm>
          <a:off x="23188" y="666750"/>
          <a:ext cx="8993329" cy="2152255"/>
        </p:xfrm>
        <a:graphic>
          <a:graphicData uri="http://schemas.openxmlformats.org/drawingml/2006/table">
            <a:tbl>
              <a:tblPr/>
              <a:tblGrid>
                <a:gridCol w="974122">
                  <a:extLst>
                    <a:ext uri="{9D8B030D-6E8A-4147-A177-3AD203B41FA5}">
                      <a16:colId xmlns:a16="http://schemas.microsoft.com/office/drawing/2014/main" val="1969643780"/>
                    </a:ext>
                  </a:extLst>
                </a:gridCol>
                <a:gridCol w="2050686">
                  <a:extLst>
                    <a:ext uri="{9D8B030D-6E8A-4147-A177-3AD203B41FA5}">
                      <a16:colId xmlns:a16="http://schemas.microsoft.com/office/drawing/2014/main" val="707627168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3217126923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1354375441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4127567210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3774438047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2565159081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4114714540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3110631261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3970366257"/>
                    </a:ext>
                  </a:extLst>
                </a:gridCol>
                <a:gridCol w="663169">
                  <a:extLst>
                    <a:ext uri="{9D8B030D-6E8A-4147-A177-3AD203B41FA5}">
                      <a16:colId xmlns:a16="http://schemas.microsoft.com/office/drawing/2014/main" val="3859494748"/>
                    </a:ext>
                  </a:extLst>
                </a:gridCol>
              </a:tblGrid>
              <a:tr h="209102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considered per manpower City category Wise</a:t>
                      </a:r>
                    </a:p>
                  </a:txBody>
                  <a:tcPr marL="6752" marR="6752" marT="6752" marB="0" anchor="b">
                    <a:lnL>
                      <a:noFill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23550"/>
                  </a:ext>
                </a:extLst>
              </a:tr>
              <a:tr h="1511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UOM: INR</a:t>
                      </a:r>
                    </a:p>
                  </a:txBody>
                  <a:tcPr marL="6752" marR="6752" marT="67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 &lt;750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 750-1500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 &gt;1500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07256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marL="6752" marR="6752" marT="67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 Considered</a:t>
                      </a:r>
                    </a:p>
                  </a:txBody>
                  <a:tcPr marL="6752" marR="6752" marT="67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Cat City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63685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Per WS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469456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Supervisor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per 1000 Inflow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NA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 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 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86243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for every 375 vehicle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770664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for every 500 Inflow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800491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 4.7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Prodictivity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38602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Washing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for every 375 vehicle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59465"/>
                  </a:ext>
                </a:extLst>
              </a:tr>
              <a:tr h="151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Office/Security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shared with Sales for every 1000 Inflow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8162"/>
                  </a:ext>
                </a:extLst>
              </a:tr>
              <a:tr h="38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(Feeder considered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750 inflow)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feeder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after 1000 Inflow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</a:p>
                  </a:txBody>
                  <a:tcPr marL="6752" marR="6752" marT="6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13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DA74-BEB9-4996-AEFE-335C6B5D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9753"/>
              </p:ext>
            </p:extLst>
          </p:nvPr>
        </p:nvGraphicFramePr>
        <p:xfrm>
          <a:off x="1676401" y="2952750"/>
          <a:ext cx="5791198" cy="1676400"/>
        </p:xfrm>
        <a:graphic>
          <a:graphicData uri="http://schemas.openxmlformats.org/drawingml/2006/table">
            <a:tbl>
              <a:tblPr/>
              <a:tblGrid>
                <a:gridCol w="3673987">
                  <a:extLst>
                    <a:ext uri="{9D8B030D-6E8A-4147-A177-3AD203B41FA5}">
                      <a16:colId xmlns:a16="http://schemas.microsoft.com/office/drawing/2014/main" val="3438424589"/>
                    </a:ext>
                  </a:extLst>
                </a:gridCol>
                <a:gridCol w="705737">
                  <a:extLst>
                    <a:ext uri="{9D8B030D-6E8A-4147-A177-3AD203B41FA5}">
                      <a16:colId xmlns:a16="http://schemas.microsoft.com/office/drawing/2014/main" val="2725624199"/>
                    </a:ext>
                  </a:extLst>
                </a:gridCol>
                <a:gridCol w="705737">
                  <a:extLst>
                    <a:ext uri="{9D8B030D-6E8A-4147-A177-3AD203B41FA5}">
                      <a16:colId xmlns:a16="http://schemas.microsoft.com/office/drawing/2014/main" val="3739692056"/>
                    </a:ext>
                  </a:extLst>
                </a:gridCol>
                <a:gridCol w="705737">
                  <a:extLst>
                    <a:ext uri="{9D8B030D-6E8A-4147-A177-3AD203B41FA5}">
                      <a16:colId xmlns:a16="http://schemas.microsoft.com/office/drawing/2014/main" val="1579502016"/>
                    </a:ext>
                  </a:extLst>
                </a:gridCol>
              </a:tblGrid>
              <a:tr h="208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Category wise Income/Expense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8387"/>
                  </a:ext>
                </a:extLst>
              </a:tr>
              <a:tr h="20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UOM: INR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93209"/>
                  </a:ext>
                </a:extLst>
              </a:tr>
              <a:tr h="20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Rent/Sq 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65058"/>
                  </a:ext>
                </a:extLst>
              </a:tr>
              <a:tr h="208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Cost per vehicle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23283"/>
                  </a:ext>
                </a:extLst>
              </a:tr>
              <a:tr h="4118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91159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/vehicle @ threshold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14479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Parts/vehicle @ AI 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47744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Oil/vehicle @ AI 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08977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&amp; oil Margin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E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71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20529"/>
            <a:ext cx="6569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 To understand the relation between inflow volume and components of expenses and income </a:t>
            </a:r>
          </a:p>
        </p:txBody>
      </p:sp>
    </p:spTree>
    <p:extLst>
      <p:ext uri="{BB962C8B-B14F-4D97-AF65-F5344CB8AC3E}">
        <p14:creationId xmlns:p14="http://schemas.microsoft.com/office/powerpoint/2010/main" val="3376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F5C2D-A866-4264-9685-56CD181086D8}"/>
              </a:ext>
            </a:extLst>
          </p:cNvPr>
          <p:cNvSpPr txBox="1"/>
          <p:nvPr/>
        </p:nvSpPr>
        <p:spPr>
          <a:xfrm>
            <a:off x="1066800" y="-23515"/>
            <a:ext cx="705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800" dirty="0"/>
              <a:t>1.4.2 Observation- Effect of Inflow Volume (MA) on Profitability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859691"/>
              </p:ext>
            </p:extLst>
          </p:nvPr>
        </p:nvGraphicFramePr>
        <p:xfrm>
          <a:off x="228601" y="514350"/>
          <a:ext cx="4038599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0777" y="507802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Class 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2B77A-9293-4970-8F01-165B9750B57F}"/>
              </a:ext>
            </a:extLst>
          </p:cNvPr>
          <p:cNvSpPr txBox="1"/>
          <p:nvPr/>
        </p:nvSpPr>
        <p:spPr>
          <a:xfrm>
            <a:off x="4305300" y="3628249"/>
            <a:ext cx="4838700" cy="117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observed workshops with &lt;500 inflow is less likely to be profitable as per Business case study from RMS data (jan’21) . Same is observed in January performance actual data.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sharp increase in Total Cost is observed at point “TC@750” is due to manpower addition and WS Area increase as per norms.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gap observed between Income and Total cost in B Class City is due to low rent per </a:t>
            </a:r>
            <a:r>
              <a:rPr lang="en-US" sz="8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Sq.ft</a:t>
            </a: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FB6279-1009-4289-BD01-FC31EC24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34367"/>
              </p:ext>
            </p:extLst>
          </p:nvPr>
        </p:nvGraphicFramePr>
        <p:xfrm>
          <a:off x="4743450" y="2656506"/>
          <a:ext cx="4000500" cy="950595"/>
        </p:xfrm>
        <a:graphic>
          <a:graphicData uri="http://schemas.openxmlformats.org/drawingml/2006/table">
            <a:tbl>
              <a:tblPr/>
              <a:tblGrid>
                <a:gridCol w="1901228">
                  <a:extLst>
                    <a:ext uri="{9D8B030D-6E8A-4147-A177-3AD203B41FA5}">
                      <a16:colId xmlns:a16="http://schemas.microsoft.com/office/drawing/2014/main" val="3590749901"/>
                    </a:ext>
                  </a:extLst>
                </a:gridCol>
                <a:gridCol w="2099272">
                  <a:extLst>
                    <a:ext uri="{9D8B030D-6E8A-4147-A177-3AD203B41FA5}">
                      <a16:colId xmlns:a16="http://schemas.microsoft.com/office/drawing/2014/main" val="259962891"/>
                    </a:ext>
                  </a:extLst>
                </a:gridCol>
              </a:tblGrid>
              <a:tr h="741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Jan’21 Actual (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RMS)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 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WS Profitable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99991"/>
                  </a:ext>
                </a:extLst>
              </a:tr>
              <a:tr h="74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A.&gt; 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5424"/>
                  </a:ext>
                </a:extLst>
              </a:tr>
              <a:tr h="74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900-1500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350053"/>
                  </a:ext>
                </a:extLst>
              </a:tr>
              <a:tr h="74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700-900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795584"/>
                  </a:ext>
                </a:extLst>
              </a:tr>
              <a:tr h="74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500 -700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283287"/>
                  </a:ext>
                </a:extLst>
              </a:tr>
              <a:tr h="74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&lt;500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13461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4883"/>
              </p:ext>
            </p:extLst>
          </p:nvPr>
        </p:nvGraphicFramePr>
        <p:xfrm>
          <a:off x="4724399" y="536376"/>
          <a:ext cx="4000501" cy="203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37078"/>
              </p:ext>
            </p:extLst>
          </p:nvPr>
        </p:nvGraphicFramePr>
        <p:xfrm>
          <a:off x="228600" y="2724149"/>
          <a:ext cx="4038600" cy="2082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"/>
          <p:cNvSpPr txBox="1"/>
          <p:nvPr/>
        </p:nvSpPr>
        <p:spPr>
          <a:xfrm>
            <a:off x="2105675" y="4069066"/>
            <a:ext cx="457210" cy="22859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33640" y="4069066"/>
            <a:ext cx="457210" cy="22859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1726652" y="4145266"/>
            <a:ext cx="3974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lg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71800" y="4145266"/>
            <a:ext cx="381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6600"/>
            </a:solidFill>
            <a:prstDash val="solid"/>
            <a:round/>
            <a:headEnd type="none" w="med" len="lg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080511" y="2130683"/>
            <a:ext cx="96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Inflow Volume MA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925355" y="2299216"/>
            <a:ext cx="113905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 rot="16200000">
            <a:off x="-407338" y="1346203"/>
            <a:ext cx="964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Amount (INR)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67370" y="895350"/>
            <a:ext cx="0" cy="990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 rot="16200000">
            <a:off x="-400015" y="3643617"/>
            <a:ext cx="964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Amount (INR)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74693" y="3192764"/>
            <a:ext cx="0" cy="990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arrow"/>
          </a:ln>
          <a:effectLst/>
        </p:spPr>
      </p:cxnSp>
      <p:sp>
        <p:nvSpPr>
          <p:cNvPr id="7" name="Line Callout 1 6"/>
          <p:cNvSpPr/>
          <p:nvPr/>
        </p:nvSpPr>
        <p:spPr bwMode="auto">
          <a:xfrm>
            <a:off x="3352800" y="1390650"/>
            <a:ext cx="609600" cy="165323"/>
          </a:xfrm>
          <a:prstGeom prst="borderCallout1">
            <a:avLst>
              <a:gd name="adj1" fmla="val 47917"/>
              <a:gd name="adj2" fmla="val -2083"/>
              <a:gd name="adj3" fmla="val -122070"/>
              <a:gd name="adj4" fmla="val -3625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TC@750</a:t>
            </a:r>
          </a:p>
        </p:txBody>
      </p:sp>
      <p:sp>
        <p:nvSpPr>
          <p:cNvPr id="25" name="Line Callout 1 24"/>
          <p:cNvSpPr/>
          <p:nvPr/>
        </p:nvSpPr>
        <p:spPr bwMode="auto">
          <a:xfrm>
            <a:off x="7779202" y="1496450"/>
            <a:ext cx="685800" cy="174848"/>
          </a:xfrm>
          <a:prstGeom prst="borderCallout1">
            <a:avLst>
              <a:gd name="adj1" fmla="val -6559"/>
              <a:gd name="adj2" fmla="val 9028"/>
              <a:gd name="adj3" fmla="val -136530"/>
              <a:gd name="adj4" fmla="val -216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TC@750</a:t>
            </a:r>
          </a:p>
        </p:txBody>
      </p:sp>
      <p:sp>
        <p:nvSpPr>
          <p:cNvPr id="26" name="Line Callout 1 25"/>
          <p:cNvSpPr/>
          <p:nvPr/>
        </p:nvSpPr>
        <p:spPr bwMode="auto">
          <a:xfrm>
            <a:off x="3505200" y="3605402"/>
            <a:ext cx="647700" cy="165324"/>
          </a:xfrm>
          <a:prstGeom prst="borderCallout1">
            <a:avLst>
              <a:gd name="adj1" fmla="val 47917"/>
              <a:gd name="adj2" fmla="val -2083"/>
              <a:gd name="adj3" fmla="val -47171"/>
              <a:gd name="adj4" fmla="val -5794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TC@750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112077" y="1476153"/>
            <a:ext cx="964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Amount (INR)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686785" y="1025300"/>
            <a:ext cx="0" cy="990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338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399084" y="1454407"/>
            <a:ext cx="2239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Manpower Salary (in INR) and Count(Nos.)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F5C2D-A866-4264-9685-56CD181086D8}"/>
              </a:ext>
            </a:extLst>
          </p:cNvPr>
          <p:cNvSpPr txBox="1"/>
          <p:nvPr/>
        </p:nvSpPr>
        <p:spPr>
          <a:xfrm>
            <a:off x="1066800" y="-23515"/>
            <a:ext cx="7055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800" dirty="0"/>
              <a:t>1.4.3 Observation-Effect of Inflow Volume on Profitability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2687596"/>
            <a:ext cx="2566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Manpower Efficiency(UOM : inflow /manpower)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43830"/>
              </p:ext>
            </p:extLst>
          </p:nvPr>
        </p:nvGraphicFramePr>
        <p:xfrm>
          <a:off x="2271289" y="2865223"/>
          <a:ext cx="2224511" cy="95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126113"/>
              </p:ext>
            </p:extLst>
          </p:nvPr>
        </p:nvGraphicFramePr>
        <p:xfrm>
          <a:off x="76200" y="2864106"/>
          <a:ext cx="2171700" cy="95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17424"/>
              </p:ext>
            </p:extLst>
          </p:nvPr>
        </p:nvGraphicFramePr>
        <p:xfrm>
          <a:off x="6857999" y="2859046"/>
          <a:ext cx="2209801" cy="96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69004"/>
              </p:ext>
            </p:extLst>
          </p:nvPr>
        </p:nvGraphicFramePr>
        <p:xfrm>
          <a:off x="4495799" y="2855698"/>
          <a:ext cx="2362201" cy="96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/>
          <p:cNvSpPr txBox="1"/>
          <p:nvPr/>
        </p:nvSpPr>
        <p:spPr>
          <a:xfrm rot="16200000">
            <a:off x="-457200" y="2011259"/>
            <a:ext cx="96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Thousands (INR)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8623793" y="1859975"/>
            <a:ext cx="96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43508" y="3790950"/>
            <a:ext cx="9647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Inflow Volume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3728085" y="3943350"/>
            <a:ext cx="155448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87974" y="3714750"/>
            <a:ext cx="8989552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inflection starting from point “TC@750”is due to the following points 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increase in rent amount at 800 inflow due to increase in 300sq.ft. workshop area as per norms @ point “R1”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21% increase in salary at 800 inflow due to addition of manpower as per norms @ Points “SA2”, “FS1” &amp;“T2” (3 </a:t>
            </a:r>
            <a:r>
              <a:rPr lang="en-US" sz="8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corresponding points, manpower efficiency drops as the number of manpower but inflow does not increase immediately. </a:t>
            </a:r>
          </a:p>
        </p:txBody>
      </p: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01039"/>
              </p:ext>
            </p:extLst>
          </p:nvPr>
        </p:nvGraphicFramePr>
        <p:xfrm>
          <a:off x="4505325" y="438150"/>
          <a:ext cx="4514149" cy="103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729587"/>
              </p:ext>
            </p:extLst>
          </p:nvPr>
        </p:nvGraphicFramePr>
        <p:xfrm>
          <a:off x="116615" y="438150"/>
          <a:ext cx="4388710" cy="103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Oval 25"/>
          <p:cNvSpPr/>
          <p:nvPr/>
        </p:nvSpPr>
        <p:spPr bwMode="auto">
          <a:xfrm>
            <a:off x="4774557" y="438150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76272" y="2706675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Line Callout 1 (No Border) 59"/>
          <p:cNvSpPr/>
          <p:nvPr/>
        </p:nvSpPr>
        <p:spPr bwMode="auto">
          <a:xfrm>
            <a:off x="1844678" y="3291090"/>
            <a:ext cx="361950" cy="154311"/>
          </a:xfrm>
          <a:prstGeom prst="callout1">
            <a:avLst>
              <a:gd name="adj1" fmla="val -60574"/>
              <a:gd name="adj2" fmla="val -24122"/>
              <a:gd name="adj3" fmla="val 25556"/>
              <a:gd name="adj4" fmla="val 1956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SA2</a:t>
            </a:r>
          </a:p>
        </p:txBody>
      </p:sp>
      <p:sp>
        <p:nvSpPr>
          <p:cNvPr id="62" name="Line Callout 1 (No Border) 61"/>
          <p:cNvSpPr/>
          <p:nvPr/>
        </p:nvSpPr>
        <p:spPr bwMode="auto">
          <a:xfrm>
            <a:off x="952500" y="3368245"/>
            <a:ext cx="361950" cy="154311"/>
          </a:xfrm>
          <a:prstGeom prst="callout1">
            <a:avLst>
              <a:gd name="adj1" fmla="val -54401"/>
              <a:gd name="adj2" fmla="val 39036"/>
              <a:gd name="adj3" fmla="val 19384"/>
              <a:gd name="adj4" fmla="val 43245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SA1</a:t>
            </a:r>
          </a:p>
        </p:txBody>
      </p:sp>
      <p:sp>
        <p:nvSpPr>
          <p:cNvPr id="65" name="Line Callout 1 (No Border) 64"/>
          <p:cNvSpPr/>
          <p:nvPr/>
        </p:nvSpPr>
        <p:spPr bwMode="auto">
          <a:xfrm>
            <a:off x="3421944" y="3121870"/>
            <a:ext cx="361950" cy="165043"/>
          </a:xfrm>
          <a:prstGeom prst="callout1">
            <a:avLst>
              <a:gd name="adj1" fmla="val 52934"/>
              <a:gd name="adj2" fmla="val 81141"/>
              <a:gd name="adj3" fmla="val 101513"/>
              <a:gd name="adj4" fmla="val 15377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FS1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Line Callout 1 (No Border) 65"/>
          <p:cNvSpPr/>
          <p:nvPr/>
        </p:nvSpPr>
        <p:spPr bwMode="auto">
          <a:xfrm>
            <a:off x="4906797" y="3368541"/>
            <a:ext cx="456246" cy="132207"/>
          </a:xfrm>
          <a:prstGeom prst="callout1">
            <a:avLst>
              <a:gd name="adj1" fmla="val 2991"/>
              <a:gd name="adj2" fmla="val 46930"/>
              <a:gd name="adj3" fmla="val -88851"/>
              <a:gd name="adj4" fmla="val 37537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Callout 1 (No Border) 72"/>
          <p:cNvSpPr/>
          <p:nvPr/>
        </p:nvSpPr>
        <p:spPr bwMode="auto">
          <a:xfrm>
            <a:off x="5943600" y="3390349"/>
            <a:ext cx="456246" cy="132207"/>
          </a:xfrm>
          <a:prstGeom prst="callout1">
            <a:avLst>
              <a:gd name="adj1" fmla="val 2991"/>
              <a:gd name="adj2" fmla="val 46930"/>
              <a:gd name="adj3" fmla="val -139283"/>
              <a:gd name="adj4" fmla="val 5006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Line Callout 1 (No Border) 77"/>
          <p:cNvSpPr/>
          <p:nvPr/>
        </p:nvSpPr>
        <p:spPr bwMode="auto">
          <a:xfrm>
            <a:off x="8152982" y="3419771"/>
            <a:ext cx="456246" cy="132207"/>
          </a:xfrm>
          <a:prstGeom prst="callout1">
            <a:avLst>
              <a:gd name="adj1" fmla="val 31809"/>
              <a:gd name="adj2" fmla="val 40667"/>
              <a:gd name="adj3" fmla="val -103259"/>
              <a:gd name="adj4" fmla="val 18747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406129" y="820496"/>
            <a:ext cx="964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Thousands (INR)</a:t>
            </a:r>
          </a:p>
        </p:txBody>
      </p:sp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071051"/>
              </p:ext>
            </p:extLst>
          </p:nvPr>
        </p:nvGraphicFramePr>
        <p:xfrm>
          <a:off x="87974" y="1648757"/>
          <a:ext cx="2198026" cy="105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7" name="Oval 56"/>
          <p:cNvSpPr/>
          <p:nvPr/>
        </p:nvSpPr>
        <p:spPr bwMode="auto">
          <a:xfrm>
            <a:off x="87974" y="1562129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158654"/>
              </p:ext>
            </p:extLst>
          </p:nvPr>
        </p:nvGraphicFramePr>
        <p:xfrm>
          <a:off x="2286000" y="1647962"/>
          <a:ext cx="2219326" cy="105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209909"/>
              </p:ext>
            </p:extLst>
          </p:nvPr>
        </p:nvGraphicFramePr>
        <p:xfrm>
          <a:off x="4518942" y="1651705"/>
          <a:ext cx="2352675" cy="106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333178"/>
              </p:ext>
            </p:extLst>
          </p:nvPr>
        </p:nvGraphicFramePr>
        <p:xfrm>
          <a:off x="6858000" y="1628912"/>
          <a:ext cx="2219526" cy="107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48565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14EB3-B3B8-4D17-9072-530E33C865C9}"/>
              </a:ext>
            </a:extLst>
          </p:cNvPr>
          <p:cNvSpPr txBox="1"/>
          <p:nvPr/>
        </p:nvSpPr>
        <p:spPr>
          <a:xfrm>
            <a:off x="2781300" y="206317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Analysis</a:t>
            </a:r>
          </a:p>
        </p:txBody>
      </p:sp>
    </p:spTree>
    <p:extLst>
      <p:ext uri="{BB962C8B-B14F-4D97-AF65-F5344CB8AC3E}">
        <p14:creationId xmlns:p14="http://schemas.microsoft.com/office/powerpoint/2010/main" val="16620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>
            <a:extLst>
              <a:ext uri="{FF2B5EF4-FFF2-40B4-BE49-F238E27FC236}">
                <a16:creationId xmlns:a16="http://schemas.microsoft.com/office/drawing/2014/main" id="{096AFF65-27AF-4A51-B8A4-0693F9A5A2D0}"/>
              </a:ext>
            </a:extLst>
          </p:cNvPr>
          <p:cNvSpPr>
            <a:spLocks/>
          </p:cNvSpPr>
          <p:nvPr/>
        </p:nvSpPr>
        <p:spPr bwMode="auto">
          <a:xfrm>
            <a:off x="910013" y="2508267"/>
            <a:ext cx="6142037" cy="16669"/>
          </a:xfrm>
          <a:custGeom>
            <a:avLst/>
            <a:gdLst/>
            <a:ahLst/>
            <a:cxnLst>
              <a:cxn ang="0">
                <a:pos x="4182" y="8"/>
              </a:cxn>
              <a:cxn ang="0">
                <a:pos x="4182" y="0"/>
              </a:cxn>
              <a:cxn ang="0">
                <a:pos x="0" y="0"/>
              </a:cxn>
              <a:cxn ang="0">
                <a:pos x="0" y="16"/>
              </a:cxn>
              <a:cxn ang="0">
                <a:pos x="4182" y="16"/>
              </a:cxn>
              <a:cxn ang="0">
                <a:pos x="4182" y="8"/>
              </a:cxn>
            </a:cxnLst>
            <a:rect l="0" t="0" r="r" b="b"/>
            <a:pathLst>
              <a:path w="4182" h="16">
                <a:moveTo>
                  <a:pt x="4182" y="8"/>
                </a:moveTo>
                <a:lnTo>
                  <a:pt x="4182" y="0"/>
                </a:lnTo>
                <a:lnTo>
                  <a:pt x="0" y="0"/>
                </a:lnTo>
                <a:lnTo>
                  <a:pt x="0" y="16"/>
                </a:lnTo>
                <a:lnTo>
                  <a:pt x="4182" y="16"/>
                </a:lnTo>
                <a:lnTo>
                  <a:pt x="4182" y="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9C82ACB9-2803-4E04-BA54-BD36E3315D85}"/>
              </a:ext>
            </a:extLst>
          </p:cNvPr>
          <p:cNvSpPr>
            <a:spLocks/>
          </p:cNvSpPr>
          <p:nvPr/>
        </p:nvSpPr>
        <p:spPr bwMode="auto">
          <a:xfrm>
            <a:off x="7073313" y="2439334"/>
            <a:ext cx="314498" cy="18084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94"/>
              </a:cxn>
              <a:cxn ang="0">
                <a:pos x="0" y="186"/>
              </a:cxn>
              <a:cxn ang="0">
                <a:pos x="0" y="0"/>
              </a:cxn>
            </a:cxnLst>
            <a:rect l="0" t="0" r="r" b="b"/>
            <a:pathLst>
              <a:path w="247" h="186">
                <a:moveTo>
                  <a:pt x="0" y="0"/>
                </a:moveTo>
                <a:lnTo>
                  <a:pt x="247" y="94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BA3A3A37-7335-4D2B-AFB8-7F3B119C8BE9}"/>
              </a:ext>
            </a:extLst>
          </p:cNvPr>
          <p:cNvGrpSpPr>
            <a:grpSpLocks/>
          </p:cNvGrpSpPr>
          <p:nvPr/>
        </p:nvGrpSpPr>
        <p:grpSpPr bwMode="auto">
          <a:xfrm>
            <a:off x="2698500" y="979797"/>
            <a:ext cx="1340100" cy="1514081"/>
            <a:chOff x="836" y="768"/>
            <a:chExt cx="979" cy="1345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F7A1758E-C97C-4DE0-B98F-A249BCBE4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768"/>
              <a:ext cx="979" cy="1340"/>
            </a:xfrm>
            <a:custGeom>
              <a:avLst/>
              <a:gdLst/>
              <a:ahLst/>
              <a:cxnLst>
                <a:cxn ang="0">
                  <a:pos x="970" y="1336"/>
                </a:cxn>
                <a:cxn ang="0">
                  <a:pos x="977" y="1330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964" y="1340"/>
                </a:cxn>
                <a:cxn ang="0">
                  <a:pos x="970" y="1336"/>
                </a:cxn>
              </a:cxnLst>
              <a:rect l="0" t="0" r="r" b="b"/>
              <a:pathLst>
                <a:path w="977" h="1340">
                  <a:moveTo>
                    <a:pt x="970" y="1336"/>
                  </a:moveTo>
                  <a:lnTo>
                    <a:pt x="977" y="133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964" y="1340"/>
                  </a:lnTo>
                  <a:lnTo>
                    <a:pt x="970" y="133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C1EBEE13-3BFE-44E0-8530-D1D37ADEA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900"/>
              <a:ext cx="184" cy="2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4" y="213"/>
                </a:cxn>
                <a:cxn ang="0">
                  <a:pos x="127" y="0"/>
                </a:cxn>
                <a:cxn ang="0">
                  <a:pos x="0" y="91"/>
                </a:cxn>
              </a:cxnLst>
              <a:rect l="0" t="0" r="r" b="b"/>
              <a:pathLst>
                <a:path w="184" h="213">
                  <a:moveTo>
                    <a:pt x="0" y="91"/>
                  </a:moveTo>
                  <a:lnTo>
                    <a:pt x="184" y="213"/>
                  </a:lnTo>
                  <a:lnTo>
                    <a:pt x="127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43">
            <a:extLst>
              <a:ext uri="{FF2B5EF4-FFF2-40B4-BE49-F238E27FC236}">
                <a16:creationId xmlns:a16="http://schemas.microsoft.com/office/drawing/2014/main" id="{A0499035-3944-4251-BE1B-BD291D42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9" y="2154820"/>
            <a:ext cx="1559525" cy="8648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000" dirty="0"/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5EDF2C0B-E3AB-490F-A9E5-71151F70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99" y="2745698"/>
            <a:ext cx="1524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900" dirty="0">
                <a:solidFill>
                  <a:schemeClr val="tx1"/>
                </a:solidFill>
              </a:rPr>
              <a:t>Effect – 100%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E7736639-39A0-49C8-B099-37A400B1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556" y="4060989"/>
            <a:ext cx="14911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>
                <a:solidFill>
                  <a:schemeClr val="tx1"/>
                </a:solidFill>
              </a:rPr>
              <a:t>Manpower (2)</a:t>
            </a: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3F1A38F9-1BC0-4ABC-93CE-44A46D30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8" y="-27385"/>
            <a:ext cx="7086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0000CC"/>
                </a:solidFill>
              </a:rPr>
              <a:t>2.1 Analysis Root cause - C&amp;E (Level 2) – </a:t>
            </a:r>
            <a:r>
              <a:rPr lang="en-US" altLang="en-US" sz="1800" dirty="0" err="1">
                <a:solidFill>
                  <a:srgbClr val="0000CC"/>
                </a:solidFill>
              </a:rPr>
              <a:t>Labour</a:t>
            </a:r>
            <a:r>
              <a:rPr lang="en-US" altLang="en-US" sz="1800" dirty="0">
                <a:solidFill>
                  <a:srgbClr val="0000CC"/>
                </a:solidFill>
              </a:rPr>
              <a:t>/Vehicle (L/V)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F7320D-F0A2-40F7-95E6-722F18220B49}"/>
              </a:ext>
            </a:extLst>
          </p:cNvPr>
          <p:cNvSpPr/>
          <p:nvPr/>
        </p:nvSpPr>
        <p:spPr>
          <a:xfrm>
            <a:off x="7419975" y="2136698"/>
            <a:ext cx="1495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spc="50" dirty="0">
                <a:ln w="11430"/>
                <a:latin typeface="Calibri" pitchFamily="34" charset="0"/>
              </a:rPr>
              <a:t>Workshops Not Profitable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C8E62F-DC4A-4B49-9385-0942C54FEBB8}"/>
              </a:ext>
            </a:extLst>
          </p:cNvPr>
          <p:cNvSpPr txBox="1"/>
          <p:nvPr/>
        </p:nvSpPr>
        <p:spPr>
          <a:xfrm>
            <a:off x="2297367" y="2910655"/>
            <a:ext cx="1701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Manpower </a:t>
            </a:r>
            <a:r>
              <a:rPr lang="en-US" sz="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Inadequacy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509521-61B1-459A-976C-8B83D969ED83}"/>
              </a:ext>
            </a:extLst>
          </p:cNvPr>
          <p:cNvSpPr txBox="1"/>
          <p:nvPr/>
        </p:nvSpPr>
        <p:spPr>
          <a:xfrm>
            <a:off x="6517401" y="3271950"/>
            <a:ext cx="252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Sub par </a:t>
            </a:r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Manpower productivity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28D1DF-9AAB-45E2-B121-095018ABE476}"/>
              </a:ext>
            </a:extLst>
          </p:cNvPr>
          <p:cNvSpPr txBox="1"/>
          <p:nvPr/>
        </p:nvSpPr>
        <p:spPr>
          <a:xfrm>
            <a:off x="5005954" y="2743875"/>
            <a:ext cx="1343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No Sunday/7D working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40818E-ADD7-4935-819B-9FDF88B299B6}"/>
              </a:ext>
            </a:extLst>
          </p:cNvPr>
          <p:cNvSpPr txBox="1"/>
          <p:nvPr/>
        </p:nvSpPr>
        <p:spPr>
          <a:xfrm>
            <a:off x="4495800" y="3095624"/>
            <a:ext cx="1643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Low Appointment Conversion</a:t>
            </a: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340467D5-6DCB-4ACF-BB70-313BDE88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30" y="4060989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1278840-9C56-43E6-88DE-35658A5E6264}"/>
              </a:ext>
            </a:extLst>
          </p:cNvPr>
          <p:cNvGrpSpPr>
            <a:grpSpLocks/>
          </p:cNvGrpSpPr>
          <p:nvPr/>
        </p:nvGrpSpPr>
        <p:grpSpPr bwMode="auto">
          <a:xfrm>
            <a:off x="3097699" y="2546009"/>
            <a:ext cx="1550501" cy="1494234"/>
            <a:chOff x="2577758" y="2998788"/>
            <a:chExt cx="1502568" cy="2073275"/>
          </a:xfrm>
        </p:grpSpPr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6053DB95-92A9-4CF5-9DAC-052AA3F0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758" y="3079751"/>
              <a:ext cx="1453329" cy="1992312"/>
            </a:xfrm>
            <a:custGeom>
              <a:avLst/>
              <a:gdLst/>
              <a:ahLst/>
              <a:cxnLst>
                <a:cxn ang="0">
                  <a:pos x="982" y="6"/>
                </a:cxn>
                <a:cxn ang="0">
                  <a:pos x="976" y="0"/>
                </a:cxn>
                <a:cxn ang="0">
                  <a:pos x="0" y="1349"/>
                </a:cxn>
                <a:cxn ang="0">
                  <a:pos x="14" y="1359"/>
                </a:cxn>
                <a:cxn ang="0">
                  <a:pos x="989" y="10"/>
                </a:cxn>
                <a:cxn ang="0">
                  <a:pos x="982" y="6"/>
                </a:cxn>
              </a:cxnLst>
              <a:rect l="0" t="0" r="r" b="b"/>
              <a:pathLst>
                <a:path w="989" h="1359">
                  <a:moveTo>
                    <a:pt x="982" y="6"/>
                  </a:moveTo>
                  <a:lnTo>
                    <a:pt x="976" y="0"/>
                  </a:lnTo>
                  <a:lnTo>
                    <a:pt x="0" y="1349"/>
                  </a:lnTo>
                  <a:lnTo>
                    <a:pt x="14" y="1359"/>
                  </a:lnTo>
                  <a:lnTo>
                    <a:pt x="989" y="10"/>
                  </a:lnTo>
                  <a:lnTo>
                    <a:pt x="982" y="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105E8C0A-8ECC-485B-B37F-1ECAA89A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43" y="2998788"/>
              <a:ext cx="274783" cy="31273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88" y="0"/>
                </a:cxn>
                <a:cxn ang="0">
                  <a:pos x="128" y="214"/>
                </a:cxn>
                <a:cxn ang="0">
                  <a:pos x="0" y="122"/>
                </a:cxn>
              </a:cxnLst>
              <a:rect l="0" t="0" r="r" b="b"/>
              <a:pathLst>
                <a:path w="188" h="214">
                  <a:moveTo>
                    <a:pt x="0" y="122"/>
                  </a:moveTo>
                  <a:lnTo>
                    <a:pt x="188" y="0"/>
                  </a:lnTo>
                  <a:lnTo>
                    <a:pt x="128" y="214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3522163" y="1369751"/>
            <a:ext cx="201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Inadequate employee engagement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C96D26D-1D78-47E2-AAAC-36883A357289}"/>
              </a:ext>
            </a:extLst>
          </p:cNvPr>
          <p:cNvGrpSpPr>
            <a:grpSpLocks/>
          </p:cNvGrpSpPr>
          <p:nvPr/>
        </p:nvGrpSpPr>
        <p:grpSpPr bwMode="auto">
          <a:xfrm>
            <a:off x="5408479" y="2538580"/>
            <a:ext cx="1550501" cy="1494234"/>
            <a:chOff x="2577758" y="2998788"/>
            <a:chExt cx="1502568" cy="2073275"/>
          </a:xfrm>
        </p:grpSpPr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D756C23-D101-490F-B41D-25BED5B0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758" y="3079751"/>
              <a:ext cx="1453329" cy="1992312"/>
            </a:xfrm>
            <a:custGeom>
              <a:avLst/>
              <a:gdLst/>
              <a:ahLst/>
              <a:cxnLst>
                <a:cxn ang="0">
                  <a:pos x="982" y="6"/>
                </a:cxn>
                <a:cxn ang="0">
                  <a:pos x="976" y="0"/>
                </a:cxn>
                <a:cxn ang="0">
                  <a:pos x="0" y="1349"/>
                </a:cxn>
                <a:cxn ang="0">
                  <a:pos x="14" y="1359"/>
                </a:cxn>
                <a:cxn ang="0">
                  <a:pos x="989" y="10"/>
                </a:cxn>
                <a:cxn ang="0">
                  <a:pos x="982" y="6"/>
                </a:cxn>
              </a:cxnLst>
              <a:rect l="0" t="0" r="r" b="b"/>
              <a:pathLst>
                <a:path w="989" h="1359">
                  <a:moveTo>
                    <a:pt x="982" y="6"/>
                  </a:moveTo>
                  <a:lnTo>
                    <a:pt x="976" y="0"/>
                  </a:lnTo>
                  <a:lnTo>
                    <a:pt x="0" y="1349"/>
                  </a:lnTo>
                  <a:lnTo>
                    <a:pt x="14" y="1359"/>
                  </a:lnTo>
                  <a:lnTo>
                    <a:pt x="989" y="10"/>
                  </a:lnTo>
                  <a:lnTo>
                    <a:pt x="982" y="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EAB01E6-198D-4D7E-B495-2124AD1AB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43" y="2998788"/>
              <a:ext cx="274783" cy="31273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88" y="0"/>
                </a:cxn>
                <a:cxn ang="0">
                  <a:pos x="128" y="214"/>
                </a:cxn>
                <a:cxn ang="0">
                  <a:pos x="0" y="122"/>
                </a:cxn>
              </a:cxnLst>
              <a:rect l="0" t="0" r="r" b="b"/>
              <a:pathLst>
                <a:path w="188" h="214">
                  <a:moveTo>
                    <a:pt x="0" y="122"/>
                  </a:moveTo>
                  <a:lnTo>
                    <a:pt x="188" y="0"/>
                  </a:lnTo>
                  <a:lnTo>
                    <a:pt x="128" y="214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78" name="TextBox 45">
            <a:extLst>
              <a:ext uri="{FF2B5EF4-FFF2-40B4-BE49-F238E27FC236}">
                <a16:creationId xmlns:a16="http://schemas.microsoft.com/office/drawing/2014/main" id="{7636823A-D0EF-4227-AC6B-78313C88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066" y="4062740"/>
            <a:ext cx="1441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50" dirty="0">
                <a:solidFill>
                  <a:schemeClr val="tx1"/>
                </a:solidFill>
              </a:rPr>
              <a:t>System/Process (8)</a:t>
            </a:r>
          </a:p>
        </p:txBody>
      </p:sp>
      <p:sp>
        <p:nvSpPr>
          <p:cNvPr id="79" name="Rectangle 47">
            <a:extLst>
              <a:ext uri="{FF2B5EF4-FFF2-40B4-BE49-F238E27FC236}">
                <a16:creationId xmlns:a16="http://schemas.microsoft.com/office/drawing/2014/main" id="{982FF52E-CA92-4A95-AAF4-16AFD25B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742" y="4037129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3D7467-B30D-4D1A-B4CE-BE3C1FE7142B}"/>
              </a:ext>
            </a:extLst>
          </p:cNvPr>
          <p:cNvSpPr txBox="1"/>
          <p:nvPr/>
        </p:nvSpPr>
        <p:spPr>
          <a:xfrm>
            <a:off x="6634978" y="3044226"/>
            <a:ext cx="1080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Insufficient P&amp;D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48">
            <a:extLst>
              <a:ext uri="{FF2B5EF4-FFF2-40B4-BE49-F238E27FC236}">
                <a16:creationId xmlns:a16="http://schemas.microsoft.com/office/drawing/2014/main" id="{6FDA6937-600D-4E65-87DE-E1F4C937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52" y="666750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7" name="TextBox 45">
            <a:extLst>
              <a:ext uri="{FF2B5EF4-FFF2-40B4-BE49-F238E27FC236}">
                <a16:creationId xmlns:a16="http://schemas.microsoft.com/office/drawing/2014/main" id="{A15AB22C-39C7-4E85-9375-AD314CAA4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080" y="690406"/>
            <a:ext cx="145553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 err="1">
                <a:solidFill>
                  <a:schemeClr val="tx1"/>
                </a:solidFill>
              </a:rPr>
              <a:t>Labour</a:t>
            </a:r>
            <a:r>
              <a:rPr lang="en-US" altLang="en-US" sz="1050" dirty="0">
                <a:solidFill>
                  <a:schemeClr val="tx1"/>
                </a:solidFill>
              </a:rPr>
              <a:t>/Vehicle (4)</a:t>
            </a:r>
          </a:p>
        </p:txBody>
      </p:sp>
      <p:grpSp>
        <p:nvGrpSpPr>
          <p:cNvPr id="9" name="Group 49">
            <a:extLst>
              <a:ext uri="{FF2B5EF4-FFF2-40B4-BE49-F238E27FC236}">
                <a16:creationId xmlns:a16="http://schemas.microsoft.com/office/drawing/2014/main" id="{8202ADFF-985F-41EA-85A8-B4F77AC9794C}"/>
              </a:ext>
            </a:extLst>
          </p:cNvPr>
          <p:cNvGrpSpPr>
            <a:grpSpLocks/>
          </p:cNvGrpSpPr>
          <p:nvPr/>
        </p:nvGrpSpPr>
        <p:grpSpPr bwMode="auto">
          <a:xfrm>
            <a:off x="5366258" y="979728"/>
            <a:ext cx="1110742" cy="1487690"/>
            <a:chOff x="836" y="768"/>
            <a:chExt cx="979" cy="1345"/>
          </a:xfrm>
        </p:grpSpPr>
        <p:sp>
          <p:nvSpPr>
            <p:cNvPr id="89" name="Freeform 50">
              <a:extLst>
                <a:ext uri="{FF2B5EF4-FFF2-40B4-BE49-F238E27FC236}">
                  <a16:creationId xmlns:a16="http://schemas.microsoft.com/office/drawing/2014/main" id="{D7B7CDF2-3E50-4115-80C7-DEA73EC4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768"/>
              <a:ext cx="979" cy="1340"/>
            </a:xfrm>
            <a:custGeom>
              <a:avLst/>
              <a:gdLst/>
              <a:ahLst/>
              <a:cxnLst>
                <a:cxn ang="0">
                  <a:pos x="970" y="1336"/>
                </a:cxn>
                <a:cxn ang="0">
                  <a:pos x="977" y="1330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964" y="1340"/>
                </a:cxn>
                <a:cxn ang="0">
                  <a:pos x="970" y="1336"/>
                </a:cxn>
              </a:cxnLst>
              <a:rect l="0" t="0" r="r" b="b"/>
              <a:pathLst>
                <a:path w="977" h="1340">
                  <a:moveTo>
                    <a:pt x="970" y="1336"/>
                  </a:moveTo>
                  <a:lnTo>
                    <a:pt x="977" y="133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964" y="1340"/>
                  </a:lnTo>
                  <a:lnTo>
                    <a:pt x="970" y="133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13F94213-B0CC-4E69-9A0B-E13FCFA1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900"/>
              <a:ext cx="184" cy="2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4" y="213"/>
                </a:cxn>
                <a:cxn ang="0">
                  <a:pos x="127" y="0"/>
                </a:cxn>
                <a:cxn ang="0">
                  <a:pos x="0" y="91"/>
                </a:cxn>
              </a:cxnLst>
              <a:rect l="0" t="0" r="r" b="b"/>
              <a:pathLst>
                <a:path w="184" h="213">
                  <a:moveTo>
                    <a:pt x="0" y="91"/>
                  </a:moveTo>
                  <a:lnTo>
                    <a:pt x="184" y="213"/>
                  </a:lnTo>
                  <a:lnTo>
                    <a:pt x="127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91" name="Rectangle 49">
            <a:extLst>
              <a:ext uri="{FF2B5EF4-FFF2-40B4-BE49-F238E27FC236}">
                <a16:creationId xmlns:a16="http://schemas.microsoft.com/office/drawing/2014/main" id="{AB9D56B0-3641-46B5-94AE-E4D5799C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534" y="690406"/>
            <a:ext cx="1116893" cy="28508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/>
          </a:p>
        </p:txBody>
      </p:sp>
      <p:sp>
        <p:nvSpPr>
          <p:cNvPr id="92" name="TextBox 45">
            <a:extLst>
              <a:ext uri="{FF2B5EF4-FFF2-40B4-BE49-F238E27FC236}">
                <a16:creationId xmlns:a16="http://schemas.microsoft.com/office/drawing/2014/main" id="{971A244A-F7C4-4A00-8988-5906987A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73" y="693018"/>
            <a:ext cx="11646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>
                <a:solidFill>
                  <a:schemeClr val="tx1"/>
                </a:solidFill>
              </a:rPr>
              <a:t>Motivation (4)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7A5DA2-DEBF-458A-90BE-B09F0AD4E7DB}"/>
              </a:ext>
            </a:extLst>
          </p:cNvPr>
          <p:cNvSpPr txBox="1"/>
          <p:nvPr/>
        </p:nvSpPr>
        <p:spPr>
          <a:xfrm>
            <a:off x="4547597" y="3617943"/>
            <a:ext cx="97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High CFR</a:t>
            </a:r>
          </a:p>
        </p:txBody>
      </p:sp>
      <p:cxnSp>
        <p:nvCxnSpPr>
          <p:cNvPr id="117" name="Straight Arrow Connector 10">
            <a:extLst>
              <a:ext uri="{FF2B5EF4-FFF2-40B4-BE49-F238E27FC236}">
                <a16:creationId xmlns:a16="http://schemas.microsoft.com/office/drawing/2014/main" id="{14C52F38-7577-43FE-9B2E-98E18487CF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8640" y="3026697"/>
            <a:ext cx="520984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0">
            <a:extLst>
              <a:ext uri="{FF2B5EF4-FFF2-40B4-BE49-F238E27FC236}">
                <a16:creationId xmlns:a16="http://schemas.microsoft.com/office/drawing/2014/main" id="{0D0B4E47-4449-4079-925B-31C9F92F0B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7100" y="3333693"/>
            <a:ext cx="385985" cy="5719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54758" y="3203346"/>
            <a:ext cx="212982" cy="1172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">
            <a:extLst>
              <a:ext uri="{FF2B5EF4-FFF2-40B4-BE49-F238E27FC236}">
                <a16:creationId xmlns:a16="http://schemas.microsoft.com/office/drawing/2014/main" id="{D932EED8-7054-4D31-9B1C-2DC4EBDB3CB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56694" y="3172314"/>
            <a:ext cx="277911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10">
            <a:extLst>
              <a:ext uri="{FF2B5EF4-FFF2-40B4-BE49-F238E27FC236}">
                <a16:creationId xmlns:a16="http://schemas.microsoft.com/office/drawing/2014/main" id="{F0811BC2-A117-4D2E-8BE3-BBA9D669F9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40087" y="3868720"/>
            <a:ext cx="38878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FE09C71-8D03-49A7-B426-6BDB74980007}"/>
              </a:ext>
            </a:extLst>
          </p:cNvPr>
          <p:cNvSpPr txBox="1"/>
          <p:nvPr/>
        </p:nvSpPr>
        <p:spPr>
          <a:xfrm>
            <a:off x="2217485" y="3196136"/>
            <a:ext cx="128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Untrained Manpower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892745-B9DB-4D39-A278-70CF95FFD91D}"/>
              </a:ext>
            </a:extLst>
          </p:cNvPr>
          <p:cNvSpPr txBox="1"/>
          <p:nvPr/>
        </p:nvSpPr>
        <p:spPr>
          <a:xfrm>
            <a:off x="3993664" y="3336552"/>
            <a:ext cx="1851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Low Appointment contribution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3D7467-B30D-4D1A-B4CE-BE3C1FE7142B}"/>
              </a:ext>
            </a:extLst>
          </p:cNvPr>
          <p:cNvSpPr txBox="1"/>
          <p:nvPr/>
        </p:nvSpPr>
        <p:spPr>
          <a:xfrm>
            <a:off x="6039556" y="3752579"/>
            <a:ext cx="165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Unutilized Workshop Capacity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E509521-61B1-459A-976C-8B83D969ED83}"/>
              </a:ext>
            </a:extLst>
          </p:cNvPr>
          <p:cNvSpPr txBox="1"/>
          <p:nvPr/>
        </p:nvSpPr>
        <p:spPr>
          <a:xfrm>
            <a:off x="6268240" y="3499139"/>
            <a:ext cx="164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Insufficient </a:t>
            </a:r>
            <a:r>
              <a:rPr lang="en-US" sz="8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Parts service level</a:t>
            </a:r>
          </a:p>
        </p:txBody>
      </p:sp>
      <p:cxnSp>
        <p:nvCxnSpPr>
          <p:cNvPr id="158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0323" y="1470707"/>
            <a:ext cx="363898" cy="1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9983" y="2871659"/>
            <a:ext cx="285992" cy="781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5428" y="3469855"/>
            <a:ext cx="260492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69963" y="3719977"/>
            <a:ext cx="345037" cy="2844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10">
            <a:extLst>
              <a:ext uri="{FF2B5EF4-FFF2-40B4-BE49-F238E27FC236}">
                <a16:creationId xmlns:a16="http://schemas.microsoft.com/office/drawing/2014/main" id="{E062FA2C-DC67-495A-8F67-6BA20BB3B2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79452" y="3604093"/>
            <a:ext cx="38878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10">
            <a:extLst>
              <a:ext uri="{FF2B5EF4-FFF2-40B4-BE49-F238E27FC236}">
                <a16:creationId xmlns:a16="http://schemas.microsoft.com/office/drawing/2014/main" id="{E062FA2C-DC67-495A-8F67-6BA20BB3B2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62300" y="3373721"/>
            <a:ext cx="38878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63685" y="1878370"/>
            <a:ext cx="363898" cy="1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559730" y="1754643"/>
            <a:ext cx="1184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High CSI Centricity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399" y="2745698"/>
            <a:ext cx="15595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152400" y="1060906"/>
            <a:ext cx="2446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Additional demanded repairs not identified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57200" y="1352550"/>
            <a:ext cx="2370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Improper capturing of Customer Demand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57200" y="1657350"/>
            <a:ext cx="2711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Key wear &amp; tear replacement jobs not identified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38" y="1765072"/>
            <a:ext cx="390444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" name="Group 2">
            <a:extLst>
              <a:ext uri="{FF2B5EF4-FFF2-40B4-BE49-F238E27FC236}">
                <a16:creationId xmlns:a16="http://schemas.microsoft.com/office/drawing/2014/main" id="{189C2F34-F7ED-4EBA-9183-9DF356957817}"/>
              </a:ext>
            </a:extLst>
          </p:cNvPr>
          <p:cNvGrpSpPr>
            <a:grpSpLocks/>
          </p:cNvGrpSpPr>
          <p:nvPr/>
        </p:nvGrpSpPr>
        <p:grpSpPr bwMode="auto">
          <a:xfrm>
            <a:off x="811553" y="2530433"/>
            <a:ext cx="1385663" cy="1486912"/>
            <a:chOff x="2577758" y="2998788"/>
            <a:chExt cx="1502568" cy="2073275"/>
          </a:xfrm>
        </p:grpSpPr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52B0DF21-5B55-413A-9BD0-28D471E1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758" y="3079751"/>
              <a:ext cx="1453329" cy="1992312"/>
            </a:xfrm>
            <a:custGeom>
              <a:avLst/>
              <a:gdLst/>
              <a:ahLst/>
              <a:cxnLst>
                <a:cxn ang="0">
                  <a:pos x="982" y="6"/>
                </a:cxn>
                <a:cxn ang="0">
                  <a:pos x="976" y="0"/>
                </a:cxn>
                <a:cxn ang="0">
                  <a:pos x="0" y="1349"/>
                </a:cxn>
                <a:cxn ang="0">
                  <a:pos x="14" y="1359"/>
                </a:cxn>
                <a:cxn ang="0">
                  <a:pos x="989" y="10"/>
                </a:cxn>
                <a:cxn ang="0">
                  <a:pos x="982" y="6"/>
                </a:cxn>
              </a:cxnLst>
              <a:rect l="0" t="0" r="r" b="b"/>
              <a:pathLst>
                <a:path w="989" h="1359">
                  <a:moveTo>
                    <a:pt x="982" y="6"/>
                  </a:moveTo>
                  <a:lnTo>
                    <a:pt x="976" y="0"/>
                  </a:lnTo>
                  <a:lnTo>
                    <a:pt x="0" y="1349"/>
                  </a:lnTo>
                  <a:lnTo>
                    <a:pt x="14" y="1359"/>
                  </a:lnTo>
                  <a:lnTo>
                    <a:pt x="989" y="10"/>
                  </a:lnTo>
                  <a:lnTo>
                    <a:pt x="982" y="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 2" panose="05020102010507070707" pitchFamily="18" charset="2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68765E2-398B-4582-90F9-B042B85A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43" y="2998788"/>
              <a:ext cx="274783" cy="31273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88" y="0"/>
                </a:cxn>
                <a:cxn ang="0">
                  <a:pos x="128" y="214"/>
                </a:cxn>
                <a:cxn ang="0">
                  <a:pos x="0" y="122"/>
                </a:cxn>
              </a:cxnLst>
              <a:rect l="0" t="0" r="r" b="b"/>
              <a:pathLst>
                <a:path w="188" h="214">
                  <a:moveTo>
                    <a:pt x="0" y="122"/>
                  </a:moveTo>
                  <a:lnTo>
                    <a:pt x="188" y="0"/>
                  </a:lnTo>
                  <a:lnTo>
                    <a:pt x="128" y="214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ngdings 2" panose="05020102010507070707" pitchFamily="18" charset="2"/>
              </a:endParaRPr>
            </a:p>
          </p:txBody>
        </p:sp>
      </p:grpSp>
      <p:sp>
        <p:nvSpPr>
          <p:cNvPr id="67" name="Rectangle 47">
            <a:extLst>
              <a:ext uri="{FF2B5EF4-FFF2-40B4-BE49-F238E27FC236}">
                <a16:creationId xmlns:a16="http://schemas.microsoft.com/office/drawing/2014/main" id="{15E811CC-B06C-4790-B4AE-729E3984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38" y="4032190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4B155991-C687-4922-A980-6AC5540790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9241" y="3187492"/>
            <a:ext cx="258541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E572374-4B03-4E90-9AE0-8F2654F670E7}"/>
              </a:ext>
            </a:extLst>
          </p:cNvPr>
          <p:cNvSpPr txBox="1"/>
          <p:nvPr/>
        </p:nvSpPr>
        <p:spPr>
          <a:xfrm>
            <a:off x="141471" y="3064592"/>
            <a:ext cx="1187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City Category</a:t>
            </a:r>
          </a:p>
        </p:txBody>
      </p:sp>
      <p:sp>
        <p:nvSpPr>
          <p:cNvPr id="72" name="TextBox 45">
            <a:extLst>
              <a:ext uri="{FF2B5EF4-FFF2-40B4-BE49-F238E27FC236}">
                <a16:creationId xmlns:a16="http://schemas.microsoft.com/office/drawing/2014/main" id="{E7736639-39A0-49C8-B099-37A400B1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88" y="4032190"/>
            <a:ext cx="13737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>
                <a:solidFill>
                  <a:schemeClr val="tx1"/>
                </a:solidFill>
              </a:rPr>
              <a:t>Place (1)</a:t>
            </a:r>
          </a:p>
        </p:txBody>
      </p:sp>
      <p:cxnSp>
        <p:nvCxnSpPr>
          <p:cNvPr id="74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77791" y="1657350"/>
            <a:ext cx="388830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835375" y="1562902"/>
            <a:ext cx="793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Incentive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412181" y="1154307"/>
            <a:ext cx="793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DO Review</a:t>
            </a:r>
          </a:p>
        </p:txBody>
      </p:sp>
      <p:cxnSp>
        <p:nvCxnSpPr>
          <p:cNvPr id="82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37621" y="1266018"/>
            <a:ext cx="388830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1168628"/>
            <a:ext cx="43273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0111" y="1456351"/>
            <a:ext cx="390444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39648" y="2088410"/>
            <a:ext cx="390444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1512805" y="1980688"/>
            <a:ext cx="1719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Lower </a:t>
            </a:r>
            <a:r>
              <a:rPr lang="en-US" sz="800" dirty="0" err="1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labour</a:t>
            </a:r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/demanded repair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5075009-45AE-4CE4-8279-2B395541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-19261"/>
            <a:ext cx="739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2.2 Analysis – Additional Demanded Repairs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2375" y="971550"/>
            <a:ext cx="533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Inferences :</a:t>
            </a:r>
          </a:p>
          <a:p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1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/vehicle workshops have higher contribution of additional demanded repairs.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1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/vehicle workshops have significantly high % of the following additional repairs:</a:t>
            </a: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1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1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/vehicle workshops identify battery charging, washing &amp; polishing as separate jobs.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analysis also shows higher consumption of brake shoe/pad (130mm dia i.e. for Jupiter) and steering cone kit (Jupiter).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77903"/>
              </p:ext>
            </p:extLst>
          </p:nvPr>
        </p:nvGraphicFramePr>
        <p:xfrm>
          <a:off x="6019800" y="507251"/>
          <a:ext cx="2541281" cy="427774"/>
        </p:xfrm>
        <a:graphic>
          <a:graphicData uri="http://schemas.openxmlformats.org/drawingml/2006/table">
            <a:tbl>
              <a:tblPr/>
              <a:tblGrid>
                <a:gridCol w="301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L/V</a:t>
                      </a:r>
                      <a:r>
                        <a:rPr lang="en-US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Workshops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L/V Workshops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35412"/>
              </p:ext>
            </p:extLst>
          </p:nvPr>
        </p:nvGraphicFramePr>
        <p:xfrm>
          <a:off x="152400" y="438150"/>
          <a:ext cx="3422179" cy="3925824"/>
        </p:xfrm>
        <a:graphic>
          <a:graphicData uri="http://schemas.openxmlformats.org/drawingml/2006/table">
            <a:tbl>
              <a:tblPr/>
              <a:tblGrid>
                <a:gridCol w="189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8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Demanded Repairs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Demanded repair/ Inflow 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(per 1000 JC)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Low L/V WS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High L/V WS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General Service  &amp; No Complaints 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420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Brake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76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Starting Trouble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Running Off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Chain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Suspension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Engine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Cable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Clutch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66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Battery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Washing/polish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Mirrors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Head Lamp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Mileage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TSL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Tyre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&amp; Wheel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12K Kit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Switch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Carburetor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24K Kit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112" marR="5112" marT="51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27245"/>
              </p:ext>
            </p:extLst>
          </p:nvPr>
        </p:nvGraphicFramePr>
        <p:xfrm>
          <a:off x="4038600" y="2332835"/>
          <a:ext cx="4495800" cy="904122"/>
        </p:xfrm>
        <a:graphic>
          <a:graphicData uri="http://schemas.openxmlformats.org/drawingml/2006/table">
            <a:tbl>
              <a:tblPr/>
              <a:tblGrid>
                <a:gridCol w="188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Demanded Repairs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Jupiter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Ntorq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Apache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Moped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Other Products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Engine jobs &amp; Clutch overhaul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Brake overhaul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Cables related repairs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Suspension related repairs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024" marR="7024" marT="7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7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2">
            <a:extLst>
              <a:ext uri="{FF2B5EF4-FFF2-40B4-BE49-F238E27FC236}">
                <a16:creationId xmlns:a16="http://schemas.microsoft.com/office/drawing/2014/main" id="{D43C07F2-72E2-4215-AB0F-B4B2445A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9" y="-19050"/>
            <a:ext cx="7241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2.3 Analysis – Cause Validation – </a:t>
            </a:r>
            <a:r>
              <a:rPr lang="en-US" altLang="en-US" sz="1800" dirty="0" err="1"/>
              <a:t>Labour</a:t>
            </a:r>
            <a:r>
              <a:rPr lang="en-US" altLang="en-US" sz="1800" dirty="0"/>
              <a:t>/vehicle (L/V)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54816"/>
              </p:ext>
            </p:extLst>
          </p:nvPr>
        </p:nvGraphicFramePr>
        <p:xfrm>
          <a:off x="43214" y="514350"/>
          <a:ext cx="7676883" cy="4189781"/>
        </p:xfrm>
        <a:graphic>
          <a:graphicData uri="http://schemas.openxmlformats.org/drawingml/2006/table">
            <a:tbl>
              <a:tblPr firstRow="1" bandRow="1"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6M’s /4P’s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Probable 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 good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 bad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Manpower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 Availability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Supervisor Availability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availability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Trained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 Productivity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Inflow/SA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 Productivity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Inflow/CCE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 Availability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0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Engagement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Owner Involvement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8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compensation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9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 &amp;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claim provided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System/Process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Utilization &gt;80%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7th Day Service Levels - Parts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Utilization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Appointment Conversion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CSI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AMC Conversion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Service Growth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Appointment Contribution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Technician Productivity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Day Utilization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Pick-up 7 Drop/Day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per Vehicle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INR/vehicle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2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Class City Contribution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1" name="Isosceles Triangle 60"/>
          <p:cNvSpPr/>
          <p:nvPr/>
        </p:nvSpPr>
        <p:spPr bwMode="auto">
          <a:xfrm>
            <a:off x="7280872" y="2291334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2" name="Isosceles Triangle 821"/>
          <p:cNvSpPr/>
          <p:nvPr/>
        </p:nvSpPr>
        <p:spPr bwMode="auto">
          <a:xfrm>
            <a:off x="7280872" y="15811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11" name="Group 101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1029688"/>
            <a:ext cx="128016" cy="128016"/>
            <a:chOff x="0" y="0"/>
            <a:chExt cx="173" cy="172"/>
          </a:xfrm>
        </p:grpSpPr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13" name="Group 101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14" name="Freeform 101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5" name="Freeform 101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Freeform 101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Freeform 101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8" name="Freeform 101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9" name="Freeform 101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0" name="Freeform 101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742950"/>
            <a:ext cx="128016" cy="128016"/>
            <a:chOff x="0" y="0"/>
            <a:chExt cx="173" cy="172"/>
          </a:xfrm>
        </p:grpSpPr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8" name="Freeform 102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9" name="Freeform 102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30" name="Freeform 102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1733550"/>
            <a:ext cx="128016" cy="128016"/>
            <a:chOff x="0" y="0"/>
            <a:chExt cx="173" cy="172"/>
          </a:xfrm>
        </p:grpSpPr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44" name="Freeform 104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Freeform 104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Freeform 104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7" name="Freeform 104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8" name="Freeform 104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9" name="Freeform 104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0" name="Freeform 104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2443734"/>
            <a:ext cx="128016" cy="128016"/>
            <a:chOff x="0" y="0"/>
            <a:chExt cx="173" cy="172"/>
          </a:xfrm>
        </p:grpSpPr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54" name="Freeform 105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5" name="Freeform 105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Freeform 105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Freeform 105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8" name="Freeform 105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Freeform 105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Freeform 105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2665886"/>
            <a:ext cx="128016" cy="128016"/>
            <a:chOff x="0" y="0"/>
            <a:chExt cx="173" cy="172"/>
          </a:xfrm>
        </p:grpSpPr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64" name="Freeform 106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5" name="Freeform 106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6" name="Freeform 106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7" name="Freeform 106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8" name="Freeform 106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9" name="Freeform 106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0" name="Freeform 106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2992750"/>
            <a:ext cx="128016" cy="128016"/>
            <a:chOff x="0" y="0"/>
            <a:chExt cx="173" cy="172"/>
          </a:xfrm>
        </p:grpSpPr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7" name="Freeform 108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08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08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089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122" name="Table 1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54923"/>
              </p:ext>
            </p:extLst>
          </p:nvPr>
        </p:nvGraphicFramePr>
        <p:xfrm>
          <a:off x="7776446" y="405867"/>
          <a:ext cx="1291354" cy="1624641"/>
        </p:xfrm>
        <a:graphic>
          <a:graphicData uri="http://schemas.openxmlformats.org/drawingml/2006/table">
            <a:tbl>
              <a:tblPr/>
              <a:tblGrid>
                <a:gridCol w="1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Workshops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Workshops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Selection Criteria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NDI and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vehicle above City Wise threshold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NDI and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vehicle below City Wise threshold</a:t>
                      </a:r>
                    </a:p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W/s randomly selected to match City wise contribution 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9" name="Isosceles Triangle 1008"/>
          <p:cNvSpPr/>
          <p:nvPr/>
        </p:nvSpPr>
        <p:spPr bwMode="auto">
          <a:xfrm>
            <a:off x="7280872" y="1140874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7280872" y="882259"/>
            <a:ext cx="128016" cy="128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sp>
        <p:nvSpPr>
          <p:cNvPr id="1124" name="Isosceles Triangle 1123"/>
          <p:cNvSpPr/>
          <p:nvPr/>
        </p:nvSpPr>
        <p:spPr bwMode="auto">
          <a:xfrm>
            <a:off x="7280872" y="28003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5" name="Isosceles Triangle 1124"/>
          <p:cNvSpPr/>
          <p:nvPr/>
        </p:nvSpPr>
        <p:spPr bwMode="auto">
          <a:xfrm>
            <a:off x="7280872" y="33337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" name="Isosceles Triangle 1125"/>
          <p:cNvSpPr/>
          <p:nvPr/>
        </p:nvSpPr>
        <p:spPr bwMode="auto">
          <a:xfrm>
            <a:off x="7280872" y="31813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" name="Isosceles Triangle 1126"/>
          <p:cNvSpPr/>
          <p:nvPr/>
        </p:nvSpPr>
        <p:spPr bwMode="auto">
          <a:xfrm>
            <a:off x="7280872" y="34861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8" name="Isosceles Triangle 1127"/>
          <p:cNvSpPr/>
          <p:nvPr/>
        </p:nvSpPr>
        <p:spPr bwMode="auto">
          <a:xfrm>
            <a:off x="7280872" y="3641736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8683752" y="4622176"/>
            <a:ext cx="155448" cy="155448"/>
            <a:chOff x="0" y="0"/>
            <a:chExt cx="173" cy="172"/>
          </a:xfrm>
        </p:grpSpPr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141" name="Group 1140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142" name="Freeform 1141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3" name="Freeform 1142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4" name="Freeform 1143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5" name="Freeform 1144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6" name="Freeform 1145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Freeform 1146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Freeform 1147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49" name="Oval 1148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8683752" y="4370923"/>
            <a:ext cx="155448" cy="15544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sp>
        <p:nvSpPr>
          <p:cNvPr id="1150" name="Isosceles Triangle 1149"/>
          <p:cNvSpPr/>
          <p:nvPr/>
        </p:nvSpPr>
        <p:spPr bwMode="auto">
          <a:xfrm>
            <a:off x="8683752" y="4126032"/>
            <a:ext cx="155448" cy="155448"/>
          </a:xfrm>
          <a:prstGeom prst="triangle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4577569"/>
            <a:ext cx="9741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Strong Correlation</a:t>
            </a:r>
          </a:p>
        </p:txBody>
      </p:sp>
      <p:sp>
        <p:nvSpPr>
          <p:cNvPr id="1151" name="TextBox 1150"/>
          <p:cNvSpPr txBox="1"/>
          <p:nvPr/>
        </p:nvSpPr>
        <p:spPr>
          <a:xfrm>
            <a:off x="7696201" y="4369500"/>
            <a:ext cx="1050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Medium Correlation</a:t>
            </a:r>
          </a:p>
        </p:txBody>
      </p:sp>
      <p:sp>
        <p:nvSpPr>
          <p:cNvPr id="1152" name="TextBox 1151"/>
          <p:cNvSpPr txBox="1"/>
          <p:nvPr/>
        </p:nvSpPr>
        <p:spPr>
          <a:xfrm>
            <a:off x="7696200" y="4121182"/>
            <a:ext cx="1050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Weak Correlation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7280872" y="3807727"/>
            <a:ext cx="128016" cy="128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1200" cap="none" spc="0" normalizeH="0" baseline="0" dirty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sp>
        <p:nvSpPr>
          <p:cNvPr id="1155" name="Isosceles Triangle 1154"/>
          <p:cNvSpPr/>
          <p:nvPr/>
        </p:nvSpPr>
        <p:spPr bwMode="auto">
          <a:xfrm>
            <a:off x="7280872" y="4535616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4196334"/>
            <a:ext cx="128016" cy="128016"/>
            <a:chOff x="0" y="0"/>
            <a:chExt cx="173" cy="172"/>
          </a:xfrm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3" name="Isosceles Triangle 112"/>
          <p:cNvSpPr/>
          <p:nvPr/>
        </p:nvSpPr>
        <p:spPr bwMode="auto">
          <a:xfrm>
            <a:off x="7280872" y="4348734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7280872" y="4019550"/>
            <a:ext cx="128016" cy="128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sp>
        <p:nvSpPr>
          <p:cNvPr id="115" name="Isosceles Triangle 114"/>
          <p:cNvSpPr/>
          <p:nvPr/>
        </p:nvSpPr>
        <p:spPr bwMode="auto">
          <a:xfrm>
            <a:off x="7280872" y="1834134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0872" y="2114550"/>
            <a:ext cx="128016" cy="128016"/>
            <a:chOff x="0" y="0"/>
            <a:chExt cx="173" cy="172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6" name="Isosceles Triangle 145"/>
          <p:cNvSpPr/>
          <p:nvPr/>
        </p:nvSpPr>
        <p:spPr bwMode="auto">
          <a:xfrm>
            <a:off x="7280872" y="1962150"/>
            <a:ext cx="128016" cy="128016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7281242" y="1442902"/>
            <a:ext cx="128016" cy="128016"/>
            <a:chOff x="0" y="0"/>
            <a:chExt cx="173" cy="172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7280872" y="1276350"/>
            <a:ext cx="128016" cy="12801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3A364F-B517-4075-A0AA-68A04333FD15}"/>
              </a:ext>
            </a:extLst>
          </p:cNvPr>
          <p:cNvGrpSpPr>
            <a:grpSpLocks/>
          </p:cNvGrpSpPr>
          <p:nvPr/>
        </p:nvGrpSpPr>
        <p:grpSpPr bwMode="auto">
          <a:xfrm>
            <a:off x="8919989" y="4622176"/>
            <a:ext cx="155448" cy="155448"/>
            <a:chOff x="0" y="0"/>
            <a:chExt cx="173" cy="17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8737520-7C1D-4C1D-BC77-E9C1488B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" y="86"/>
              <a:ext cx="3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6" y="21"/>
                </a:cxn>
                <a:cxn ang="0">
                  <a:pos x="10" y="27"/>
                </a:cxn>
                <a:cxn ang="0">
                  <a:pos x="16" y="32"/>
                </a:cxn>
                <a:cxn ang="0">
                  <a:pos x="23" y="36"/>
                </a:cxn>
                <a:cxn ang="0">
                  <a:pos x="31" y="38"/>
                </a:cxn>
                <a:cxn ang="0">
                  <a:pos x="39" y="38"/>
                </a:cxn>
                <a:cxn ang="0">
                  <a:pos x="39" y="31"/>
                </a:cxn>
                <a:cxn ang="0">
                  <a:pos x="31" y="31"/>
                </a:cxn>
                <a:cxn ang="0">
                  <a:pos x="25" y="29"/>
                </a:cxn>
                <a:cxn ang="0">
                  <a:pos x="21" y="25"/>
                </a:cxn>
                <a:cxn ang="0">
                  <a:pos x="16" y="21"/>
                </a:cxn>
                <a:cxn ang="0">
                  <a:pos x="12" y="17"/>
                </a:cxn>
                <a:cxn ang="0">
                  <a:pos x="10" y="11"/>
                </a:cxn>
                <a:cxn ang="0">
                  <a:pos x="8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10" y="27"/>
                  </a:lnTo>
                  <a:lnTo>
                    <a:pt x="16" y="32"/>
                  </a:lnTo>
                  <a:lnTo>
                    <a:pt x="23" y="36"/>
                  </a:lnTo>
                  <a:lnTo>
                    <a:pt x="31" y="38"/>
                  </a:lnTo>
                  <a:lnTo>
                    <a:pt x="39" y="38"/>
                  </a:lnTo>
                  <a:lnTo>
                    <a:pt x="39" y="31"/>
                  </a:lnTo>
                  <a:lnTo>
                    <a:pt x="31" y="31"/>
                  </a:lnTo>
                  <a:lnTo>
                    <a:pt x="25" y="29"/>
                  </a:lnTo>
                  <a:lnTo>
                    <a:pt x="21" y="25"/>
                  </a:lnTo>
                  <a:lnTo>
                    <a:pt x="16" y="21"/>
                  </a:lnTo>
                  <a:lnTo>
                    <a:pt x="12" y="17"/>
                  </a:lnTo>
                  <a:lnTo>
                    <a:pt x="10" y="11"/>
                  </a:lnTo>
                  <a:lnTo>
                    <a:pt x="8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Wingdings 2" pitchFamily="18" charset="2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F09E7DD-CBFB-4FB0-8CFD-D37E044E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" cy="172"/>
              <a:chOff x="0" y="0"/>
              <a:chExt cx="173" cy="172"/>
            </a:xfrm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1A95D8F9-8217-43E5-A089-FE02A9443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0"/>
                <a:ext cx="86" cy="86"/>
              </a:xfrm>
              <a:custGeom>
                <a:avLst/>
                <a:gdLst/>
                <a:ahLst/>
                <a:cxnLst>
                  <a:cxn ang="0">
                    <a:pos x="86" y="86"/>
                  </a:cxn>
                  <a:cxn ang="0">
                    <a:pos x="86" y="86"/>
                  </a:cxn>
                  <a:cxn ang="0">
                    <a:pos x="84" y="69"/>
                  </a:cxn>
                  <a:cxn ang="0">
                    <a:pos x="78" y="53"/>
                  </a:cxn>
                  <a:cxn ang="0">
                    <a:pos x="70" y="38"/>
                  </a:cxn>
                  <a:cxn ang="0">
                    <a:pos x="59" y="25"/>
                  </a:cxn>
                  <a:cxn ang="0">
                    <a:pos x="47" y="15"/>
                  </a:cxn>
                  <a:cxn ang="0">
                    <a:pos x="32" y="7"/>
                  </a:cxn>
                  <a:cxn ang="0">
                    <a:pos x="17" y="2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5" y="9"/>
                  </a:cxn>
                  <a:cxn ang="0">
                    <a:pos x="30" y="15"/>
                  </a:cxn>
                  <a:cxn ang="0">
                    <a:pos x="42" y="21"/>
                  </a:cxn>
                  <a:cxn ang="0">
                    <a:pos x="53" y="30"/>
                  </a:cxn>
                  <a:cxn ang="0">
                    <a:pos x="63" y="42"/>
                  </a:cxn>
                  <a:cxn ang="0">
                    <a:pos x="70" y="55"/>
                  </a:cxn>
                  <a:cxn ang="0">
                    <a:pos x="76" y="71"/>
                  </a:cxn>
                  <a:cxn ang="0">
                    <a:pos x="76" y="86"/>
                  </a:cxn>
                  <a:cxn ang="0">
                    <a:pos x="76" y="86"/>
                  </a:cxn>
                  <a:cxn ang="0">
                    <a:pos x="86" y="86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84" y="69"/>
                    </a:lnTo>
                    <a:lnTo>
                      <a:pt x="78" y="53"/>
                    </a:lnTo>
                    <a:lnTo>
                      <a:pt x="70" y="38"/>
                    </a:lnTo>
                    <a:lnTo>
                      <a:pt x="59" y="25"/>
                    </a:lnTo>
                    <a:lnTo>
                      <a:pt x="47" y="15"/>
                    </a:lnTo>
                    <a:lnTo>
                      <a:pt x="32" y="7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5" y="9"/>
                    </a:lnTo>
                    <a:lnTo>
                      <a:pt x="30" y="15"/>
                    </a:lnTo>
                    <a:lnTo>
                      <a:pt x="42" y="21"/>
                    </a:lnTo>
                    <a:lnTo>
                      <a:pt x="53" y="30"/>
                    </a:lnTo>
                    <a:lnTo>
                      <a:pt x="63" y="42"/>
                    </a:lnTo>
                    <a:lnTo>
                      <a:pt x="70" y="55"/>
                    </a:lnTo>
                    <a:lnTo>
                      <a:pt x="76" y="71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7AA5E9C-DC87-4DA2-82C9-22C4B0FB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8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0" y="86"/>
                  </a:cxn>
                  <a:cxn ang="0">
                    <a:pos x="17" y="84"/>
                  </a:cxn>
                  <a:cxn ang="0">
                    <a:pos x="32" y="80"/>
                  </a:cxn>
                  <a:cxn ang="0">
                    <a:pos x="47" y="71"/>
                  </a:cxn>
                  <a:cxn ang="0">
                    <a:pos x="59" y="61"/>
                  </a:cxn>
                  <a:cxn ang="0">
                    <a:pos x="70" y="48"/>
                  </a:cxn>
                  <a:cxn ang="0">
                    <a:pos x="78" y="34"/>
                  </a:cxn>
                  <a:cxn ang="0">
                    <a:pos x="84" y="17"/>
                  </a:cxn>
                  <a:cxn ang="0">
                    <a:pos x="86" y="0"/>
                  </a:cxn>
                  <a:cxn ang="0">
                    <a:pos x="76" y="0"/>
                  </a:cxn>
                  <a:cxn ang="0">
                    <a:pos x="76" y="15"/>
                  </a:cxn>
                  <a:cxn ang="0">
                    <a:pos x="70" y="31"/>
                  </a:cxn>
                  <a:cxn ang="0">
                    <a:pos x="63" y="44"/>
                  </a:cxn>
                  <a:cxn ang="0">
                    <a:pos x="53" y="55"/>
                  </a:cxn>
                  <a:cxn ang="0">
                    <a:pos x="42" y="65"/>
                  </a:cxn>
                  <a:cxn ang="0">
                    <a:pos x="30" y="73"/>
                  </a:cxn>
                  <a:cxn ang="0">
                    <a:pos x="15" y="77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0" y="86"/>
                  </a:cxn>
                </a:cxnLst>
                <a:rect l="0" t="0" r="r" b="b"/>
                <a:pathLst>
                  <a:path w="86" h="86">
                    <a:moveTo>
                      <a:pt x="0" y="86"/>
                    </a:moveTo>
                    <a:lnTo>
                      <a:pt x="0" y="86"/>
                    </a:lnTo>
                    <a:lnTo>
                      <a:pt x="17" y="84"/>
                    </a:lnTo>
                    <a:lnTo>
                      <a:pt x="32" y="80"/>
                    </a:lnTo>
                    <a:lnTo>
                      <a:pt x="47" y="71"/>
                    </a:lnTo>
                    <a:lnTo>
                      <a:pt x="59" y="61"/>
                    </a:lnTo>
                    <a:lnTo>
                      <a:pt x="70" y="48"/>
                    </a:lnTo>
                    <a:lnTo>
                      <a:pt x="78" y="34"/>
                    </a:lnTo>
                    <a:lnTo>
                      <a:pt x="84" y="17"/>
                    </a:lnTo>
                    <a:lnTo>
                      <a:pt x="86" y="0"/>
                    </a:lnTo>
                    <a:lnTo>
                      <a:pt x="76" y="0"/>
                    </a:lnTo>
                    <a:lnTo>
                      <a:pt x="76" y="15"/>
                    </a:lnTo>
                    <a:lnTo>
                      <a:pt x="70" y="31"/>
                    </a:lnTo>
                    <a:lnTo>
                      <a:pt x="63" y="44"/>
                    </a:lnTo>
                    <a:lnTo>
                      <a:pt x="53" y="55"/>
                    </a:lnTo>
                    <a:lnTo>
                      <a:pt x="42" y="65"/>
                    </a:lnTo>
                    <a:lnTo>
                      <a:pt x="30" y="73"/>
                    </a:lnTo>
                    <a:lnTo>
                      <a:pt x="15" y="77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446DA37F-F6BB-4533-9D81-A03988387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6"/>
                <a:ext cx="87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6" y="34"/>
                  </a:cxn>
                  <a:cxn ang="0">
                    <a:pos x="14" y="48"/>
                  </a:cxn>
                  <a:cxn ang="0">
                    <a:pos x="25" y="61"/>
                  </a:cxn>
                  <a:cxn ang="0">
                    <a:pos x="37" y="71"/>
                  </a:cxn>
                  <a:cxn ang="0">
                    <a:pos x="52" y="80"/>
                  </a:cxn>
                  <a:cxn ang="0">
                    <a:pos x="69" y="84"/>
                  </a:cxn>
                  <a:cxn ang="0">
                    <a:pos x="87" y="86"/>
                  </a:cxn>
                  <a:cxn ang="0">
                    <a:pos x="87" y="78"/>
                  </a:cxn>
                  <a:cxn ang="0">
                    <a:pos x="69" y="77"/>
                  </a:cxn>
                  <a:cxn ang="0">
                    <a:pos x="56" y="73"/>
                  </a:cxn>
                  <a:cxn ang="0">
                    <a:pos x="42" y="65"/>
                  </a:cxn>
                  <a:cxn ang="0">
                    <a:pos x="31" y="55"/>
                  </a:cxn>
                  <a:cxn ang="0">
                    <a:pos x="21" y="44"/>
                  </a:cxn>
                  <a:cxn ang="0">
                    <a:pos x="14" y="31"/>
                  </a:cxn>
                  <a:cxn ang="0">
                    <a:pos x="10" y="15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7" h="86">
                    <a:moveTo>
                      <a:pt x="0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6" y="34"/>
                    </a:lnTo>
                    <a:lnTo>
                      <a:pt x="14" y="48"/>
                    </a:lnTo>
                    <a:lnTo>
                      <a:pt x="25" y="61"/>
                    </a:lnTo>
                    <a:lnTo>
                      <a:pt x="37" y="71"/>
                    </a:lnTo>
                    <a:lnTo>
                      <a:pt x="52" y="80"/>
                    </a:lnTo>
                    <a:lnTo>
                      <a:pt x="69" y="84"/>
                    </a:lnTo>
                    <a:lnTo>
                      <a:pt x="87" y="86"/>
                    </a:lnTo>
                    <a:lnTo>
                      <a:pt x="87" y="78"/>
                    </a:lnTo>
                    <a:lnTo>
                      <a:pt x="69" y="77"/>
                    </a:lnTo>
                    <a:lnTo>
                      <a:pt x="56" y="73"/>
                    </a:lnTo>
                    <a:lnTo>
                      <a:pt x="42" y="65"/>
                    </a:lnTo>
                    <a:lnTo>
                      <a:pt x="31" y="55"/>
                    </a:lnTo>
                    <a:lnTo>
                      <a:pt x="21" y="44"/>
                    </a:lnTo>
                    <a:lnTo>
                      <a:pt x="14" y="31"/>
                    </a:lnTo>
                    <a:lnTo>
                      <a:pt x="10" y="15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0DB43BED-96D3-4C92-B350-2432612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7" cy="86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87" y="0"/>
                  </a:cxn>
                  <a:cxn ang="0">
                    <a:pos x="69" y="2"/>
                  </a:cxn>
                  <a:cxn ang="0">
                    <a:pos x="52" y="7"/>
                  </a:cxn>
                  <a:cxn ang="0">
                    <a:pos x="37" y="15"/>
                  </a:cxn>
                  <a:cxn ang="0">
                    <a:pos x="25" y="25"/>
                  </a:cxn>
                  <a:cxn ang="0">
                    <a:pos x="14" y="38"/>
                  </a:cxn>
                  <a:cxn ang="0">
                    <a:pos x="6" y="53"/>
                  </a:cxn>
                  <a:cxn ang="0">
                    <a:pos x="2" y="69"/>
                  </a:cxn>
                  <a:cxn ang="0">
                    <a:pos x="0" y="86"/>
                  </a:cxn>
                  <a:cxn ang="0">
                    <a:pos x="8" y="86"/>
                  </a:cxn>
                  <a:cxn ang="0">
                    <a:pos x="10" y="71"/>
                  </a:cxn>
                  <a:cxn ang="0">
                    <a:pos x="14" y="55"/>
                  </a:cxn>
                  <a:cxn ang="0">
                    <a:pos x="21" y="42"/>
                  </a:cxn>
                  <a:cxn ang="0">
                    <a:pos x="31" y="30"/>
                  </a:cxn>
                  <a:cxn ang="0">
                    <a:pos x="42" y="21"/>
                  </a:cxn>
                  <a:cxn ang="0">
                    <a:pos x="56" y="15"/>
                  </a:cxn>
                  <a:cxn ang="0">
                    <a:pos x="69" y="9"/>
                  </a:cxn>
                  <a:cxn ang="0">
                    <a:pos x="87" y="7"/>
                  </a:cxn>
                  <a:cxn ang="0">
                    <a:pos x="87" y="7"/>
                  </a:cxn>
                  <a:cxn ang="0">
                    <a:pos x="87" y="0"/>
                  </a:cxn>
                </a:cxnLst>
                <a:rect l="0" t="0" r="r" b="b"/>
                <a:pathLst>
                  <a:path w="87" h="86">
                    <a:moveTo>
                      <a:pt x="87" y="0"/>
                    </a:moveTo>
                    <a:lnTo>
                      <a:pt x="87" y="0"/>
                    </a:lnTo>
                    <a:lnTo>
                      <a:pt x="69" y="2"/>
                    </a:lnTo>
                    <a:lnTo>
                      <a:pt x="52" y="7"/>
                    </a:lnTo>
                    <a:lnTo>
                      <a:pt x="37" y="15"/>
                    </a:lnTo>
                    <a:lnTo>
                      <a:pt x="25" y="25"/>
                    </a:lnTo>
                    <a:lnTo>
                      <a:pt x="14" y="38"/>
                    </a:lnTo>
                    <a:lnTo>
                      <a:pt x="6" y="53"/>
                    </a:lnTo>
                    <a:lnTo>
                      <a:pt x="2" y="69"/>
                    </a:lnTo>
                    <a:lnTo>
                      <a:pt x="0" y="86"/>
                    </a:lnTo>
                    <a:lnTo>
                      <a:pt x="8" y="86"/>
                    </a:lnTo>
                    <a:lnTo>
                      <a:pt x="10" y="71"/>
                    </a:lnTo>
                    <a:lnTo>
                      <a:pt x="14" y="55"/>
                    </a:lnTo>
                    <a:lnTo>
                      <a:pt x="21" y="42"/>
                    </a:lnTo>
                    <a:lnTo>
                      <a:pt x="31" y="30"/>
                    </a:lnTo>
                    <a:lnTo>
                      <a:pt x="42" y="21"/>
                    </a:lnTo>
                    <a:lnTo>
                      <a:pt x="56" y="15"/>
                    </a:lnTo>
                    <a:lnTo>
                      <a:pt x="69" y="9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79865C46-A14F-4E5D-9E5C-30AB40F9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48"/>
                <a:ext cx="35" cy="38"/>
              </a:xfrm>
              <a:custGeom>
                <a:avLst/>
                <a:gdLst/>
                <a:ahLst/>
                <a:cxnLst>
                  <a:cxn ang="0">
                    <a:pos x="38" y="38"/>
                  </a:cxn>
                  <a:cxn ang="0">
                    <a:pos x="38" y="38"/>
                  </a:cxn>
                  <a:cxn ang="0">
                    <a:pos x="36" y="30"/>
                  </a:cxn>
                  <a:cxn ang="0">
                    <a:pos x="34" y="23"/>
                  </a:cxn>
                  <a:cxn ang="0">
                    <a:pos x="30" y="17"/>
                  </a:cxn>
                  <a:cxn ang="0">
                    <a:pos x="26" y="11"/>
                  </a:cxn>
                  <a:cxn ang="0">
                    <a:pos x="21" y="5"/>
                  </a:cxn>
                  <a:cxn ang="0">
                    <a:pos x="13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5" y="9"/>
                  </a:cxn>
                  <a:cxn ang="0">
                    <a:pos x="11" y="9"/>
                  </a:cxn>
                  <a:cxn ang="0">
                    <a:pos x="17" y="13"/>
                  </a:cxn>
                  <a:cxn ang="0">
                    <a:pos x="21" y="17"/>
                  </a:cxn>
                  <a:cxn ang="0">
                    <a:pos x="24" y="21"/>
                  </a:cxn>
                  <a:cxn ang="0">
                    <a:pos x="26" y="26"/>
                  </a:cxn>
                  <a:cxn ang="0">
                    <a:pos x="28" y="32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8" y="38"/>
                  </a:cxn>
                </a:cxnLst>
                <a:rect l="0" t="0" r="r" b="b"/>
                <a:pathLst>
                  <a:path w="38" h="38">
                    <a:moveTo>
                      <a:pt x="38" y="38"/>
                    </a:moveTo>
                    <a:lnTo>
                      <a:pt x="38" y="38"/>
                    </a:lnTo>
                    <a:lnTo>
                      <a:pt x="36" y="30"/>
                    </a:lnTo>
                    <a:lnTo>
                      <a:pt x="34" y="23"/>
                    </a:lnTo>
                    <a:lnTo>
                      <a:pt x="30" y="17"/>
                    </a:lnTo>
                    <a:lnTo>
                      <a:pt x="26" y="11"/>
                    </a:lnTo>
                    <a:lnTo>
                      <a:pt x="21" y="5"/>
                    </a:lnTo>
                    <a:lnTo>
                      <a:pt x="13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" y="9"/>
                    </a:lnTo>
                    <a:lnTo>
                      <a:pt x="11" y="9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4" y="21"/>
                    </a:lnTo>
                    <a:lnTo>
                      <a:pt x="26" y="26"/>
                    </a:lnTo>
                    <a:lnTo>
                      <a:pt x="28" y="32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72B77EC2-9BB2-4D64-9CDA-DD385AB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" y="86"/>
                <a:ext cx="35" cy="3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7" y="38"/>
                  </a:cxn>
                  <a:cxn ang="0">
                    <a:pos x="13" y="36"/>
                  </a:cxn>
                  <a:cxn ang="0">
                    <a:pos x="21" y="32"/>
                  </a:cxn>
                  <a:cxn ang="0">
                    <a:pos x="26" y="27"/>
                  </a:cxn>
                  <a:cxn ang="0">
                    <a:pos x="30" y="21"/>
                  </a:cxn>
                  <a:cxn ang="0">
                    <a:pos x="34" y="15"/>
                  </a:cxn>
                  <a:cxn ang="0">
                    <a:pos x="36" y="8"/>
                  </a:cxn>
                  <a:cxn ang="0">
                    <a:pos x="38" y="0"/>
                  </a:cxn>
                  <a:cxn ang="0">
                    <a:pos x="30" y="0"/>
                  </a:cxn>
                  <a:cxn ang="0">
                    <a:pos x="28" y="6"/>
                  </a:cxn>
                  <a:cxn ang="0">
                    <a:pos x="26" y="11"/>
                  </a:cxn>
                  <a:cxn ang="0">
                    <a:pos x="24" y="17"/>
                  </a:cxn>
                  <a:cxn ang="0">
                    <a:pos x="21" y="21"/>
                  </a:cxn>
                  <a:cxn ang="0">
                    <a:pos x="17" y="25"/>
                  </a:cxn>
                  <a:cxn ang="0">
                    <a:pos x="11" y="29"/>
                  </a:cxn>
                  <a:cxn ang="0">
                    <a:pos x="5" y="31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0" y="38"/>
                  </a:cxn>
                </a:cxnLst>
                <a:rect l="0" t="0" r="r" b="b"/>
                <a:pathLst>
                  <a:path w="38" h="38">
                    <a:moveTo>
                      <a:pt x="0" y="38"/>
                    </a:moveTo>
                    <a:lnTo>
                      <a:pt x="0" y="38"/>
                    </a:lnTo>
                    <a:lnTo>
                      <a:pt x="7" y="38"/>
                    </a:lnTo>
                    <a:lnTo>
                      <a:pt x="13" y="36"/>
                    </a:lnTo>
                    <a:lnTo>
                      <a:pt x="21" y="32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4" y="15"/>
                    </a:lnTo>
                    <a:lnTo>
                      <a:pt x="36" y="8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8" y="6"/>
                    </a:lnTo>
                    <a:lnTo>
                      <a:pt x="26" y="11"/>
                    </a:lnTo>
                    <a:lnTo>
                      <a:pt x="24" y="17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1" y="29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6733628-88E5-4518-B0F4-50991F9B7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48"/>
                <a:ext cx="37" cy="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  <a:cxn ang="0">
                    <a:pos x="23" y="3"/>
                  </a:cxn>
                  <a:cxn ang="0">
                    <a:pos x="16" y="5"/>
                  </a:cxn>
                  <a:cxn ang="0">
                    <a:pos x="10" y="11"/>
                  </a:cxn>
                  <a:cxn ang="0">
                    <a:pos x="6" y="17"/>
                  </a:cxn>
                  <a:cxn ang="0">
                    <a:pos x="2" y="23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10" y="26"/>
                  </a:cxn>
                  <a:cxn ang="0">
                    <a:pos x="12" y="21"/>
                  </a:cxn>
                  <a:cxn ang="0">
                    <a:pos x="16" y="17"/>
                  </a:cxn>
                  <a:cxn ang="0">
                    <a:pos x="21" y="13"/>
                  </a:cxn>
                  <a:cxn ang="0">
                    <a:pos x="25" y="9"/>
                  </a:cxn>
                  <a:cxn ang="0">
                    <a:pos x="31" y="9"/>
                  </a:cxn>
                  <a:cxn ang="0">
                    <a:pos x="39" y="7"/>
                  </a:cxn>
                  <a:cxn ang="0">
                    <a:pos x="39" y="7"/>
                  </a:cxn>
                  <a:cxn ang="0">
                    <a:pos x="39" y="0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10" y="26"/>
                    </a:lnTo>
                    <a:lnTo>
                      <a:pt x="12" y="21"/>
                    </a:lnTo>
                    <a:lnTo>
                      <a:pt x="16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31" y="9"/>
                    </a:lnTo>
                    <a:lnTo>
                      <a:pt x="39" y="7"/>
                    </a:lnTo>
                    <a:lnTo>
                      <a:pt x="39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Wingdings 2" pitchFamily="18" charset="2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00DF474A-9EE1-48CD-9013-596F769A9036}"/>
              </a:ext>
            </a:extLst>
          </p:cNvPr>
          <p:cNvSpPr/>
          <p:nvPr/>
        </p:nvSpPr>
        <p:spPr bwMode="auto">
          <a:xfrm>
            <a:off x="8919989" y="4369500"/>
            <a:ext cx="155448" cy="15544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Wingdings 2" pitchFamily="18" charset="2"/>
              <a:ea typeface="+mn-ea"/>
              <a:cs typeface="Arial" charset="0"/>
            </a:endParaRPr>
          </a:p>
        </p:txBody>
      </p:sp>
      <p:sp>
        <p:nvSpPr>
          <p:cNvPr id="164" name="Isosceles Triangle 163"/>
          <p:cNvSpPr/>
          <p:nvPr/>
        </p:nvSpPr>
        <p:spPr bwMode="auto">
          <a:xfrm>
            <a:off x="8919989" y="4122083"/>
            <a:ext cx="155448" cy="155448"/>
          </a:xfrm>
          <a:prstGeom prst="triangle">
            <a:avLst/>
          </a:prstGeom>
          <a:noFill/>
          <a:ln w="31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0774" y="3893577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700" b="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endParaRPr lang="en-US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793374" y="3907095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700" b="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endParaRPr lang="en-US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6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>
            <a:extLst>
              <a:ext uri="{FF2B5EF4-FFF2-40B4-BE49-F238E27FC236}">
                <a16:creationId xmlns:a16="http://schemas.microsoft.com/office/drawing/2014/main" id="{096AFF65-27AF-4A51-B8A4-0693F9A5A2D0}"/>
              </a:ext>
            </a:extLst>
          </p:cNvPr>
          <p:cNvSpPr>
            <a:spLocks/>
          </p:cNvSpPr>
          <p:nvPr/>
        </p:nvSpPr>
        <p:spPr bwMode="auto">
          <a:xfrm>
            <a:off x="910013" y="2508267"/>
            <a:ext cx="6142037" cy="16669"/>
          </a:xfrm>
          <a:custGeom>
            <a:avLst/>
            <a:gdLst/>
            <a:ahLst/>
            <a:cxnLst>
              <a:cxn ang="0">
                <a:pos x="4182" y="8"/>
              </a:cxn>
              <a:cxn ang="0">
                <a:pos x="4182" y="0"/>
              </a:cxn>
              <a:cxn ang="0">
                <a:pos x="0" y="0"/>
              </a:cxn>
              <a:cxn ang="0">
                <a:pos x="0" y="16"/>
              </a:cxn>
              <a:cxn ang="0">
                <a:pos x="4182" y="16"/>
              </a:cxn>
              <a:cxn ang="0">
                <a:pos x="4182" y="8"/>
              </a:cxn>
            </a:cxnLst>
            <a:rect l="0" t="0" r="r" b="b"/>
            <a:pathLst>
              <a:path w="4182" h="16">
                <a:moveTo>
                  <a:pt x="4182" y="8"/>
                </a:moveTo>
                <a:lnTo>
                  <a:pt x="4182" y="0"/>
                </a:lnTo>
                <a:lnTo>
                  <a:pt x="0" y="0"/>
                </a:lnTo>
                <a:lnTo>
                  <a:pt x="0" y="16"/>
                </a:lnTo>
                <a:lnTo>
                  <a:pt x="4182" y="16"/>
                </a:lnTo>
                <a:lnTo>
                  <a:pt x="4182" y="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9C82ACB9-2803-4E04-BA54-BD36E3315D85}"/>
              </a:ext>
            </a:extLst>
          </p:cNvPr>
          <p:cNvSpPr>
            <a:spLocks/>
          </p:cNvSpPr>
          <p:nvPr/>
        </p:nvSpPr>
        <p:spPr bwMode="auto">
          <a:xfrm>
            <a:off x="7073313" y="2439334"/>
            <a:ext cx="314498" cy="18084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94"/>
              </a:cxn>
              <a:cxn ang="0">
                <a:pos x="0" y="186"/>
              </a:cxn>
              <a:cxn ang="0">
                <a:pos x="0" y="0"/>
              </a:cxn>
            </a:cxnLst>
            <a:rect l="0" t="0" r="r" b="b"/>
            <a:pathLst>
              <a:path w="247" h="186">
                <a:moveTo>
                  <a:pt x="0" y="0"/>
                </a:moveTo>
                <a:lnTo>
                  <a:pt x="247" y="94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</a:endParaRP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BA3A3A37-7335-4D2B-AFB8-7F3B119C8BE9}"/>
              </a:ext>
            </a:extLst>
          </p:cNvPr>
          <p:cNvGrpSpPr>
            <a:grpSpLocks/>
          </p:cNvGrpSpPr>
          <p:nvPr/>
        </p:nvGrpSpPr>
        <p:grpSpPr bwMode="auto">
          <a:xfrm>
            <a:off x="2698500" y="979797"/>
            <a:ext cx="1340100" cy="1514081"/>
            <a:chOff x="836" y="768"/>
            <a:chExt cx="979" cy="1345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F7A1758E-C97C-4DE0-B98F-A249BCBE4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768"/>
              <a:ext cx="979" cy="1340"/>
            </a:xfrm>
            <a:custGeom>
              <a:avLst/>
              <a:gdLst/>
              <a:ahLst/>
              <a:cxnLst>
                <a:cxn ang="0">
                  <a:pos x="970" y="1336"/>
                </a:cxn>
                <a:cxn ang="0">
                  <a:pos x="977" y="1330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964" y="1340"/>
                </a:cxn>
                <a:cxn ang="0">
                  <a:pos x="970" y="1336"/>
                </a:cxn>
              </a:cxnLst>
              <a:rect l="0" t="0" r="r" b="b"/>
              <a:pathLst>
                <a:path w="977" h="1340">
                  <a:moveTo>
                    <a:pt x="970" y="1336"/>
                  </a:moveTo>
                  <a:lnTo>
                    <a:pt x="977" y="133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964" y="1340"/>
                  </a:lnTo>
                  <a:lnTo>
                    <a:pt x="970" y="133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C1EBEE13-3BFE-44E0-8530-D1D37ADEA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900"/>
              <a:ext cx="184" cy="2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4" y="213"/>
                </a:cxn>
                <a:cxn ang="0">
                  <a:pos x="127" y="0"/>
                </a:cxn>
                <a:cxn ang="0">
                  <a:pos x="0" y="91"/>
                </a:cxn>
              </a:cxnLst>
              <a:rect l="0" t="0" r="r" b="b"/>
              <a:pathLst>
                <a:path w="184" h="213">
                  <a:moveTo>
                    <a:pt x="0" y="91"/>
                  </a:moveTo>
                  <a:lnTo>
                    <a:pt x="184" y="213"/>
                  </a:lnTo>
                  <a:lnTo>
                    <a:pt x="127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43">
            <a:extLst>
              <a:ext uri="{FF2B5EF4-FFF2-40B4-BE49-F238E27FC236}">
                <a16:creationId xmlns:a16="http://schemas.microsoft.com/office/drawing/2014/main" id="{A0499035-3944-4251-BE1B-BD291D42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399" y="2154820"/>
            <a:ext cx="1559525" cy="8648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000" dirty="0"/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5EDF2C0B-E3AB-490F-A9E5-71151F70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99" y="2745698"/>
            <a:ext cx="15240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900" dirty="0">
                <a:solidFill>
                  <a:schemeClr val="tx1"/>
                </a:solidFill>
              </a:rPr>
              <a:t>Effect– 100%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E7736639-39A0-49C8-B099-37A400B1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56" y="4060989"/>
            <a:ext cx="14911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>
                <a:solidFill>
                  <a:schemeClr val="tx1"/>
                </a:solidFill>
              </a:rPr>
              <a:t>Manpower (2)</a:t>
            </a: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3F1A38F9-1BC0-4ABC-93CE-44A46D30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8" y="-7382"/>
            <a:ext cx="685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0000CC"/>
                </a:solidFill>
              </a:rPr>
              <a:t>2.4 Analysis Root cause - C&amp;E (Level 3) – L/V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F7320D-F0A2-40F7-95E6-722F18220B49}"/>
              </a:ext>
            </a:extLst>
          </p:cNvPr>
          <p:cNvSpPr/>
          <p:nvPr/>
        </p:nvSpPr>
        <p:spPr>
          <a:xfrm>
            <a:off x="7419975" y="2136698"/>
            <a:ext cx="1495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spc="50" dirty="0">
                <a:ln w="11430"/>
                <a:latin typeface="Calibri" pitchFamily="34" charset="0"/>
              </a:rPr>
              <a:t>Workshops Not Profitable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C8E62F-DC4A-4B49-9385-0942C54FEBB8}"/>
              </a:ext>
            </a:extLst>
          </p:cNvPr>
          <p:cNvSpPr txBox="1"/>
          <p:nvPr/>
        </p:nvSpPr>
        <p:spPr>
          <a:xfrm>
            <a:off x="564693" y="2900381"/>
            <a:ext cx="1701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Manpower </a:t>
            </a:r>
            <a:r>
              <a:rPr lang="en-US" sz="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Ad</a:t>
            </a:r>
            <a:r>
              <a:rPr lang="en-US" sz="8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equacy/Surplus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509521-61B1-459A-976C-8B83D969ED83}"/>
              </a:ext>
            </a:extLst>
          </p:cNvPr>
          <p:cNvSpPr txBox="1"/>
          <p:nvPr/>
        </p:nvSpPr>
        <p:spPr>
          <a:xfrm>
            <a:off x="5604536" y="3271950"/>
            <a:ext cx="252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itchFamily="34" charset="0"/>
              </a:rPr>
              <a:t>Sub par </a:t>
            </a:r>
            <a:r>
              <a:rPr lang="en-US" sz="8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Technician productivity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28D1DF-9AAB-45E2-B121-095018ABE476}"/>
              </a:ext>
            </a:extLst>
          </p:cNvPr>
          <p:cNvSpPr txBox="1"/>
          <p:nvPr/>
        </p:nvSpPr>
        <p:spPr>
          <a:xfrm>
            <a:off x="4093089" y="2743875"/>
            <a:ext cx="1343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No Sunday/7D working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40818E-ADD7-4935-819B-9FDF88B299B6}"/>
              </a:ext>
            </a:extLst>
          </p:cNvPr>
          <p:cNvSpPr txBox="1"/>
          <p:nvPr/>
        </p:nvSpPr>
        <p:spPr>
          <a:xfrm>
            <a:off x="3365358" y="3095624"/>
            <a:ext cx="1643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Low Appointment Conversion</a:t>
            </a: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340467D5-6DCB-4ACF-BB70-313BDE88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7" y="4060989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1278840-9C56-43E6-88DE-35658A5E6264}"/>
              </a:ext>
            </a:extLst>
          </p:cNvPr>
          <p:cNvGrpSpPr>
            <a:grpSpLocks/>
          </p:cNvGrpSpPr>
          <p:nvPr/>
        </p:nvGrpSpPr>
        <p:grpSpPr bwMode="auto">
          <a:xfrm>
            <a:off x="1726099" y="2546009"/>
            <a:ext cx="1550501" cy="1494234"/>
            <a:chOff x="2577758" y="2998788"/>
            <a:chExt cx="1502568" cy="2073275"/>
          </a:xfrm>
        </p:grpSpPr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6053DB95-92A9-4CF5-9DAC-052AA3F0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758" y="3079751"/>
              <a:ext cx="1453329" cy="1992312"/>
            </a:xfrm>
            <a:custGeom>
              <a:avLst/>
              <a:gdLst/>
              <a:ahLst/>
              <a:cxnLst>
                <a:cxn ang="0">
                  <a:pos x="982" y="6"/>
                </a:cxn>
                <a:cxn ang="0">
                  <a:pos x="976" y="0"/>
                </a:cxn>
                <a:cxn ang="0">
                  <a:pos x="0" y="1349"/>
                </a:cxn>
                <a:cxn ang="0">
                  <a:pos x="14" y="1359"/>
                </a:cxn>
                <a:cxn ang="0">
                  <a:pos x="989" y="10"/>
                </a:cxn>
                <a:cxn ang="0">
                  <a:pos x="982" y="6"/>
                </a:cxn>
              </a:cxnLst>
              <a:rect l="0" t="0" r="r" b="b"/>
              <a:pathLst>
                <a:path w="989" h="1359">
                  <a:moveTo>
                    <a:pt x="982" y="6"/>
                  </a:moveTo>
                  <a:lnTo>
                    <a:pt x="976" y="0"/>
                  </a:lnTo>
                  <a:lnTo>
                    <a:pt x="0" y="1349"/>
                  </a:lnTo>
                  <a:lnTo>
                    <a:pt x="14" y="1359"/>
                  </a:lnTo>
                  <a:lnTo>
                    <a:pt x="989" y="10"/>
                  </a:lnTo>
                  <a:lnTo>
                    <a:pt x="982" y="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105E8C0A-8ECC-485B-B37F-1ECAA89A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43" y="2998788"/>
              <a:ext cx="274783" cy="31273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88" y="0"/>
                </a:cxn>
                <a:cxn ang="0">
                  <a:pos x="128" y="214"/>
                </a:cxn>
                <a:cxn ang="0">
                  <a:pos x="0" y="122"/>
                </a:cxn>
              </a:cxnLst>
              <a:rect l="0" t="0" r="r" b="b"/>
              <a:pathLst>
                <a:path w="188" h="214">
                  <a:moveTo>
                    <a:pt x="0" y="122"/>
                  </a:moveTo>
                  <a:lnTo>
                    <a:pt x="188" y="0"/>
                  </a:lnTo>
                  <a:lnTo>
                    <a:pt x="128" y="214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3522163" y="1369751"/>
            <a:ext cx="2016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Inadequate employee engagement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C96D26D-1D78-47E2-AAAC-36883A357289}"/>
              </a:ext>
            </a:extLst>
          </p:cNvPr>
          <p:cNvGrpSpPr>
            <a:grpSpLocks/>
          </p:cNvGrpSpPr>
          <p:nvPr/>
        </p:nvGrpSpPr>
        <p:grpSpPr bwMode="auto">
          <a:xfrm>
            <a:off x="4495614" y="2538580"/>
            <a:ext cx="1550501" cy="1494234"/>
            <a:chOff x="2577758" y="2998788"/>
            <a:chExt cx="1502568" cy="2073275"/>
          </a:xfrm>
        </p:grpSpPr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D756C23-D101-490F-B41D-25BED5B0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758" y="3079751"/>
              <a:ext cx="1453329" cy="1992312"/>
            </a:xfrm>
            <a:custGeom>
              <a:avLst/>
              <a:gdLst/>
              <a:ahLst/>
              <a:cxnLst>
                <a:cxn ang="0">
                  <a:pos x="982" y="6"/>
                </a:cxn>
                <a:cxn ang="0">
                  <a:pos x="976" y="0"/>
                </a:cxn>
                <a:cxn ang="0">
                  <a:pos x="0" y="1349"/>
                </a:cxn>
                <a:cxn ang="0">
                  <a:pos x="14" y="1359"/>
                </a:cxn>
                <a:cxn ang="0">
                  <a:pos x="989" y="10"/>
                </a:cxn>
                <a:cxn ang="0">
                  <a:pos x="982" y="6"/>
                </a:cxn>
              </a:cxnLst>
              <a:rect l="0" t="0" r="r" b="b"/>
              <a:pathLst>
                <a:path w="989" h="1359">
                  <a:moveTo>
                    <a:pt x="982" y="6"/>
                  </a:moveTo>
                  <a:lnTo>
                    <a:pt x="976" y="0"/>
                  </a:lnTo>
                  <a:lnTo>
                    <a:pt x="0" y="1349"/>
                  </a:lnTo>
                  <a:lnTo>
                    <a:pt x="14" y="1359"/>
                  </a:lnTo>
                  <a:lnTo>
                    <a:pt x="989" y="10"/>
                  </a:lnTo>
                  <a:lnTo>
                    <a:pt x="982" y="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EAB01E6-198D-4D7E-B495-2124AD1AB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43" y="2998788"/>
              <a:ext cx="274783" cy="312738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88" y="0"/>
                </a:cxn>
                <a:cxn ang="0">
                  <a:pos x="128" y="214"/>
                </a:cxn>
                <a:cxn ang="0">
                  <a:pos x="0" y="122"/>
                </a:cxn>
              </a:cxnLst>
              <a:rect l="0" t="0" r="r" b="b"/>
              <a:pathLst>
                <a:path w="188" h="214">
                  <a:moveTo>
                    <a:pt x="0" y="122"/>
                  </a:moveTo>
                  <a:lnTo>
                    <a:pt x="188" y="0"/>
                  </a:lnTo>
                  <a:lnTo>
                    <a:pt x="128" y="214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78" name="TextBox 45">
            <a:extLst>
              <a:ext uri="{FF2B5EF4-FFF2-40B4-BE49-F238E27FC236}">
                <a16:creationId xmlns:a16="http://schemas.microsoft.com/office/drawing/2014/main" id="{7636823A-D0EF-4227-AC6B-78313C88C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201" y="4062740"/>
            <a:ext cx="1441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50" dirty="0">
                <a:solidFill>
                  <a:schemeClr val="tx1"/>
                </a:solidFill>
              </a:rPr>
              <a:t>System/Process (4)</a:t>
            </a:r>
          </a:p>
        </p:txBody>
      </p:sp>
      <p:sp>
        <p:nvSpPr>
          <p:cNvPr id="79" name="Rectangle 47">
            <a:extLst>
              <a:ext uri="{FF2B5EF4-FFF2-40B4-BE49-F238E27FC236}">
                <a16:creationId xmlns:a16="http://schemas.microsoft.com/office/drawing/2014/main" id="{982FF52E-CA92-4A95-AAF4-16AFD25B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877" y="4037129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3D7467-B30D-4D1A-B4CE-BE3C1FE7142B}"/>
              </a:ext>
            </a:extLst>
          </p:cNvPr>
          <p:cNvSpPr txBox="1"/>
          <p:nvPr/>
        </p:nvSpPr>
        <p:spPr>
          <a:xfrm>
            <a:off x="5722113" y="3044226"/>
            <a:ext cx="1080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itchFamily="34" charset="0"/>
              </a:rPr>
              <a:t>Insufficient P&amp;D</a:t>
            </a:r>
            <a:endParaRPr lang="en-US" sz="800" dirty="0"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48">
            <a:extLst>
              <a:ext uri="{FF2B5EF4-FFF2-40B4-BE49-F238E27FC236}">
                <a16:creationId xmlns:a16="http://schemas.microsoft.com/office/drawing/2014/main" id="{6FDA6937-600D-4E65-87DE-E1F4C937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52" y="666750"/>
            <a:ext cx="1441450" cy="283369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7" name="TextBox 45">
            <a:extLst>
              <a:ext uri="{FF2B5EF4-FFF2-40B4-BE49-F238E27FC236}">
                <a16:creationId xmlns:a16="http://schemas.microsoft.com/office/drawing/2014/main" id="{A15AB22C-39C7-4E85-9375-AD314CAA4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080" y="690406"/>
            <a:ext cx="145553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 err="1">
                <a:solidFill>
                  <a:schemeClr val="tx1"/>
                </a:solidFill>
              </a:rPr>
              <a:t>Labour</a:t>
            </a:r>
            <a:r>
              <a:rPr lang="en-US" altLang="en-US" sz="1050" dirty="0">
                <a:solidFill>
                  <a:schemeClr val="tx1"/>
                </a:solidFill>
              </a:rPr>
              <a:t>/Vehicle (2)</a:t>
            </a:r>
          </a:p>
        </p:txBody>
      </p:sp>
      <p:grpSp>
        <p:nvGrpSpPr>
          <p:cNvPr id="9" name="Group 49">
            <a:extLst>
              <a:ext uri="{FF2B5EF4-FFF2-40B4-BE49-F238E27FC236}">
                <a16:creationId xmlns:a16="http://schemas.microsoft.com/office/drawing/2014/main" id="{8202ADFF-985F-41EA-85A8-B4F77AC9794C}"/>
              </a:ext>
            </a:extLst>
          </p:cNvPr>
          <p:cNvGrpSpPr>
            <a:grpSpLocks/>
          </p:cNvGrpSpPr>
          <p:nvPr/>
        </p:nvGrpSpPr>
        <p:grpSpPr bwMode="auto">
          <a:xfrm>
            <a:off x="5366258" y="979728"/>
            <a:ext cx="1110742" cy="1487690"/>
            <a:chOff x="836" y="768"/>
            <a:chExt cx="979" cy="1345"/>
          </a:xfrm>
        </p:grpSpPr>
        <p:sp>
          <p:nvSpPr>
            <p:cNvPr id="89" name="Freeform 50">
              <a:extLst>
                <a:ext uri="{FF2B5EF4-FFF2-40B4-BE49-F238E27FC236}">
                  <a16:creationId xmlns:a16="http://schemas.microsoft.com/office/drawing/2014/main" id="{D7B7CDF2-3E50-4115-80C7-DEA73EC4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768"/>
              <a:ext cx="979" cy="1340"/>
            </a:xfrm>
            <a:custGeom>
              <a:avLst/>
              <a:gdLst/>
              <a:ahLst/>
              <a:cxnLst>
                <a:cxn ang="0">
                  <a:pos x="970" y="1336"/>
                </a:cxn>
                <a:cxn ang="0">
                  <a:pos x="977" y="1330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964" y="1340"/>
                </a:cxn>
                <a:cxn ang="0">
                  <a:pos x="970" y="1336"/>
                </a:cxn>
              </a:cxnLst>
              <a:rect l="0" t="0" r="r" b="b"/>
              <a:pathLst>
                <a:path w="977" h="1340">
                  <a:moveTo>
                    <a:pt x="970" y="1336"/>
                  </a:moveTo>
                  <a:lnTo>
                    <a:pt x="977" y="133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964" y="1340"/>
                  </a:lnTo>
                  <a:lnTo>
                    <a:pt x="970" y="1336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13F94213-B0CC-4E69-9A0B-E13FCFA1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1900"/>
              <a:ext cx="184" cy="213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4" y="213"/>
                </a:cxn>
                <a:cxn ang="0">
                  <a:pos x="127" y="0"/>
                </a:cxn>
                <a:cxn ang="0">
                  <a:pos x="0" y="91"/>
                </a:cxn>
              </a:cxnLst>
              <a:rect l="0" t="0" r="r" b="b"/>
              <a:pathLst>
                <a:path w="184" h="213">
                  <a:moveTo>
                    <a:pt x="0" y="91"/>
                  </a:moveTo>
                  <a:lnTo>
                    <a:pt x="184" y="213"/>
                  </a:lnTo>
                  <a:lnTo>
                    <a:pt x="127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sp>
        <p:nvSpPr>
          <p:cNvPr id="91" name="Rectangle 49">
            <a:extLst>
              <a:ext uri="{FF2B5EF4-FFF2-40B4-BE49-F238E27FC236}">
                <a16:creationId xmlns:a16="http://schemas.microsoft.com/office/drawing/2014/main" id="{AB9D56B0-3641-46B5-94AE-E4D5799C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534" y="690406"/>
            <a:ext cx="1116893" cy="28508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200" dirty="0"/>
          </a:p>
        </p:txBody>
      </p:sp>
      <p:sp>
        <p:nvSpPr>
          <p:cNvPr id="92" name="TextBox 45">
            <a:extLst>
              <a:ext uri="{FF2B5EF4-FFF2-40B4-BE49-F238E27FC236}">
                <a16:creationId xmlns:a16="http://schemas.microsoft.com/office/drawing/2014/main" id="{971A244A-F7C4-4A00-8988-5906987A5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73" y="693018"/>
            <a:ext cx="116468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dirty="0">
                <a:solidFill>
                  <a:schemeClr val="tx1"/>
                </a:solidFill>
              </a:rPr>
              <a:t>Motivation (2)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7A5DA2-DEBF-458A-90BE-B09F0AD4E7DB}"/>
              </a:ext>
            </a:extLst>
          </p:cNvPr>
          <p:cNvSpPr txBox="1"/>
          <p:nvPr/>
        </p:nvSpPr>
        <p:spPr>
          <a:xfrm>
            <a:off x="3699040" y="3617943"/>
            <a:ext cx="97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High CFR</a:t>
            </a:r>
          </a:p>
        </p:txBody>
      </p:sp>
      <p:cxnSp>
        <p:nvCxnSpPr>
          <p:cNvPr id="117" name="Straight Arrow Connector 10">
            <a:extLst>
              <a:ext uri="{FF2B5EF4-FFF2-40B4-BE49-F238E27FC236}">
                <a16:creationId xmlns:a16="http://schemas.microsoft.com/office/drawing/2014/main" id="{14C52F38-7577-43FE-9B2E-98E18487CF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7040" y="3026697"/>
            <a:ext cx="520984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0">
            <a:extLst>
              <a:ext uri="{FF2B5EF4-FFF2-40B4-BE49-F238E27FC236}">
                <a16:creationId xmlns:a16="http://schemas.microsoft.com/office/drawing/2014/main" id="{0D0B4E47-4449-4079-925B-31C9F92F0B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5500" y="3333693"/>
            <a:ext cx="385985" cy="5719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0183" y="3207137"/>
            <a:ext cx="322824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">
            <a:extLst>
              <a:ext uri="{FF2B5EF4-FFF2-40B4-BE49-F238E27FC236}">
                <a16:creationId xmlns:a16="http://schemas.microsoft.com/office/drawing/2014/main" id="{D932EED8-7054-4D31-9B1C-2DC4EBDB3CB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43829" y="3172314"/>
            <a:ext cx="277911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10">
            <a:extLst>
              <a:ext uri="{FF2B5EF4-FFF2-40B4-BE49-F238E27FC236}">
                <a16:creationId xmlns:a16="http://schemas.microsoft.com/office/drawing/2014/main" id="{F0811BC2-A117-4D2E-8BE3-BBA9D669F9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27222" y="3868720"/>
            <a:ext cx="38878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39062" y="1274118"/>
            <a:ext cx="43273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FE09C71-8D03-49A7-B426-6BDB74980007}"/>
              </a:ext>
            </a:extLst>
          </p:cNvPr>
          <p:cNvSpPr txBox="1"/>
          <p:nvPr/>
        </p:nvSpPr>
        <p:spPr>
          <a:xfrm>
            <a:off x="845885" y="3196136"/>
            <a:ext cx="128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Untrained Manpower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892745-B9DB-4D39-A278-70CF95FFD91D}"/>
              </a:ext>
            </a:extLst>
          </p:cNvPr>
          <p:cNvSpPr txBox="1"/>
          <p:nvPr/>
        </p:nvSpPr>
        <p:spPr>
          <a:xfrm>
            <a:off x="3080799" y="3336552"/>
            <a:ext cx="1851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Low Appointment contribution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3D7467-B30D-4D1A-B4CE-BE3C1FE7142B}"/>
              </a:ext>
            </a:extLst>
          </p:cNvPr>
          <p:cNvSpPr txBox="1"/>
          <p:nvPr/>
        </p:nvSpPr>
        <p:spPr>
          <a:xfrm>
            <a:off x="5126691" y="3752579"/>
            <a:ext cx="165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Unutilized Workshop Capacity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E509521-61B1-459A-976C-8B83D969ED83}"/>
              </a:ext>
            </a:extLst>
          </p:cNvPr>
          <p:cNvSpPr txBox="1"/>
          <p:nvPr/>
        </p:nvSpPr>
        <p:spPr>
          <a:xfrm>
            <a:off x="5355375" y="3499139"/>
            <a:ext cx="164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Insufficient </a:t>
            </a:r>
            <a:r>
              <a:rPr lang="en-US" sz="8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Parts service level</a:t>
            </a:r>
          </a:p>
        </p:txBody>
      </p:sp>
      <p:cxnSp>
        <p:nvCxnSpPr>
          <p:cNvPr id="158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0323" y="1470707"/>
            <a:ext cx="363898" cy="1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7118" y="2871659"/>
            <a:ext cx="285992" cy="781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91370" y="3427979"/>
            <a:ext cx="260492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1406" y="3719977"/>
            <a:ext cx="345037" cy="2844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10">
            <a:extLst>
              <a:ext uri="{FF2B5EF4-FFF2-40B4-BE49-F238E27FC236}">
                <a16:creationId xmlns:a16="http://schemas.microsoft.com/office/drawing/2014/main" id="{E062FA2C-DC67-495A-8F67-6BA20BB3B2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66587" y="3604093"/>
            <a:ext cx="38878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10">
            <a:extLst>
              <a:ext uri="{FF2B5EF4-FFF2-40B4-BE49-F238E27FC236}">
                <a16:creationId xmlns:a16="http://schemas.microsoft.com/office/drawing/2014/main" id="{E062FA2C-DC67-495A-8F67-6BA20BB3B2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49435" y="3373721"/>
            <a:ext cx="388788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0">
            <a:extLst>
              <a:ext uri="{FF2B5EF4-FFF2-40B4-BE49-F238E27FC236}">
                <a16:creationId xmlns:a16="http://schemas.microsoft.com/office/drawing/2014/main" id="{AAD6F3A3-7152-4740-BC58-6E91009AE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63685" y="1878370"/>
            <a:ext cx="363898" cy="1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4568075" y="1797605"/>
            <a:ext cx="1184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High CSI Centricity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399" y="2745698"/>
            <a:ext cx="15595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65272" y="1166396"/>
            <a:ext cx="269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Additional demanded repairs not identified in Jupiter, </a:t>
            </a:r>
            <a:r>
              <a:rPr lang="en-US" sz="80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Ntorq</a:t>
            </a:r>
            <a:r>
              <a:rPr lang="en-US" sz="800" dirty="0"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, Moped  products</a:t>
            </a:r>
          </a:p>
        </p:txBody>
      </p:sp>
      <p:cxnSp>
        <p:nvCxnSpPr>
          <p:cNvPr id="104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0062" y="1702028"/>
            <a:ext cx="432738" cy="0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714590" y="1594306"/>
            <a:ext cx="237054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itchFamily="34" charset="0"/>
              </a:rPr>
              <a:t>Improper capturing of Customer Demand</a:t>
            </a:r>
            <a:endParaRPr lang="en-US" sz="800" dirty="0"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">
            <a:extLst>
              <a:ext uri="{FF2B5EF4-FFF2-40B4-BE49-F238E27FC236}">
                <a16:creationId xmlns:a16="http://schemas.microsoft.com/office/drawing/2014/main" id="{8041716A-069F-443D-9D68-7799026B3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181" y="2019627"/>
            <a:ext cx="432738" cy="0"/>
          </a:xfrm>
          <a:prstGeom prst="straightConnector1">
            <a:avLst/>
          </a:prstGeom>
          <a:noFill/>
          <a:ln w="2857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B6EFB74-EEE3-4B5E-A536-0A5BC4AF8FE8}"/>
              </a:ext>
            </a:extLst>
          </p:cNvPr>
          <p:cNvSpPr txBox="1"/>
          <p:nvPr/>
        </p:nvSpPr>
        <p:spPr>
          <a:xfrm>
            <a:off x="934872" y="1954888"/>
            <a:ext cx="2186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Key wear &amp; Tear jobs not identified</a:t>
            </a:r>
            <a:endParaRPr lang="en-US" sz="8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509521-61B1-459A-976C-8B83D969ED83}"/>
              </a:ext>
            </a:extLst>
          </p:cNvPr>
          <p:cNvSpPr txBox="1"/>
          <p:nvPr/>
        </p:nvSpPr>
        <p:spPr>
          <a:xfrm>
            <a:off x="2590800" y="3797999"/>
            <a:ext cx="1802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CC"/>
                </a:solidFill>
                <a:latin typeface="Arial" panose="020B0604020202020204" pitchFamily="34" charset="0"/>
                <a:cs typeface="Arial" pitchFamily="34" charset="0"/>
              </a:rPr>
              <a:t>Sub par </a:t>
            </a:r>
            <a:r>
              <a:rPr lang="en-US" sz="800" dirty="0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SA &amp; CCE productivity</a:t>
            </a:r>
          </a:p>
        </p:txBody>
      </p:sp>
      <p:cxnSp>
        <p:nvCxnSpPr>
          <p:cNvPr id="80" name="Straight Arrow Connector 10">
            <a:extLst>
              <a:ext uri="{FF2B5EF4-FFF2-40B4-BE49-F238E27FC236}">
                <a16:creationId xmlns:a16="http://schemas.microsoft.com/office/drawing/2014/main" id="{8BB3938A-F824-4420-9E76-7CA97B13F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8915" y="3904700"/>
            <a:ext cx="260492" cy="0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882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17E0C75B-65BB-486A-8BBB-507FC3F8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800" y="-4619"/>
            <a:ext cx="707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2.5 Analysis – Root Cause Identification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31730"/>
              </p:ext>
            </p:extLst>
          </p:nvPr>
        </p:nvGraphicFramePr>
        <p:xfrm>
          <a:off x="76200" y="384819"/>
          <a:ext cx="8991600" cy="4520410"/>
        </p:xfrm>
        <a:graphic>
          <a:graphicData uri="http://schemas.openxmlformats.org/drawingml/2006/table">
            <a:tbl>
              <a:tblPr/>
              <a:tblGrid>
                <a:gridCol w="29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1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2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3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4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 Utilization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Competence of CCE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CCEs are untrained due to higher rate of attrition, New CCEs take time to be groomed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CCEs are trained by peers &amp; calling methodology (call flow) is not standardized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Unstructured follow up process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 tracking/Punching Appointments through DMS</a:t>
                      </a: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Different priority for calling different set of customers in any given month</a:t>
                      </a: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Priority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of customer not available in DMS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Difficult to get (prioritized) Customer’s visit history during existing reminder process to make a relevant pitch</a:t>
                      </a: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Current DMS module not user friendly &amp; calling customer list is generic.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1074" marR="7897" marT="78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578700"/>
                  </a:ext>
                </a:extLst>
              </a:tr>
              <a:tr h="2252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Having surplus Technicians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 kept to factor in unplanned absenteeism of Technicians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Below average salary &amp; compensation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incentivization programs ineffective or unstructured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Unawareness &amp; unavailability of structured incentive module for Dealer manpower.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Technicians overworked by not allowing adequate leaves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Too much dependency on specific technicians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Technicians lack skill/experience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Employee Engagement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owner Involvement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Review  mechanism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Dealer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complexity of service business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Handholding @ Dealer initiation. No knowledge of simplified vital few measures to track service business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compensation/ incentive system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is untimely and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incentive program is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ineffective.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suggested incentive scheme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 &amp; Mediclaim not provided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Permanent employees threshold yet to be crossed/Not shown as permanent employees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Outflow for dealer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sensitized/ Dealer attitude issue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9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7th day service level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Inability to carter to demanding needs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visibility of orders and servicing.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7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and manpower constraint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at APS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Unavailability of systemized Inventory planning 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&amp; ordering system between dealer and APS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parts at APS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Stocking at APS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26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Unutilized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Workshop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1 shift only or limited EW, Shift operations is limited​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Manpower roster is not planned. 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manpower to run additional shifts. Or unplanned absenteeism affecting shift  workings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WM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authoritative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Sunday/Lean hour Appointments are low​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Day not viable in C Category Cities as customers are not turning up/Local Market off​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CCEs not taking adequate appointment &amp; not improving​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Sunday/Lean hour Appointments tracked by AO/HO are lag measurements 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floor management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Incompetent WM/no substitute for WM on Weekly off day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 or FS Competence/aggression in planning, team building, motivation and execution.​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2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Supervisor non availability as per norms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clarity of floor supervisor ‘s role to Dealer owner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86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17E0C75B-65BB-486A-8BBB-507FC3F8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800" y="-4619"/>
            <a:ext cx="707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2.5 Analysis – Root Cause Identification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1653"/>
              </p:ext>
            </p:extLst>
          </p:nvPr>
        </p:nvGraphicFramePr>
        <p:xfrm>
          <a:off x="228600" y="410350"/>
          <a:ext cx="8610599" cy="4371200"/>
        </p:xfrm>
        <a:graphic>
          <a:graphicData uri="http://schemas.openxmlformats.org/drawingml/2006/table">
            <a:tbl>
              <a:tblPr/>
              <a:tblGrid>
                <a:gridCol w="30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9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1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2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 3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CSI Centricity for dealer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Unable to drive both quality &amp; Volume​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Competence &amp; training SA/WM​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WM/SA/FS Capability​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Rationalization of Priority/Focus areas for TM​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Cities are focus for CSI/CC/VPS​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AMC PS with Additional demanded repairs &amp; Higher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vehicle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 convincing skills (technical/non technical) of Service advisor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training on Top  Demanded repair identification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Brake shoe replacement/Steering cone kit replacement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additional demanded repairs &amp; Higher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vehicle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Volume of Engine Repair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and identification of additional jobs are not emphasized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practice of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identifying key repairs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additional jobs not realized by DO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utilization of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skill for usage of tools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Untrained manpower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Jupiter L/V &amp; Additional Demanded repairs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Tendency to bill as package &amp; not to bill repairs done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Afraid that asking for additional demanded repair will reduce retention of customers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Unawareness of potential loss. DO/WM not Revenue Centric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Products additional demanded repairs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Unavailability of Loyal Old Customers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of Repair/ Relationship building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Competent SA not available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Potential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Replacement Dealers-Data not available of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old dealers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process to automatically share Old/terminated dealers data 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migration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rocess is not standardized through automation &amp; SOP formulation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Locations/ Low Market share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CFR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 gives estimate of delayed delivery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diagnosis skills of SA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 not technically Qualified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60636"/>
                  </a:ext>
                </a:extLst>
              </a:tr>
              <a:tr h="256265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Jobs take more time than required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supervisor/WM not capable to estimate &amp; demand quick TAT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WM/FS not technically qualified or Not authoritative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7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48A798-CCFA-4E61-8BBF-46C6E3B7248A}"/>
              </a:ext>
            </a:extLst>
          </p:cNvPr>
          <p:cNvGraphicFramePr>
            <a:graphicFrameLocks noGrp="1"/>
          </p:cNvGraphicFramePr>
          <p:nvPr/>
        </p:nvGraphicFramePr>
        <p:xfrm>
          <a:off x="1685925" y="400050"/>
          <a:ext cx="5772150" cy="1638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66226539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41560762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No.</a:t>
                      </a:r>
                      <a:endParaRPr lang="en-IN" sz="10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15109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/ Cluster Objective</a:t>
                      </a:r>
                      <a:endParaRPr lang="en-IN" sz="10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2W Service– Domestic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7009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/ Cluster means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 Workshop Profitability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376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4C1595-34A6-49F5-815A-8F3B4EC0B974}"/>
              </a:ext>
            </a:extLst>
          </p:cNvPr>
          <p:cNvSpPr txBox="1"/>
          <p:nvPr/>
        </p:nvSpPr>
        <p:spPr>
          <a:xfrm>
            <a:off x="5488998" y="2114550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Leader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7E9F9-3D87-49F7-918A-8678F29BE285}"/>
              </a:ext>
            </a:extLst>
          </p:cNvPr>
          <p:cNvSpPr txBox="1"/>
          <p:nvPr/>
        </p:nvSpPr>
        <p:spPr>
          <a:xfrm>
            <a:off x="600075" y="3361822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 1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EA69-8800-4D03-8DD0-8B798FE89E4C}"/>
              </a:ext>
            </a:extLst>
          </p:cNvPr>
          <p:cNvSpPr/>
          <p:nvPr/>
        </p:nvSpPr>
        <p:spPr bwMode="auto">
          <a:xfrm>
            <a:off x="5488998" y="239154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8D9BE-3F67-41DB-8B0A-551F2B30A153}"/>
              </a:ext>
            </a:extLst>
          </p:cNvPr>
          <p:cNvSpPr/>
          <p:nvPr/>
        </p:nvSpPr>
        <p:spPr bwMode="auto">
          <a:xfrm>
            <a:off x="685800" y="361803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E6ACC-FAC4-4A82-B356-B43D06F9A659}"/>
              </a:ext>
            </a:extLst>
          </p:cNvPr>
          <p:cNvSpPr txBox="1"/>
          <p:nvPr/>
        </p:nvSpPr>
        <p:spPr>
          <a:xfrm>
            <a:off x="2574348" y="2114550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Facilitator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00F40-105B-4A05-AF73-7523FD80448C}"/>
              </a:ext>
            </a:extLst>
          </p:cNvPr>
          <p:cNvSpPr/>
          <p:nvPr/>
        </p:nvSpPr>
        <p:spPr bwMode="auto">
          <a:xfrm>
            <a:off x="2688648" y="239154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6628D-EC63-4327-BF15-98B0248BE222}"/>
              </a:ext>
            </a:extLst>
          </p:cNvPr>
          <p:cNvSpPr txBox="1"/>
          <p:nvPr/>
        </p:nvSpPr>
        <p:spPr>
          <a:xfrm>
            <a:off x="1971675" y="3361822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 2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E6136-BF7F-4528-8E92-6E1ED27305CA}"/>
              </a:ext>
            </a:extLst>
          </p:cNvPr>
          <p:cNvSpPr/>
          <p:nvPr/>
        </p:nvSpPr>
        <p:spPr bwMode="auto">
          <a:xfrm>
            <a:off x="2085975" y="361803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3CBA6-BB09-447A-94D8-B9ACD98E63FF}"/>
              </a:ext>
            </a:extLst>
          </p:cNvPr>
          <p:cNvSpPr txBox="1"/>
          <p:nvPr/>
        </p:nvSpPr>
        <p:spPr>
          <a:xfrm>
            <a:off x="3343275" y="3361822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 3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D7417-1E02-4F21-8709-937FDA074B42}"/>
              </a:ext>
            </a:extLst>
          </p:cNvPr>
          <p:cNvSpPr/>
          <p:nvPr/>
        </p:nvSpPr>
        <p:spPr bwMode="auto">
          <a:xfrm>
            <a:off x="3486150" y="361803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DE167-2423-4187-98B2-9585CE4BC515}"/>
              </a:ext>
            </a:extLst>
          </p:cNvPr>
          <p:cNvSpPr txBox="1"/>
          <p:nvPr/>
        </p:nvSpPr>
        <p:spPr>
          <a:xfrm>
            <a:off x="4721149" y="3373852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Members 4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7D047-A10C-43F0-AD17-EFE4AA85A2DB}"/>
              </a:ext>
            </a:extLst>
          </p:cNvPr>
          <p:cNvSpPr/>
          <p:nvPr/>
        </p:nvSpPr>
        <p:spPr bwMode="auto">
          <a:xfrm>
            <a:off x="4886325" y="3630070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7429B-4964-4747-AFB8-9D5E54C6F66C}"/>
              </a:ext>
            </a:extLst>
          </p:cNvPr>
          <p:cNvSpPr txBox="1"/>
          <p:nvPr/>
        </p:nvSpPr>
        <p:spPr>
          <a:xfrm>
            <a:off x="6200775" y="3361822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Members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54C95F-A420-41DE-85E3-2A24B92340A4}"/>
              </a:ext>
            </a:extLst>
          </p:cNvPr>
          <p:cNvSpPr/>
          <p:nvPr/>
        </p:nvSpPr>
        <p:spPr bwMode="auto">
          <a:xfrm>
            <a:off x="6286500" y="3618039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D74AC-B6D8-4C6A-A055-DD6FA164C329}"/>
              </a:ext>
            </a:extLst>
          </p:cNvPr>
          <p:cNvSpPr txBox="1"/>
          <p:nvPr/>
        </p:nvSpPr>
        <p:spPr>
          <a:xfrm>
            <a:off x="571500" y="435675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Madhu Kiran 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1A2BA-9B3A-430D-8E24-0FAD96CA22E3}"/>
              </a:ext>
            </a:extLst>
          </p:cNvPr>
          <p:cNvSpPr txBox="1"/>
          <p:nvPr/>
        </p:nvSpPr>
        <p:spPr>
          <a:xfrm>
            <a:off x="1978819" y="4331140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Aswin Kumar shah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B041A-5905-40DD-B8D5-8ED362348BAC}"/>
              </a:ext>
            </a:extLst>
          </p:cNvPr>
          <p:cNvSpPr txBox="1"/>
          <p:nvPr/>
        </p:nvSpPr>
        <p:spPr>
          <a:xfrm>
            <a:off x="3271837" y="4356751"/>
            <a:ext cx="1100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Rakendu</a:t>
            </a:r>
          </a:p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Bhattacharjee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81159-69A8-4406-9299-87795B961CEA}"/>
              </a:ext>
            </a:extLst>
          </p:cNvPr>
          <p:cNvSpPr txBox="1"/>
          <p:nvPr/>
        </p:nvSpPr>
        <p:spPr>
          <a:xfrm>
            <a:off x="6172200" y="382112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b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01EC8-F591-4D20-ACDB-5733E9CB562F}"/>
              </a:ext>
            </a:extLst>
          </p:cNvPr>
          <p:cNvSpPr txBox="1"/>
          <p:nvPr/>
        </p:nvSpPr>
        <p:spPr>
          <a:xfrm>
            <a:off x="5429250" y="3135116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 Singh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6297-2895-44F6-B781-0B597A510866}"/>
              </a:ext>
            </a:extLst>
          </p:cNvPr>
          <p:cNvSpPr txBox="1"/>
          <p:nvPr/>
        </p:nvSpPr>
        <p:spPr>
          <a:xfrm>
            <a:off x="2400300" y="3154487"/>
            <a:ext cx="1257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Rajendra Bhat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E1138-46FD-4654-8F63-5F8AEE8C36E5}"/>
              </a:ext>
            </a:extLst>
          </p:cNvPr>
          <p:cNvSpPr txBox="1"/>
          <p:nvPr/>
        </p:nvSpPr>
        <p:spPr>
          <a:xfrm>
            <a:off x="971550" y="-54025"/>
            <a:ext cx="7258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PD 2020-21 </a:t>
            </a:r>
            <a:r>
              <a:rPr lang="en-US" sz="2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Policy means Diagnosis</a:t>
            </a:r>
            <a:endParaRPr lang="en-IN" sz="2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5C9BCB-8FD4-4BA5-8F0E-166592ECDA50}"/>
              </a:ext>
            </a:extLst>
          </p:cNvPr>
          <p:cNvSpPr txBox="1"/>
          <p:nvPr/>
        </p:nvSpPr>
        <p:spPr>
          <a:xfrm>
            <a:off x="2802948" y="2685870"/>
            <a:ext cx="613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050" b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  <a:endParaRPr lang="en-IN" sz="1050" b="0" dirty="0">
              <a:solidFill>
                <a:srgbClr val="FFFFFF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EEBA2B-FC28-4D57-B2BD-5F471357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57492"/>
            <a:ext cx="613063" cy="6513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23B3B3-2EBB-4E46-868C-FB54FEAE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98" y="2408546"/>
            <a:ext cx="692944" cy="7000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4DB12A-AF3D-40C9-8EE2-A56341933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5" y="3638509"/>
            <a:ext cx="685800" cy="692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8350DB8-0527-4220-88F0-884B3BDEA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863" y="3670951"/>
            <a:ext cx="678656" cy="685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81D893-1E14-45CF-9405-00C0E74EC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1" y="3652796"/>
            <a:ext cx="685800" cy="6643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7FCD9B-B0A4-46CE-B72A-60F9E6A249FA}"/>
              </a:ext>
            </a:extLst>
          </p:cNvPr>
          <p:cNvSpPr txBox="1"/>
          <p:nvPr/>
        </p:nvSpPr>
        <p:spPr>
          <a:xfrm>
            <a:off x="4624604" y="4378491"/>
            <a:ext cx="1100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Baishali</a:t>
            </a:r>
            <a:br>
              <a:rPr lang="en-IN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B46E5-3016-4948-9269-53847F44A684}"/>
              </a:ext>
            </a:extLst>
          </p:cNvPr>
          <p:cNvSpPr/>
          <p:nvPr/>
        </p:nvSpPr>
        <p:spPr bwMode="auto">
          <a:xfrm>
            <a:off x="7531454" y="3619603"/>
            <a:ext cx="685800" cy="7604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eaLnBrk="1" hangingPunct="1"/>
            <a:endParaRPr lang="en-IN" sz="15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ngdings 2" pitchFamily="18" charset="2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15DEB7-9006-4E3A-BFBC-D595308B0181}"/>
              </a:ext>
            </a:extLst>
          </p:cNvPr>
          <p:cNvSpPr txBox="1"/>
          <p:nvPr/>
        </p:nvSpPr>
        <p:spPr>
          <a:xfrm>
            <a:off x="7429500" y="3353071"/>
            <a:ext cx="1028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Members</a:t>
            </a:r>
            <a:endParaRPr lang="en-IN" sz="135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C07F7-006E-4018-AA0C-383DF2D65034}"/>
              </a:ext>
            </a:extLst>
          </p:cNvPr>
          <p:cNvSpPr txBox="1"/>
          <p:nvPr/>
        </p:nvSpPr>
        <p:spPr>
          <a:xfrm>
            <a:off x="7415351" y="381408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NSM Service</a:t>
            </a:r>
            <a:endParaRPr lang="en-IN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4331099-BF98-485A-AE4E-92F0E1FCCE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47" t="39624" r="37472" b="43291"/>
          <a:stretch/>
        </p:blipFill>
        <p:spPr>
          <a:xfrm>
            <a:off x="4914900" y="3712767"/>
            <a:ext cx="622478" cy="6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67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14EB3-B3B8-4D17-9072-530E33C865C9}"/>
              </a:ext>
            </a:extLst>
          </p:cNvPr>
          <p:cNvSpPr txBox="1"/>
          <p:nvPr/>
        </p:nvSpPr>
        <p:spPr>
          <a:xfrm>
            <a:off x="2781300" y="206317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Action Plan</a:t>
            </a:r>
          </a:p>
        </p:txBody>
      </p:sp>
    </p:spTree>
    <p:extLst>
      <p:ext uri="{BB962C8B-B14F-4D97-AF65-F5344CB8AC3E}">
        <p14:creationId xmlns:p14="http://schemas.microsoft.com/office/powerpoint/2010/main" val="366975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E6C00-0010-4F5E-B78B-9E324B55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-477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3.1 Action Plan - 3W1H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21715"/>
              </p:ext>
            </p:extLst>
          </p:nvPr>
        </p:nvGraphicFramePr>
        <p:xfrm>
          <a:off x="28161" y="361950"/>
          <a:ext cx="9029699" cy="4434498"/>
        </p:xfrm>
        <a:graphic>
          <a:graphicData uri="http://schemas.openxmlformats.org/drawingml/2006/table">
            <a:tbl>
              <a:tblPr/>
              <a:tblGrid>
                <a:gridCol w="18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2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88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4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No.of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Workshops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49">
                <a:tc vMerge="1">
                  <a:txBody>
                    <a:bodyPr/>
                    <a:lstStyle/>
                    <a:p>
                      <a:pPr algn="ctr" rtl="0" fontAlgn="ctr"/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Why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Proposed action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UOM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91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CCEs are trained by peers &amp; calling methodology (call flow) is not standardized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remote working facility post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 Implementation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Dealers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SKP, AR 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India Dealers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remote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working option post SMR implementation &amp;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Piloting at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select Dealers and roll out to Pan India dealers in a phased manner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of customer not available in DMS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Current DMS module not user friendly &amp; calling customer list is generic.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80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Unawareness &amp; unavailability of structured incentive module for dealer manpower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recognition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Top performers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Top Performers rewarded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with Low EES Score/Below Par Salary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Recognizing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performers through monthly news letter and rewarding/incentivizing them using e-vouchers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430">
                <a:tc v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Job opportunity in Major cities (competition W/S or other delivery jobs)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 of Salary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Workshops with critically low salary levels-Attrition issue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%Of dealers piloted.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Benchmarking with competitors and revision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salary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10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Handholding @ Dealer initiation. Lack of knowledge for simplified vital few measures to track service business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training to Dealer Owners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Workshop profitability with sharing of best  practices.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 RMS Daily Dashboard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cluster meetings Conducted*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Sharing of known and tested best practices to All India Dealer network through dealer meetings, training sessions and Monthly News letters (like Wow Customer).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9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Dealers Implemented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683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ack of awareness of business impact due to low salaried employees and non adherence of guidelines.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Standardization of Incentive module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tracking of Incentive implemented dealers through QLQD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Preparation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SKP 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Proposing the incentive module to all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at cluster meeting or AO meeting and tracking through QLQD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cluster meetings Conducted*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559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not sensitized/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 attitude issue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Counseling Select Dealer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low EES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Meetings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Counseling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non profitable dealers on benefits of adherence to Employee engagement score.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4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visibility of orders and service levels.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Delinking of APS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AMD Mapping (proposed to parts)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India Dealers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help of DMS integration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559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Inventory planning at W/s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 out of training module on Usage of P402/Automated Ordering mechanism at select AMDs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402 / Automated ordering system based ordering training to be conducted through AO to improve parts ordering mechanism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9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E6C00-0010-4F5E-B78B-9E324B55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-477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3.3.2 Action Plan - 3W1H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5940"/>
              </p:ext>
            </p:extLst>
          </p:nvPr>
        </p:nvGraphicFramePr>
        <p:xfrm>
          <a:off x="0" y="375874"/>
          <a:ext cx="9067801" cy="4496240"/>
        </p:xfrm>
        <a:graphic>
          <a:graphicData uri="http://schemas.openxmlformats.org/drawingml/2006/table">
            <a:tbl>
              <a:tblPr/>
              <a:tblGrid>
                <a:gridCol w="48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555">
                  <a:extLst>
                    <a:ext uri="{9D8B030D-6E8A-4147-A177-3AD203B41FA5}">
                      <a16:colId xmlns:a16="http://schemas.microsoft.com/office/drawing/2014/main" val="2373646119"/>
                    </a:ext>
                  </a:extLst>
                </a:gridCol>
                <a:gridCol w="18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030">
                  <a:extLst>
                    <a:ext uri="{9D8B030D-6E8A-4147-A177-3AD203B41FA5}">
                      <a16:colId xmlns:a16="http://schemas.microsoft.com/office/drawing/2014/main" val="1224591023"/>
                    </a:ext>
                  </a:extLst>
                </a:gridCol>
                <a:gridCol w="245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305">
                  <a:extLst>
                    <a:ext uri="{9D8B030D-6E8A-4147-A177-3AD203B41FA5}">
                      <a16:colId xmlns:a16="http://schemas.microsoft.com/office/drawing/2014/main" val="3466329351"/>
                    </a:ext>
                  </a:extLst>
                </a:gridCol>
                <a:gridCol w="225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012">
                  <a:extLst>
                    <a:ext uri="{9D8B030D-6E8A-4147-A177-3AD203B41FA5}">
                      <a16:colId xmlns:a16="http://schemas.microsoft.com/office/drawing/2014/main" val="4113172239"/>
                    </a:ext>
                  </a:extLst>
                </a:gridCol>
                <a:gridCol w="552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51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10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96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Why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Proposed  action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7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&amp;6&amp;11</a:t>
                      </a:r>
                    </a:p>
                  </a:txBody>
                  <a:tcPr marL="3655" marR="3655" marT="36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Sunday/Lean day Appointments tracked by AO/HO are lag measurements ​</a:t>
                      </a:r>
                    </a:p>
                  </a:txBody>
                  <a:tcPr marL="3655" marR="3655" marT="3655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Initiate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Future appointment tracking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 Power Bi dashboard</a:t>
                      </a:r>
                    </a:p>
                  </a:txBody>
                  <a:tcPr marL="3655" marR="3655" marT="365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Dealers piloted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Initiated already through PS Inflow Dashboard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945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FS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Competence/aggression in planning, team building, motivation and execution.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 evaluation through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Daksha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Certification Module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 training on Floor management, Influencing &amp; Planning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WS Certified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RB/RR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RB/RR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Evaluating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WM with help from AO teams and PTC.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WM/SA/FS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Capability​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Cities are focus for CSI/CC/VPS​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1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authoritative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76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clarity of floor supervisor ‘s role to Dealer owner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 Supervisor’s JD and revised SOP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shared with Dealer Owners 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 Preparation &amp; SOP Revision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 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 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RB, ASM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RB, ASM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 &amp; FS is required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 &amp; FS is required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 &amp; SOP to shared with Dealer Owners during Dealer Meetings and Training sessions.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cluster meetings Conducted*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03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7&amp;8&amp;11</a:t>
                      </a:r>
                    </a:p>
                  </a:txBody>
                  <a:tcPr marL="3655" marR="3655" marT="365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training module available on Top  Demanded repair identification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Brake shoe replacement/Steering cone kit replacement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 Diagnosis training to SA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Preparation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May’21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RB, RR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RB, RR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Dealers with Low 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Dealers with Low DR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Preparation of module to train SA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Tech on identifying additional DR and to convert minor and running repair to PS or Major repairs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SA Trained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Sep’21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9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engine jobs not realized by DO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 Care Camps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show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scope of revenue benefit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camps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Dealers with Low 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Dealers with Low DR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up Camps for 18k+ customers at ws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where DR/1000JC is &lt;11 to identify engine jobs.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Untrained manpower</a:t>
                      </a:r>
                    </a:p>
                  </a:txBody>
                  <a:tcPr marL="3490" marR="3490" marT="34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3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Unawareness of potential loss. WM Not Revenue Centric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Sensitization through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usage%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Dealers targeted for profitability improvement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 out Dashboard and usage with daily status update dashboard and on call assistance on tool usage for handholding.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0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Apprehensive about asking for additional demanded repair will reduce retention of customers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094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migration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rocess is not standardized through automation &amp; SOP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sharing mechanism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 PS potential dashboard/DMS data migration/DA team for new WS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WS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Oct’21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RB,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HPS</a:t>
                      </a: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AKS,RB, HP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@New Workshops/Workshops with low customer base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@New Workshops/Workshops with low customer base</a:t>
                      </a: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 team to migrate data of potential customers available at newly inaugurated </a:t>
                      </a:r>
                      <a:r>
                        <a:rPr lang="en-US" sz="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70" marR="4870" marT="487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Locations/ Low Market share</a:t>
                      </a:r>
                    </a:p>
                  </a:txBody>
                  <a:tcPr marL="3655" marR="3655" marT="3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78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DEA9B-BF43-4520-BE5C-0AD9BC80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7969"/>
              </p:ext>
            </p:extLst>
          </p:nvPr>
        </p:nvGraphicFramePr>
        <p:xfrm>
          <a:off x="76200" y="438151"/>
          <a:ext cx="8686799" cy="386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Abbreviations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Image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Support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7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revenue sources identified for DoE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82243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86CFA0BD-2C64-4349-96C8-A6DF90CA5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-9526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7585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8E796D4-3FAC-4003-BB26-8C5439C5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-9526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Abbreviations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62493"/>
              </p:ext>
            </p:extLst>
          </p:nvPr>
        </p:nvGraphicFramePr>
        <p:xfrm>
          <a:off x="152400" y="403886"/>
          <a:ext cx="6019800" cy="4439748"/>
        </p:xfrm>
        <a:graphic>
          <a:graphicData uri="http://schemas.openxmlformats.org/drawingml/2006/table">
            <a:tbl>
              <a:tblPr firstRow="1" bandRow="1"/>
              <a:tblGrid>
                <a:gridCol w="50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Sr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#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Abbreviations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Expansion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AO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Area Office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ASM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Area Service Managers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Authorized Parts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Stockist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BEP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Break even Point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CFR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Carry Forward Ratio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CCE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 Care Executive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CSI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Customer Satisfaction Index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 Analytics Tea,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DMS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Dealer Management System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Dealer Owner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Demanded Repairs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DR/1KJC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Demanded Repairs per 1000 job cards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Impr.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Improvement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JD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Job Description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L/V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Labour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per Vehicle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M/C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Motorcycle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NDI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 Direct income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Paid Service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PSC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Paid Service Contribution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PSG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Paid Service Growth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PTC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 training Center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PF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Profitable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QTR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Sr.SA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Senior Service Advisor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Service Advisor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SOP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 Operating Procedures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Tech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Technician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WS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Workshop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UOM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Unit Of Measurement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WM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Workshop Manager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828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ZO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Zonal Office</a:t>
                      </a:r>
                    </a:p>
                  </a:txBody>
                  <a:tcPr marL="7864" marR="7864" marT="78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4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14EB3-B3B8-4D17-9072-530E33C865C9}"/>
              </a:ext>
            </a:extLst>
          </p:cNvPr>
          <p:cNvSpPr txBox="1"/>
          <p:nvPr/>
        </p:nvSpPr>
        <p:spPr>
          <a:xfrm>
            <a:off x="2781300" y="206317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Observation</a:t>
            </a:r>
          </a:p>
        </p:txBody>
      </p:sp>
    </p:spTree>
    <p:extLst>
      <p:ext uri="{BB962C8B-B14F-4D97-AF65-F5344CB8AC3E}">
        <p14:creationId xmlns:p14="http://schemas.microsoft.com/office/powerpoint/2010/main" val="30793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71093491"/>
              </p:ext>
            </p:extLst>
          </p:nvPr>
        </p:nvGraphicFramePr>
        <p:xfrm>
          <a:off x="186690" y="920055"/>
          <a:ext cx="10051508" cy="111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441849"/>
            <a:ext cx="9067801" cy="3048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u="none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of Income from the Workshop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7812"/>
              </p:ext>
            </p:extLst>
          </p:nvPr>
        </p:nvGraphicFramePr>
        <p:xfrm>
          <a:off x="1994726" y="2647950"/>
          <a:ext cx="5128449" cy="1307068"/>
        </p:xfrm>
        <a:graphic>
          <a:graphicData uri="http://schemas.openxmlformats.org/drawingml/2006/table">
            <a:tbl>
              <a:tblPr/>
              <a:tblGrid>
                <a:gridCol w="4124715">
                  <a:extLst>
                    <a:ext uri="{9D8B030D-6E8A-4147-A177-3AD203B41FA5}">
                      <a16:colId xmlns:a16="http://schemas.microsoft.com/office/drawing/2014/main" val="285253494"/>
                    </a:ext>
                  </a:extLst>
                </a:gridCol>
                <a:gridCol w="1003734">
                  <a:extLst>
                    <a:ext uri="{9D8B030D-6E8A-4147-A177-3AD203B41FA5}">
                      <a16:colId xmlns:a16="http://schemas.microsoft.com/office/drawing/2014/main" val="1417652811"/>
                    </a:ext>
                  </a:extLst>
                </a:gridCol>
              </a:tblGrid>
              <a:tr h="2691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Heads Contributing to Income From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Workshop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30335"/>
                  </a:ext>
                </a:extLst>
              </a:tr>
              <a:tr h="256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65510"/>
                  </a:ext>
                </a:extLst>
              </a:tr>
              <a:tr h="256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Parts &amp; Oil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491553"/>
                  </a:ext>
                </a:extLst>
              </a:tr>
              <a:tr h="256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through Indirect Heads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74670"/>
                  </a:ext>
                </a:extLst>
              </a:tr>
              <a:tr h="269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520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23176" y="2931422"/>
            <a:ext cx="494666" cy="490197"/>
          </a:xfrm>
          <a:prstGeom prst="rect">
            <a:avLst/>
          </a:prstGeom>
          <a:solidFill>
            <a:srgbClr val="FFC000"/>
          </a:solidFill>
          <a:ln w="38100">
            <a:solidFill>
              <a:srgbClr val="006600"/>
            </a:solidFill>
            <a:prstDash val="sysDash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99"/>
                </a:solidFill>
                <a:effectLst/>
                <a:latin typeface="Arial" pitchFamily="34" charset="0"/>
              </a:rPr>
              <a:t>NDI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8264" y="2923410"/>
            <a:ext cx="5125387" cy="548640"/>
          </a:xfrm>
          <a:prstGeom prst="rect">
            <a:avLst/>
          </a:prstGeom>
          <a:noFill/>
          <a:ln w="38100">
            <a:solidFill>
              <a:srgbClr val="0066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200" dirty="0">
              <a:solidFill>
                <a:srgbClr val="000099"/>
              </a:solidFill>
              <a:latin typeface="Arial" pitchFamily="34" charset="0"/>
            </a:endParaRPr>
          </a:p>
          <a:p>
            <a:endParaRPr lang="en-US" sz="1200" dirty="0"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1" y="881955"/>
            <a:ext cx="3047999" cy="1384995"/>
          </a:xfrm>
          <a:prstGeom prst="rect">
            <a:avLst/>
          </a:prstGeom>
          <a:noFill/>
          <a:ln w="28575">
            <a:solidFill>
              <a:srgbClr val="005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000099"/>
              </a:solidFill>
              <a:effectLst/>
              <a:latin typeface="Arial" pitchFamily="34" charset="0"/>
            </a:endParaRPr>
          </a:p>
          <a:p>
            <a:endParaRPr lang="en-US" sz="1400" b="1" dirty="0">
              <a:solidFill>
                <a:srgbClr val="000099"/>
              </a:solidFill>
              <a:latin typeface="Arial" pitchFamily="34" charset="0"/>
            </a:endParaRPr>
          </a:p>
          <a:p>
            <a:endParaRPr lang="en-US" sz="1400" b="1" dirty="0">
              <a:solidFill>
                <a:srgbClr val="000099"/>
              </a:solidFill>
              <a:effectLst/>
              <a:latin typeface="Arial" pitchFamily="34" charset="0"/>
            </a:endParaRPr>
          </a:p>
          <a:p>
            <a:endParaRPr lang="en-US" sz="1400" b="1" dirty="0">
              <a:solidFill>
                <a:srgbClr val="000099"/>
              </a:solidFill>
              <a:latin typeface="Arial" pitchFamily="34" charset="0"/>
            </a:endParaRPr>
          </a:p>
          <a:p>
            <a:endParaRPr lang="en-US" sz="1400" b="1" dirty="0">
              <a:solidFill>
                <a:srgbClr val="000099"/>
              </a:solidFill>
              <a:effectLst/>
              <a:latin typeface="Arial" pitchFamily="34" charset="0"/>
            </a:endParaRPr>
          </a:p>
          <a:p>
            <a:pPr algn="ctr"/>
            <a:r>
              <a:rPr lang="en-US" sz="1400" b="1" dirty="0">
                <a:solidFill>
                  <a:srgbClr val="000099"/>
                </a:solidFill>
                <a:effectLst/>
                <a:latin typeface="Arial" pitchFamily="34" charset="0"/>
              </a:rPr>
              <a:t>Net Direct Income (NDI)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72E8478-81EB-4AAC-BE2D-07CFD62C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800" y="-4619"/>
            <a:ext cx="700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1.1 Observation – Selecting Vital Sources Of Income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119518"/>
            <a:ext cx="91440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Inference :</a:t>
            </a:r>
          </a:p>
          <a:p>
            <a:endParaRPr lang="en-US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Labour</a:t>
            </a:r>
            <a:r>
              <a:rPr lang="en-US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+ Parts &amp; Oil contribute to 90% of NDI. Hence are key parameters to increase Income</a:t>
            </a:r>
            <a:endParaRPr lang="en-US" sz="700" dirty="0">
              <a:solidFill>
                <a:srgbClr val="0000CC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047C1084-B3E9-414C-9448-F8CDF9D94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76" y="-23182"/>
            <a:ext cx="784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1800" dirty="0"/>
              <a:t>1.2 Observation- Translating NDI/Ramp/Hour to </a:t>
            </a:r>
            <a:r>
              <a:rPr lang="en-US" altLang="en-US" sz="1800" dirty="0" err="1"/>
              <a:t>Labour</a:t>
            </a:r>
            <a:r>
              <a:rPr lang="en-US" altLang="en-US" sz="1800" dirty="0"/>
              <a:t>/Vehicle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F9618C55-1455-42E8-AB81-8A8E7457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51984"/>
              </p:ext>
            </p:extLst>
          </p:nvPr>
        </p:nvGraphicFramePr>
        <p:xfrm>
          <a:off x="228599" y="686513"/>
          <a:ext cx="4343400" cy="135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71">
                  <a:extLst>
                    <a:ext uri="{9D8B030D-6E8A-4147-A177-3AD203B41FA5}">
                      <a16:colId xmlns:a16="http://schemas.microsoft.com/office/drawing/2014/main" val="2815748822"/>
                    </a:ext>
                  </a:extLst>
                </a:gridCol>
                <a:gridCol w="1145216">
                  <a:extLst>
                    <a:ext uri="{9D8B030D-6E8A-4147-A177-3AD203B41FA5}">
                      <a16:colId xmlns:a16="http://schemas.microsoft.com/office/drawing/2014/main" val="3357376752"/>
                    </a:ext>
                  </a:extLst>
                </a:gridCol>
                <a:gridCol w="1151484">
                  <a:extLst>
                    <a:ext uri="{9D8B030D-6E8A-4147-A177-3AD203B41FA5}">
                      <a16:colId xmlns:a16="http://schemas.microsoft.com/office/drawing/2014/main" val="878973864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0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Expense per ramp per hour (INR)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 Expense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ramp per Hour for BEP (INR)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NDI per ramp per hour for BEP (INR)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186"/>
                  </a:ext>
                </a:extLst>
              </a:tr>
              <a:tr h="2156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 (N=21)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612869"/>
                  </a:ext>
                </a:extLst>
              </a:tr>
              <a:tr h="2156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 (N=40)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539936"/>
                  </a:ext>
                </a:extLst>
              </a:tr>
              <a:tr h="21566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 (N=38)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239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72788-2EA4-45C2-8911-8A46BC26572C}"/>
              </a:ext>
            </a:extLst>
          </p:cNvPr>
          <p:cNvSpPr txBox="1"/>
          <p:nvPr/>
        </p:nvSpPr>
        <p:spPr>
          <a:xfrm>
            <a:off x="52225" y="2582929"/>
            <a:ext cx="4748373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 per ramp per hour Formula Calculation:</a:t>
            </a:r>
          </a:p>
          <a:p>
            <a:endParaRPr lang="en-US" sz="1000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900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900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Free+Paid+AMC</a:t>
            </a:r>
            <a:r>
              <a:rPr lang="en-US" sz="900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+ Parts Margin Actuals+ Oil Margin Actuals - Discount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 of Ramps x 30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8)</a:t>
            </a:r>
          </a:p>
          <a:p>
            <a:pPr algn="ctr"/>
            <a:endParaRPr lang="en-US" sz="1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: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hours per day: 8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52402"/>
              </p:ext>
            </p:extLst>
          </p:nvPr>
        </p:nvGraphicFramePr>
        <p:xfrm>
          <a:off x="4606487" y="530798"/>
          <a:ext cx="1905000" cy="304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788173"/>
              </p:ext>
            </p:extLst>
          </p:nvPr>
        </p:nvGraphicFramePr>
        <p:xfrm>
          <a:off x="6941752" y="530798"/>
          <a:ext cx="2133600" cy="304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049" y="3763103"/>
            <a:ext cx="17780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*Apportioned @ selling price/service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2225" y="429338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583277" y="371475"/>
            <a:ext cx="333699" cy="219075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781800" y="371475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50" y="3963158"/>
            <a:ext cx="9117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:</a:t>
            </a:r>
          </a:p>
          <a:p>
            <a:endParaRPr lang="en-US" sz="9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Expense/Ramp/Hour is arrived at basis actual expenses from RMS. Earning INR270, INR225 &amp; INR170 NDI/Ramp/Hour is required for workshops to break even.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contributes to 90% of NDI (for profitable Dealers). Hence our focus will be on </a:t>
            </a:r>
            <a:r>
              <a:rPr lang="en-US" sz="9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earned per vehicle.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NDI/Ramp/Hour is translated to </a:t>
            </a:r>
            <a:r>
              <a:rPr lang="en-US" sz="9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/vehicle for each city category considering ramp productivity @4.7, as, in CSI analysis it has been observed that CSI score drops when productivity &gt;4.7.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632525" y="1352550"/>
            <a:ext cx="914400" cy="704879"/>
          </a:xfrm>
          <a:prstGeom prst="rect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92598" y="917162"/>
            <a:ext cx="685800" cy="1828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6614951" y="1951643"/>
            <a:ext cx="319249" cy="211574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hlinkClick r:id="" action="ppaction://noaction"/>
          </p:cNvPr>
          <p:cNvSpPr/>
          <p:nvPr/>
        </p:nvSpPr>
        <p:spPr bwMode="auto">
          <a:xfrm>
            <a:off x="219074" y="1590689"/>
            <a:ext cx="1076325" cy="2286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hlinkClick r:id="" action="ppaction://noaction"/>
          </p:cNvPr>
          <p:cNvSpPr/>
          <p:nvPr/>
        </p:nvSpPr>
        <p:spPr bwMode="auto">
          <a:xfrm>
            <a:off x="252573" y="1819289"/>
            <a:ext cx="1076325" cy="23814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hlinkClick r:id="" action="ppaction://noaction"/>
          </p:cNvPr>
          <p:cNvSpPr/>
          <p:nvPr/>
        </p:nvSpPr>
        <p:spPr bwMode="auto">
          <a:xfrm>
            <a:off x="559774" y="1962150"/>
            <a:ext cx="437826" cy="2286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68AD5-8D50-44F4-8718-60E5E29ECB84}"/>
              </a:ext>
            </a:extLst>
          </p:cNvPr>
          <p:cNvSpPr txBox="1"/>
          <p:nvPr/>
        </p:nvSpPr>
        <p:spPr>
          <a:xfrm>
            <a:off x="158911" y="2177581"/>
            <a:ext cx="44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our objective will be to have Net Direct Income (NDI)/ramp/hour&gt; Estimated expense per hour per ramp.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68AD5-8D50-44F4-8718-60E5E29ECB84}"/>
              </a:ext>
            </a:extLst>
          </p:cNvPr>
          <p:cNvSpPr txBox="1"/>
          <p:nvPr/>
        </p:nvSpPr>
        <p:spPr>
          <a:xfrm>
            <a:off x="424024" y="429338"/>
            <a:ext cx="2640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expenses per ramp per hour</a:t>
            </a:r>
          </a:p>
        </p:txBody>
      </p:sp>
      <p:sp>
        <p:nvSpPr>
          <p:cNvPr id="23" name="Rectangle 22">
            <a:hlinkClick r:id="" action="ppaction://noaction"/>
          </p:cNvPr>
          <p:cNvSpPr/>
          <p:nvPr/>
        </p:nvSpPr>
        <p:spPr bwMode="auto">
          <a:xfrm>
            <a:off x="252574" y="1352550"/>
            <a:ext cx="1076325" cy="2286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90601" y="-7382"/>
            <a:ext cx="739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 </a:t>
            </a:r>
            <a:r>
              <a:rPr lang="en-US" altLang="en-US" sz="1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– </a:t>
            </a: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Differentiating profitability of WS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1626" y="3257550"/>
            <a:ext cx="3733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u="sng" dirty="0">
                <a:latin typeface="Arial" panose="020B0604020202020204" pitchFamily="34" charset="0"/>
                <a:cs typeface="Arial" panose="020B0604020202020204" pitchFamily="34" charset="0"/>
              </a:rPr>
              <a:t>PS – Paid Service</a:t>
            </a:r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700" b="0" u="sng" dirty="0">
                <a:latin typeface="Arial" panose="020B0604020202020204" pitchFamily="34" charset="0"/>
                <a:cs typeface="Arial" panose="020B0604020202020204" pitchFamily="34" charset="0"/>
              </a:rPr>
              <a:t>L/V – </a:t>
            </a:r>
            <a:r>
              <a:rPr lang="en-US" sz="700" b="0" u="sng" dirty="0" err="1"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700" b="0" u="sng" dirty="0">
                <a:latin typeface="Arial" panose="020B0604020202020204" pitchFamily="34" charset="0"/>
                <a:cs typeface="Arial" panose="020B0604020202020204" pitchFamily="34" charset="0"/>
              </a:rPr>
              <a:t> per Vehicle</a:t>
            </a:r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700" b="0" u="sng" dirty="0">
                <a:latin typeface="Arial" panose="020B0604020202020204" pitchFamily="34" charset="0"/>
                <a:cs typeface="Arial" panose="020B0604020202020204" pitchFamily="34" charset="0"/>
              </a:rPr>
              <a:t>M/C – Motorcycle </a:t>
            </a:r>
            <a:r>
              <a:rPr lang="en-US" sz="7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700" b="0" u="sng" dirty="0">
                <a:latin typeface="Arial" panose="020B0604020202020204" pitchFamily="34" charset="0"/>
                <a:cs typeface="Arial" panose="020B0604020202020204" pitchFamily="34" charset="0"/>
              </a:rPr>
              <a:t>WS -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8C6C-F2A4-4B10-9EF2-FABEF3313DC3}"/>
              </a:ext>
            </a:extLst>
          </p:cNvPr>
          <p:cNvSpPr txBox="1"/>
          <p:nvPr/>
        </p:nvSpPr>
        <p:spPr>
          <a:xfrm>
            <a:off x="52388" y="4324350"/>
            <a:ext cx="9020176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9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9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Others (Accidental Repair)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key differentiator b/w profitable and not profitable workshops .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076193"/>
              </p:ext>
            </p:extLst>
          </p:nvPr>
        </p:nvGraphicFramePr>
        <p:xfrm>
          <a:off x="71922" y="476250"/>
          <a:ext cx="9072078" cy="2759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/>
          <p:cNvSpPr/>
          <p:nvPr/>
        </p:nvSpPr>
        <p:spPr bwMode="auto">
          <a:xfrm>
            <a:off x="219075" y="361950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88" y="4019550"/>
            <a:ext cx="2204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formula and calculation </a:t>
            </a:r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" action="ppaction://noaction"/>
              </a:rPr>
              <a:t>Click here </a:t>
            </a:r>
            <a:endParaRPr lang="en-US" sz="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FD8D32-EB24-49A7-9DD4-9C278B260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42755"/>
              </p:ext>
            </p:extLst>
          </p:nvPr>
        </p:nvGraphicFramePr>
        <p:xfrm>
          <a:off x="68609" y="3259993"/>
          <a:ext cx="4042878" cy="763054"/>
        </p:xfrm>
        <a:graphic>
          <a:graphicData uri="http://schemas.openxmlformats.org/drawingml/2006/table">
            <a:tbl>
              <a:tblPr/>
              <a:tblGrid>
                <a:gridCol w="54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4">
                  <a:extLst>
                    <a:ext uri="{9D8B030D-6E8A-4147-A177-3AD203B41FA5}">
                      <a16:colId xmlns:a16="http://schemas.microsoft.com/office/drawing/2014/main" val="47973732"/>
                    </a:ext>
                  </a:extLst>
                </a:gridCol>
                <a:gridCol w="182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Profitable WS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(Workshops with High NDI &amp; L/V above threshold)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Profitable WS</a:t>
                      </a: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(NDI and L/V below City threshold</a:t>
                      </a: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W/s randomly selected to match City wise contribution of profitable dealers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4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 descr="data:image/jpeg;base64,/9j/4AAQSkZJRgABAQEAYABgAAD/2wBDAAgGBgcGBQgHBwcJCQgKDBQNDAsLDBkSEw8UHRofHh0aHBwgJC4nICIsIxwcKDcpLDAxNDQ0Hyc5PTgyPC4zNDL/2wBDAQkJCQwLDBgNDRgyIRwhMjIyMjIyMjIyMjIyMjIyMjIyMjIyMjIyMjIyMjIyMjIyMjIyMjIyMjIyMjIyMjIyMjL/wAARCAEhAl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eCCI28RaKPcUBPyj0qT7PD/zxj/75FJb/wDHrF3+QfyqWgCP7PD/AM8Y/wDvkUfZ4f8AnjH/AN8ipKKAI/s8P/PGP/vkUfZ4f+eMf/fIqSigCP7PD/zxj/75FH2eH/njH/3yKkooAj+zw/8APGP/AL5FH2eH/njH/wB8ipKKAI/s8P8Azxj/AO+RR9nh/wCeMf8A3yKkooAj+zw/88Y/++RR9nh/54x/98ipKKAI/s8P/PGP/vkUfZ4f+eMf/fIqSigCP7PD/wA8Y/8AvkUfZ4f+eMf/AHyKkooAj+zw/wDPGP8A75FH2eH/AJ4x/wDfIqSigCP7PD/zxj/75FH2eH/njH/3yKkooAj+zw/88Y/++RR9nh/54x/98ipKKAI/s8P/ADxj/wC+RR9nh/54x/8AfIrH8X3+naZ4Zu7vVJLpbeMAhbS4khmkfPyojRsrbmOBgHnPPFchpUmv+GNK0m1muJJNa8RX52x6hcy3UWnR7Gfyxufc5VVx94ZYnnAFAHo/2eH/AJ4x/wDfIo+zw/8APGP/AL5FeaP8QdfuJYLS0g02K5Qakl08sUkiGS124KAOPlbPQk4z1OOWT/E3WJ4bc6bpPmXA0m21GS2jsri5M7TDPlK0QxFwDh3yDnpwTQB6d9nh/wCeMf8A3yKPs8P/ADxj/wC+RWF4o1670XwwutWsCbIpIJLmO4Q5SBnUSHGRhlUk856dK4Sy+Kmq6vfSadb2dmk9zqBFgxVyJdPHm7puGBz+6bBBA+YcdyAesfZ4f+eMf/fIo+zw/wDPGP8A75FeSD4h6/pugeHrs2lvbabc6bHPJf3UNzcw+aWwY3lDs8Xy9HYSZJ9q2rj4g6m3iS7ttO017qzsr6G0ligsLiZ5VYKXlEyDy0ChwdrAkgHkZFAHoP2eH/njH/3yKPs8P/PGP/vkVyyXdz/wt2az+0TfZRoSSiDzD5Yfz2G7bnGccZ68Vj65491PTfFItbOK2utPj1K2sLgJbSFozLt6yl1UONwOxUfjGWGeAD0H7PD/AM8Y/wDvkUfZ4f8AnjH/AN8ivKfD/i3W9IjFzfzx32mXWv3ljscu9zHguylWL42jZjZt4HO7HAnuPiRrlloEGqXFrp7f2npNxqVjHGj/AOjmNQwSU7vnBVh8w2cjGD1oA9P+zw/88Y/++RR9nh/54x/98ivN9U+IWtWljr0sFvYGWwtNNmhDxuQXuWw4bDZwO2OR3zXV67qeqeHvAup6pPLZ3Wo2drJMGS3aOFiASBsLscdAfm59ulAG79nh/wCeMf8A3yKPs8P/ADxj/wC+RXmd78Rta0QS2+o21jc3U1paXNq9pFJsTz5PL2soZmfaeRtwW7AZqeXxv4k+x2sKWUMF3PrcWmpdXmm3EEU0Txs3mrE7K4IIIILEcdeeAD0X7PD/AM8Y/wDvkUfZ4f8AnjH/AN8iuX8T+JrzwlFot1fG2ksZZjb6hOsTLtcxsUZF3naC64wS3Uc965iX4ieJY44rcaVHJqcOmw39xbQafcT+c0pJEKmMt5JCjG59wJ7YFAHp/wBnh/54x/8AfIo+zw/88Y/++RXlo8V65p3jDVZkkWXTZdY0+zNpdiQyRCeJM7PmAjwTkjacknpjmzo3i3Wb+7t9G00WkN3c3eosbm7E1xGscEu0AKZNxJLD+IBQOB0FAHpP2eH/AJ4x/wDfIo+zw/8APGP/AL5FeX6z4v1jw54n1KS7Akn/ALOsI1tYpJJbeOeWZ0LqoAZu3AAZsAe9dj4R1zUdZgvl1Kylhktbjy47hrKa1S5jKgh1jl+ZeSQRk9M55oA3/s8P/PGP/vkUfZ4f+eMf/fIryu28ba8ojtrBbFTJLqru9150+Bbv8uMy5wehGcDPAAGD0et67dX/AMGbrXoWezurjRvtSmCQqYnaPd8rDBGCetAHY/Z4f+eMf/fIo+zw/wDPGP8A75FeCeIfFuvaNP4td9SvP7PntYba3kWd91pdG2SRCvPyh/nGRj5sVe1/V76LUvEoNxrqXC3NnbWN7HqTx2llLJEmDKnmYCluSSjDnBxmgD237PD/AM8Y/wDvkUfZ4f8AnjH/AN8ilhEggjErBpAoDsBwT3p9AEf2eH/njH/3yKPs8P8Azxj/AO+RUlFAEf2eH/njH/3yKPs8P/PGP/vkVJRQBH9nh/54x/8AfIo+zw/88Y/++RUlFAEf2eH/AJ4x/wDfIo+zw/8APGP/AL5FSUUAR/Z4f+eMf/fIo+zw/wDPGP8A75FSUUAR/Z4f+eMf/fIo+zw/88Y/++RUlFAEf2eH/njH/wB8ij7PD/zxj/75FSUUAR/Z4f8AnjH/AN8ij7PD/wA8Y/8AvkVJRQBH9nh/54x/98ij7PD/AM8Y/wDvkVJRQBH9nh/54x/98ij7PD/zxj/75FSUUAR/Z4f+eMf/AHyKPs8P/PGP/vkVJRQBH9nh/wCeMf8A3yKKkooAitsfZYcDA2L29qlqK3/49Ys/3B/KuStvHoKJeX+nC10u4W5a0uBcb5HEAZm3x7RsyqMwwzdOcGgDsqK4seO7iC2mF/o4gv2htprO2S58wT/aH8uNWfYNjB8BsBgAQQW6VvaDrMmrRXkdzbJa31jcm2uYY5TKittVwVcqpYFHU5KjqR2oA1qKKKACiiigAooooAKKKKACiiigAooooAKKKKACiiigAooooAKKKKAM7WdC0/X7WK31GKSSOGZZ4zHO8TJIudrBkIYEZ9apt4P0eS0NtOl7cJ5izI9xqNxLJE65w0bs5aM8nlSK3aKAMRPCGgxi2Caeq/ZopoYyJHztl/1mefmLdSxyc85zUE/gXw5cW9rBJp7eVbWyWiIlxKgeFcbY5MMPMUY6PuHX1NdFRQBWvbC11HTbjT7qESWlxE0MkeSoKMMEccjj0rLtfBvh+yubK5ttOWOayszY27iRyUgP8PJ578nJ5PPNbtFAHMyfD/wxJb29udOZYbe3FqqR3MqB4QciOTDDzFz2fcOT6mrU/g/QbjU11CSw/fh45CqzOsTun3GaIMEZl4wSpIwPQVuUUAYupeFNJ1XVl1S4S8jvhALfzrW/nt2MYYttPluuRkk81VufAXhu8vvtk9hI8xmjuCftcwUyx4CyFQ+0uAoG7GTzknJrpKKAOfsvBPh7TtS/tC2sWWcTSXA3XEroJZM75AjMVDEEjdjOOOnFLb+CvDtqtwkWmJ5c8L27RvI7okT/AH0RSSI1PcIADW/RQBzUfgHw1HaXlt/Z8jx3qwrcebdTO0ghOYwWZyflPTnoAOnFaPiPR/8AhIPDepaP5/2f7bbvB5uzds3DGcZGfpkVqUUAc3Z+BtCtdKmsZLQzi4hihnkeWQswjHybSWJjCnlQpAU8irEPg/QoIoY1s3bybwX6yS3EkkjTgEB2dmLOQDj5iR09BW5RQBQ1nRdO8QaXJpuq2q3NnKVZ4mJAJVgw5BB6gVU1bwnomuXIuNQs2kk8vyn2TyRiWPOdkgRgJFz/AAtkcnjk1tUUAYsvhLQ57iaeSxBkmuobxyJXGZYQBG2AcDGBwOD3BqKTwXoEkEcQs5IvLnluY5IbqWKRJJTmQiRWDAMTyAcdOOK36KAOf/4Qjw4IJYF0uNIpLaO0ZUd1AjjYsgGD8pDEkMMNnnNaGk6LYaJBLFYQunnSGWV5JXlkkc8bmdyWY4AHJPAArQooAwo/BugRSLIlhhl+0YPnSH/XnMv8X8R/LtirbaBpjeHP+EfNt/xK/swtPI8xv9UF27d2d3TjOc1pUUAYF14K8O3tjqNlc6aslvqJjN0hlf8AeGMAIc5yuAo6Y6VLN4T0O5tdUtprBXh1QKLxWkb97tUKvf5cADpjpnrW1RQBHBClvbxwR7vLjQIu5ixwBgZJ5P1NSUUUAFFFFABRRRQAUUUUAFFFFABRRRQAUUUUAFFFFABRRRQAUUUUAFFFFABRRRQAUUUUARW//HrF3+Qfyrgx8PZb3U52vorO1tRHdrEbS5mfcZwylhE/yQfK7FlQncxBJGBXeW2PssOBgbF7e1S0AcDJ4O1rUInu7+Wxj1G2gs47JYJHaJ2t5fODSEqCodgBtAbaBnLGuj8OaVd6eNSu9Q8hb3Urw3MsdvIXjiwiRqqsVUt8sakkqOSa26KAIJEV7mMOoYBGPIBGcrU9RN/x9x/7jdvdaloAKKKKACikZVdGR1DKwwQRkEVl/wDCM6B/0A9N/wDASP8Awpq3UTuatYfiLxRbeHfJWWzu7uWWKWYRWoTcscQBkc72UYG5eAcnPANVdE8PaJNYStLo+nu32u6XLWyE4E7gDp0AAH0FU/EXhCWeW3fRbLTBCkUqPZzM1vGJW2lLgGNGzJHtO3IyN5IZT1ckk7Am2aY8WWkmo/Z7eyv7i2TYJ76KIGGBmTzFV/m352lCSFIG9ckc4XQPFVr4gZRFZ3lqZbdbu3+1Kg8+BjgSLtZsDpw2G5HHNc1H8P72HxBbXZls7phcQXM2rTFheDy4VieJV2kFJNmW+ccSMMHAJ0fCfhG50XV3v7qO1g2Wa2cMNtdTTpjduZh5v+qXhQsS5VcHk5qRnZUUUUAFFFFABRRRQAUUUUAFFFFABRRRQAUUUUAFFFFABRRRQAUUUUAFFFFABRRRQAUUUUAFFFFABRRRQAUUUUAFFFFABRRRQAUUUUAFFFFABRRRQAUUUUAFFFFABRRRQAUUUUAFFFFABRRRQAUUUUAFFFFABRRRQAUUUUARW/8Ax6xZ/uD+Vc/aeN9MubxoXgu7e3K3DQ3kyKIphA22Urhiw2n+8q5wcZroLf8A49Yu/wAg/lXmsPhHWbuae0nsTbSTQX8V5fSSRvBKJtwTyIwSYiSVZ8Im7ad284NAHTReO9Payubieyv7SWGKGaO2nRPNuEmJWIoA5GXYbcMQQfvBetbGjaxFrNtNIkE9tNbzNBcW1xt8yGQYOG2ll5UqwIJGGFcPceH9e1X/AImUumG0ubC3sEhtHmjY3MlvP50m1lYqFbAVSxBzksFFdT4XsbuB9Y1G9tntJdTvjcLbSMrPEixxxKGKErk+Xu4JHzAdqANtv+PuP/cbv7rUtQSKWuY8Oy/IxyMeq+tT0AFFFFABRRRQBl+H/wDkHTY/5/bv/wBKJK1Ky9A/5B03/X7d/wDpRJWpVS+JijsgoooqRhRRRQAUUUUAFFFFABRRRQAUUUUAFFFFABRRRQAUUUUAFFFFABRRRQAUVnatrdnoqI94l6yuGObaxmuAoGMlvLRtvXvjPPoapx+MdClns4Uu5C12kTxE20oUCT/Vh2K4jLdg5BPGBzQBu0Vk6Z4l0nWLya0sbl5JoQWO6CRFdQxUsjMoEihhjchI6c8itagAooooAKKKKACiiigAooooAKKKKACiiigAooooAKKKKACiiigAooooAKKKKACiiigAooooAKKKKACiiigAooooAKKKKACiiigAooooAitsfZYcDA2L29qlqK3/AOPWLP8AcH8qzbPxV4d1G9Wysdf0u6u3ztggvI3c4BJwoOeACfwoA16Kz7fXdIu7O5u7bVbGa1td32iaO4Rkh2jLb2BwuByc9KsWV9aalZx3dhdQXVtJnZNBIHRsHBww4PII/CgB7f8AH3H/ALjdvdalqJv+PuP/AHG7+61LQAUUUUAFFFFAGXoH/IOm/wCv27/9KJK1Ky/D/wDyDpuMf6bd/wDpRJWpVS+JijsgoooqRhRRRQAUUUUAFFFFABRVa80+y1BFS9s7e5VTlVmiVwD7ZFYWt+HtEisImj0fT0Y3lsuVtkBwZ4wR06EEg/Wqik3YTbR01YFj4nN1rMmmXOi6jp8sdt9peS5e3KKm7aCTHKxGSGxkDO1vQ1cXw5oSOHTRdOVgcgi1QEH16VnzeGG1Cx122vbuSJtVuNzS2zAssKhVVMOpXBVSGUgg729aTt0BX6kC+O7K40Z9UsNM1O+t0lnRhDEikLCSHkJd1UKewJ3HP3eDjpreeO6toriFt0UqB0JBGQRkcHkVw0fhHW7Pw/f6Y/8AZeux3t7czyQ6qdq7XbcjZSLG4Hkrs6n5WUAA9hpFnNp2jWNlc3cl5Pb26RSXMhy0rKoBY57kjPOaQy7RRRQAUUUUAFFFFAGY2g2buzGbUcscnGpXAH5B+Kz9P0iCa91SOS51JlguljjH9pXHyr5MbY+/zyzHn1ro6y9K/wCQjrn/AF+r/wCk8NWpOz1JaV0U9Y0NptJGmWn2iSC7uI0uzNctKfIzmQfvGPDKChA7Mawr7QNai8ZzXmnreql1e2s63EV4FtoYUVEmjkh3DeWVCFwrYLAgqQTXe0VF7lHBeDdE1qw1mOW/sPswis5IbqZniZLiYyKQ1uqkmKLCsSpCZLKSpbJrvaKKACiiigAooooAKKKKACiiigAooooAKKKKACiiigAooooAKKKKACiiigAooooAKKKKACiiigAooooAKKKKACiiigAooooAKKKKACiiigCK3/49Yu/yD+VcbqEFzrl14su7YO1xY2cmmaeo/hlaESO6+5Z41z/0z967K2x9lhwMDYvb2qWgDx26ntNQT7dpRWTSLOx0hNQaL7iLFc73Rx2Mce4sp5UHnFdx4LlS7m8RX9rIkum3WqtJaSxsGSRRDErshHBBkV+R1INdVRQBBIHNzHsIHyNnIyOq+9T1E3/H3H/uN291qWgAooooAKKKKAMvw/8A8g6bnP8Apt3/AOlElalZegf8g6b/AK/bv/0okrUqpfExR2QUUUVIwooooAKKKKACiiigArL1/wD5B0P/AF+2n/pRHWpWX4g/5B0P/X7af+lEdVH4kKWzNSiiipGFFFFABRRRQAUUUUAFFFFABWXpX/IR1z/r9X/0nhrUrL0r/kI65/1+r/6Tw1S2YnujUoooqRhRRRQAUUUUAFFFFABRRRQAUUUUAFFFFABRRRQAUUUUAFFFFABRRRQAUUUUAFFFFABRRRQAUUUUAFFFFABRRRQAUUUUAFFFFABRRRQAUUUUARW//HrFn+4P5VLUVv8A8esXf5B/KvHrOa9s4W1dbWwfV9Tg1RUmto3W8iljDn94+794m5AoTaAhMYGcZoA9morxy6t7TT0FjpQWPSL2y0htRWH7jrLc7Hdz3Mke4Mx5YDnOK7nwXElpN4isLWNItNtdVaO0ijUKkamGJnVAOABIz8DoSaAOlb/j7j/3G7+61LUEhcXMexQfkbOTgdV9qnoAKKKKACiiigDL8P8A/IOm/wCv27/9KJK1Ky9A/wCQdN/1+3f/AKUSVqVUviYo7IKKKKkYUUUUAFFFFABRRRQAVl6//wAg6H/r9tP/AEojrUrL8Qf8g6HjP+m2n/pRHVR+JClszUoooqRhRRRQAUUUUAFFFFABRRRQAVl6V/yEdc5/5fV/9J4a1Ky9K/5COuf9fq/+k8NUtmJ7o1KKKKkYUUUUAFFFFABRRRQAVWvNRstORXvry3tlc4Vp5VQE+2TVmigDL/4SbQf+g3pv/gXH/jR/wk2g/wDQb03/AMC4/wDGjX/+QdF/1+2n/pRHWpV+7a5Ot7HH2Pjd9T1a/tNOsbW8S3E4ijh1KL7VI0TbMtC2NkbPkK+4/wAJIAbhreMtTjvm0mXRLb+2Wu0toY0vy1u4aFpixl8oMpCo2V2E8r1DZAPBN3BftPY6vDbxQyXVxYg2W6SGe4zvZ23gSKCz4XaOq5J28rF4Q1SOytQNW09L6yuvtVtcx6fJguyPHIZQ07NIWVzzuUggdelQUdDoeqprmh2eppC8IuIw5if7yHupx6HIrQrP0PSk0PRLPTI5XmW3jCGWTG5z3Y49Tk1oUAFFFFABRRRQAUUUUAFFFFABRRRQAUUUUAFFFFABRRRQAUUUUAFFFFABRRRQAUUUUAFFFFAEVtj7LDgYGxe3tUEOk6db6jPqMGn2sV9ONs1ykKrJIOOGYDJ6Dqewqe3/AOPWLP8AcH8qloAoW+h6RaWlzaW2l2UNtdFjcQx26Kk24YbeoGGyODnrU9lY2mm2cdpYWsFrbR52QwRhEXJycKOBySfxqxRQBE3/AB9x/wC43b3Wpaib/j7j/wBxu/utS0AFFFFABRRRQBl+H/8AkHTcY/027/8ASiStSsvw/wD8g6bnP+m3f/pRJWpVS+JijsgoooqRhRRRQAUUUUAFFFFABWX4g/5B0POP9NtP/SiOtSsvX/8AkHQ/9ftp/wClEdVH4kKWzNSiiipGFFFFABRRRQAUUUUAFFFFABWXpX/IR1z/AK/V/wDSeGtSsvSv+Qjrn/X6v/pPDVLZie6NSiiipGFFFFABRRRQAUUUUAFFFFAGXr//ACDov+v20/8ASiOtSsvxB/yDYv8Ar9tP/SiOtSq+yLqFFFFSMKKKKACiiigAooooAKKKKACiiigAooooAKKKKACiiigAooooAKKKKACiiigAooooAKKKKACiiigCK3/49Yu/yD+VeZtfaz4aN9fataXQvrxdRmsHbV5Z0UoJJY43t8+Wg8tRgqW+7zgmvTLbH2WHAwNi9vasu08K6NY3rXcFo3mFXVVkmkkjiDnLiONmKxg9woGaAODu7y/0dl0q31a+lh1C10wyzzXLySxNPc+TK6OTlNyngDAUrlcV2HhGWZJte015554NO1EwW8k8rSvsaGKXaXYlmw0jAEknGB2qzb+D9CtdPu7GOyY292ixyiSeR22L9xVZmLIq5JUKQFJyuDWhpmlWej2f2WyjdYy7SMZJWkd2Y5LM7ksx9yT2HagCWRitzHhGb5GGBj1X1qeom/4+4/8Acbt7rUtABRXzp4v+LPi/RvGGradaX8Itra6eOJWtkJCg8DOOaxf+F2eOP+ghB/4Cx/4V7dPIMXUgpxtZq+/cx9tE+paK+Wv+F2eOP+ghb/8AgKn+FH/C7PHH/QQt/wDwFT/Cr/1cxvl94e3ifSOgf8g6b/r9u/8A0okrUr5Vt/jJ4ytY2jhvbdFZ3kI+zIfmdizHkepJ/Gpf+F2eOP8AoIW//gKn+FN8O41u+n3iVaKR9S0V8tf8Ls8cf9BC3/8AAVP8KP8Ahdnjj/oIW/8A4Cp/hS/1cxvl94/bxPqCe6t7ZoVuJ4ojNIIohI4XzHIJCrnqcAnA9DVSPXtGme9SLVrB2sATeKtyhNuBnPmc/JjBznHQ15ZpreLfEsHhHxFd21rfx/aoijrMyNEP3nmO0axFRngbt3RVGBuY03+ytVns5UXR7vzYLST7XA1rIq2+LqKVobdm4nWRUkJ5fkDBUMFrxJwcJOD3WhqndXPXbK+tNSs47uwuoLq2kzsmgkDo2Dg4YcHkEfhViub8HpMU1m9a2nt4L3U5J7aOeNo38vYibijAMu5kdsEA8571p69rVr4d0S51a9WVra2AaQRKC2CQOASPWpjFydluNu2po0V5j/wvjwd/d1L/AMBx/wDFUn/C+fB39zUv/Acf/FV2f2bjP+fUvuZHtI9z0+svxB/yDof+v20/9KI64X/hfHg7+7qX/gOP/iqpan8bfCV7aJFF9vVluYJTutxjCSo5/i64U4pxy7GXX7qX3MTqRtuet0V5j/wvjwd/d1L/AMBx/wDFUf8AC+PB393Uv/Acf/FUv7Nxn/PqX3MftI9z06ivMf8AhfHg7+7qX/gOP/iqmt/jPoWqebb6PY6nd3/lM8UItSdzAcAhNzYzjOASBzjipngMVCLlKm0l5MPaR7npFFeO2GravqlvBpwutQu3fU78ytcXM+mb9gBVd+3eigMxCKONoBwAamh1fVZLnTdZt59VuYrqbS0tHe+TZHFIsYljngVgGlYM77thABVgV2gVyFnrlFFFABRRRQAVl6V/yEdc4/5fV/8ASeGtSsvSv+QjrnP/AC+r/wCk8NUtmJ7o1KKKKkYUUUUAFFFFABRRRQAUUUUAZev/APIOi/6/bT/0ojrUrL8Qf8g2L/r9tP8A0ojrUqvsi6hRRRUjCiiigAooooAKKKKACsxtes0dlMOo5UkHGm3BH4EJzWnRTVuoncyF8Sae7OqJqDNG21wNNuCVOAcH5ODgg/Qiob/xPBb2LvbW91JduRHbQTWssPmyHOAC6jgAFmxnCqxxxVnSv+Qjrf8A1+r/AOk8NTapo2ma3bC31TT7W9iU7lS5hWQK2MZAYHB5PNOVlsJXPPH+Jeowadp9/dtplpG+k22oSQyxvvvWfPmJb/PxsAychz8wyAOa6LRPEl/feJ7qw1CSOzQSzpa2kulzxSTRxttDrO7eW+R82FXOCD2NSw+AtOttJsdJgvb+LTLaGOGSzV0EdyEYuDINnDFiSxTaWz82RjF+38NRQ61HqU2o6hdGAym2guJFaO3Mh+Yqdoc9wNzNtBwMCpKNuiiigAooooAKKKKACiq15bS3KKsV9cWhByWhWMlvY71b9Kx9TtdQsrSOWPX9QLNcQRENHb4w8qof+WXXDH8apRv1E3Y6GoHvLWK5W2kuYUnaNpViZwGKLjcwHXAyMntkVR/sq9/6GHUv+/dt/wDGq881nRPFJ8VXt1Lo9pqTXOkajbpIt1JteM+WIYmwiBCcfdDjJaVgy4ApNAmehp4m0CTTJNTTXNNbT438t7pbuMxK3Hyl84B5HGe4rTR0ljWSN1dGAZWU5BB6EGvKrSG6g1W11b7BqlzpdnqEUks0unSpcy/6LLH/AKjaCVjZ4wCqdCSSxUtXc+C7KfT/AAbpVrc27W8scABgY8xjqFP0BA/CkM3qKKKACiiigCK3/wCPWLP9wfyqWorf/j1i7/IP5Vwd1401FfE2oTW4Q6Ja6Ne3MCEDNzNA8YMm7rsyzIPXax5BWgD0GivNbjxBr+kj+zZtU+13V/b2DQ3ckMam2kuJ/Jk2qqgFVyGUMGOQdxYV1Xhe+u531jTr25e7l0y+NutzIqq8qNHHKpYIAuR5m3gAfKD3oA22/wCPuP8A3G7+61LUEjhLmMkNgow4XPdfSp6APj34if8AJRPEH/X7J/OuZrpviJ/yUTxB/wBfsn865mv1HBf7rT/wr8jge4UUU+OJ5SRGpYgFiB6CultJXYDKKs2Wn3eo3EcFpC0skkixIAQMsxwBk8VqHwfrQuDCYbYAW4uTOb2DyPLL7A3m79nLAr97ORiolWpxdpSS+YWbMKits+EtaQ3vnW0VsLKXyJmurmKFfMwTtVnYBzgZwueCD3GcSnGpCfwu4WPrf4Vf8kx0L/ri3/obV2Ncd8Kv+SY6F/1xb/0Nq7Gvy7Ffx5+r/M7YfCgrjvir/wAkx13/AK4r/wChrXY1x3xV/wCSY67/ANcV/wDQ1owv8eHqvzCfws+SKKKK/VDiCiinmJ1iWQqdjEgN2JFK6QDKKvw6Lqtzbz3Fvpt3NBbp5k8kULOsS4JyxAwowCeewpH0bVY9MXU30y8XT34W6aBhEeccPjHXjrU+0h3QFGvQ/gl/yU6y/wCuM3/oBriNQ0nUtImWHUtPurKV13KlzC0bMOmQGA4rt/gn/wAlOsf+uM3/AKAa4czkpYGo12ZUfiR9LXWh6Te2klpd6XZXFtJKZnhlt0ZGkPVyCMFvfrSnRtLOow6idNszfQJ5cVz5C+bGmCNqtjIGCeAe5q9RX5qdoVzerePvC+hajJp+p6vFbXUYUtG6PkAjI6DHQ10lfLXxs/5Kdff9cYf/AEAV6WV4KOMr+ym7K19DOpJxV0e6f8LV8D/9DDb/APft/wD4mj/ha3gf/oYYP+/cn/xNfJFFfR/6sUP53+Bj7aR9b/8AC1fA/wD0MNv/AN+3/wDiaoWHxM8GwXuqyS69bqk90skZ2udyiGJc9PVWH4V8r0ULhmh/O/wD20j63/4Wr4H/AOhht/8Av2//AMTR/wALV8D/APQw2/8A37f/AOJr5Ioo/wBWKH87/APbSPrf/havgf8A6GG3/wC/b/8AxNJdeO4rm/0OPQhHeWl7colxcurBURxIFC9PnJQnnoBkj5lr5Jr6Z8AeDNA1nwJ4Z1K70y1N9Awn+0CCPzJCjMFVmKklenGew9K8nN8op4GnGcJN3dtTSnUcnZm9DrXiN9fvtGJ0sXf2cT2++3mjSLLgEbif9J2owJMewBgFO3dkanhfU7/VLO9N+bWVre8kt4rq0RkiuVUDLqpZiMMWQjceUPNU7jwPFdPM8uu6y0jRPBbyNLEzWsTurOiExndu2KpL72wMZ5OdrSNNfSrFbRr+4vFQ4jaeOJDGoAAQCJEUKMccZ569MeAbF+iiigAooooAy9f/AOQdF/1+2n/pRHWpWX4g/wCQbFxn/TbT/wBKI61Kr7IuoUUUVIwooooAKKKKACiiigAooooAy9K/5CWuf9fq/wDpPDWpWXpX/IR1z/r9X/0nhrUqpbiWwUUUVIwooooAKKKKACiiigArL1//AJBsX/X7af8ApRHWpWXr/wDyDYv+v20/9KI6qPxIUtmalFFFSMKKKKACiiigAooooAitsfZYcDA2L29q58eAfDCayuqQ6NZQTC2mt2SG2jRXEmNzHC53YBXOejsO9dBb/wDHrFn+4P5VLQBy8XgXT1sbm3nvL+6klihhjuZ3Qy26QndEIyFAyjHdlgST94t0rX0bR4tGtpo0nnuZriZp7i5uNvmTSHAy20KvChVAAAworRooAib/AI+4/wDcbt7rUtRN/wAfcf8AuN391qWgD49+If8AyUTxBj/n9k/nXM103xE/5KJ4g/6/ZP51zNfqOC/3Wn/hX5HA9wqe1x9oVjN5IT5t46jHp71BRXRJXVgNuG4s72+tWkuUsYUmG/fAJUTJ++Uxhh03DB46A9K7e38TaJG2ZdR0u41IaaLZpJ7GU6ZJifeF8lYwQQmCMRhd2T15PltFck8FCaSbdl6f5XHF2PV5vFnhq7mmE11bS6fFfXc0lveWJmmuo5ETb5LlCYzvVgMshC7CSSK8ooorTD4aFBNRbByufW/wq/5JjoeP+eLf+htXY15z8M/Eel2ngnw9pc87rdSRbRiCRowzO+1WkC7FY44UkE5HHIz0sfjjw9L5229kAiiMwLWsqiZNwXdESv74ElQPL3Z3LjORn80xX8efq/zOyHwo6GuO+Kv/ACTHXM/88V/9DWuk0vVbPWLP7VZSO0Ydo2EkTxOjKcFWRwGU+xA7Hoa5z4plR8NNbLAlfKXIBwSN60YX+PD1X5hP4WfI9FWd9j/z73H/AH/X/wCIo32P/Pvcf9/1/wDiK/UOeX8r/D/M4itWhZXEVnCXlIl3sMQ8YGD9457+n+HWDfY/8+9x/wB/1/8AiKN9j/z73H/f9f8A4is6idSPK4u3y/zEdt4MnS0uvtlzqGnGxEkrPcTXxjubTMWGkjhLYdiDjGxySmOODWrPd2kvg63gi1OxtrtrCxiXUV1FPNd1lU+S8I+aNY853gA/us5bdivNN9j/AM+9x/3/AF/+Io32P/Pvcf8Af9f/AIiuSWEcp8zv07dPn/wPK+palZWOn8Z3SS6ToluxsYrqH7QZLSwuxcxRqzgh/M3Od7HflS7YCqeM4rT+Cf8AyU6x/wCuM3/oBrhd9j/z73H/AH/X/wCIrsPho2jHxgn9oxTJYfZpvtJeQsvl7Du3BVB24+9njbnPGayx0XTwFSFns+3XXuwTvJH1fRXjUsl7/wAIBrmnaPZi80f7Rdede6QYorZovJDkQo8g2x72KtsZ/uSY5bjorHQtJ1nWfDsk2iWcVzb2MWoXMzwRmdnUKkKs4ycDDNw3/LNR0yK/PDtPQ6+WvjZ/yU6+/wCuMP8A6AK+pa+WvjZ/yU6+/wCuMP8A6AK97hz/AH35P9DGv8J55RRRX3pzBRT4iiyqZELJn5gDgkVpfYLa2eJrp5WhmcBSi4ZVOMsckDIB4GfxxWU6sYNJ9QMqiu6vvC2iWl7pjBbryby3lfyDqlts3o5UYu8CLBHJADEEAfxcLD4a8Pw+MtR0O8g1aS2tXkme8S4WLybdE3kshhYsRyAwKhsrgDIrD67Tauk9m+nR2fX/AIfpcrlZwlfW/wAKv+SY6H/1xb/0Nq+SWxuO0ELngE5r62+FX/JMdD/64t/6G1eLxP8AwIev6F0fiOxooor4o6ipqep2ejadNqGoTiC1hAMkhBIXJAHTnqRXM/8AC1vA/wD0MMH/AH7k/wDiaPip/wAkx1z/AK4r/wChrXyRXv5RlFPHU5TnJqztoY1Kji7I+t/+Fq+B/wDoYbf/AL9v/wDE0f8AC1fA/wD0MNv/AN+3/wDia+SKK9b/AFYofzv8DP20j6o1f4meDbuyjjh163Z1ureQjY4+VZkZjyvopNX/APhavgf/AKGG3/79v/8AE18kUUf6s0LW53+Ae2lc+t/+Fq+B/wDoYbf/AL9v/wDE0f8AC1fA/wD0MNv/AN+3/wDia+SKKP8AVih/O/wD20j67t/iV4Uv7hLTTtYgub2ZtkEO118xzwBnbxk9+3WsmXxtq9gl9ZXsli1/FeQW0UyWE6D5wxY/ZyxkkA2MFZSBIeB0NfPvgGNZvH2hxMXCvdopKOVbBPYjBB9wc19Or4Itj5s9xq2p3WosYTHqEzRedD5W7YFCxhMDe+cqc7znPGPn82wEMDVjTg27q+vqzanNy3OY1H4j39hbR3D3WjCKGxku3LRSqb9kldWhhVmUxSKqZYMHKFwCCASfTlYOoZeQRkVy7eBrNtPTTzqep/ZGLm8h8xCt8XkMj+blONzM2dmzIbHQADqa8o0CiiigAooooAy9K/5CWuc/8vq/+k8NalZelf8AIR1z/r9X/wBJ4a1KqW4lsFFFFSMKKKKACiiigAooooAKy/EH/INi/wCv20/9KI61Ky9f/wCQbF/1+2n/AKUR1UfiQpbM1KKKKkYUUUUAFFFFABRRRQBFb/8AHrF3+Qfyrj7jxZqGka5eWupSabdRwafc6hJBYqwltEi2lBISx3b1bg7U5U4BHTsLbH2WHAwNi9vauauPCN3qt8j63qyXtnBHcRwRR2ghkImUofMcMQ2EJA2qgzyc4FAGW/jHW9Pie0v4rCXUbmCzksmgjdYka4l8na4LksEYg5BXcDjCmuj8Oard6gNStNQ8hr3Tbw20slvGUjlyiSKyqWYr8siggseQaxx4FnntZjf6uJ79YbaGzuUtvLEH2d/MjZk3nexfBblQQAAF61u6Do0mkxXklzcpdX19cm5uZo4jEjNtVAFQsxUBEUYLHoT3oAvyOqXUW5goKMBkgZOVqeom/wCPuP8A3G7+61LQB8ifECeNPiDr6taQyEXsnzMXyefZgK5v7VD/AM+Fv/31J/8AFVu/EP8A5KJ4gx/z+yfzrma/TsFTTw1N6/Cur7HA9yz9qh/58Lf/AL6k/wDiqPtUP/Phb/8AfUn/AMVVaiun2UfP73/mBZ+1Q/8APhb/APfUn/xVH2qH/nwt/wDvqT/4qq1FHso+f3v/ADAs/aof+fC3/wC+pP8A4qj7VD/z4W//AH1J/wDFVWoo9lHz+9/5gfRfhK01TU/BnhOOz0maP7PNHcRX6Xa/Z0TzT5okhZss+1WVflfG4EMpzjqLOXXLnUbrVr/wvffbY4THaQyXFssccRdSyIyysTK+0Nlgq/Iq5Xlmk+FX/JMdC/64t/6G1djX5fiv48/V/mdsPhRzfgzTr3TtPvlurea1hmvXmtbe5mE08cZC582QM29i4dslmIDAZ4wKXxV/5Jjrv/XFf/Q1rsa4/wCKal/hnraqCWaJQAOpO9aML/Hh6r8wn8LPkeirP9nX3/Pncf8Afpv8KP7Ovv8AnzuP+/Tf4V+oe1p/zL7ziuVqKs/2dff8+dx/36b/AAo/s6+/587j/v03+FHtaf8AMvvC5Woqz/Z19/z53H/fpv8ACj+zr7/nzuP+/Tf4Ue1p/wAy+8LlavQ/gn/yU6x/64zf+gGuF/s6+/587j/v03+Fdv8ACe01aDx9bNZ26R3LQyrG92jiNSVOSccnAydoIzjGVzkcGZ1IPB1EmtmOPxI+qKK4WTxB4jGh6lere6SDYXT2yTJYSSJft8iosa+euxvNZojlmBYdRitI61rdprvh/S72ztMXsbi7uY2IUyrEXIiXJIUEdWP0Hcfm53HUV8tfGz/kp19/1xh/9AFfUtfLXxs/5Kdff9cYf/QBXvcOf778n+hjX+E88ooor705h8UhilWQBSVOQGGRVm01Ka1uxOyRXH7xZGiuE3o5Bz8w7/4EiqdFRKEZboDoX8ViRILdtC0k6fBG6R2W2bYGdlZpN3meZvOxRnf0GMYJzHc+K7+6fVnaK2R9TSOKRo4ypiiTG2NMHhcKgOckhRz1zhUVCw9NdP6vf8/vHdhX1v8ACr/kmOh4/wCeLf8AobV8kV9b/Cr/AJJjof8A1xb/ANDavn+J/wCBD1/Q0o/EdjRRRXxR1HHfFT/kmOuf9cV/9DWvkivrf4qf8kx1z/riv/oa18kV9rwx/An6/octb4gooor6YyLEdnJPCHg/eMGw0aj5l9D9K2tA8PafrGqR6bcau8F3PNHBCkFoZgWbOSx3KAq8ZIyeemBmsi3vPskeYFxMx+Z2APHoB7962tD8QaTpCXrPpN1JdXMflpcW96sTW6kYcJujf7w43dQDgYyc8dV17SUPlt+N9Lfp5hHfUuReBBNaRpHqW7VJLAagsHkjyWiMmzAl3Z3Y+bGzHvmqniHwrBo9nNc2movdrbX8mnXKy23klZVGcr8zblOGwTtPHSpI/GJsvDdxo2njVUhuFMTpcal5sKRFtzCOIIoVjwCxz1bgZ4j8ReL7jXNMtdMV9RNpBK0xOoX5u5GcgAfNtUKoA4AH8RyTxjKCxftFzfDd9tv62/FlvlsHw8/5KJ4f/wCv2P8AnX2FXxz4DmW38d6JOyuyx3aOVjQuxAOcBRyT6Acmvp4eNoFM8Fxo+q22oRmHZYSJEZZhKWCFSshTGUfOWGNpzivmeJv95h/h/VmtDZnUUVzdz4wjtLeCefRdXSJsfaGeBF+yZk8v58uN3zA/6vfkDIyCpPSV82bhRXzp8WvF3iLR/iFe2em61fWtuIoiIopiFBKDOB2riP8AhYfjH/oZNS/7/mvew/D+Ir0o1YyVmr9f8jF1knax9hUV8e/8LD8Y/wDQyal/3/NH/Cw/GP8A0Mmpf9/zW3+rOK/nj+P+QvbrsfV2lf8AIS1z/r9X/wBJ4a1K+Ol8f+LUZ2TxDqCtI25ysxBY4AyfU4AH4Cn/APCw/GP/AEMmpf8Af803wziX9qP4/wCQlWS6H2FRXx7/AMLD8Y/9DJqX/f8ANH/Cw/GP/Qyal/3/ADS/1ZxX88fx/wAh+3XY+pte8SpoCySS6XqVzbQwm4ubi3iUx28YzlmLMu7ABJCBmAGSBkZqp44017+WBre7jtUmltlv3VRBJNGhd41+bfkBX5KhcowBPGfPfh/P4t8VeE4ZbhrbVbFbpzOl9qMkLzMu3ajYikzGODtBG48HK5Ddbd+Cbq98TNetBp8Nsk0t0pE80qTyvCYwJLY4jUfOxZlbL7RkDcceBXoujVlSlunY2i+ZXOm0LWZNcsVvDpV9YQyIkkX2sxZkVhkEBHbHGOGwea1a5Xwj4cudFvdSupbLTNMiuliVNP0tiYFKBt0nKJ8zbgDheiLye03j7VrzQ/A+qanp8gjureNWjcqGwd6joeOhNRCDnJQW70BuyudJRXy1/wALs8cf9BC3/wDAVP8ACj/hdnjj/oIW/wD4Cp/hXuf6uY3y+8y9vE+pay/EH/INi4/5fbT/ANKI6+bv+F2eOP8AoIW//gKn+FRXHxk8Z3UQjmvrdlDpIB9mQfMjBlPA9QKceHcanfT7xOtFo+qqK+Wv+F2eOP8AoIW//gKn+FH/AAuzxx/0EIP/AAFj/wAKX+rmN8vvH7eJ9S1T1LVLTSLT7TeO6xl1RVjiaV3YnAVUQFmPsAehPavmb/hdnjj/AKCFv/4Cp/hV/RPi/wCO9S12xso7iG4aedYxEtrFlsn3Kg/Tcuf7w6jOrkGLpQdSVrJX3/4A1Wiz3NvHfhxIIZjfuVkWRyFtpS0SxttkaVQuYlUnBLhQO9XY/EukS60dIS73XgJXb5b7CwUOUEmNhcKQ20HdjnGK4jU/DGozaQg0zS9agvrm1uba4lku7UNIZX3MbgZYbGYlswneoyFA4xc07wzq1pr1jZtalrGy1R9R/tB5ExIptjEIwud4fc5zkbcLncScV4pqeg0UUUARW/8Ax6xZ/uD+VS1Fb/8AHrF3+Qfyrmp/Fl5pd+E1vSY7KzkgubiKWO786QJCAx8xNoCkqc/KzjPGe9AHVUVxn/CdT29tMt/o4gv2htprO2jufME/2h/LjVn2DYwfAbAYAEEFulbug6zJq0V5Hc2yWt9Y3JtrmGOUyorbVcFXKqWBR1OSo6kdqANFv+PqPr9xv5rUtRN/x9x/7jdvdaloA+PfiJ/yUTxB/wBfsn865mvXfF/wl8X6z4w1fUrSxha2ubp5Ii1wgJUng4zWL/wpLxx/z4W//gUn+NfoeEzLCQw9OMqiukuvkcTjK+x55RXof/CkvHH/AD4W/wD4FJ/jR/wpLxx/z4W//gUn+NdH9qYL/n6vvFyy7HnlFd9b/BvxldRmSGyt2UO8ZP2lB8ysVYcnsQRUv/CkvHH/AD4W/wD4FJ/jT/tTBf8APxfeHLLseeUV6H/wpLxx/wA+Fv8A+BSf40f8KS8cf8+Fv/4FJ/jS/tTBf8/V94csux7p8Kv+SY6F/wBcW/8AQ2rsa8w8P6d4j8N6N4e0n+1mTUhIiHSEhieL7OJP30kj4L8KSQwZRkouCTzv297rt5rviXT7jU7exS3htZLeSKEOLdGaXecv95yqDlhtU4+UgHd+dYmSlWm1td/mdkPhR2FFYHhG41C5025kvbuW8gN04sbqaJY5JrfC4ZgqqPvb8EKAVCnvk79YlBRRRQAVl6//AMg6H/r9tP8A0ojrUrL1/wD5B0P/AF+2n/pRHVR+JClszUoooqRhVLV9OOraVcWH2y5s/OUKZ7UqJFGQTgsrDkcHjoTV2igDEtfDaQafaWU+o3d1DaTxzQiSOCMIEHyIFijRdgIBAxnIHParl3pUF7qenX8jyLLYNI0SqRtbehQ7uPQ9sVfooAK+YPjOtu3xLvvOllRvKhwEiDDGwf7Qr6fr5a+Nn/JTr7/rjD/6AK93h5N4zR20f6GNf4Thdlj/AM/Fx/34X/4ujZY/8/Fx/wB+F/8Ai6rUV91yS/mf4f5HMWdlj/z8XH/fhf8A4ujZY/8APxcf9+F/+LqtRRyS/mf4f5AWdlj/AM/Fx/34X/4ujZY/8/Fx/wB+F/8Ai6rUUckv5n+H+QFnZY/8/Fx/34X/AOLr6B8D2Ulz4Z8NrpWpaodQDRyvi4Zba2tlkO8PGDsJcBgAwZ9zZBCp8vzrX1H8MvDOgXXgTQtTuND02bUBHv8AtUlpG0u5XO07yM5GBg54wK+b4li1Qhd318uxrR+IyLm/1HSLS8iuruSa91KGW4i1Gz1qaeJbdrqNXIjYBISqTAKyA/dPI79x4Plk2azZm5muLex1OS3t5J5WlfZsRipdiWbDM65JPTHatSLQdHge9eHSbGNr/P2tktkBuM5z5mB8+cnrnqas2VjaabaR2ljawWttHnZDBGERcnJwo4HJJr4w6jlvikxX4aa2wxkRKeRkffXtXyh9um/uW/8A4DR//E19XfFX/kmOuZ/54r/6GtfJFfZ8NQjKhPmV9f0OWt8RZ+3Tf3Lf/wABo/8A4mj7dN/ct/8AwGj/APiarUV9J7Kn/KvuMrFn7dN/ct//AAGj/wDiaPt039y3/wDAaP8A+JqtRR7Kn/KvuCxZ+3Tf3Lf/AMBo/wD4mj7dN/ct/wDwGj/+JqtRR7Kn/KvuCx1Hgm8vH8baOttFaNcfak8pXjWNS+flBZVyBnGSAeOxr6Bk8Jaxqemv/a1jpU18LuK7kMl680d4VDKYn/cr5cYVsKAGHXIJLFvnz4ef8lE8P/8AX7H/ADr6nfxdoSWdxdrqCyw292LJzBG8rNOcfu0VAS7fMOFBxz6HHxXEsVHExUVb3f1Z0UNmcvN4M1x/C0GhrHo5UvJLHMZJA+lSNKzK1sdh3eWjBU/1ZGzrhsL6EBgAEk47nvXP3PjbQ7SzjvJJL5rWRN/nRabcyIvzFSHKxkIwYEFWwwPUCugByAR39RXzpufLfxt/5Kde/wDXGH/0AV55XpPxotpJviXfMrRACKEfPKqn7g7E15/9hm/v2/8A4Ex//FV+kZZUgsHTTa2Rwy+JlanxKryqruEUnBYjIFTfYZv79v8A+BMf/wAVT4rFhKplaEoDyFuY8n/x6u6Vanb4l+BNxDYSRh2nZYVU4DNyGPtjqMc5rpB4Q0+4Ony2GrXt3bXk1xCNmmMZnaJVb91GHO8NuABJXHOcYrIO64wl0luYlI8sRXUalB/dBJPBHrnnn67up6toupXNtnQpI7OCIwR2i63FsiTBwY8Rght3zFm37snI5yOKVaq7a9725bbabvv/AFsVFrqPX4fob3WIRc6pdLp0lvGVsNLE82ZY3c7080bNhQq3J+biuHrt/wC3rKXXbXVbjS5HlsFt0s1TWIl4hAC+adhLk7RkjZ6DHFcveRXN7ez3crWoknkaR9txGBljk4+b3q8NVnd+1l0Xbe2u33/kDceh9F/Af/knbf8AX7L/ACWvTq8O+G99ruh/DOe8099L8mC5ciGZWlkvJm2hYUKMAhPyqD8+WbG0Y57hvGWpxas7yQWTaa93c2MURJjlSSGBpS7ys23aTHIuNoxlTuPIr4DMWni6rX8z/M66fwo7muO+Kn/JMdc/64r/AOhrU/gzX9S1pbuPUjZvJCsTq9vE0J+dTkGN3ZsAg4kztcHK8DJg+Kn/ACTHXP8Ariv/AKGtY4X+PD1X5jn8LPkiiiiv1Q4gqxHZyTwh4P3jA4aNR8y+h+lV6t2959kjzAuJmPzOwB49APfvWdTnt7m4GtoHh7T9Y1SPTbjVngu55o4IUgtDMCzZyWO5QFXjJGTz0wM1M3hOMeEJ9c+23GYgOGsytvIxl2bEmLDe4HzEBcYB54puh+INJ0hL1n0m6kurmPy0uLe8WJrdSMOE3Rv94cbuoBwMZOS28RaXYabd29no08c15bm1nd73ejR+YG3bNn+swqjdnbnJCjoONvE82l7XX8vz/rfsUrW1E8YeFh4V1D7JnU3Ikkj8280/7NHJsIG6I723qeueOMevDvh5/wAlE0D/AK/Y/wCdVtS1yzm0GHRtMsbi2tEuWunNzdCd2cqF4KogAwOmCTnrwKsfDz/komgZ/wCf2P8AnRV9p9SqKrvyy7dn20B2vofYdFFFfmh2hRRRQBFbY+yw4GBsXt7Vxlr4c12/n1Q+ILXTWk1G2mtGvLe/kdreBgdscURhUAdCx3ZY8kkBQOzt/wDj1iz/AHB/KpaAOBk8Ha1qET3d/LYx6jbQWcdksEjtE7W8vnBpCVBUOwA2gNtAzljXR+HNKu9PGpXeoeQt7qV4bmWO3kLxxYRI1VWKqW+WNSSVHJNbdFAEEiI91EHVWwjEA/VanqJv+PqPr9xv5rUtABRRRQAUUUUAZfh//kHTY/5/bv8A9KJK1Ky9A/5B03/X7d/+lElalVL4mKOyCiiipGY8vhjTZdZfVib9LuRkZzFqNxGjbBhQY1cIR7YwcnPU06/8NaVqX277TBITfLElw0dxJGziMkoMqwIwSemM55zWtRQBT03TINKt2gt5Lt0Z95N1dy3DZwBw0jMQOOmcdfU1coooAKKKKACsvxB/yDof+v20/wDSiOtSsvX/APkHQ/8AX7af+lEdVH4kKWzNSiiipGFFFFABRRRQAV8tfGz/AJKdff8AXGH/ANAFfUtc5q3gLwvruoyahqekRXN1IAGkd3yQBgdDjoK9LK8bDB1/azV1a2hnUi5KyPjqivrf/hVfgf8A6F63/wC+3/8AiqP+FV+B/wDoXrf/AL7f/wCKr6P/AFnofyP8DH2Mj5Ior63/AOFV+B/+het/++3/APiqoaf8M/Bs97qscmgW5WC6WOMbn4XyYmx19Wbr60Liah/I/wAA9jI+V6K+t/8AhVfgf/oXrf8A77f/AOKo/wCFV+B/+het/wDvt/8A4qj/AFnofyP8A9jI+SK+qfhnq+nWngTwtps11Gl7exSfZ4OrPtLsxwOgAB5PGeOpFXv+FV+B/wDoXrf/AL7f/wCKqWTwrBp2s+GW0bTo4bOxmlMzKRlEMMoUEk7mG6Tgc43HoK8nN83p46nGEItWd9TSnTcXdl0+NfD6i9Zr8hLKKSaWQwSBCkbbZCjbcSbWIB2FsEgdTWpp2owapbG4t47pEDFcXNrLbtn/AHZFVsc9cYrzqx8K61b2smnXWnX95Yx2jx3UMmqYjvnEqGNrfD5iKoH6iPJKgk8uOv8ACFpqdpYXg1BbuKKS7Z7O3vLn7RPBDtUbXk3NuJYOw+ZsBgM8YHgGxranplnrGnTafqEAntZgBJGSQGAIPbnqBXM/8Kr8D/8AQvW//fb/APxVdjRWkK1SmrQk16MTinujjv8AhVfgf/oXrf8A77f/AOKo/wCFV+B/+het/wDvt/8A4quxoq/rVf8Anf3sXJHsef6v8M/BtrZRyQ6DboxureMnc5+VpkVhye4JH41f/wCFV+B/+het/wDvt/8A4qt3xB/yDYs/8/tp/wClEdalV9ar8vxv72LkjfY47/hVfgf/AKF63/77f/4qj/hVfgf/AKF63/77f/4quxoqfrVf+d/ex8kexytp8NvB9heQ3drocEU8Lh43DvwR071ly+GbuCw1XytOuFZNbW9sBp8sMcsaCKOMPGJMx8AOu18DbnvjPfUVnOpOo7zbfqNJLY4jRPDepw2Oi2uoI7RC+uNTvFd0YrIztJEj44ZgzhiV43R8cYrt6KKgZ8tfG3/kp17/ANcYf/QBXnle5fEz4ZeKPE/ji71PTLOJ7V441VnnRSSEAPBOetch/wAKS8cf8+Fv/wCBSf419/l2Y4SnhKcJ1EmkupxyjLmeh55RXof/AApLxx/z4W//AIFJ/jR/wpLxx/z4W/8A4FJ/jXZ/amC/5+r7yeWXY88orvovg34ynknjjs7dngcRyD7SnysVVsdfRlP41L/wpLxx/wA+Fv8A+BSf40/7UwX/AD8X3hyy7HnlFeh/8KS8cf8APhb/APgUn+NH/CkvHH/Phb/+BSf40v7UwX/P1feHLLsd18HvDbar4Rg1FNa1CyltrqZIkgS3dFJAy4EsTkMQduQRxx3OfRZvA2lXWo3Nzdy3dxbz+azWTyAQq8sflSOMAMGZNw+9gb2IAJzXB+HfD/iPwd4P0izvLprFv7eg82GBlYzpJLGMFwThcbgVGM9zjg78j3Nr4snl1C/doNTvJ7azurLWZT9j225yGtiPKG0RuxY7sMRken5/j5xniqkou6bf5nXT0ijqdD8OQ6LPcXLX15f3c8ccLXF2U3iOPOxAEVVwCzHOMktyTxjJ+Ke3/hWmt7yQvlLkgZI+das+E7SaG61K4huNQfR5vKFml/cSTOWUNvkUyEuEbKgAn+AkABhmr8VP+SY65/1xX/0Nazwv8eHqvzHP4WfKOyx/5+Lj/vwv/wAXRssf+fi4/wC/C/8AxdVqK/UOSX8z/D/I4izssf8An4uP+/C//F0bLH/n4uP+/C//ABdVqKOSX8z/AA/yAs7LH/n4uP8Avwv/AMXRssf+fi4/78L/APF1Woo5JfzP8P8AICzssf8An4uP+/C//F1ueDoom8Y6QtnfXENwbpNkn2dMpz1GWIzjpkEZxkHpXNV0PgSeC28daLPdSxxW8d0jyySsFRVHJJJ4AA9a5sbB/VqnvP4X27egLc9muNS1G78IaA66rfi5h8NtqNw63TRkYEeZ9wYGZ15/dPhG3Hcy8Z2/+Enu734j6LDu1OCwIliSFrKZEuD5YbzWbbsYZ4GCduCSfmGNi91PwQdH0ie7tbObT/JW5sc6c0iW8QC4kwEPkqAV+ZtoH4VuXV9pMeuafZXLQnU5lke0Vo9zhVA3kHHyjBHcZ96/MTvNKiiigCK3/wCPWLv8g/lWPF4v0efWdR0yO4LPp1ubi6mA/dIAxVl3d2UqcgdMY6ggbFtj7LDgYGxe3tXK6x4cvNV8Say2wR2d9oH9nrcEggSF5cjGc8BwemOaAJovHentZXNxPZX9pLDFDNHbTonm3CTErEUAcjLsNuGIIP3gvWtjRtYi1m2mkSCe2mt5mguLa42+ZDIMHDbSy8qVYEEjDCuHuPD+var/AMTKXTDaXNhb2CQ2jzRsbmS3n86TaysVCtgKpYg5yWCiup8L2N3A+saje2z2kup3xuFtpGVniRY44lDFCVyfL3cEj5gO1AG23/H3H/uN291qWoJAWuogHK/Ix4xzyvrU9ABRRRQAUUUUAZegf8g6b/r9u/8A0okrUrL8P/8AIOm4x/pt3/6USVqVUviYo7IKKKKkYUUUUAFFFFABRRRQAVl+IP8AkHQ/9ftp/wClEdalZev/APIOh/6/bT/0ojqo/EhS2ZqUUVxl14x1XS579NT0axSO0t0kaS21FpB5kjhIoyXhQAseScnaMEjkZkZ2dFZPh3WH1zTDeOlmB5jIsllerdQygfxJIAMjOQQVBBB4xgnWoAKKKKACiiigAooooAKy9K/5COuf9fq/+k8NalZelf8AIR1z/r9X/wBJ4apbMT3RqUUUVIwooooAKKKKACiiigAooooAy9f/AOQdF/1+2n/pRHWpWX4g/wCQbFn/AJ/bT/0ojrUqvsi6hRRRUjCiiigAooooAKKKKACiiigDL0r/AJCOuf8AX6v/AKTw1qVl6V/yEdc/6/V/9J4a1KqW4lsFFFFSMintoLpUW4gjlVHWRRIgYKynKsM9CDyD2qnL4f0We8ubybSLCS6uozDcTPbIXmQgAqzYyy4AGDxgCtGigDP0zQtH0Tzf7J0mxsPOx5n2W3SLfjOM7QM4yevqal1PTLPWNOm0/UIBPazACSMkgMAQe3PUCrdFNNp3QHHf8Kr8D/8AQvW//fb/APxVH/Cq/A//AEL1v/32/wD8VXY0Vt9ar/zv72TyR7HHf8Kr8D/9C9b/APfb/wDxVUNY+Gfg21so5IdBt1c3VvGTuc/K0yKw5PoTXoFZev8A/INi/wCv20/9KI6qOKr8y99/exShG2xhf8Kr8D/9C9b/APfb/wDxVH/Cq/A//QvW/wD32/8A8VXY0VP1qv8Azv72Pkj2OO/4VX4H/wChet/++3/+Kp8Xwy8H2kyXNroNulzCwkhcO+VdTlTyexArrqKHia7VnN/ew5I9jzubRdYT4Z6X4ebQ57i6/sxIHaC9SMQTqgUCUFgHjBJJA3g4wUIqwvhbxDF4603WZr6zu4t0huJBaFHjTywqpnzeRndjCjBZiRzXeUVgUFFFFAEVv/x6xZ/uD+VS1Fb/APHrF3+QfyqWgAoqK4uILS2kubmaOGCJS8ksjBVRRySSeAB602zvbXULSO7srmG5tpBlJoZA6MOnBHBoAc3/AB9R9fuN/NalqJv+PuP/AHG7e61LQAUUUUAFFIzBEZjnAGTgEn8hWZ/wkFl/zx1L/wAFlz/8bppN7CbS3Dw//wAg6bnP+m3f/pRJWpXOaRq8FrZSRz22pK5uriQD+zbg/K0zsp4TuCDVbxHqFxcaa9zp+s3+mbFaOKJNOAmubgj92qiZDuHB4VcnruABqpp3bFFqyOsorkxqWvx+MNCsb5rSK1urGZ5oYFLFpkEW4lj0XLkBR6ZJOcDrKgoKKKKACiiigAooooArXmn2WoIqXtnb3Kqcqs0SuAfbIqp/wjWg/wDQE03/AMBE/wAK1KKak1sKyZmL4c0JGVk0XTlZSCCLVAQR07VRu/CkV7per2k1xmTUboXRl8oHay7PLBBPzBfLQEcZA7ZroaKG29wSS2Mfw/osujpfy3V1Hc3l/dG6neKExR7tioAqFmIG1F6sSTk+w2KKKQwooooAKKKKACiiigArL0r/AJCOuf8AX6v/AKTw1qVl6V/yEdc/6/V/9J4apbMT3RqUVgeMdbv/AA/4env9Oso7mWMZYzPtjjGepxyfYD8SK36kYUUUUAFFFFABRRRQAUUVWvHvURTZW9vMxPzCadogB7EI2f0oAqa//wAg6L/r9tP/AEojrUrBv4tevrZITY6bHtmhmz9vkP3JFfH+p77cfjVrz9e/6Bum/wDgwk/+M1dtCb6mpRXm+utfaauq6vo2pam7WNldvfTS3LSweYVyqRxtiMNGRnKquAu1sktW34Kklil1XTbgXSz20kTES6k98mHjBBWV1DAnGSp4B5HDVBR1tFFFABRRRQAUUUUAFFFFAGXpX/IS1z/r9X/0nhrUrL0r/kI65/1+r/6Tw1X8R6reWB0y00426XmpXgto5biNpI4wI3kZiqspb5YyANw5IqpbiWxuUVleG9Um1rw9Z39xCkM8qkSohyodSVbB9Mg4rVqRhRRRQAUUUUAFFFFABWX4g/5BsX/X7af+lEdW7zUbLTkV728t7ZWOFaeVUBPtk1h634g0WawjWLV9PdheWrELcoSAJ4yT17AE/hVwTbRMmrM6Wisv/hJdB/6Dem/+Baf41i3ninVIdX1i2h0xZIrTSmvbNYyZZbpgWAwq8YJXgDJOe3QS01uNNPY66iue8JazcavZzm9vIJruF1WWFNOmsmhJUNhkmYsevDcA/ga6GkMKKKKACiiigCK2x9lhwMDYvb2qWorf/j1iz/cH8qloA5jx4MeH7eZxm1t9Rs57vP3VhSdGdm/2VA3H2Bpvgl0uBr97bsslhdatJLaSoQUkTy41ZlI4IMiycjrye9dTRQBHJG7SK6OFKgjlcjnHuPSk23H/AD1i/wC/Z/8AiqlooAi23H/PWL/v2f8A4qjbcf8APWL/AL9n/wCKqpreu6Z4c0yTUtXvI7S0j4aR88nsAByT7AE1fVgyhlOQRkUAR7bj/nrF/wB+z/8AFUbZ/wDnpH/37P8AjWTqfi/Q9H1FbC+vTFOfL3YgkdIvMbanmOqlY9zcDcRTdR8ZaFpd9cWd1dyedbIr3JhtZZUtlbJUyuilY8gZ+YjjnpzQBsbZ/wDnpH/37P8AjWXqvhu11m6t7m7kuFnt1ZIntrue3Khsbh+7kXOcDr6VZj1vTptZGkR3Ie+NoL0RqpIMJYqHDY28kHjOaxW+IvhlbCzv/tV69nelRbzx6ZcukjFioUERkbiQRt6+3IoA2TpEJu7O7O1rmyieGCVy7Mqvt3ZJb5idi8nJ469aubbj/nrF/wB+z/8AFVn2fiLTL7U102GWZb1rUXnkTW0sTiIuUDEOox8wIwee+MVmP8RPCyafaX39pO9vdwSXMTR2kzkRI21pGVUJRAeNzACgDo9tx/z1i/79n/4qjbcf89Yv+/Z/+Kp6OksayRsrowDKynIIPQg06gCLbcf89Yv+/Z/+Ko23H/PWL/v2f/iqlooAi23H/PWL/v2f/iqNtx/z1i/79n/4qsjS/F+ha1fmy0+9MsxEhQmGREmEbbHMbsoWQBuCUJrWvLu3sLKe8u5Vht4I2klkc4CKBkk/hQAu24/56xf9+z/8VRtuP+esX/fs/wDxVYtt408PXNhf3o1AQwaeFN19qhe3aIMAVJSRVbDA8HHPbNPtvF+iXK3ZFzNC1pb/AGqaK6tJYJBDz+8CSKrMvBGQCMjHWgDX23H/AD1i/wC/Z/8AiqNtx/z1i/79n/4qsp/FmipFpcn2p3GqwNcWKx28jtOix+aSFVSc7OcEZPQDPFVbXx3oF5LdRwy3+bMMbkyaXcxrDtTeQ5aMBTt5weTxjORQBv7bj/nrF/37P/xVG24/56xf9+z/APFVnR+JtIlfRkS8y2tRmXTx5b/vlEfmE9Pl+Xn5senWpdO17S9Xvb+00+8juZtPkEV0I8kRuRnbu6E+uCcEEHBoAubbj/nrF/37P/xVG24/56xf9+z/APFVLRQBFtuP+esX/fs//FUbbj/nrF/37P8A8VUtFAEW24/56xf9+z/8VRtuP+esX/fs/wDxVZeu+K9F8NlF1S7aJnjeUJHBJMwjT7zkIpKqM8scD3rXjkSaJJYnV43UMrqchgehB7igBm24/wCesX/fs/8AxVV4LKS3mupY5lLXMolfdHwCEVOOemEH61kt478NJa6dctqarFqN0bO1LQyAvMGKFSNuVwwxlsD3pbrxz4etLp7V7yaS4S6NmYoLOaZjMEDlAEQ5IU5OM0AX9Z0j+3NHudMuZ9kNwu1miTDAZzxkkdvSr224z/rYv+/Z/wDiqy5PFGlwaSdTna8gt/OWBVnsZ45XkYhVVYmQOxJYAYU9/Q1SuPH/AIctdIGqy3V19hy6vOun3DLEyttZZMIfLIbjD4NAHQ7bj/nrF/37P/xVG24/56xf9+z/APFVFp+oQ6nai4gS5RCSuLm2kgfj/ZkVWx74q1QBFtuP+esX/fs//FUbbj/nrF/37P8A8VUtFAEW24/56xf9+z/8VRtuP+esX/fs/wDxVMvr620ywuL68mWG1t42llkboqgZJpNPv7XVdNttQspfNtbmJZYZNpXcjDIODgjj1oAk23H/AD1i/wC/Z/8AiqNtx3li/wC/Z/8AiqydV8XaLotxLb3lzMZYYvOnW3tZbjyU/vSeWrbBweWxnB9KjuPGmh29+tiJ7m6uGgS5C2NjPdAxPna+YkYYOOOaANrbP/z0j/79n/GjbP8A89I/+/Z/xrLj8VaNLqw0oXbJfmzF99nlhkjcQnuQyjB9V+8O4qhL8QvDcNpZXbXF61tfbBazR6Zcukpc4VQVjI3Ej7vX2oAv23hfRrO/a/tdH0mC8YsTcRWKLId33vmHPOTn1qxp2kWuj2zW+lWlhYwM5do7a1EaliMZwpAzwOfas2bxxocF2LR21E3PkLctDHpV07pGSQGZVjJXkHhsGpb/AMZ+HdM8P2mvXmqRR6XdlFguNrMHLAkDABI4B6jjBzigDZ23H/PWL/v2f/iqNtx/z1i/79n/AOKqtdaxYWWq6fplxPsvNQ8z7NHsY+Z5a7n5AwMA9yM9qvUARbbj/nrF/wB+z/8AFUbbj/nrF/37P/xVS0UARbbj/nrF/wB+z/8AFUbbj/nrF/37P/xVS1R1fWLHQtPN9qMrRwB0jykTyMWZgqgKgLEkkDgUAWdtx/z1i/79n/4qjbcf89Yv+/Z/+KqOwvodRtFuYEuEjYkAXFvJA/Bxykihh+IrMv8AxbpGnas2lTPey3yRLM0Nrp9xcFUYkAny0YDJBoAvwWUltNdyxzLuupRK+6PgEIqcc9MIP1qrrOivrMECNevazW04nguLdF8yJwCMjfuU5VmUgg8MaTUfFOjaRFpsmo3bWo1KVIbUTQyKzO/QMpXKdedwGO+Kl1nxBpugJA2oTSKbhykUcMEk0jkKWbCRqzYCgknGB3oAXSdKGi6VbadZyKLe3QIu9SzH1JO7kk5JPqau7bj/AJ6xf9+z/wDFVz91498PWcVnNLc3bQ3uz7LNDp9xLHMXGVVWRCCx/u5z7Vv2tyl3ax3ESyqki7lEsTROPqrAMD7ECgBdtx/z1i/79n/4qjbcf89Yv+/Z/wDiqlooAi23H/PWL/v2f/iqNtx/z1i/79n/AOKqWigCLbcf89Yv+/Z/+Ko23H/PWL/v2f8A4qqWsa9pugwxSahM6eaxWNIoXmd8KWOEQFiAASTjAHWrVje22pWEF9ZzLNbXEYkikXoykZBoAeFuO8sX/fs//FUbZ/8AnpH/AN+z/jWPJ4x0CKXWYn1BRJoyCS/Xy3zCpG4HGPmGP7uaS98ZaHYPGktzPJJJb/afLtrSad0i7O6xoxRT6tjofQ0AbO2f/npH/wB+z/jWXdeH1u9SuL9ruaOeez+xkwsU2puLblIOQ2W65qO88Y6FZSWMbXUtw9/E01qLK1lujKgxlh5StxyPzqrcfEDw3a6UuqS3V19h3MrTLp9wyxMrbCsmIz5bbuMNg0AXdI0GTSZbu4bUZr28u2UzXN0i72CjCrhAqgAZ4A6kmtXbP/z0j/79n/Gs228TaXdXtnZLJcxXV4kjwQ3FnNC7KmNxw6gjGR1xnPGas6XrFhrUEs+nz+dHDO9u7bGXEiHDD5gOh79KALO2f/npH/37P+NOUSg/O6EegQj+tPooAKKKKAIrf/j1i7/IP5VLUVtj7LDgYGxe3tUtABRRRQAUUUUAcP8AFbw9FrfgbUJI9Na+1K3t2FmqRmR1LFd21R3wOuM4z6munttRJ1T+yzY3qmO1Sc3TRYgOSV2B8/fGMkY6EVo0UAeUeN7PVbXxo2seFo9atteCW0Rj+xtNYalGXxhnXIjKAnJfbgAEdd1aVrLdeGZvF1jdaTqN5PqN7JeWT29o80dyssaqqF1BWMqV2nzCoxg9Oa9FooA8r0LTL/wVrmjXeqWd9cQp4Zj093sbWS62zxyFyhEYJAw2ASMcHmok8OarYfCvwXpb2M7XlrqlnLcRRoXaJfOLMWx0AB5PavWaKAOCv9F1K++Lz3dvd6lp1qNBjj+12sMbK7+e58stJG65wQcDB6dq4mJvEEHww8M+Dl0vVbGO/gkXVb0abPM1tBvbKBEQne4yORwD75HudFAFXTYoINLs4bVZFt44ESJZEKsFCgAEEAg47EA1aoooAKKKKAPK9F1K/wBY8bah4n1nTNZt102CeHSdMGlzhnjxlpC7KEMjhQAu729z2+tfZ9Z8EXRutM1Ca3vLLdJYxoFudrLkqFJADjPTPUY5rdooA8WstJ8Uy+Hb/TkfU9V0fSb6yu9PF9aNb3U8aSb5INsgBfaAME8EjA44HR6zbXfjPxHDPptlewWlppF7A895ayW3mSzqqrGFkCscbdxONoz1zXo1FAHlvh+2vL7Ufh7B/ZmowP4fsZUv2ubSSFI3+zrCFVmAEmWzjYTwM1ftNNvlh+JIayuQbyWQ22Ym/fg2yqNnHzc8cd69DooA8k0jw1q0F/8ADN7uXVbqCGylS5guLdFSxzZ7dhKRqy8nb85J4x1zXQ+BdBXQPE3i23ttNey043FsLQeUVR1WBQSpP3uc5PPOc813VFABRRRQAUUUUAcl4+uVfQbvSn0zVbpru0lMEllbtKnmqPkRwmcZJHDjyyAQxxkVo+Hb+8aCLS9R0+4gvrOytzcTiELbSSMnzLEw4O0g5AHGRW5RQB4VfeCNX1DV/F1kbC4S10xbm80aTy22yTztHMPLOMEqYyOOm7B97EOlavHpPhTVby01WwvLrWLzUtQaysWmmtTKH25Ty37bByn+Ne20UAefeJLWz17wILe5k8UXoS9j2XqacYry2kBysvleXGWRcgEohOCccgkYuow+KtW+BuuWeqw3V/qPmPDaOLRo7i6hWVdjtDjcrEA8EZwATzk163RQAUUUUAFFFFAHFfEnRdZ17RY7XT4ba4sUEk15bSTvG85VcxKu1H3Dd8xU4yVUZwTT/AF3e2vhzw/oWoaRe21zHpEcrTGM+Sm3CCNmIBWXGGKY455OK7KigDg7a4n8J+KPFF1f6bqV3HqMsd1aSWNnJcmULEqGI7AdjArxvIGGHPXGZqQvY/iXcanK3iPSbefSLdBJYab9rO/e5MbFYplBXPOD+Jr0+igDxvxR4d1fVfGdx4i0eC+a8sNJtp7Kaa3eL7SQ0gkhYELhmRiCuAQSOBVuDSNTHwz+H9odOuxc2urWElxCYG3wqshLM64yoA6k9K9ZooA8w8TaJ4lvPHGv3eg3d5YT/wBhxJbzLAjRTyB3JiLOpGcf3SCMgmsYaLqHie18P6RY+GJrTSNP0iQzW2qvLaqJ5VaEgMYmLMg3sDgffByOK9oooA8jtJ9Wjufh7f6xpeqiTSlvbW/eOwmmIYRiNXIRCSHwCDjnP1r1SxvItQs47qFJ0jfOBPA8LjBI5RwGHTuPfpViigAooooAK5jxzY2V/pNkuo22rz2sV/DMy6UGMilc4Zgnz7AcE+X8wOCOhNdPRQBxfg3UdVtLKysNWs9WmN5c3TWlxNEzGC2RsxC4ZvmVmU8bsk455rI1mK6tfine3zXOv2FpJpcESXOmaYboSMJHJUnyZQMAg9utel0UAeSeKNE1rx1rl3Dbaa0un2ekC3tp9UaSzLXE2HMyDyTllCICMLg5HHQT+IYp/EvhPwvqd3b+ItK1yBTJHe2dg8rWk4XDrLEB5hR9pxhcdMkA4PqlFAHmupQ+ItV8I+BJtVsZm1VNZsp75YYSTGo3ZdwB8vGC3QAntXpVFFABRRRQAUUUUAeffELSrifX9A1Qpqr2FrFdxTHSzL5yO6L5ZxF8+CUxkcZxngmtvwpqWq/YdM0rXbO9/tQabHc3N2YR5BcnaYy448wYyVx7101FAHg/jLwlr0up+Ndd0mxvGuXk+ymERN/ptrLAitsH8RRwGGPQj2rsdDe48Ja5ql1qWm6nNBqVpaSW8lpZSXBBihCNCwjUlCDyNwAO485Br0eigDxvTPCPiW3vfC0KyXWlXcdnqUjXEESTR2ryyB0jYsrJjnoMZwcHvTptN1K4+BGrae2i6hHrf2n/AEyIwsz3E/2hGeVBj5lYfMCowOQOlexUUAcL4l0jUdR+I/hya0nv7OGKyulkvLWJGEZPl4UmRHUZweozxxVj4a6feab4fv4L6O5WU6rduGuY9jyKZDh8YA+brkAD0rsqKACiiigAooooAjt/+PaL/cH8qkoooAKKKKACiiigAooooAKKKKACiiigAooooAKKKKACiiigAooooAKKKKACiiigAooooAKKKKACiiigAooooAKKKKACiiigAooooAKKKKACiiigAooooAKKKKACiiigAooooAKKKKACiiigAooooAKKKKACiiigAooooAKKKKACiiigAooooAKKKKACiiigAooooAKKKK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data:image/jpeg;base64,/9j/4AAQSkZJRgABAQEAYABgAAD/2wBDAAgGBgcGBQgHBwcJCQgKDBQNDAsLDBkSEw8UHRofHh0aHBwgJC4nICIsIxwcKDcpLDAxNDQ0Hyc5PTgyPC4zNDL/2wBDAQkJCQwLDBgNDRgyIRwhMjIyMjIyMjIyMjIyMjIyMjIyMjIyMjIyMjIyMjIyMjIyMjIyMjIyMjIyMjIyMjIyMjL/wAARCAEhAl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eCCI28RaKPcUBPyj0qT7PD/zxj/75FJb/wDHrF3+QfyqWgCP7PD/AM8Y/wDvkUfZ4f8AnjH/AN8ipKKAI/s8P/PGP/vkUfZ4f+eMf/fIqSigCP7PD/zxj/75FH2eH/njH/3yKkooAj+zw/8APGP/AL5FH2eH/njH/wB8ipKKAI/s8P8Azxj/AO+RR9nh/wCeMf8A3yKkooAj+zw/88Y/++RR9nh/54x/98ipKKAI/s8P/PGP/vkUfZ4f+eMf/fIqSigCP7PD/wA8Y/8AvkUfZ4f+eMf/AHyKkooAj+zw/wDPGP8A75FH2eH/AJ4x/wDfIqSigCP7PD/zxj/75FH2eH/njH/3yKkooAj+zw/88Y/++RR9nh/54x/98ipKKAI/s8P/ADxj/wC+RR9nh/54x/8AfIrH8X3+naZ4Zu7vVJLpbeMAhbS4khmkfPyojRsrbmOBgHnPPFchpUmv+GNK0m1muJJNa8RX52x6hcy3UWnR7Gfyxufc5VVx94ZYnnAFAHo/2eH/AJ4x/wDfIo+zw/8APGP/AL5FeaP8QdfuJYLS0g02K5Qakl08sUkiGS124KAOPlbPQk4z1OOWT/E3WJ4bc6bpPmXA0m21GS2jsri5M7TDPlK0QxFwDh3yDnpwTQB6d9nh/wCeMf8A3yKPs8P/ADxj/wC+RWF4o1670XwwutWsCbIpIJLmO4Q5SBnUSHGRhlUk856dK4Sy+Kmq6vfSadb2dmk9zqBFgxVyJdPHm7puGBz+6bBBA+YcdyAesfZ4f+eMf/fIo+zw/wDPGP8A75FeSD4h6/pugeHrs2lvbabc6bHPJf3UNzcw+aWwY3lDs8Xy9HYSZJ9q2rj4g6m3iS7ttO017qzsr6G0ligsLiZ5VYKXlEyDy0ChwdrAkgHkZFAHoP2eH/njH/3yKPs8P/PGP/vkVyyXdz/wt2az+0TfZRoSSiDzD5Yfz2G7bnGccZ68Vj65491PTfFItbOK2utPj1K2sLgJbSFozLt6yl1UONwOxUfjGWGeAD0H7PD/AM8Y/wDvkUfZ4f8AnjH/AN8ivKfD/i3W9IjFzfzx32mXWv3ljscu9zHguylWL42jZjZt4HO7HAnuPiRrlloEGqXFrp7f2npNxqVjHGj/AOjmNQwSU7vnBVh8w2cjGD1oA9P+zw/88Y/++RR9nh/54x/98ivN9U+IWtWljr0sFvYGWwtNNmhDxuQXuWw4bDZwO2OR3zXV67qeqeHvAup6pPLZ3Wo2drJMGS3aOFiASBsLscdAfm59ulAG79nh/wCeMf8A3yKPs8P/ADxj/wC+RXmd78Rta0QS2+o21jc3U1paXNq9pFJsTz5PL2soZmfaeRtwW7AZqeXxv4k+x2sKWUMF3PrcWmpdXmm3EEU0Txs3mrE7K4IIIILEcdeeAD0X7PD/AM8Y/wDvkUfZ4f8AnjH/AN8iuX8T+JrzwlFot1fG2ksZZjb6hOsTLtcxsUZF3naC64wS3Uc965iX4ieJY44rcaVHJqcOmw39xbQafcT+c0pJEKmMt5JCjG59wJ7YFAHp/wBnh/54x/8AfIo+zw/88Y/++RXlo8V65p3jDVZkkWXTZdY0+zNpdiQyRCeJM7PmAjwTkjacknpjmzo3i3Wb+7t9G00WkN3c3eosbm7E1xGscEu0AKZNxJLD+IBQOB0FAHpP2eH/AJ4x/wDfIo+zw/8APGP/AL5FeX6z4v1jw54n1KS7Akn/ALOsI1tYpJJbeOeWZ0LqoAZu3AAZsAe9dj4R1zUdZgvl1Kylhktbjy47hrKa1S5jKgh1jl+ZeSQRk9M55oA3/s8P/PGP/vkUfZ4f+eMf/fIryu28ba8ojtrBbFTJLqru9150+Bbv8uMy5wehGcDPAAGD0et67dX/AMGbrXoWezurjRvtSmCQqYnaPd8rDBGCetAHY/Z4f+eMf/fIo+zw/wDPGP8A75FeCeIfFuvaNP4td9SvP7PntYba3kWd91pdG2SRCvPyh/nGRj5sVe1/V76LUvEoNxrqXC3NnbWN7HqTx2llLJEmDKnmYCluSSjDnBxmgD237PD/AM8Y/wDvkUfZ4f8AnjH/AN8ilhEggjErBpAoDsBwT3p9AEf2eH/njH/3yKPs8P8Azxj/AO+RUlFAEf2eH/njH/3yKPs8P/PGP/vkVJRQBH9nh/54x/8AfIo+zw/88Y/++RUlFAEf2eH/AJ4x/wDfIo+zw/8APGP/AL5FSUUAR/Z4f+eMf/fIo+zw/wDPGP8A75FSUUAR/Z4f+eMf/fIo+zw/88Y/++RUlFAEf2eH/njH/wB8ij7PD/zxj/75FSUUAR/Z4f8AnjH/AN8ij7PD/wA8Y/8AvkVJRQBH9nh/54x/98ij7PD/AM8Y/wDvkVJRQBH9nh/54x/98ij7PD/zxj/75FSUUAR/Z4f+eMf/AHyKPs8P/PGP/vkVJRQBH9nh/wCeMf8A3yKKkooAitsfZYcDA2L29qlqK3/49Ys/3B/KuStvHoKJeX+nC10u4W5a0uBcb5HEAZm3x7RsyqMwwzdOcGgDsqK4seO7iC2mF/o4gv2htprO2S58wT/aH8uNWfYNjB8BsBgAQQW6VvaDrMmrRXkdzbJa31jcm2uYY5TKittVwVcqpYFHU5KjqR2oA1qKKKACiiigAooooAKKKKACiiigAooooAKKKKACiiigAooooAKKKKAM7WdC0/X7WK31GKSSOGZZ4zHO8TJIudrBkIYEZ9apt4P0eS0NtOl7cJ5izI9xqNxLJE65w0bs5aM8nlSK3aKAMRPCGgxi2Caeq/ZopoYyJHztl/1mefmLdSxyc85zUE/gXw5cW9rBJp7eVbWyWiIlxKgeFcbY5MMPMUY6PuHX1NdFRQBWvbC11HTbjT7qESWlxE0MkeSoKMMEccjj0rLtfBvh+yubK5ttOWOayszY27iRyUgP8PJ578nJ5PPNbtFAHMyfD/wxJb29udOZYbe3FqqR3MqB4QciOTDDzFz2fcOT6mrU/g/QbjU11CSw/fh45CqzOsTun3GaIMEZl4wSpIwPQVuUUAYupeFNJ1XVl1S4S8jvhALfzrW/nt2MYYttPluuRkk81VufAXhu8vvtk9hI8xmjuCftcwUyx4CyFQ+0uAoG7GTzknJrpKKAOfsvBPh7TtS/tC2sWWcTSXA3XEroJZM75AjMVDEEjdjOOOnFLb+CvDtqtwkWmJ5c8L27RvI7okT/AH0RSSI1PcIADW/RQBzUfgHw1HaXlt/Z8jx3qwrcebdTO0ghOYwWZyflPTnoAOnFaPiPR/8AhIPDepaP5/2f7bbvB5uzds3DGcZGfpkVqUUAc3Z+BtCtdKmsZLQzi4hihnkeWQswjHybSWJjCnlQpAU8irEPg/QoIoY1s3bybwX6yS3EkkjTgEB2dmLOQDj5iR09BW5RQBQ1nRdO8QaXJpuq2q3NnKVZ4mJAJVgw5BB6gVU1bwnomuXIuNQs2kk8vyn2TyRiWPOdkgRgJFz/AAtkcnjk1tUUAYsvhLQ57iaeSxBkmuobxyJXGZYQBG2AcDGBwOD3BqKTwXoEkEcQs5IvLnluY5IbqWKRJJTmQiRWDAMTyAcdOOK36KAOf/4Qjw4IJYF0uNIpLaO0ZUd1AjjYsgGD8pDEkMMNnnNaGk6LYaJBLFYQunnSGWV5JXlkkc8bmdyWY4AHJPAArQooAwo/BugRSLIlhhl+0YPnSH/XnMv8X8R/LtirbaBpjeHP+EfNt/xK/swtPI8xv9UF27d2d3TjOc1pUUAYF14K8O3tjqNlc6aslvqJjN0hlf8AeGMAIc5yuAo6Y6VLN4T0O5tdUtprBXh1QKLxWkb97tUKvf5cADpjpnrW1RQBHBClvbxwR7vLjQIu5ixwBgZJ5P1NSUUUAFFFFABRRRQAUUUUAFFFFABRRRQAUUUUAFFFFABRRRQAUUUUAFFFFABRRRQAUUUUARW//HrF3+Qfyrgx8PZb3U52vorO1tRHdrEbS5mfcZwylhE/yQfK7FlQncxBJGBXeW2PssOBgbF7e1S0AcDJ4O1rUInu7+Wxj1G2gs47JYJHaJ2t5fODSEqCodgBtAbaBnLGuj8OaVd6eNSu9Q8hb3Urw3MsdvIXjiwiRqqsVUt8sakkqOSa26KAIJEV7mMOoYBGPIBGcrU9RN/x9x/7jdvdaloAKKKKACikZVdGR1DKwwQRkEVl/wDCM6B/0A9N/wDASP8Awpq3UTuatYfiLxRbeHfJWWzu7uWWKWYRWoTcscQBkc72UYG5eAcnPANVdE8PaJNYStLo+nu32u6XLWyE4E7gDp0AAH0FU/EXhCWeW3fRbLTBCkUqPZzM1vGJW2lLgGNGzJHtO3IyN5IZT1ckk7Am2aY8WWkmo/Z7eyv7i2TYJ76KIGGBmTzFV/m352lCSFIG9ckc4XQPFVr4gZRFZ3lqZbdbu3+1Kg8+BjgSLtZsDpw2G5HHNc1H8P72HxBbXZls7phcQXM2rTFheDy4VieJV2kFJNmW+ccSMMHAJ0fCfhG50XV3v7qO1g2Wa2cMNtdTTpjduZh5v+qXhQsS5VcHk5qRnZUUUUAFFFFABRRRQAUUUUAFFFFABRRRQAUUUUAFFFFABRRRQAUUUUAFFFFABRRRQAUUUUAFFFFABRRRQAUUUUAFFFFABRRRQAUUUUAFFFFABRRRQAUUUUAFFFFABRRRQAUUUUAFFFFABRRRQAUUUUAFFFFABRRRQAUUUUARW/8Ax6xZ/uD+Vc/aeN9MubxoXgu7e3K3DQ3kyKIphA22Urhiw2n+8q5wcZroLf8A49Yu/wAg/lXmsPhHWbuae0nsTbSTQX8V5fSSRvBKJtwTyIwSYiSVZ8Im7ad284NAHTReO9Payubieyv7SWGKGaO2nRPNuEmJWIoA5GXYbcMQQfvBetbGjaxFrNtNIkE9tNbzNBcW1xt8yGQYOG2ll5UqwIJGGFcPceH9e1X/AImUumG0ubC3sEhtHmjY3MlvP50m1lYqFbAVSxBzksFFdT4XsbuB9Y1G9tntJdTvjcLbSMrPEixxxKGKErk+Xu4JHzAdqANtv+PuP/cbv7rUtQSKWuY8Oy/IxyMeq+tT0AFFFFABRRRQBl+H/wDkHTY/5/bv/wBKJK1Ky9A/5B03/X7d/wDpRJWpVS+JijsgoooqRhRRRQAUUUUAFFFFABRRRQAUUUUAFFFFABRRRQAUUUUAFFFFABRRRQAUVnatrdnoqI94l6yuGObaxmuAoGMlvLRtvXvjPPoapx+MdClns4Uu5C12kTxE20oUCT/Vh2K4jLdg5BPGBzQBu0Vk6Z4l0nWLya0sbl5JoQWO6CRFdQxUsjMoEihhjchI6c8itagAooooAKKKKACiiigAooooAKKKKACiiigAooooAKKKKACiiigAooooAKKKKACiiigAooooAKKKKACiiigAooooAKKKKACiiigAooooAitsfZYcDA2L29qlqK3/AOPWLP8AcH8qzbPxV4d1G9Wysdf0u6u3ztggvI3c4BJwoOeACfwoA16Kz7fXdIu7O5u7bVbGa1td32iaO4Rkh2jLb2BwuByc9KsWV9aalZx3dhdQXVtJnZNBIHRsHBww4PII/CgB7f8AH3H/ALjdvdalqJv+PuP/AHG7+61LQAUUUUAFFFFAGXoH/IOm/wCv27/9KJK1Ky/D/wDyDpuMf6bd/wDpRJWpVS+JijsgoooqRhRRRQAUUUUAFFFFABRVa80+y1BFS9s7e5VTlVmiVwD7ZFYWt+HtEisImj0fT0Y3lsuVtkBwZ4wR06EEg/Wqik3YTbR01YFj4nN1rMmmXOi6jp8sdt9peS5e3KKm7aCTHKxGSGxkDO1vQ1cXw5oSOHTRdOVgcgi1QEH16VnzeGG1Cx122vbuSJtVuNzS2zAssKhVVMOpXBVSGUgg729aTt0BX6kC+O7K40Z9UsNM1O+t0lnRhDEikLCSHkJd1UKewJ3HP3eDjpreeO6toriFt0UqB0JBGQRkcHkVw0fhHW7Pw/f6Y/8AZeux3t7czyQ6qdq7XbcjZSLG4Hkrs6n5WUAA9hpFnNp2jWNlc3cl5Pb26RSXMhy0rKoBY57kjPOaQy7RRRQAUUUUAFFFFAGY2g2buzGbUcscnGpXAH5B+Kz9P0iCa91SOS51JlguljjH9pXHyr5MbY+/zyzHn1ro6y9K/wCQjrn/AF+r/wCk8NWpOz1JaV0U9Y0NptJGmWn2iSC7uI0uzNctKfIzmQfvGPDKChA7Mawr7QNai8ZzXmnreql1e2s63EV4FtoYUVEmjkh3DeWVCFwrYLAgqQTXe0VF7lHBeDdE1qw1mOW/sPswis5IbqZniZLiYyKQ1uqkmKLCsSpCZLKSpbJrvaKKACiiigAooooAKKKKACiiigAooooAKKKKACiiigAooooAKKKKACiiigAooooAKKKKACiiigAooooAKKKKACiiigAooooAKKKKACiiigCK3/49Yu/yD+VcbqEFzrl14su7YO1xY2cmmaeo/hlaESO6+5Z41z/0z967K2x9lhwMDYvb2qWgDx26ntNQT7dpRWTSLOx0hNQaL7iLFc73Rx2Mce4sp5UHnFdx4LlS7m8RX9rIkum3WqtJaSxsGSRRDErshHBBkV+R1INdVRQBBIHNzHsIHyNnIyOq+9T1E3/H3H/uN291qWgAooooAKKKKAMvw/8A8g6bnP8Apt3/AOlElalZegf8g6b/AK/bv/0okrUqpfExR2QUUUVIwooooAKKKKACiiigArL1/wD5B0P/AF+2n/pRHWpWX4g/5B0P/X7af+lEdVH4kKWzNSiiipGFFFFABRRRQAUUUUAFFFFABWXpX/IR1z/r9X/0nhrUrL0r/kI65/1+r/6Tw1S2YnujUoooqRhRRRQAUUUUAFFFFABRRRQAUUUUAFFFFABRRRQAUUUUAFFFFABRRRQAUUUUAFFFFABRRRQAUUUUAFFFFABRRRQAUUUUAFFFFABRRRQAUUUUARW//HrFn+4P5VLUVv8A8esXf5B/KvHrOa9s4W1dbWwfV9Tg1RUmto3W8iljDn94+794m5AoTaAhMYGcZoA9morxy6t7TT0FjpQWPSL2y0htRWH7jrLc7Hdz3Mke4Mx5YDnOK7nwXElpN4isLWNItNtdVaO0ijUKkamGJnVAOABIz8DoSaAOlb/j7j/3G7+61LUEhcXMexQfkbOTgdV9qnoAKKKKACiiigDL8P8A/IOm/wCv27/9KJK1Ky9A/wCQdN/1+3f/AKUSVqVUviYo7IKKKKkYUUUUAFFFFABRRRQAVl6//wAg6H/r9tP/AEojrUrL8Qf8g6HjP+m2n/pRHVR+JClszUoooqRhRRRQAUUUUAFFFFABRRRQAVl6V/yEdc5/5fV/9J4a1Ky9K/5COuf9fq/+k8NUtmJ7o1KKKKkYUUUUAFFFFABRRRQAVWvNRstORXvry3tlc4Vp5VQE+2TVmigDL/4SbQf+g3pv/gXH/jR/wk2g/wDQb03/AMC4/wDGjX/+QdF/1+2n/pRHWpV+7a5Ot7HH2Pjd9T1a/tNOsbW8S3E4ijh1KL7VI0TbMtC2NkbPkK+4/wAJIAbhreMtTjvm0mXRLb+2Wu0toY0vy1u4aFpixl8oMpCo2V2E8r1DZAPBN3BftPY6vDbxQyXVxYg2W6SGe4zvZ23gSKCz4XaOq5J28rF4Q1SOytQNW09L6yuvtVtcx6fJguyPHIZQ07NIWVzzuUggdelQUdDoeqprmh2eppC8IuIw5if7yHupx6HIrQrP0PSk0PRLPTI5XmW3jCGWTG5z3Y49Tk1oUAFFFFABRRRQAUUUUAFFFFABRRRQAUUUUAFFFFABRRRQAUUUUAFFFFABRRRQAUUUUAFFFFAEVtj7LDgYGxe3tUEOk6db6jPqMGn2sV9ONs1ykKrJIOOGYDJ6Dqewqe3/AOPWLP8AcH8qloAoW+h6RaWlzaW2l2UNtdFjcQx26Kk24YbeoGGyODnrU9lY2mm2cdpYWsFrbR52QwRhEXJycKOBySfxqxRQBE3/AB9x/wC43b3Wpaib/j7j/wBxu/utS0AFFFFABRRRQBl+H/8AkHTcY/027/8ASiStSsvw/wD8g6bnP+m3f/pRJWpVS+JijsgoooqRhRRRQAUUUUAFFFFABWX4g/5B0POP9NtP/SiOtSsvX/8AkHQ/9ftp/wClEdVH4kKWzNSiiipGFFFFABRRRQAUUUUAFFFFABWXpX/IR1z/AK/V/wDSeGtSsvSv+Qjrn/X6v/pPDVLZie6NSiiipGFFFFABRRRQAUUUUAFFFFAGXr//ACDov+v20/8ASiOtSsvxB/yDYv8Ar9tP/SiOtSq+yLqFFFFSMKKKKACiiigAooooAKKKKACiiigAooooAKKKKACiiigAooooAKKKKACiiigAooooAKKKKACiiigCK3/49Yu/yD+VeZtfaz4aN9fataXQvrxdRmsHbV5Z0UoJJY43t8+Wg8tRgqW+7zgmvTLbH2WHAwNi9vasu08K6NY3rXcFo3mFXVVkmkkjiDnLiONmKxg9woGaAODu7y/0dl0q31a+lh1C10wyzzXLySxNPc+TK6OTlNyngDAUrlcV2HhGWZJte015554NO1EwW8k8rSvsaGKXaXYlmw0jAEknGB2qzb+D9CtdPu7GOyY292ixyiSeR22L9xVZmLIq5JUKQFJyuDWhpmlWej2f2WyjdYy7SMZJWkd2Y5LM7ksx9yT2HagCWRitzHhGb5GGBj1X1qeom/4+4/8Acbt7rUtABRXzp4v+LPi/RvGGradaX8Itra6eOJWtkJCg8DOOaxf+F2eOP+ghB/4Cx/4V7dPIMXUgpxtZq+/cx9tE+paK+Wv+F2eOP+ghb/8AgKn+FH/C7PHH/QQt/wDwFT/Cr/1cxvl94e3ifSOgf8g6b/r9u/8A0okrUr5Vt/jJ4ytY2jhvbdFZ3kI+zIfmdizHkepJ/Gpf+F2eOP8AoIW//gKn+FN8O41u+n3iVaKR9S0V8tf8Ls8cf9BC3/8AAVP8KP8Ahdnjj/oIW/8A4Cp/hS/1cxvl94/bxPqCe6t7ZoVuJ4ojNIIohI4XzHIJCrnqcAnA9DVSPXtGme9SLVrB2sATeKtyhNuBnPmc/JjBznHQ15ZpreLfEsHhHxFd21rfx/aoijrMyNEP3nmO0axFRngbt3RVGBuY03+ytVns5UXR7vzYLST7XA1rIq2+LqKVobdm4nWRUkJ5fkDBUMFrxJwcJOD3WhqndXPXbK+tNSs47uwuoLq2kzsmgkDo2Dg4YcHkEfhViub8HpMU1m9a2nt4L3U5J7aOeNo38vYibijAMu5kdsEA8571p69rVr4d0S51a9WVra2AaQRKC2CQOASPWpjFydluNu2po0V5j/wvjwd/d1L/AMBx/wDFUn/C+fB39zUv/Acf/FV2f2bjP+fUvuZHtI9z0+svxB/yDof+v20/9KI64X/hfHg7+7qX/gOP/iqpan8bfCV7aJFF9vVluYJTutxjCSo5/i64U4pxy7GXX7qX3MTqRtuet0V5j/wvjwd/d1L/AMBx/wDFUf8AC+PB393Uv/Acf/FUv7Nxn/PqX3MftI9z06ivMf8AhfHg7+7qX/gOP/iqmt/jPoWqebb6PY6nd3/lM8UItSdzAcAhNzYzjOASBzjipngMVCLlKm0l5MPaR7npFFeO2GravqlvBpwutQu3fU78ytcXM+mb9gBVd+3eigMxCKONoBwAamh1fVZLnTdZt59VuYrqbS0tHe+TZHFIsYljngVgGlYM77thABVgV2gVyFnrlFFFABRRRQAVl6V/yEdc4/5fV/8ASeGtSsvSv+QjrnP/AC+r/wCk8NUtmJ7o1KKKKkYUUUUAFFFFABRRRQAUUUUAZev/APIOi/6/bT/0ojrUrL8Qf8g2L/r9tP8A0ojrUqvsi6hRRRUjCiiigAooooAKKKKACsxtes0dlMOo5UkHGm3BH4EJzWnRTVuoncyF8Sae7OqJqDNG21wNNuCVOAcH5ODgg/Qiob/xPBb2LvbW91JduRHbQTWssPmyHOAC6jgAFmxnCqxxxVnSv+Qjrf8A1+r/AOk8NTapo2ma3bC31TT7W9iU7lS5hWQK2MZAYHB5PNOVlsJXPPH+Jeowadp9/dtplpG+k22oSQyxvvvWfPmJb/PxsAychz8wyAOa6LRPEl/feJ7qw1CSOzQSzpa2kulzxSTRxttDrO7eW+R82FXOCD2NSw+AtOttJsdJgvb+LTLaGOGSzV0EdyEYuDINnDFiSxTaWz82RjF+38NRQ61HqU2o6hdGAym2guJFaO3Mh+Yqdoc9wNzNtBwMCpKNuiiigAooooAKKKKACiq15bS3KKsV9cWhByWhWMlvY71b9Kx9TtdQsrSOWPX9QLNcQRENHb4w8qof+WXXDH8apRv1E3Y6GoHvLWK5W2kuYUnaNpViZwGKLjcwHXAyMntkVR/sq9/6GHUv+/dt/wDGq881nRPFJ8VXt1Lo9pqTXOkajbpIt1JteM+WIYmwiBCcfdDjJaVgy4ApNAmehp4m0CTTJNTTXNNbT438t7pbuMxK3Hyl84B5HGe4rTR0ljWSN1dGAZWU5BB6EGvKrSG6g1W11b7BqlzpdnqEUks0unSpcy/6LLH/AKjaCVjZ4wCqdCSSxUtXc+C7KfT/AAbpVrc27W8scABgY8xjqFP0BA/CkM3qKKKACiiigCK3/wCPWLP9wfyqWorf/j1i7/IP5Vwd1401FfE2oTW4Q6Ja6Ne3MCEDNzNA8YMm7rsyzIPXax5BWgD0GivNbjxBr+kj+zZtU+13V/b2DQ3ckMam2kuJ/Jk2qqgFVyGUMGOQdxYV1Xhe+u531jTr25e7l0y+NutzIqq8qNHHKpYIAuR5m3gAfKD3oA22/wCPuP8A3G7+61LUEjhLmMkNgow4XPdfSp6APj34if8AJRPEH/X7J/OuZrpviJ/yUTxB/wBfsn865mv1HBf7rT/wr8jge4UUU+OJ5SRGpYgFiB6CultJXYDKKs2Wn3eo3EcFpC0skkixIAQMsxwBk8VqHwfrQuDCYbYAW4uTOb2DyPLL7A3m79nLAr97ORiolWpxdpSS+YWbMKits+EtaQ3vnW0VsLKXyJmurmKFfMwTtVnYBzgZwueCD3GcSnGpCfwu4WPrf4Vf8kx0L/ri3/obV2Ncd8Kv+SY6F/1xb/0Nq7Gvy7Ffx5+r/M7YfCgrjvir/wAkx13/AK4r/wChrXY1x3xV/wCSY67/ANcV/wDQ1owv8eHqvzCfws+SKKKK/VDiCiinmJ1iWQqdjEgN2JFK6QDKKvw6Lqtzbz3Fvpt3NBbp5k8kULOsS4JyxAwowCeewpH0bVY9MXU30y8XT34W6aBhEeccPjHXjrU+0h3QFGvQ/gl/yU6y/wCuM3/oBriNQ0nUtImWHUtPurKV13KlzC0bMOmQGA4rt/gn/wAlOsf+uM3/AKAa4czkpYGo12ZUfiR9LXWh6Te2klpd6XZXFtJKZnhlt0ZGkPVyCMFvfrSnRtLOow6idNszfQJ5cVz5C+bGmCNqtjIGCeAe5q9RX5qdoVzerePvC+hajJp+p6vFbXUYUtG6PkAjI6DHQ10lfLXxs/5Kdff9cYf/AEAV6WV4KOMr+ym7K19DOpJxV0e6f8LV8D/9DDb/APft/wD4mj/ha3gf/oYYP+/cn/xNfJFFfR/6sUP53+Bj7aR9b/8AC1fA/wD0MNv/AN+3/wDiaoWHxM8GwXuqyS69bqk90skZ2udyiGJc9PVWH4V8r0ULhmh/O/wD20j63/4Wr4H/AOhht/8Av2//AMTR/wALV8D/APQw2/8A37f/AOJr5Ioo/wBWKH87/APbSPrf/havgf8A6GG3/wC/b/8AxNJdeO4rm/0OPQhHeWl7colxcurBURxIFC9PnJQnnoBkj5lr5Jr6Z8AeDNA1nwJ4Z1K70y1N9Awn+0CCPzJCjMFVmKklenGew9K8nN8op4GnGcJN3dtTSnUcnZm9DrXiN9fvtGJ0sXf2cT2++3mjSLLgEbif9J2owJMewBgFO3dkanhfU7/VLO9N+bWVre8kt4rq0RkiuVUDLqpZiMMWQjceUPNU7jwPFdPM8uu6y0jRPBbyNLEzWsTurOiExndu2KpL72wMZ5OdrSNNfSrFbRr+4vFQ4jaeOJDGoAAQCJEUKMccZ569MeAbF+iiigAooooAy9f/AOQdF/1+2n/pRHWpWX4g/wCQbFxn/TbT/wBKI61Kr7IuoUUUVIwooooAKKKKACiiigAooooAy9K/5CWuf9fq/wDpPDWpWXpX/IR1z/r9X/0nhrUqpbiWwUUUVIwooooAKKKKACiiigArL1//AJBsX/X7af8ApRHWpWXr/wDyDYv+v20/9KI6qPxIUtmalFFFSMKKKKACiiigAooooAitsfZYcDA2L29q58eAfDCayuqQ6NZQTC2mt2SG2jRXEmNzHC53YBXOejsO9dBb/wDHrFn+4P5VLQBy8XgXT1sbm3nvL+6klihhjuZ3Qy26QndEIyFAyjHdlgST94t0rX0bR4tGtpo0nnuZriZp7i5uNvmTSHAy20KvChVAAAworRooAib/AI+4/wDcbt7rUtRN/wAfcf8AuN391qWgD49+If8AyUTxBj/n9k/nXM103xE/5KJ4g/6/ZP51zNfqOC/3Wn/hX5HA9wqe1x9oVjN5IT5t46jHp71BRXRJXVgNuG4s72+tWkuUsYUmG/fAJUTJ++Uxhh03DB46A9K7e38TaJG2ZdR0u41IaaLZpJ7GU6ZJifeF8lYwQQmCMRhd2T15PltFck8FCaSbdl6f5XHF2PV5vFnhq7mmE11bS6fFfXc0lveWJmmuo5ETb5LlCYzvVgMshC7CSSK8ooorTD4aFBNRbByufW/wq/5JjoeP+eLf+htXY15z8M/Eel2ngnw9pc87rdSRbRiCRowzO+1WkC7FY44UkE5HHIz0sfjjw9L5229kAiiMwLWsqiZNwXdESv74ElQPL3Z3LjORn80xX8efq/zOyHwo6GuO+Kv/ACTHXM/88V/9DWuk0vVbPWLP7VZSO0Ydo2EkTxOjKcFWRwGU+xA7Hoa5z4plR8NNbLAlfKXIBwSN60YX+PD1X5hP4WfI9FWd9j/z73H/AH/X/wCIo32P/Pvcf9/1/wDiK/UOeX8r/D/M4itWhZXEVnCXlIl3sMQ8YGD9457+n+HWDfY/8+9x/wB/1/8AiKN9j/z73H/f9f8A4is6idSPK4u3y/zEdt4MnS0uvtlzqGnGxEkrPcTXxjubTMWGkjhLYdiDjGxySmOODWrPd2kvg63gi1OxtrtrCxiXUV1FPNd1lU+S8I+aNY853gA/us5bdivNN9j/AM+9x/3/AF/+Io32P/Pvcf8Af9f/AIiuSWEcp8zv07dPn/wPK+palZWOn8Z3SS6ToluxsYrqH7QZLSwuxcxRqzgh/M3Od7HflS7YCqeM4rT+Cf8AyU6x/wCuM3/oBrhd9j/z73H/AH/X/wCIrsPho2jHxgn9oxTJYfZpvtJeQsvl7Du3BVB24+9njbnPGayx0XTwFSFns+3XXuwTvJH1fRXjUsl7/wAIBrmnaPZi80f7Rdede6QYorZovJDkQo8g2x72KtsZ/uSY5bjorHQtJ1nWfDsk2iWcVzb2MWoXMzwRmdnUKkKs4ycDDNw3/LNR0yK/PDtPQ6+WvjZ/yU6+/wCuMP8A6AK+pa+WvjZ/yU6+/wCuMP8A6AK97hz/AH35P9DGv8J55RRRX3pzBRT4iiyqZELJn5gDgkVpfYLa2eJrp5WhmcBSi4ZVOMsckDIB4GfxxWU6sYNJ9QMqiu6vvC2iWl7pjBbryby3lfyDqlts3o5UYu8CLBHJADEEAfxcLD4a8Pw+MtR0O8g1aS2tXkme8S4WLybdE3kshhYsRyAwKhsrgDIrD67Tauk9m+nR2fX/AIfpcrlZwlfW/wAKv+SY6H/1xb/0Nq+SWxuO0ELngE5r62+FX/JMdD/64t/6G1eLxP8AwIev6F0fiOxooor4o6ipqep2ejadNqGoTiC1hAMkhBIXJAHTnqRXM/8AC1vA/wD0MMH/AH7k/wDiaPip/wAkx1z/AK4r/wChrXyRXv5RlFPHU5TnJqztoY1Kji7I+t/+Fq+B/wDoYbf/AL9v/wDE0f8AC1fA/wD0MNv/AN+3/wDia+SKK9b/AFYofzv8DP20j6o1f4meDbuyjjh163Z1ureQjY4+VZkZjyvopNX/APhavgf/AKGG3/79v/8AE18kUUf6s0LW53+Ae2lc+t/+Fq+B/wDoYbf/AL9v/wDE0f8AC1fA/wD0MNv/AN+3/wDia+SKKP8AVih/O/wD20j67t/iV4Uv7hLTTtYgub2ZtkEO118xzwBnbxk9+3WsmXxtq9gl9ZXsli1/FeQW0UyWE6D5wxY/ZyxkkA2MFZSBIeB0NfPvgGNZvH2hxMXCvdopKOVbBPYjBB9wc19Or4Itj5s9xq2p3WosYTHqEzRedD5W7YFCxhMDe+cqc7znPGPn82wEMDVjTg27q+vqzanNy3OY1H4j39hbR3D3WjCKGxku3LRSqb9kldWhhVmUxSKqZYMHKFwCCASfTlYOoZeQRkVy7eBrNtPTTzqep/ZGLm8h8xCt8XkMj+blONzM2dmzIbHQADqa8o0CiiigAooooAy9K/5CWuc/8vq/+k8NalZelf8AIR1z/r9X/wBJ4a1KqW4lsFFFFSMKKKKACiiigAooooAKy/EH/INi/wCv20/9KI61Ky9f/wCQbF/1+2n/AKUR1UfiQpbM1KKKKkYUUUUAFFFFABRRRQBFb/8AHrF3+Qfyrj7jxZqGka5eWupSabdRwafc6hJBYqwltEi2lBISx3b1bg7U5U4BHTsLbH2WHAwNi9vauauPCN3qt8j63qyXtnBHcRwRR2ghkImUofMcMQ2EJA2qgzyc4FAGW/jHW9Pie0v4rCXUbmCzksmgjdYka4l8na4LksEYg5BXcDjCmuj8Oard6gNStNQ8hr3Tbw20slvGUjlyiSKyqWYr8siggseQaxx4FnntZjf6uJ79YbaGzuUtvLEH2d/MjZk3nexfBblQQAAF61u6Do0mkxXklzcpdX19cm5uZo4jEjNtVAFQsxUBEUYLHoT3oAvyOqXUW5goKMBkgZOVqeom/wCPuP8A3G7+61LQB8ifECeNPiDr6taQyEXsnzMXyefZgK5v7VD/AM+Fv/31J/8AFVu/EP8A5KJ4gx/z+yfzrma/TsFTTw1N6/Cur7HA9yz9qh/58Lf/AL6k/wDiqPtUP/Phb/8AfUn/AMVVaiun2UfP73/mBZ+1Q/8APhb/APfUn/xVH2qH/nwt/wDvqT/4qq1FHso+f3v/ADAs/aof+fC3/wC+pP8A4qj7VD/z4W//AH1J/wDFVWoo9lHz+9/5gfRfhK01TU/BnhOOz0maP7PNHcRX6Xa/Z0TzT5okhZss+1WVflfG4EMpzjqLOXXLnUbrVr/wvffbY4THaQyXFssccRdSyIyysTK+0Nlgq/Iq5Xlmk+FX/JMdC/64t/6G1djX5fiv48/V/mdsPhRzfgzTr3TtPvlurea1hmvXmtbe5mE08cZC582QM29i4dslmIDAZ4wKXxV/5Jjrv/XFf/Q1rsa4/wCKal/hnraqCWaJQAOpO9aML/Hh6r8wn8LPkeirP9nX3/Pncf8Afpv8KP7Ovv8AnzuP+/Tf4V+oe1p/zL7ziuVqKs/2dff8+dx/36b/AAo/s6+/587j/v03+FHtaf8AMvvC5Woqz/Z19/z53H/fpv8ACj+zr7/nzuP+/Tf4Ue1p/wAy+8LlavQ/gn/yU6x/64zf+gGuF/s6+/587j/v03+Fdv8ACe01aDx9bNZ26R3LQyrG92jiNSVOSccnAydoIzjGVzkcGZ1IPB1EmtmOPxI+qKK4WTxB4jGh6lere6SDYXT2yTJYSSJft8iosa+euxvNZojlmBYdRitI61rdprvh/S72ztMXsbi7uY2IUyrEXIiXJIUEdWP0Hcfm53HUV8tfGz/kp19/1xh/9AFfUtfLXxs/5Kdff9cYf/QBXvcOf778n+hjX+E88ooor705h8UhilWQBSVOQGGRVm01Ka1uxOyRXH7xZGiuE3o5Bz8w7/4EiqdFRKEZboDoX8ViRILdtC0k6fBG6R2W2bYGdlZpN3meZvOxRnf0GMYJzHc+K7+6fVnaK2R9TSOKRo4ypiiTG2NMHhcKgOckhRz1zhUVCw9NdP6vf8/vHdhX1v8ACr/kmOh4/wCeLf8AobV8kV9b/Cr/AJJjof8A1xb/ANDavn+J/wCBD1/Q0o/EdjRRRXxR1HHfFT/kmOuf9cV/9DWvkivrf4qf8kx1z/riv/oa18kV9rwx/An6/octb4gooor6YyLEdnJPCHg/eMGw0aj5l9D9K2tA8PafrGqR6bcau8F3PNHBCkFoZgWbOSx3KAq8ZIyeemBmsi3vPskeYFxMx+Z2APHoB7962tD8QaTpCXrPpN1JdXMflpcW96sTW6kYcJujf7w43dQDgYyc8dV17SUPlt+N9Lfp5hHfUuReBBNaRpHqW7VJLAagsHkjyWiMmzAl3Z3Y+bGzHvmqniHwrBo9nNc2movdrbX8mnXKy23klZVGcr8zblOGwTtPHSpI/GJsvDdxo2njVUhuFMTpcal5sKRFtzCOIIoVjwCxz1bgZ4j8ReL7jXNMtdMV9RNpBK0xOoX5u5GcgAfNtUKoA4AH8RyTxjKCxftFzfDd9tv62/FlvlsHw8/5KJ4f/wCv2P8AnX2FXxz4DmW38d6JOyuyx3aOVjQuxAOcBRyT6Acmvp4eNoFM8Fxo+q22oRmHZYSJEZZhKWCFSshTGUfOWGNpzivmeJv95h/h/VmtDZnUUVzdz4wjtLeCefRdXSJsfaGeBF+yZk8v58uN3zA/6vfkDIyCpPSV82bhRXzp8WvF3iLR/iFe2em61fWtuIoiIopiFBKDOB2riP8AhYfjH/oZNS/7/mvew/D+Ir0o1YyVmr9f8jF1knax9hUV8e/8LD8Y/wDQyal/3/NH/Cw/GP8A0Mmpf9/zW3+rOK/nj+P+QvbrsfV2lf8AIS1z/r9X/wBJ4a1K+Ol8f+LUZ2TxDqCtI25ysxBY4AyfU4AH4Cn/APCw/GP/AEMmpf8Af803wziX9qP4/wCQlWS6H2FRXx7/AMLD8Y/9DJqX/f8ANH/Cw/GP/Qyal/3/ADS/1ZxX88fx/wAh+3XY+pte8SpoCySS6XqVzbQwm4ubi3iUx28YzlmLMu7ABJCBmAGSBkZqp44017+WBre7jtUmltlv3VRBJNGhd41+bfkBX5KhcowBPGfPfh/P4t8VeE4ZbhrbVbFbpzOl9qMkLzMu3ajYikzGODtBG48HK5Ddbd+Cbq98TNetBp8Nsk0t0pE80qTyvCYwJLY4jUfOxZlbL7RkDcceBXoujVlSlunY2i+ZXOm0LWZNcsVvDpV9YQyIkkX2sxZkVhkEBHbHGOGwea1a5Xwj4cudFvdSupbLTNMiuliVNP0tiYFKBt0nKJ8zbgDheiLye03j7VrzQ/A+qanp8gjureNWjcqGwd6joeOhNRCDnJQW70BuyudJRXy1/wALs8cf9BC3/wDAVP8ACj/hdnjj/oIW/wD4Cp/hXuf6uY3y+8y9vE+pay/EH/INi4/5fbT/ANKI6+bv+F2eOP8AoIW//gKn+FRXHxk8Z3UQjmvrdlDpIB9mQfMjBlPA9QKceHcanfT7xOtFo+qqK+Wv+F2eOP8AoIW//gKn+FH/AAuzxx/0EIP/AAFj/wAKX+rmN8vvH7eJ9S1T1LVLTSLT7TeO6xl1RVjiaV3YnAVUQFmPsAehPavmb/hdnjj/AKCFv/4Cp/hV/RPi/wCO9S12xso7iG4aedYxEtrFlsn3Kg/Tcuf7w6jOrkGLpQdSVrJX3/4A1Wiz3NvHfhxIIZjfuVkWRyFtpS0SxttkaVQuYlUnBLhQO9XY/EukS60dIS73XgJXb5b7CwUOUEmNhcKQ20HdjnGK4jU/DGozaQg0zS9agvrm1uba4lku7UNIZX3MbgZYbGYlswneoyFA4xc07wzq1pr1jZtalrGy1R9R/tB5ExIptjEIwud4fc5zkbcLncScV4pqeg0UUUARW/8Ax6xZ/uD+VS1Fb/8AHrF3+Qfyrmp/Fl5pd+E1vSY7KzkgubiKWO786QJCAx8xNoCkqc/KzjPGe9AHVUVxn/CdT29tMt/o4gv2htprO2jufME/2h/LjVn2DYwfAbAYAEEFulbug6zJq0V5Hc2yWt9Y3JtrmGOUyorbVcFXKqWBR1OSo6kdqANFv+PqPr9xv5rUtRN/x9x/7jdvdaloA+PfiJ/yUTxB/wBfsn865mvXfF/wl8X6z4w1fUrSxha2ubp5Ii1wgJUng4zWL/wpLxx/z4W//gUn+NfoeEzLCQw9OMqiukuvkcTjK+x55RXof/CkvHH/AD4W/wD4FJ/jR/wpLxx/z4W//gUn+NdH9qYL/n6vvFyy7HnlFd9b/BvxldRmSGyt2UO8ZP2lB8ysVYcnsQRUv/CkvHH/AD4W/wD4FJ/jT/tTBf8APxfeHLLseeUV6H/wpLxx/wA+Fv8A+BSf40f8KS8cf8+Fv/4FJ/jS/tTBf8/V94csux7p8Kv+SY6F/wBcW/8AQ2rsa8w8P6d4j8N6N4e0n+1mTUhIiHSEhieL7OJP30kj4L8KSQwZRkouCTzv297rt5rviXT7jU7exS3htZLeSKEOLdGaXecv95yqDlhtU4+UgHd+dYmSlWm1td/mdkPhR2FFYHhG41C5025kvbuW8gN04sbqaJY5JrfC4ZgqqPvb8EKAVCnvk79YlBRRRQAVl6//AMg6H/r9tP8A0ojrUrL1/wD5B0P/AF+2n/pRHVR+JClszUoooqRhVLV9OOraVcWH2y5s/OUKZ7UqJFGQTgsrDkcHjoTV2igDEtfDaQafaWU+o3d1DaTxzQiSOCMIEHyIFijRdgIBAxnIHParl3pUF7qenX8jyLLYNI0SqRtbehQ7uPQ9sVfooAK+YPjOtu3xLvvOllRvKhwEiDDGwf7Qr6fr5a+Nn/JTr7/rjD/6AK93h5N4zR20f6GNf4Thdlj/AM/Fx/34X/4ujZY/8/Fx/wB+F/8Ai6rUV91yS/mf4f5HMWdlj/z8XH/fhf8A4ujZY/8APxcf9+F/+LqtRRyS/mf4f5AWdlj/AM/Fx/34X/4ujZY/8/Fx/wB+F/8Ai6rUUckv5n+H+QFnZY/8/Fx/34X/AOLr6B8D2Ulz4Z8NrpWpaodQDRyvi4Zba2tlkO8PGDsJcBgAwZ9zZBCp8vzrX1H8MvDOgXXgTQtTuND02bUBHv8AtUlpG0u5XO07yM5GBg54wK+b4li1Qhd318uxrR+IyLm/1HSLS8iuruSa91KGW4i1Gz1qaeJbdrqNXIjYBISqTAKyA/dPI79x4Plk2azZm5muLex1OS3t5J5WlfZsRipdiWbDM65JPTHatSLQdHge9eHSbGNr/P2tktkBuM5z5mB8+cnrnqas2VjaabaR2ljawWttHnZDBGERcnJwo4HJJr4w6jlvikxX4aa2wxkRKeRkffXtXyh9um/uW/8A4DR//E19XfFX/kmOuZ/54r/6GtfJFfZ8NQjKhPmV9f0OWt8RZ+3Tf3Lf/wABo/8A4mj7dN/ct/8AwGj/APiarUV9J7Kn/KvuMrFn7dN/ct//AAGj/wDiaPt039y3/wDAaP8A+JqtRR7Kn/KvuCxZ+3Tf3Lf/AMBo/wD4mj7dN/ct/wDwGj/+JqtRR7Kn/KvuCx1Hgm8vH8baOttFaNcfak8pXjWNS+flBZVyBnGSAeOxr6Bk8Jaxqemv/a1jpU18LuK7kMl680d4VDKYn/cr5cYVsKAGHXIJLFvnz4ef8lE8P/8AX7H/ADr6nfxdoSWdxdrqCyw292LJzBG8rNOcfu0VAS7fMOFBxz6HHxXEsVHExUVb3f1Z0UNmcvN4M1x/C0GhrHo5UvJLHMZJA+lSNKzK1sdh3eWjBU/1ZGzrhsL6EBgAEk47nvXP3PjbQ7SzjvJJL5rWRN/nRabcyIvzFSHKxkIwYEFWwwPUCugByAR39RXzpufLfxt/5Kde/wDXGH/0AV55XpPxotpJviXfMrRACKEfPKqn7g7E15/9hm/v2/8A4Ex//FV+kZZUgsHTTa2Rwy+JlanxKryqruEUnBYjIFTfYZv79v8A+BMf/wAVT4rFhKplaEoDyFuY8n/x6u6Vanb4l+BNxDYSRh2nZYVU4DNyGPtjqMc5rpB4Q0+4Ony2GrXt3bXk1xCNmmMZnaJVb91GHO8NuABJXHOcYrIO64wl0luYlI8sRXUalB/dBJPBHrnnn67up6toupXNtnQpI7OCIwR2i63FsiTBwY8Rght3zFm37snI5yOKVaq7a9725bbabvv/AFsVFrqPX4fob3WIRc6pdLp0lvGVsNLE82ZY3c7080bNhQq3J+biuHrt/wC3rKXXbXVbjS5HlsFt0s1TWIl4hAC+adhLk7RkjZ6DHFcveRXN7ez3crWoknkaR9txGBljk4+b3q8NVnd+1l0Xbe2u33/kDceh9F/Af/knbf8AX7L/ACWvTq8O+G99ruh/DOe8099L8mC5ciGZWlkvJm2hYUKMAhPyqD8+WbG0Y57hvGWpxas7yQWTaa93c2MURJjlSSGBpS7ys23aTHIuNoxlTuPIr4DMWni6rX8z/M66fwo7muO+Kn/JMdc/64r/AOhrU/gzX9S1pbuPUjZvJCsTq9vE0J+dTkGN3ZsAg4kztcHK8DJg+Kn/ACTHXP8Ariv/AKGtY4X+PD1X5jn8LPkiiiiv1Q4gqxHZyTwh4P3jA4aNR8y+h+lV6t2959kjzAuJmPzOwB49APfvWdTnt7m4GtoHh7T9Y1SPTbjVngu55o4IUgtDMCzZyWO5QFXjJGTz0wM1M3hOMeEJ9c+23GYgOGsytvIxl2bEmLDe4HzEBcYB54puh+INJ0hL1n0m6kurmPy0uLe8WJrdSMOE3Rv94cbuoBwMZOS28RaXYabd29no08c15bm1nd73ejR+YG3bNn+swqjdnbnJCjoONvE82l7XX8vz/rfsUrW1E8YeFh4V1D7JnU3Ikkj8280/7NHJsIG6I723qeueOMevDvh5/wAlE0D/AK/Y/wCdVtS1yzm0GHRtMsbi2tEuWunNzdCd2cqF4KogAwOmCTnrwKsfDz/komgZ/wCf2P8AnRV9p9SqKrvyy7dn20B2vofYdFFFfmh2hRRRQBFbY+yw4GBsXt7Vxlr4c12/n1Q+ILXTWk1G2mtGvLe/kdreBgdscURhUAdCx3ZY8kkBQOzt/wDj1iz/AHB/KpaAOBk8Ha1qET3d/LYx6jbQWcdksEjtE7W8vnBpCVBUOwA2gNtAzljXR+HNKu9PGpXeoeQt7qV4bmWO3kLxxYRI1VWKqW+WNSSVHJNbdFAEEiI91EHVWwjEA/VanqJv+PqPr9xv5rUtABRRRQAUUUUAZfh//kHTY/5/bv8A9KJK1Ky9A/5B03/X7d/+lElalVL4mKOyCiiipGY8vhjTZdZfVib9LuRkZzFqNxGjbBhQY1cIR7YwcnPU06/8NaVqX277TBITfLElw0dxJGziMkoMqwIwSemM55zWtRQBT03TINKt2gt5Lt0Z95N1dy3DZwBw0jMQOOmcdfU1coooAKKKKACsvxB/yDof+v20/wDSiOtSsvX/APkHQ/8AX7af+lEdVH4kKWzNSiiipGFFFFABRRRQAV8tfGz/AJKdff8AXGH/ANAFfUtc5q3gLwvruoyahqekRXN1IAGkd3yQBgdDjoK9LK8bDB1/azV1a2hnUi5KyPjqivrf/hVfgf8A6F63/wC+3/8AiqP+FV+B/wDoXrf/AL7f/wCKr6P/AFnofyP8DH2Mj5Ior63/AOFV+B/+het/++3/APiqoaf8M/Bs97qscmgW5WC6WOMbn4XyYmx19Wbr60Liah/I/wAA9jI+V6K+t/8AhVfgf/oXrf8A77f/AOKo/wCFV+B/+het/wDvt/8A4qj/AFnofyP8A9jI+SK+qfhnq+nWngTwtps11Gl7exSfZ4OrPtLsxwOgAB5PGeOpFXv+FV+B/wDoXrf/AL7f/wCKqWTwrBp2s+GW0bTo4bOxmlMzKRlEMMoUEk7mG6Tgc43HoK8nN83p46nGEItWd9TSnTcXdl0+NfD6i9Zr8hLKKSaWQwSBCkbbZCjbcSbWIB2FsEgdTWpp2owapbG4t47pEDFcXNrLbtn/AHZFVsc9cYrzqx8K61b2smnXWnX95Yx2jx3UMmqYjvnEqGNrfD5iKoH6iPJKgk8uOv8ACFpqdpYXg1BbuKKS7Z7O3vLn7RPBDtUbXk3NuJYOw+ZsBgM8YHgGxranplnrGnTafqEAntZgBJGSQGAIPbnqBXM/8Kr8D/8AQvW//fb/APxVdjRWkK1SmrQk16MTinujjv8AhVfgf/oXrf8A77f/AOKo/wCFV+B/+het/wDvt/8A4quxoq/rVf8Anf3sXJHsef6v8M/BtrZRyQ6DboxureMnc5+VpkVhye4JH41f/wCFV+B/+het/wDvt/8A4qt3xB/yDYs/8/tp/wClEdalV9ar8vxv72LkjfY47/hVfgf/AKF63/77f/4qj/hVfgf/AKF63/77f/4quxoqfrVf+d/ex8kexytp8NvB9heQ3drocEU8Lh43DvwR071ly+GbuCw1XytOuFZNbW9sBp8sMcsaCKOMPGJMx8AOu18DbnvjPfUVnOpOo7zbfqNJLY4jRPDepw2Oi2uoI7RC+uNTvFd0YrIztJEj44ZgzhiV43R8cYrt6KKgZ8tfG3/kp17/ANcYf/QBXnle5fEz4ZeKPE/ji71PTLOJ7V441VnnRSSEAPBOetch/wAKS8cf8+Fv/wCBSf419/l2Y4SnhKcJ1EmkupxyjLmeh55RXof/AApLxx/z4W//AIFJ/jR/wpLxx/z4W/8A4FJ/jXZ/amC/5+r7yeWXY88orvovg34ynknjjs7dngcRyD7SnysVVsdfRlP41L/wpLxx/wA+Fv8A+BSf40/7UwX/AD8X3hyy7HnlFeh/8KS8cf8APhb/APgUn+NH/CkvHH/Phb/+BSf40v7UwX/P1feHLLsd18HvDbar4Rg1FNa1CyltrqZIkgS3dFJAy4EsTkMQduQRxx3OfRZvA2lXWo3Nzdy3dxbz+azWTyAQq8sflSOMAMGZNw+9gb2IAJzXB+HfD/iPwd4P0izvLprFv7eg82GBlYzpJLGMFwThcbgVGM9zjg78j3Nr4snl1C/doNTvJ7azurLWZT9j225yGtiPKG0RuxY7sMRken5/j5xniqkou6bf5nXT0ijqdD8OQ6LPcXLX15f3c8ccLXF2U3iOPOxAEVVwCzHOMktyTxjJ+Ke3/hWmt7yQvlLkgZI+das+E7SaG61K4huNQfR5vKFml/cSTOWUNvkUyEuEbKgAn+AkABhmr8VP+SY65/1xX/0Nazwv8eHqvzHP4WfKOyx/5+Lj/vwv/wAXRssf+fi4/wC/C/8AxdVqK/UOSX8z/D/I4izssf8An4uP+/C//F0bLH/n4uP+/C//ABdVqKOSX8z/AA/yAs7LH/n4uP8Avwv/AMXRssf+fi4/78L/APF1Woo5JfzP8P8AICzssf8An4uP+/C//F1ueDoom8Y6QtnfXENwbpNkn2dMpz1GWIzjpkEZxkHpXNV0PgSeC28daLPdSxxW8d0jyySsFRVHJJJ4AA9a5sbB/VqnvP4X27egLc9muNS1G78IaA66rfi5h8NtqNw63TRkYEeZ9wYGZ15/dPhG3Hcy8Z2/+Enu734j6LDu1OCwIliSFrKZEuD5YbzWbbsYZ4GCduCSfmGNi91PwQdH0ie7tbObT/JW5sc6c0iW8QC4kwEPkqAV+ZtoH4VuXV9pMeuafZXLQnU5lke0Vo9zhVA3kHHyjBHcZ96/MTvNKiiigCK3/wCPWLv8g/lWPF4v0efWdR0yO4LPp1ubi6mA/dIAxVl3d2UqcgdMY6ggbFtj7LDgYGxe3tXK6x4cvNV8Say2wR2d9oH9nrcEggSF5cjGc8BwemOaAJovHentZXNxPZX9pLDFDNHbTonm3CTErEUAcjLsNuGIIP3gvWtjRtYi1m2mkSCe2mt5mguLa42+ZDIMHDbSy8qVYEEjDCuHuPD+var/AMTKXTDaXNhb2CQ2jzRsbmS3n86TaysVCtgKpYg5yWCiup8L2N3A+saje2z2kup3xuFtpGVniRY44lDFCVyfL3cEj5gO1AG23/H3H/uN291qWoJAWuogHK/Ix4xzyvrU9ABRRRQAUUUUAZegf8g6b/r9u/8A0okrUrL8P/8AIOm4x/pt3/6USVqVUviYo7IKKKKkYUUUUAFFFFABRRRQAVl+IP8AkHQ/9ftp/wClEdalZev/APIOh/6/bT/0ojqo/EhS2ZqUUVxl14x1XS579NT0axSO0t0kaS21FpB5kjhIoyXhQAseScnaMEjkZkZ2dFZPh3WH1zTDeOlmB5jIsllerdQygfxJIAMjOQQVBBB4xgnWoAKKKKACiiigAooooAKy9K/5COuf9fq/+k8NalZelf8AIR1z/r9X/wBJ4apbMT3RqUUUVIwooooAKKKKACiiigAooooAy9f/AOQdF/1+2n/pRHWpWX4g/wCQbFn/AJ/bT/0ojrUqvsi6hRRRUjCiiigAooooAKKKKACiiigDL0r/AJCOuf8AX6v/AKTw1qVl6V/yEdc/6/V/9J4a1KqW4lsFFFFSMintoLpUW4gjlVHWRRIgYKynKsM9CDyD2qnL4f0We8ubybSLCS6uozDcTPbIXmQgAqzYyy4AGDxgCtGigDP0zQtH0Tzf7J0mxsPOx5n2W3SLfjOM7QM4yevqal1PTLPWNOm0/UIBPazACSMkgMAQe3PUCrdFNNp3QHHf8Kr8D/8AQvW//fb/APxVH/Cq/A//AEL1v/32/wD8VXY0Vt9ar/zv72TyR7HHf8Kr8D/9C9b/APfb/wDxVUNY+Gfg21so5IdBt1c3VvGTuc/K0yKw5PoTXoFZev8A/INi/wCv20/9KI6qOKr8y99/exShG2xhf8Kr8D/9C9b/APfb/wDxVH/Cq/A//QvW/wD32/8A8VXY0VP1qv8Azv72Pkj2OO/4VX4H/wChet/++3/+Kp8Xwy8H2kyXNroNulzCwkhcO+VdTlTyexArrqKHia7VnN/ew5I9jzubRdYT4Z6X4ebQ57i6/sxIHaC9SMQTqgUCUFgHjBJJA3g4wUIqwvhbxDF4603WZr6zu4t0huJBaFHjTywqpnzeRndjCjBZiRzXeUVgUFFFFAEVv/x6xZ/uD+VS1Fb/APHrF3+QfyqWgAoqK4uILS2kubmaOGCJS8ksjBVRRySSeAB602zvbXULSO7srmG5tpBlJoZA6MOnBHBoAc3/AB9R9fuN/NalqJv+PuP/AHG7e61LQAUUUUAFFIzBEZjnAGTgEn8hWZ/wkFl/zx1L/wAFlz/8bppN7CbS3Dw//wAg6bnP+m3f/pRJWpXOaRq8FrZSRz22pK5uriQD+zbg/K0zsp4TuCDVbxHqFxcaa9zp+s3+mbFaOKJNOAmubgj92qiZDuHB4VcnruABqpp3bFFqyOsorkxqWvx+MNCsb5rSK1urGZ5oYFLFpkEW4lj0XLkBR6ZJOcDrKgoKKKKACiiigAooooArXmn2WoIqXtnb3Kqcqs0SuAfbIqp/wjWg/wDQE03/AMBE/wAK1KKak1sKyZmL4c0JGVk0XTlZSCCLVAQR07VRu/CkV7per2k1xmTUboXRl8oHay7PLBBPzBfLQEcZA7ZroaKG29wSS2Mfw/osujpfy3V1Hc3l/dG6neKExR7tioAqFmIG1F6sSTk+w2KKKQwooooAKKKKACiiigArL0r/AJCOuf8AX6v/AKTw1qVl6V/yEdc/6/V/9J4apbMT3RqUVgeMdbv/AA/4env9Oso7mWMZYzPtjjGepxyfYD8SK36kYUUUUAFFFFABRRRQAUUVWvHvURTZW9vMxPzCadogB7EI2f0oAqa//wAg6L/r9tP/AEojrUrBv4tevrZITY6bHtmhmz9vkP3JFfH+p77cfjVrz9e/6Bum/wDgwk/+M1dtCb6mpRXm+utfaauq6vo2pam7WNldvfTS3LSweYVyqRxtiMNGRnKquAu1sktW34Kklil1XTbgXSz20kTES6k98mHjBBWV1DAnGSp4B5HDVBR1tFFFABRRRQAUUUUAFFFFAGXpX/IS1z/r9X/0nhrUrL0r/kI65/1+r/6Tw1X8R6reWB0y00426XmpXgto5biNpI4wI3kZiqspb5YyANw5IqpbiWxuUVleG9Um1rw9Z39xCkM8qkSohyodSVbB9Mg4rVqRhRRRQAUUUUAFFFFABWX4g/5BsX/X7af+lEdW7zUbLTkV728t7ZWOFaeVUBPtk1h634g0WawjWLV9PdheWrELcoSAJ4yT17AE/hVwTbRMmrM6Wisv/hJdB/6Dem/+Baf41i3ninVIdX1i2h0xZIrTSmvbNYyZZbpgWAwq8YJXgDJOe3QS01uNNPY66iue8JazcavZzm9vIJruF1WWFNOmsmhJUNhkmYsevDcA/ga6GkMKKKKACiiigCK2x9lhwMDYvb2qWorf/j1iz/cH8qloA5jx4MeH7eZxm1t9Rs57vP3VhSdGdm/2VA3H2Bpvgl0uBr97bsslhdatJLaSoQUkTy41ZlI4IMiycjrye9dTRQBHJG7SK6OFKgjlcjnHuPSk23H/AD1i/wC/Z/8AiqlooAi23H/PWL/v2f8A4qjbcf8APWL/AL9n/wCKqpreu6Z4c0yTUtXvI7S0j4aR88nsAByT7AE1fVgyhlOQRkUAR7bj/nrF/wB+z/8AFUbZ/wDnpH/37P8AjWTqfi/Q9H1FbC+vTFOfL3YgkdIvMbanmOqlY9zcDcRTdR8ZaFpd9cWd1dyedbIr3JhtZZUtlbJUyuilY8gZ+YjjnpzQBsbZ/wDnpH/37P8AjWXqvhu11m6t7m7kuFnt1ZIntrue3Khsbh+7kXOcDr6VZj1vTptZGkR3Ie+NoL0RqpIMJYqHDY28kHjOaxW+IvhlbCzv/tV69nelRbzx6ZcukjFioUERkbiQRt6+3IoA2TpEJu7O7O1rmyieGCVy7Mqvt3ZJb5idi8nJ469aubbj/nrF/wB+z/8AFVn2fiLTL7U102GWZb1rUXnkTW0sTiIuUDEOox8wIwee+MVmP8RPCyafaX39pO9vdwSXMTR2kzkRI21pGVUJRAeNzACgDo9tx/z1i/79n/4qjbcf89Yv+/Z/+Kp6OksayRsrowDKynIIPQg06gCLbcf89Yv+/Z/+Ko23H/PWL/v2f/iqlooAi23H/PWL/v2f/iqNtx/z1i/79n/4qsjS/F+ha1fmy0+9MsxEhQmGREmEbbHMbsoWQBuCUJrWvLu3sLKe8u5Vht4I2klkc4CKBkk/hQAu24/56xf9+z/8VRtuP+esX/fs/wDxVYtt408PXNhf3o1AQwaeFN19qhe3aIMAVJSRVbDA8HHPbNPtvF+iXK3ZFzNC1pb/AGqaK6tJYJBDz+8CSKrMvBGQCMjHWgDX23H/AD1i/wC/Z/8AiqNtx/z1i/79n/4qsp/FmipFpcn2p3GqwNcWKx28jtOix+aSFVSc7OcEZPQDPFVbXx3oF5LdRwy3+bMMbkyaXcxrDtTeQ5aMBTt5weTxjORQBv7bj/nrF/37P/xVG24/56xf9+z/APFVnR+JtIlfRkS8y2tRmXTx5b/vlEfmE9Pl+Xn5senWpdO17S9Xvb+00+8juZtPkEV0I8kRuRnbu6E+uCcEEHBoAubbj/nrF/37P/xVG24/56xf9+z/APFVLRQBFtuP+esX/fs//FUbbj/nrF/37P8A8VUtFAEW24/56xf9+z/8VRtuP+esX/fs/wDxVZeu+K9F8NlF1S7aJnjeUJHBJMwjT7zkIpKqM8scD3rXjkSaJJYnV43UMrqchgehB7igBm24/wCesX/fs/8AxVV4LKS3mupY5lLXMolfdHwCEVOOemEH61kt478NJa6dctqarFqN0bO1LQyAvMGKFSNuVwwxlsD3pbrxz4etLp7V7yaS4S6NmYoLOaZjMEDlAEQ5IU5OM0AX9Z0j+3NHudMuZ9kNwu1miTDAZzxkkdvSr224z/rYv+/Z/wDiqy5PFGlwaSdTna8gt/OWBVnsZ45XkYhVVYmQOxJYAYU9/Q1SuPH/AIctdIGqy3V19hy6vOun3DLEyttZZMIfLIbjD4NAHQ7bj/nrF/37P/xVG24/56xf9+z/APFVFp+oQ6nai4gS5RCSuLm2kgfj/ZkVWx74q1QBFtuP+esX/fs//FUbbj/nrF/37P8A8VUtFAEW24/56xf9+z/8VRtuP+esX/fs/wDxVMvr620ywuL68mWG1t42llkboqgZJpNPv7XVdNttQspfNtbmJZYZNpXcjDIODgjj1oAk23H/AD1i/wC/Z/8AiqNtx3li/wC/Z/8AiqydV8XaLotxLb3lzMZYYvOnW3tZbjyU/vSeWrbBweWxnB9KjuPGmh29+tiJ7m6uGgS5C2NjPdAxPna+YkYYOOOaANrbP/z0j/79n/GjbP8A89I/+/Z/xrLj8VaNLqw0oXbJfmzF99nlhkjcQnuQyjB9V+8O4qhL8QvDcNpZXbXF61tfbBazR6Zcukpc4VQVjI3Ej7vX2oAv23hfRrO/a/tdH0mC8YsTcRWKLId33vmHPOTn1qxp2kWuj2zW+lWlhYwM5do7a1EaliMZwpAzwOfas2bxxocF2LR21E3PkLctDHpV07pGSQGZVjJXkHhsGpb/AMZ+HdM8P2mvXmqRR6XdlFguNrMHLAkDABI4B6jjBzigDZ23H/PWL/v2f/iqNtx/z1i/79n/AOKqtdaxYWWq6fplxPsvNQ8z7NHsY+Z5a7n5AwMA9yM9qvUARbbj/nrF/wB+z/8AFUbbj/nrF/37P/xVS0UARbbj/nrF/wB+z/8AFUbbj/nrF/37P/xVS1R1fWLHQtPN9qMrRwB0jykTyMWZgqgKgLEkkDgUAWdtx/z1i/79n/4qjbcf89Yv+/Z/+KqOwvodRtFuYEuEjYkAXFvJA/Bxykihh+IrMv8AxbpGnas2lTPey3yRLM0Nrp9xcFUYkAny0YDJBoAvwWUltNdyxzLuupRK+6PgEIqcc9MIP1qrrOivrMECNevazW04nguLdF8yJwCMjfuU5VmUgg8MaTUfFOjaRFpsmo3bWo1KVIbUTQyKzO/QMpXKdedwGO+Kl1nxBpugJA2oTSKbhykUcMEk0jkKWbCRqzYCgknGB3oAXSdKGi6VbadZyKLe3QIu9SzH1JO7kk5JPqau7bj/AJ6xf9+z/wDFVz91498PWcVnNLc3bQ3uz7LNDp9xLHMXGVVWRCCx/u5z7Vv2tyl3ax3ESyqki7lEsTROPqrAMD7ECgBdtx/z1i/79n/4qjbcf89Yv+/Z/wDiqlooAi23H/PWL/v2f/iqNtx/z1i/79n/AOKqWigCLbcf89Yv+/Z/+Ko23H/PWL/v2f8A4qqWsa9pugwxSahM6eaxWNIoXmd8KWOEQFiAASTjAHWrVje22pWEF9ZzLNbXEYkikXoykZBoAeFuO8sX/fs//FUbZ/8AnpH/AN+z/jWPJ4x0CKXWYn1BRJoyCS/Xy3zCpG4HGPmGP7uaS98ZaHYPGktzPJJJb/afLtrSad0i7O6xoxRT6tjofQ0AbO2f/npH/wB+z/jWXdeH1u9SuL9ruaOeez+xkwsU2puLblIOQ2W65qO88Y6FZSWMbXUtw9/E01qLK1lujKgxlh5StxyPzqrcfEDw3a6UuqS3V19h3MrTLp9wyxMrbCsmIz5bbuMNg0AXdI0GTSZbu4bUZr28u2UzXN0i72CjCrhAqgAZ4A6kmtXbP/z0j/79n/Gs228TaXdXtnZLJcxXV4kjwQ3FnNC7KmNxw6gjGR1xnPGas6XrFhrUEs+nz+dHDO9u7bGXEiHDD5gOh79KALO2f/npH/37P+NOUSg/O6EegQj+tPooAKKKKAIrf/j1i7/IP5VLUVtj7LDgYGxe3tUtABRRRQAUUUUAcP8AFbw9FrfgbUJI9Na+1K3t2FmqRmR1LFd21R3wOuM4z6munttRJ1T+yzY3qmO1Sc3TRYgOSV2B8/fGMkY6EVo0UAeUeN7PVbXxo2seFo9atteCW0Rj+xtNYalGXxhnXIjKAnJfbgAEdd1aVrLdeGZvF1jdaTqN5PqN7JeWT29o80dyssaqqF1BWMqV2nzCoxg9Oa9FooA8r0LTL/wVrmjXeqWd9cQp4Zj093sbWS62zxyFyhEYJAw2ASMcHmok8OarYfCvwXpb2M7XlrqlnLcRRoXaJfOLMWx0AB5PavWaKAOCv9F1K++Lz3dvd6lp1qNBjj+12sMbK7+e58stJG65wQcDB6dq4mJvEEHww8M+Dl0vVbGO/gkXVb0abPM1tBvbKBEQne4yORwD75HudFAFXTYoINLs4bVZFt44ESJZEKsFCgAEEAg47EA1aoooAKKKKAPK9F1K/wBY8bah4n1nTNZt102CeHSdMGlzhnjxlpC7KEMjhQAu729z2+tfZ9Z8EXRutM1Ca3vLLdJYxoFudrLkqFJADjPTPUY5rdooA8WstJ8Uy+Hb/TkfU9V0fSb6yu9PF9aNb3U8aSb5INsgBfaAME8EjA44HR6zbXfjPxHDPptlewWlppF7A895ayW3mSzqqrGFkCscbdxONoz1zXo1FAHlvh+2vL7Ufh7B/ZmowP4fsZUv2ubSSFI3+zrCFVmAEmWzjYTwM1ftNNvlh+JIayuQbyWQ22Ym/fg2yqNnHzc8cd69DooA8k0jw1q0F/8ADN7uXVbqCGylS5guLdFSxzZ7dhKRqy8nb85J4x1zXQ+BdBXQPE3i23ttNey043FsLQeUVR1WBQSpP3uc5PPOc813VFABRRRQAUUUUAcl4+uVfQbvSn0zVbpru0lMEllbtKnmqPkRwmcZJHDjyyAQxxkVo+Hb+8aCLS9R0+4gvrOytzcTiELbSSMnzLEw4O0g5AHGRW5RQB4VfeCNX1DV/F1kbC4S10xbm80aTy22yTztHMPLOMEqYyOOm7B97EOlavHpPhTVby01WwvLrWLzUtQaysWmmtTKH25Ty37bByn+Ne20UAefeJLWz17wILe5k8UXoS9j2XqacYry2kBysvleXGWRcgEohOCccgkYuow+KtW+BuuWeqw3V/qPmPDaOLRo7i6hWVdjtDjcrEA8EZwATzk163RQAUUUUAFFFFAHFfEnRdZ17RY7XT4ba4sUEk15bSTvG85VcxKu1H3Dd8xU4yVUZwTT/AF3e2vhzw/oWoaRe21zHpEcrTGM+Sm3CCNmIBWXGGKY455OK7KigDg7a4n8J+KPFF1f6bqV3HqMsd1aSWNnJcmULEqGI7AdjArxvIGGHPXGZqQvY/iXcanK3iPSbefSLdBJYab9rO/e5MbFYplBXPOD+Jr0+igDxvxR4d1fVfGdx4i0eC+a8sNJtp7Kaa3eL7SQ0gkhYELhmRiCuAQSOBVuDSNTHwz+H9odOuxc2urWElxCYG3wqshLM64yoA6k9K9ZooA8w8TaJ4lvPHGv3eg3d5YT/wBhxJbzLAjRTyB3JiLOpGcf3SCMgmsYaLqHie18P6RY+GJrTSNP0iQzW2qvLaqJ5VaEgMYmLMg3sDgffByOK9oooA8jtJ9Wjufh7f6xpeqiTSlvbW/eOwmmIYRiNXIRCSHwCDjnP1r1SxvItQs47qFJ0jfOBPA8LjBI5RwGHTuPfpViigAooooAK5jxzY2V/pNkuo22rz2sV/DMy6UGMilc4Zgnz7AcE+X8wOCOhNdPRQBxfg3UdVtLKysNWs9WmN5c3TWlxNEzGC2RsxC4ZvmVmU8bsk455rI1mK6tfine3zXOv2FpJpcESXOmaYboSMJHJUnyZQMAg9utel0UAeSeKNE1rx1rl3Dbaa0un2ekC3tp9UaSzLXE2HMyDyTllCICMLg5HHQT+IYp/EvhPwvqd3b+ItK1yBTJHe2dg8rWk4XDrLEB5hR9pxhcdMkA4PqlFAHmupQ+ItV8I+BJtVsZm1VNZsp75YYSTGo3ZdwB8vGC3QAntXpVFFABRRRQAUUUUAeffELSrifX9A1Qpqr2FrFdxTHSzL5yO6L5ZxF8+CUxkcZxngmtvwpqWq/YdM0rXbO9/tQabHc3N2YR5BcnaYy448wYyVx7101FAHg/jLwlr0up+Ndd0mxvGuXk+ymERN/ptrLAitsH8RRwGGPQj2rsdDe48Ja5ql1qWm6nNBqVpaSW8lpZSXBBihCNCwjUlCDyNwAO485Br0eigDxvTPCPiW3vfC0KyXWlXcdnqUjXEESTR2ryyB0jYsrJjnoMZwcHvTptN1K4+BGrae2i6hHrf2n/AEyIwsz3E/2hGeVBj5lYfMCowOQOlexUUAcL4l0jUdR+I/hya0nv7OGKyulkvLWJGEZPl4UmRHUZweozxxVj4a6feab4fv4L6O5WU6rduGuY9jyKZDh8YA+brkAD0rsqKACiiigAooooAjt/+PaL/cH8qkoooAKKKKACiiigAooooAKKKKACiiigAooooAKKKKACiiigAooooAKKKKACiiigAooooAKKKKACiiigAooooAKKKKACiiigAooooAKKKKACiiigAooooAKKKKACiiigAooooAKKKKACiiigAooooAKKKKACiiigAooooAKKKKACiiigAooooAKKKKACiiigAooooAKKKKA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78C6C-F2A4-4B10-9EF2-FABEF3313DC3}"/>
              </a:ext>
            </a:extLst>
          </p:cNvPr>
          <p:cNvSpPr txBox="1"/>
          <p:nvPr/>
        </p:nvSpPr>
        <p:spPr>
          <a:xfrm>
            <a:off x="4776811" y="3544634"/>
            <a:ext cx="4380349" cy="131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L/V difference between Profitable &amp; Non Profitable W/s more between </a:t>
            </a:r>
            <a:r>
              <a:rPr lang="en-US" sz="9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West, South1 and Central 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significantly high.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L/V charges of </a:t>
            </a:r>
            <a:r>
              <a:rPr lang="en-US" sz="9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&amp; East </a:t>
            </a: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Profitable WS are low. High disparity observed in WEST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77% of Workshops are under the BEP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15301" y="2495550"/>
            <a:ext cx="1009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u="sng" dirty="0">
                <a:latin typeface="Arial" panose="020B0604020202020204" pitchFamily="34" charset="0"/>
                <a:cs typeface="Arial" panose="020B0604020202020204" pitchFamily="34" charset="0"/>
              </a:rPr>
              <a:t>WS - Workshop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90508" y="2578432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93525" y="345817"/>
            <a:ext cx="333699" cy="228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0162"/>
              </p:ext>
            </p:extLst>
          </p:nvPr>
        </p:nvGraphicFramePr>
        <p:xfrm>
          <a:off x="155575" y="2800350"/>
          <a:ext cx="1602440" cy="200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692240"/>
              </p:ext>
            </p:extLst>
          </p:nvPr>
        </p:nvGraphicFramePr>
        <p:xfrm>
          <a:off x="1752600" y="2800350"/>
          <a:ext cx="1524000" cy="202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217798"/>
              </p:ext>
            </p:extLst>
          </p:nvPr>
        </p:nvGraphicFramePr>
        <p:xfrm>
          <a:off x="3276600" y="2800350"/>
          <a:ext cx="152940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7000" y="2595578"/>
            <a:ext cx="4679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 Direct Income per Ramp per Hour - % of Workshop Wise Dispersion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E7E250-B68B-41DA-AF91-F9E38E7E43BC}"/>
              </a:ext>
            </a:extLst>
          </p:cNvPr>
          <p:cNvCxnSpPr>
            <a:cxnSpLocks/>
          </p:cNvCxnSpPr>
          <p:nvPr/>
        </p:nvCxnSpPr>
        <p:spPr bwMode="auto">
          <a:xfrm>
            <a:off x="765175" y="3656751"/>
            <a:ext cx="7588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ysDash"/>
            <a:round/>
            <a:headEnd type="none" w="med" len="lg"/>
            <a:tailEnd type="none" w="med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02957" y="3393817"/>
            <a:ext cx="562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CC896-6D97-43AC-A731-346CF27E948F}"/>
              </a:ext>
            </a:extLst>
          </p:cNvPr>
          <p:cNvSpPr txBox="1"/>
          <p:nvPr/>
        </p:nvSpPr>
        <p:spPr>
          <a:xfrm>
            <a:off x="250703" y="3770531"/>
            <a:ext cx="724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Profitable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B1479-840A-4670-9E5F-D5F80FEA2171}"/>
              </a:ext>
            </a:extLst>
          </p:cNvPr>
          <p:cNvSpPr txBox="1"/>
          <p:nvPr/>
        </p:nvSpPr>
        <p:spPr>
          <a:xfrm>
            <a:off x="990601" y="-23515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1.3.2 </a:t>
            </a:r>
            <a:r>
              <a:rPr lang="en-US" altLang="en-US" sz="1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– </a:t>
            </a: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Differentiating profitability of WS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05AE571-18ED-47C6-8E98-25941E4C71EA}"/>
              </a:ext>
            </a:extLst>
          </p:cNvPr>
          <p:cNvGraphicFramePr>
            <a:graphicFrameLocks noGrp="1"/>
          </p:cNvGraphicFramePr>
          <p:nvPr/>
        </p:nvGraphicFramePr>
        <p:xfrm>
          <a:off x="4945547" y="2786857"/>
          <a:ext cx="4042878" cy="763054"/>
        </p:xfrm>
        <a:graphic>
          <a:graphicData uri="http://schemas.openxmlformats.org/drawingml/2006/table">
            <a:tbl>
              <a:tblPr/>
              <a:tblGrid>
                <a:gridCol w="54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4">
                  <a:extLst>
                    <a:ext uri="{9D8B030D-6E8A-4147-A177-3AD203B41FA5}">
                      <a16:colId xmlns:a16="http://schemas.microsoft.com/office/drawing/2014/main" val="47973732"/>
                    </a:ext>
                  </a:extLst>
                </a:gridCol>
                <a:gridCol w="182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Profitable WS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(Workshops with High NDI &amp; L/V above threshold)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Profitable WS</a:t>
                      </a: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(NDI and L/V below City threshold</a:t>
                      </a: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W/s randomly selected to match City wise contribution of profitable dealers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A6D45088-DEC3-4547-89E9-31E38D4DC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78873"/>
              </p:ext>
            </p:extLst>
          </p:nvPr>
        </p:nvGraphicFramePr>
        <p:xfrm>
          <a:off x="119743" y="424084"/>
          <a:ext cx="8868682" cy="210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2660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lg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QCTEMP98">
  <a:themeElements>
    <a:clrScheme name="QCTEMP98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CTEMP9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66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6600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Wingdings 2" pitchFamily="18" charset="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solidFill>
              <a:srgbClr val="000099"/>
            </a:solidFill>
            <a:effectLst/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QCTEMP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CTEMP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CTEMP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376850DD18144946570FA67896DC9" ma:contentTypeVersion="10" ma:contentTypeDescription="Create a new document." ma:contentTypeScope="" ma:versionID="de90f423b725c21bb8b5b600b87cf3bf">
  <xsd:schema xmlns:xsd="http://www.w3.org/2001/XMLSchema" xmlns:xs="http://www.w3.org/2001/XMLSchema" xmlns:p="http://schemas.microsoft.com/office/2006/metadata/properties" xmlns:ns3="72124803-47c8-4378-8417-06c48a6350e8" xmlns:ns4="c0f2eddf-e389-4813-b149-dc1d2564abd0" targetNamespace="http://schemas.microsoft.com/office/2006/metadata/properties" ma:root="true" ma:fieldsID="f9015a8d4967eec446dd2dbe152658ef" ns3:_="" ns4:_="">
    <xsd:import namespace="72124803-47c8-4378-8417-06c48a6350e8"/>
    <xsd:import namespace="c0f2eddf-e389-4813-b149-dc1d2564ab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24803-47c8-4378-8417-06c48a6350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2eddf-e389-4813-b149-dc1d2564ab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0A7A91-5020-421F-AC76-6E30B482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C9203-D7B6-443F-B8C5-321F48995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124803-47c8-4378-8417-06c48a6350e8"/>
    <ds:schemaRef ds:uri="c0f2eddf-e389-4813-b149-dc1d2564a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D3350F-5A80-4BF5-BF14-009AF190B25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72124803-47c8-4378-8417-06c48a6350e8"/>
    <ds:schemaRef ds:uri="http://schemas.microsoft.com/office/infopath/2007/PartnerControls"/>
    <ds:schemaRef ds:uri="http://schemas.openxmlformats.org/package/2006/metadata/core-properties"/>
    <ds:schemaRef ds:uri="c0f2eddf-e389-4813-b149-dc1d2564abd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62190</TotalTime>
  <Words>4005</Words>
  <Application>Microsoft Office PowerPoint</Application>
  <PresentationFormat>On-screen Show (16:9)</PresentationFormat>
  <Paragraphs>1147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Microsoft Sans Serif</vt:lpstr>
      <vt:lpstr>Times New Roman</vt:lpstr>
      <vt:lpstr>Webdings</vt:lpstr>
      <vt:lpstr>Wingdings 2</vt:lpstr>
      <vt:lpstr>Default Design</vt:lpstr>
      <vt:lpstr>QCTEMP98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 STATISTICAL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&amp; MEASURE BB</dc:title>
  <dc:subject>SIX SIGMA</dc:subject>
  <dc:creator>TUMMALA</dc:creator>
  <cp:lastModifiedBy>Madhu Kiran Dadisetty</cp:lastModifiedBy>
  <cp:revision>2487</cp:revision>
  <cp:lastPrinted>2000-12-08T09:17:23Z</cp:lastPrinted>
  <dcterms:created xsi:type="dcterms:W3CDTF">1998-04-21T13:21:34Z</dcterms:created>
  <dcterms:modified xsi:type="dcterms:W3CDTF">2024-02-03T03:14:39Z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0x010100522376850DD18144946570FA67896DC9</vt:lpwstr>
  </property>
</Properties>
</file>