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80" r:id="rId7"/>
    <p:sldId id="575" r:id="rId8"/>
    <p:sldId id="576" r:id="rId9"/>
    <p:sldId id="581" r:id="rId10"/>
    <p:sldId id="582" r:id="rId11"/>
    <p:sldId id="583" r:id="rId12"/>
    <p:sldId id="584" r:id="rId13"/>
    <p:sldId id="585" r:id="rId14"/>
    <p:sldId id="577" r:id="rId15"/>
    <p:sldId id="579" r:id="rId16"/>
    <p:sldId id="578" r:id="rId17"/>
    <p:sldId id="570"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FCC97-9325-4250-8977-DA85C4B39BC8}" v="19" dt="2025-05-03T13:00:39.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napalli Madhukishore" userId="c3a795636a04dabd" providerId="LiveId" clId="{5CFFCC97-9325-4250-8977-DA85C4B39BC8}"/>
    <pc:docChg chg="undo redo custSel addSld delSld modSld">
      <pc:chgData name="Vanapalli Madhukishore" userId="c3a795636a04dabd" providerId="LiveId" clId="{5CFFCC97-9325-4250-8977-DA85C4B39BC8}" dt="2025-05-03T13:00:47.857" v="507" actId="14100"/>
      <pc:docMkLst>
        <pc:docMk/>
      </pc:docMkLst>
      <pc:sldChg chg="modSp mod">
        <pc:chgData name="Vanapalli Madhukishore" userId="c3a795636a04dabd" providerId="LiveId" clId="{5CFFCC97-9325-4250-8977-DA85C4B39BC8}" dt="2025-05-03T12:17:14.767" v="188" actId="1076"/>
        <pc:sldMkLst>
          <pc:docMk/>
          <pc:sldMk cId="109857222" sldId="256"/>
        </pc:sldMkLst>
        <pc:spChg chg="mod">
          <ac:chgData name="Vanapalli Madhukishore" userId="c3a795636a04dabd" providerId="LiveId" clId="{5CFFCC97-9325-4250-8977-DA85C4B39BC8}" dt="2025-05-03T12:16:31.836" v="176" actId="207"/>
          <ac:spMkLst>
            <pc:docMk/>
            <pc:sldMk cId="109857222" sldId="256"/>
            <ac:spMk id="2" creationId="{00000000-0000-0000-0000-000000000000}"/>
          </ac:spMkLst>
        </pc:spChg>
        <pc:spChg chg="mod">
          <ac:chgData name="Vanapalli Madhukishore" userId="c3a795636a04dabd" providerId="LiveId" clId="{5CFFCC97-9325-4250-8977-DA85C4B39BC8}" dt="2025-05-03T12:17:14.767" v="188" actId="1076"/>
          <ac:spMkLst>
            <pc:docMk/>
            <pc:sldMk cId="109857222" sldId="256"/>
            <ac:spMk id="3" creationId="{00000000-0000-0000-0000-000000000000}"/>
          </ac:spMkLst>
        </pc:spChg>
      </pc:sldChg>
      <pc:sldChg chg="modSp mod">
        <pc:chgData name="Vanapalli Madhukishore" userId="c3a795636a04dabd" providerId="LiveId" clId="{5CFFCC97-9325-4250-8977-DA85C4B39BC8}" dt="2025-05-03T12:19:42.858" v="201" actId="2711"/>
        <pc:sldMkLst>
          <pc:docMk/>
          <pc:sldMk cId="3372914246" sldId="572"/>
        </pc:sldMkLst>
        <pc:spChg chg="mod">
          <ac:chgData name="Vanapalli Madhukishore" userId="c3a795636a04dabd" providerId="LiveId" clId="{5CFFCC97-9325-4250-8977-DA85C4B39BC8}" dt="2025-05-03T12:19:42.858" v="201" actId="2711"/>
          <ac:spMkLst>
            <pc:docMk/>
            <pc:sldMk cId="3372914246" sldId="572"/>
            <ac:spMk id="3" creationId="{28E8C97F-5AC9-F1CA-3CCC-090D5B13989A}"/>
          </ac:spMkLst>
        </pc:spChg>
      </pc:sldChg>
      <pc:sldChg chg="modSp mod">
        <pc:chgData name="Vanapalli Madhukishore" userId="c3a795636a04dabd" providerId="LiveId" clId="{5CFFCC97-9325-4250-8977-DA85C4B39BC8}" dt="2025-05-03T12:22:07.669" v="218" actId="1076"/>
        <pc:sldMkLst>
          <pc:docMk/>
          <pc:sldMk cId="204139634" sldId="573"/>
        </pc:sldMkLst>
        <pc:spChg chg="mod">
          <ac:chgData name="Vanapalli Madhukishore" userId="c3a795636a04dabd" providerId="LiveId" clId="{5CFFCC97-9325-4250-8977-DA85C4B39BC8}" dt="2025-05-03T12:22:03.555" v="217" actId="1076"/>
          <ac:spMkLst>
            <pc:docMk/>
            <pc:sldMk cId="204139634" sldId="573"/>
            <ac:spMk id="2" creationId="{AD27B4B1-584E-2479-D762-2265C7398D27}"/>
          </ac:spMkLst>
        </pc:spChg>
        <pc:spChg chg="mod">
          <ac:chgData name="Vanapalli Madhukishore" userId="c3a795636a04dabd" providerId="LiveId" clId="{5CFFCC97-9325-4250-8977-DA85C4B39BC8}" dt="2025-05-03T12:22:07.669" v="218" actId="1076"/>
          <ac:spMkLst>
            <pc:docMk/>
            <pc:sldMk cId="204139634" sldId="573"/>
            <ac:spMk id="3" creationId="{AF67202D-4065-DDD7-98F1-4291C536D1A3}"/>
          </ac:spMkLst>
        </pc:spChg>
      </pc:sldChg>
      <pc:sldChg chg="addSp delSp modSp mod">
        <pc:chgData name="Vanapalli Madhukishore" userId="c3a795636a04dabd" providerId="LiveId" clId="{5CFFCC97-9325-4250-8977-DA85C4B39BC8}" dt="2025-05-03T12:37:08.158" v="355" actId="113"/>
        <pc:sldMkLst>
          <pc:docMk/>
          <pc:sldMk cId="3501125123" sldId="574"/>
        </pc:sldMkLst>
        <pc:spChg chg="mod">
          <ac:chgData name="Vanapalli Madhukishore" userId="c3a795636a04dabd" providerId="LiveId" clId="{5CFFCC97-9325-4250-8977-DA85C4B39BC8}" dt="2025-05-03T12:22:21.029" v="221"/>
          <ac:spMkLst>
            <pc:docMk/>
            <pc:sldMk cId="3501125123" sldId="574"/>
            <ac:spMk id="2" creationId="{64292D15-41B4-89C1-0EA3-03BC9FA16F97}"/>
          </ac:spMkLst>
        </pc:spChg>
        <pc:spChg chg="add del mod">
          <ac:chgData name="Vanapalli Madhukishore" userId="c3a795636a04dabd" providerId="LiveId" clId="{5CFFCC97-9325-4250-8977-DA85C4B39BC8}" dt="2025-05-03T12:37:08.158" v="355" actId="113"/>
          <ac:spMkLst>
            <pc:docMk/>
            <pc:sldMk cId="3501125123" sldId="574"/>
            <ac:spMk id="3" creationId="{FE07E8EE-7F26-D809-3523-C58876935A4E}"/>
          </ac:spMkLst>
        </pc:spChg>
        <pc:spChg chg="add mod">
          <ac:chgData name="Vanapalli Madhukishore" userId="c3a795636a04dabd" providerId="LiveId" clId="{5CFFCC97-9325-4250-8977-DA85C4B39BC8}" dt="2025-05-03T12:24:27.482" v="224"/>
          <ac:spMkLst>
            <pc:docMk/>
            <pc:sldMk cId="3501125123" sldId="574"/>
            <ac:spMk id="4" creationId="{CCAD25CF-CEB0-1D1C-CD66-D95482065DB1}"/>
          </ac:spMkLst>
        </pc:spChg>
        <pc:spChg chg="add mod">
          <ac:chgData name="Vanapalli Madhukishore" userId="c3a795636a04dabd" providerId="LiveId" clId="{5CFFCC97-9325-4250-8977-DA85C4B39BC8}" dt="2025-05-03T12:24:34.167" v="226"/>
          <ac:spMkLst>
            <pc:docMk/>
            <pc:sldMk cId="3501125123" sldId="574"/>
            <ac:spMk id="5" creationId="{700D00F8-BE6C-0A58-8D90-3373E4688EF1}"/>
          </ac:spMkLst>
        </pc:spChg>
        <pc:spChg chg="add mod">
          <ac:chgData name="Vanapalli Madhukishore" userId="c3a795636a04dabd" providerId="LiveId" clId="{5CFFCC97-9325-4250-8977-DA85C4B39BC8}" dt="2025-05-03T12:25:56.597" v="243"/>
          <ac:spMkLst>
            <pc:docMk/>
            <pc:sldMk cId="3501125123" sldId="574"/>
            <ac:spMk id="6" creationId="{500747C1-EBDF-2636-D1AB-84DFB50D6BC5}"/>
          </ac:spMkLst>
        </pc:spChg>
      </pc:sldChg>
      <pc:sldChg chg="modSp mod">
        <pc:chgData name="Vanapalli Madhukishore" userId="c3a795636a04dabd" providerId="LiveId" clId="{5CFFCC97-9325-4250-8977-DA85C4B39BC8}" dt="2025-05-03T12:35:10.502" v="342" actId="1076"/>
        <pc:sldMkLst>
          <pc:docMk/>
          <pc:sldMk cId="1199084396" sldId="575"/>
        </pc:sldMkLst>
        <pc:spChg chg="mod">
          <ac:chgData name="Vanapalli Madhukishore" userId="c3a795636a04dabd" providerId="LiveId" clId="{5CFFCC97-9325-4250-8977-DA85C4B39BC8}" dt="2025-05-03T12:35:10.502" v="342" actId="1076"/>
          <ac:spMkLst>
            <pc:docMk/>
            <pc:sldMk cId="1199084396" sldId="575"/>
            <ac:spMk id="2" creationId="{283DBEE6-616C-2711-86DB-C62E77D17F92}"/>
          </ac:spMkLst>
        </pc:spChg>
        <pc:spChg chg="mod">
          <ac:chgData name="Vanapalli Madhukishore" userId="c3a795636a04dabd" providerId="LiveId" clId="{5CFFCC97-9325-4250-8977-DA85C4B39BC8}" dt="2025-05-03T12:35:06.535" v="341" actId="14100"/>
          <ac:spMkLst>
            <pc:docMk/>
            <pc:sldMk cId="1199084396" sldId="575"/>
            <ac:spMk id="3" creationId="{B5107410-DE3D-5F62-F9D7-11EAEA92F0BB}"/>
          </ac:spMkLst>
        </pc:spChg>
      </pc:sldChg>
      <pc:sldChg chg="addSp delSp modSp mod">
        <pc:chgData name="Vanapalli Madhukishore" userId="c3a795636a04dabd" providerId="LiveId" clId="{5CFFCC97-9325-4250-8977-DA85C4B39BC8}" dt="2025-05-03T12:59:23.090" v="499" actId="20577"/>
        <pc:sldMkLst>
          <pc:docMk/>
          <pc:sldMk cId="58742533" sldId="576"/>
        </pc:sldMkLst>
        <pc:spChg chg="mod">
          <ac:chgData name="Vanapalli Madhukishore" userId="c3a795636a04dabd" providerId="LiveId" clId="{5CFFCC97-9325-4250-8977-DA85C4B39BC8}" dt="2025-05-03T12:59:23.090" v="499" actId="20577"/>
          <ac:spMkLst>
            <pc:docMk/>
            <pc:sldMk cId="58742533" sldId="576"/>
            <ac:spMk id="2" creationId="{B98F756E-D4E1-5A9A-636A-7FA06EC394F3}"/>
          </ac:spMkLst>
        </pc:spChg>
        <pc:spChg chg="del mod">
          <ac:chgData name="Vanapalli Madhukishore" userId="c3a795636a04dabd" providerId="LiveId" clId="{5CFFCC97-9325-4250-8977-DA85C4B39BC8}" dt="2025-05-03T12:49:26.004" v="446"/>
          <ac:spMkLst>
            <pc:docMk/>
            <pc:sldMk cId="58742533" sldId="576"/>
            <ac:spMk id="3" creationId="{66102C9B-C4AF-D0DB-DE74-862D9812001C}"/>
          </ac:spMkLst>
        </pc:spChg>
        <pc:picChg chg="add mod">
          <ac:chgData name="Vanapalli Madhukishore" userId="c3a795636a04dabd" providerId="LiveId" clId="{5CFFCC97-9325-4250-8977-DA85C4B39BC8}" dt="2025-05-03T12:49:41.664" v="452" actId="1076"/>
          <ac:picMkLst>
            <pc:docMk/>
            <pc:sldMk cId="58742533" sldId="576"/>
            <ac:picMk id="5" creationId="{4061A279-15BA-CF5F-5522-6E55C730723C}"/>
          </ac:picMkLst>
        </pc:picChg>
      </pc:sldChg>
      <pc:sldChg chg="modSp mod">
        <pc:chgData name="Vanapalli Madhukishore" userId="c3a795636a04dabd" providerId="LiveId" clId="{5CFFCC97-9325-4250-8977-DA85C4B39BC8}" dt="2025-05-03T12:41:14.657" v="391" actId="113"/>
        <pc:sldMkLst>
          <pc:docMk/>
          <pc:sldMk cId="2245309600" sldId="577"/>
        </pc:sldMkLst>
        <pc:spChg chg="mod">
          <ac:chgData name="Vanapalli Madhukishore" userId="c3a795636a04dabd" providerId="LiveId" clId="{5CFFCC97-9325-4250-8977-DA85C4B39BC8}" dt="2025-05-03T12:41:14.657" v="391" actId="113"/>
          <ac:spMkLst>
            <pc:docMk/>
            <pc:sldMk cId="2245309600" sldId="577"/>
            <ac:spMk id="3" creationId="{21789DDB-698E-B624-5621-F9D79482FFED}"/>
          </ac:spMkLst>
        </pc:spChg>
      </pc:sldChg>
      <pc:sldChg chg="modSp mod">
        <pc:chgData name="Vanapalli Madhukishore" userId="c3a795636a04dabd" providerId="LiveId" clId="{5CFFCC97-9325-4250-8977-DA85C4B39BC8}" dt="2025-05-03T12:47:06.935" v="444"/>
        <pc:sldMkLst>
          <pc:docMk/>
          <pc:sldMk cId="1691700673" sldId="578"/>
        </pc:sldMkLst>
        <pc:spChg chg="mod">
          <ac:chgData name="Vanapalli Madhukishore" userId="c3a795636a04dabd" providerId="LiveId" clId="{5CFFCC97-9325-4250-8977-DA85C4B39BC8}" dt="2025-05-03T12:47:06.935" v="444"/>
          <ac:spMkLst>
            <pc:docMk/>
            <pc:sldMk cId="1691700673" sldId="578"/>
            <ac:spMk id="3" creationId="{5E6198D1-2392-A218-1A4C-10F40FCB8253}"/>
          </ac:spMkLst>
        </pc:spChg>
      </pc:sldChg>
      <pc:sldChg chg="modSp mod">
        <pc:chgData name="Vanapalli Madhukishore" userId="c3a795636a04dabd" providerId="LiveId" clId="{5CFFCC97-9325-4250-8977-DA85C4B39BC8}" dt="2025-05-03T12:43:15.101" v="412" actId="207"/>
        <pc:sldMkLst>
          <pc:docMk/>
          <pc:sldMk cId="3744199677" sldId="579"/>
        </pc:sldMkLst>
        <pc:spChg chg="mod">
          <ac:chgData name="Vanapalli Madhukishore" userId="c3a795636a04dabd" providerId="LiveId" clId="{5CFFCC97-9325-4250-8977-DA85C4B39BC8}" dt="2025-05-03T12:43:15.101" v="412" actId="207"/>
          <ac:spMkLst>
            <pc:docMk/>
            <pc:sldMk cId="3744199677" sldId="579"/>
            <ac:spMk id="3" creationId="{3F2C79AB-5BF9-3911-CAE8-5E44B0DF2236}"/>
          </ac:spMkLst>
        </pc:spChg>
      </pc:sldChg>
      <pc:sldChg chg="delSp modSp new mod">
        <pc:chgData name="Vanapalli Madhukishore" userId="c3a795636a04dabd" providerId="LiveId" clId="{5CFFCC97-9325-4250-8977-DA85C4B39BC8}" dt="2025-05-03T12:38:08.218" v="366" actId="113"/>
        <pc:sldMkLst>
          <pc:docMk/>
          <pc:sldMk cId="3405954018" sldId="580"/>
        </pc:sldMkLst>
        <pc:spChg chg="del">
          <ac:chgData name="Vanapalli Madhukishore" userId="c3a795636a04dabd" providerId="LiveId" clId="{5CFFCC97-9325-4250-8977-DA85C4B39BC8}" dt="2025-05-03T12:28:26.511" v="266" actId="478"/>
          <ac:spMkLst>
            <pc:docMk/>
            <pc:sldMk cId="3405954018" sldId="580"/>
            <ac:spMk id="2" creationId="{F18FD9BD-875C-4472-0207-1239F235760B}"/>
          </ac:spMkLst>
        </pc:spChg>
        <pc:spChg chg="mod">
          <ac:chgData name="Vanapalli Madhukishore" userId="c3a795636a04dabd" providerId="LiveId" clId="{5CFFCC97-9325-4250-8977-DA85C4B39BC8}" dt="2025-05-03T12:38:08.218" v="366" actId="113"/>
          <ac:spMkLst>
            <pc:docMk/>
            <pc:sldMk cId="3405954018" sldId="580"/>
            <ac:spMk id="3" creationId="{6CC99C57-8B59-D908-B3E6-9758CB54158D}"/>
          </ac:spMkLst>
        </pc:spChg>
      </pc:sldChg>
      <pc:sldChg chg="addSp delSp modSp new mod">
        <pc:chgData name="Vanapalli Madhukishore" userId="c3a795636a04dabd" providerId="LiveId" clId="{5CFFCC97-9325-4250-8977-DA85C4B39BC8}" dt="2025-05-03T12:54:40.853" v="473" actId="20577"/>
        <pc:sldMkLst>
          <pc:docMk/>
          <pc:sldMk cId="3192608555" sldId="581"/>
        </pc:sldMkLst>
        <pc:spChg chg="mod">
          <ac:chgData name="Vanapalli Madhukishore" userId="c3a795636a04dabd" providerId="LiveId" clId="{5CFFCC97-9325-4250-8977-DA85C4B39BC8}" dt="2025-05-03T12:54:40.853" v="473" actId="20577"/>
          <ac:spMkLst>
            <pc:docMk/>
            <pc:sldMk cId="3192608555" sldId="581"/>
            <ac:spMk id="2" creationId="{2564C259-6AFD-CF67-5FAE-4DCE63C59882}"/>
          </ac:spMkLst>
        </pc:spChg>
        <pc:spChg chg="del">
          <ac:chgData name="Vanapalli Madhukishore" userId="c3a795636a04dabd" providerId="LiveId" clId="{5CFFCC97-9325-4250-8977-DA85C4B39BC8}" dt="2025-05-03T12:51:00.753" v="454"/>
          <ac:spMkLst>
            <pc:docMk/>
            <pc:sldMk cId="3192608555" sldId="581"/>
            <ac:spMk id="3" creationId="{62E927DF-4FA3-408C-8F03-A3B1EA92BCB6}"/>
          </ac:spMkLst>
        </pc:spChg>
        <pc:picChg chg="add mod">
          <ac:chgData name="Vanapalli Madhukishore" userId="c3a795636a04dabd" providerId="LiveId" clId="{5CFFCC97-9325-4250-8977-DA85C4B39BC8}" dt="2025-05-03T12:51:01.446" v="456" actId="962"/>
          <ac:picMkLst>
            <pc:docMk/>
            <pc:sldMk cId="3192608555" sldId="581"/>
            <ac:picMk id="5" creationId="{9A727E24-66E6-9CEF-455E-90DEDD62ED0B}"/>
          </ac:picMkLst>
        </pc:picChg>
      </pc:sldChg>
      <pc:sldChg chg="addSp delSp modSp new mod">
        <pc:chgData name="Vanapalli Madhukishore" userId="c3a795636a04dabd" providerId="LiveId" clId="{5CFFCC97-9325-4250-8977-DA85C4B39BC8}" dt="2025-05-03T12:54:35.847" v="469" actId="20577"/>
        <pc:sldMkLst>
          <pc:docMk/>
          <pc:sldMk cId="252755713" sldId="582"/>
        </pc:sldMkLst>
        <pc:spChg chg="mod">
          <ac:chgData name="Vanapalli Madhukishore" userId="c3a795636a04dabd" providerId="LiveId" clId="{5CFFCC97-9325-4250-8977-DA85C4B39BC8}" dt="2025-05-03T12:54:35.847" v="469" actId="20577"/>
          <ac:spMkLst>
            <pc:docMk/>
            <pc:sldMk cId="252755713" sldId="582"/>
            <ac:spMk id="2" creationId="{EC0D0760-C313-A20B-F82F-02B1B04DE0B1}"/>
          </ac:spMkLst>
        </pc:spChg>
        <pc:spChg chg="del">
          <ac:chgData name="Vanapalli Madhukishore" userId="c3a795636a04dabd" providerId="LiveId" clId="{5CFFCC97-9325-4250-8977-DA85C4B39BC8}" dt="2025-05-03T12:53:47.421" v="460"/>
          <ac:spMkLst>
            <pc:docMk/>
            <pc:sldMk cId="252755713" sldId="582"/>
            <ac:spMk id="3" creationId="{4A013609-35F9-A1FF-28E7-6A2CBCC73BCB}"/>
          </ac:spMkLst>
        </pc:spChg>
        <pc:picChg chg="add mod">
          <ac:chgData name="Vanapalli Madhukishore" userId="c3a795636a04dabd" providerId="LiveId" clId="{5CFFCC97-9325-4250-8977-DA85C4B39BC8}" dt="2025-05-03T12:53:55.543" v="466" actId="14100"/>
          <ac:picMkLst>
            <pc:docMk/>
            <pc:sldMk cId="252755713" sldId="582"/>
            <ac:picMk id="5" creationId="{72CDD89B-E0B2-2510-5FDA-2FB2BF9075F3}"/>
          </ac:picMkLst>
        </pc:picChg>
      </pc:sldChg>
      <pc:sldChg chg="addSp delSp modSp new mod">
        <pc:chgData name="Vanapalli Madhukishore" userId="c3a795636a04dabd" providerId="LiveId" clId="{5CFFCC97-9325-4250-8977-DA85C4B39BC8}" dt="2025-05-03T12:56:23.215" v="483" actId="20577"/>
        <pc:sldMkLst>
          <pc:docMk/>
          <pc:sldMk cId="4122904548" sldId="583"/>
        </pc:sldMkLst>
        <pc:spChg chg="mod">
          <ac:chgData name="Vanapalli Madhukishore" userId="c3a795636a04dabd" providerId="LiveId" clId="{5CFFCC97-9325-4250-8977-DA85C4B39BC8}" dt="2025-05-03T12:56:23.215" v="483" actId="20577"/>
          <ac:spMkLst>
            <pc:docMk/>
            <pc:sldMk cId="4122904548" sldId="583"/>
            <ac:spMk id="2" creationId="{751A44FF-909E-EFD2-1D6D-3DBC60D01692}"/>
          </ac:spMkLst>
        </pc:spChg>
        <pc:spChg chg="del">
          <ac:chgData name="Vanapalli Madhukishore" userId="c3a795636a04dabd" providerId="LiveId" clId="{5CFFCC97-9325-4250-8977-DA85C4B39BC8}" dt="2025-05-03T12:55:54.254" v="475"/>
          <ac:spMkLst>
            <pc:docMk/>
            <pc:sldMk cId="4122904548" sldId="583"/>
            <ac:spMk id="3" creationId="{57A1B400-C135-D924-2A4F-0896CF983F2E}"/>
          </ac:spMkLst>
        </pc:spChg>
        <pc:picChg chg="add mod">
          <ac:chgData name="Vanapalli Madhukishore" userId="c3a795636a04dabd" providerId="LiveId" clId="{5CFFCC97-9325-4250-8977-DA85C4B39BC8}" dt="2025-05-03T12:55:58.329" v="479" actId="14100"/>
          <ac:picMkLst>
            <pc:docMk/>
            <pc:sldMk cId="4122904548" sldId="583"/>
            <ac:picMk id="5" creationId="{B0C10076-6E2D-AB95-F03C-D93A55CECBC2}"/>
          </ac:picMkLst>
        </pc:picChg>
      </pc:sldChg>
      <pc:sldChg chg="addSp delSp modSp new mod">
        <pc:chgData name="Vanapalli Madhukishore" userId="c3a795636a04dabd" providerId="LiveId" clId="{5CFFCC97-9325-4250-8977-DA85C4B39BC8}" dt="2025-05-03T12:59:13.394" v="498" actId="20577"/>
        <pc:sldMkLst>
          <pc:docMk/>
          <pc:sldMk cId="525110539" sldId="584"/>
        </pc:sldMkLst>
        <pc:spChg chg="mod">
          <ac:chgData name="Vanapalli Madhukishore" userId="c3a795636a04dabd" providerId="LiveId" clId="{5CFFCC97-9325-4250-8977-DA85C4B39BC8}" dt="2025-05-03T12:59:13.394" v="498" actId="20577"/>
          <ac:spMkLst>
            <pc:docMk/>
            <pc:sldMk cId="525110539" sldId="584"/>
            <ac:spMk id="2" creationId="{CE329C0E-CC93-CB81-0A79-106D7C624D2B}"/>
          </ac:spMkLst>
        </pc:spChg>
        <pc:spChg chg="del">
          <ac:chgData name="Vanapalli Madhukishore" userId="c3a795636a04dabd" providerId="LiveId" clId="{5CFFCC97-9325-4250-8977-DA85C4B39BC8}" dt="2025-05-03T12:58:20.099" v="488"/>
          <ac:spMkLst>
            <pc:docMk/>
            <pc:sldMk cId="525110539" sldId="584"/>
            <ac:spMk id="3" creationId="{66963EB0-7B1A-8D7E-3245-E142BF256084}"/>
          </ac:spMkLst>
        </pc:spChg>
        <pc:picChg chg="add mod">
          <ac:chgData name="Vanapalli Madhukishore" userId="c3a795636a04dabd" providerId="LiveId" clId="{5CFFCC97-9325-4250-8977-DA85C4B39BC8}" dt="2025-05-03T12:58:27.019" v="493" actId="14100"/>
          <ac:picMkLst>
            <pc:docMk/>
            <pc:sldMk cId="525110539" sldId="584"/>
            <ac:picMk id="5" creationId="{AAE06BE0-40F4-30C4-C913-D97B927FA98C}"/>
          </ac:picMkLst>
        </pc:picChg>
      </pc:sldChg>
      <pc:sldChg chg="addSp delSp modSp new mod">
        <pc:chgData name="Vanapalli Madhukishore" userId="c3a795636a04dabd" providerId="LiveId" clId="{5CFFCC97-9325-4250-8977-DA85C4B39BC8}" dt="2025-05-03T13:00:47.857" v="507" actId="14100"/>
        <pc:sldMkLst>
          <pc:docMk/>
          <pc:sldMk cId="1739971378" sldId="585"/>
        </pc:sldMkLst>
        <pc:spChg chg="mod">
          <ac:chgData name="Vanapalli Madhukishore" userId="c3a795636a04dabd" providerId="LiveId" clId="{5CFFCC97-9325-4250-8977-DA85C4B39BC8}" dt="2025-05-03T12:59:10.205" v="497" actId="20577"/>
          <ac:spMkLst>
            <pc:docMk/>
            <pc:sldMk cId="1739971378" sldId="585"/>
            <ac:spMk id="2" creationId="{ACBAEBD4-AB21-5279-90FF-F85D7F545C16}"/>
          </ac:spMkLst>
        </pc:spChg>
        <pc:spChg chg="del">
          <ac:chgData name="Vanapalli Madhukishore" userId="c3a795636a04dabd" providerId="LiveId" clId="{5CFFCC97-9325-4250-8977-DA85C4B39BC8}" dt="2025-05-03T13:00:39.993" v="502"/>
          <ac:spMkLst>
            <pc:docMk/>
            <pc:sldMk cId="1739971378" sldId="585"/>
            <ac:spMk id="3" creationId="{03256A37-FA23-A119-1707-B7F9B9D2B76E}"/>
          </ac:spMkLst>
        </pc:spChg>
        <pc:picChg chg="add mod">
          <ac:chgData name="Vanapalli Madhukishore" userId="c3a795636a04dabd" providerId="LiveId" clId="{5CFFCC97-9325-4250-8977-DA85C4B39BC8}" dt="2025-05-03T13:00:47.857" v="507" actId="14100"/>
          <ac:picMkLst>
            <pc:docMk/>
            <pc:sldMk cId="1739971378" sldId="585"/>
            <ac:picMk id="5" creationId="{9A73F82F-C48C-7064-5AA6-8D8F75C0ED43}"/>
          </ac:picMkLst>
        </pc:picChg>
      </pc:sldChg>
      <pc:sldChg chg="new del">
        <pc:chgData name="Vanapalli Madhukishore" userId="c3a795636a04dabd" providerId="LiveId" clId="{5CFFCC97-9325-4250-8977-DA85C4B39BC8}" dt="2025-05-03T12:59:28.419" v="501" actId="680"/>
        <pc:sldMkLst>
          <pc:docMk/>
          <pc:sldMk cId="2240090809" sldId="586"/>
        </pc:sldMkLst>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03/05/2025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dhukishore2005/-Image-Classification-of-Dog-Breeds-Using-Transfer-Learning-Techniques.git" TargetMode="External"/><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3000" b="1" dirty="0"/>
            </a:br>
            <a:r>
              <a:rPr lang="en-US" sz="3000" b="1" i="0" dirty="0">
                <a:effectLst/>
                <a:latin typeface="Aptos Display (Headings)"/>
              </a:rPr>
              <a:t>Image Classification of Dog Breeds Using Transfer Learning Techniques</a:t>
            </a:r>
            <a:endParaRPr lang="en-US" sz="3000" b="1" kern="1200" dirty="0">
              <a:latin typeface="Aptos Display (Headings)"/>
            </a:endParaRPr>
          </a:p>
        </p:txBody>
      </p:sp>
      <p:sp>
        <p:nvSpPr>
          <p:cNvPr id="3" name="Subtitle 2"/>
          <p:cNvSpPr>
            <a:spLocks noGrp="1"/>
          </p:cNvSpPr>
          <p:nvPr>
            <p:ph type="subTitle" idx="1"/>
          </p:nvPr>
        </p:nvSpPr>
        <p:spPr>
          <a:xfrm>
            <a:off x="599609" y="3293325"/>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 Vanapalli </a:t>
            </a:r>
            <a:r>
              <a:rPr lang="en-US" sz="1600" b="1" cap="all" dirty="0" err="1"/>
              <a:t>madhu</a:t>
            </a:r>
            <a:r>
              <a:rPr lang="en-US" sz="1600" b="1" cap="all" dirty="0"/>
              <a:t> </a:t>
            </a:r>
            <a:r>
              <a:rPr lang="en-US" sz="1600" b="1" cap="all" dirty="0" err="1"/>
              <a:t>kishore</a:t>
            </a:r>
            <a:endParaRPr lang="en-US" sz="1600" b="1" cap="all" dirty="0"/>
          </a:p>
          <a:p>
            <a:pPr algn="l">
              <a:spcAft>
                <a:spcPts val="600"/>
              </a:spcAft>
            </a:pPr>
            <a:r>
              <a:rPr lang="en-US" sz="1600" b="1" cap="all" dirty="0"/>
              <a:t>College Name : </a:t>
            </a:r>
            <a:r>
              <a:rPr lang="en-US" sz="1600" b="1" cap="all" dirty="0" err="1"/>
              <a:t>Seshadripuram</a:t>
            </a:r>
            <a:r>
              <a:rPr lang="en-US" sz="1600" b="1" cap="all" dirty="0"/>
              <a:t> degree collage</a:t>
            </a:r>
          </a:p>
          <a:p>
            <a:pPr algn="l">
              <a:spcAft>
                <a:spcPts val="600"/>
              </a:spcAft>
            </a:pPr>
            <a:r>
              <a:rPr lang="en-US" sz="1600" b="1" cap="all" dirty="0"/>
              <a:t>Department : BCA</a:t>
            </a:r>
          </a:p>
          <a:p>
            <a:pPr algn="l">
              <a:spcAft>
                <a:spcPts val="600"/>
              </a:spcAft>
            </a:pPr>
            <a:r>
              <a:rPr lang="en-US" sz="1600" b="1" cap="all" dirty="0" err="1"/>
              <a:t>EmailID</a:t>
            </a:r>
            <a:r>
              <a:rPr lang="en-US" sz="1600" b="1" cap="all" dirty="0"/>
              <a:t> </a:t>
            </a:r>
            <a:r>
              <a:rPr lang="en-US" sz="1600" b="1" cap="all" dirty="0">
                <a:latin typeface="Arial" panose="020B0604020202020204" pitchFamily="34" charset="0"/>
                <a:cs typeface="Arial" panose="020B0604020202020204" pitchFamily="34" charset="0"/>
              </a:rPr>
              <a:t>: </a:t>
            </a:r>
            <a:r>
              <a:rPr lang="en-US" sz="1600" b="1" cap="all" dirty="0">
                <a:latin typeface="Aptos (Body)"/>
                <a:cs typeface="Arial" panose="020B0604020202020204" pitchFamily="34" charset="0"/>
              </a:rPr>
              <a:t>vanapallimadhukishore2@gmail.com</a:t>
            </a:r>
          </a:p>
          <a:p>
            <a:pPr algn="l">
              <a:spcAft>
                <a:spcPts val="600"/>
              </a:spcAft>
            </a:pPr>
            <a:r>
              <a:rPr lang="en-US" sz="1600" b="1" cap="all" dirty="0"/>
              <a:t>AICTE Student ID : </a:t>
            </a:r>
            <a:r>
              <a:rPr lang="en-US" sz="1600" b="1" dirty="0">
                <a:effectLst/>
                <a:latin typeface="Aptos (Body)"/>
              </a:rPr>
              <a:t>STU67716223e72d21735483939</a:t>
            </a:r>
            <a:endParaRPr lang="en-US" sz="1600" b="1" dirty="0">
              <a:latin typeface="Aptos (Body)"/>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0760-C313-A20B-F82F-02B1B04DE0B1}"/>
              </a:ext>
            </a:extLst>
          </p:cNvPr>
          <p:cNvSpPr>
            <a:spLocks noGrp="1"/>
          </p:cNvSpPr>
          <p:nvPr>
            <p:ph type="title"/>
          </p:nvPr>
        </p:nvSpPr>
        <p:spPr/>
        <p:txBody>
          <a:bodyPr/>
          <a:lstStyle/>
          <a:p>
            <a:r>
              <a:rPr lang="en-US" b="0" i="0" dirty="0">
                <a:solidFill>
                  <a:srgbClr val="273239"/>
                </a:solidFill>
                <a:effectLst/>
                <a:latin typeface="Arial" panose="020B0604020202020204" pitchFamily="34" charset="0"/>
                <a:cs typeface="Arial" panose="020B0604020202020204" pitchFamily="34" charset="0"/>
              </a:rPr>
              <a:t> visualizing one image from each class is not feasible but let’s view some of them:</a:t>
            </a:r>
            <a:endParaRPr lang="en-US" dirty="0">
              <a:latin typeface="Arial" panose="020B0604020202020204" pitchFamily="34" charset="0"/>
              <a:cs typeface="Arial" panose="020B0604020202020204" pitchFamily="34" charset="0"/>
            </a:endParaRPr>
          </a:p>
        </p:txBody>
      </p:sp>
      <p:pic>
        <p:nvPicPr>
          <p:cNvPr id="5" name="Content Placeholder 4" descr="A collage of dogs&#10;&#10;AI-generated content may be incorrect.">
            <a:extLst>
              <a:ext uri="{FF2B5EF4-FFF2-40B4-BE49-F238E27FC236}">
                <a16:creationId xmlns:a16="http://schemas.microsoft.com/office/drawing/2014/main" id="{72CDD89B-E0B2-2510-5FDA-2FB2BF9075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2961" y="1825625"/>
            <a:ext cx="8424153" cy="4667250"/>
          </a:xfrm>
        </p:spPr>
      </p:pic>
    </p:spTree>
    <p:extLst>
      <p:ext uri="{BB962C8B-B14F-4D97-AF65-F5344CB8AC3E}">
        <p14:creationId xmlns:p14="http://schemas.microsoft.com/office/powerpoint/2010/main" val="25275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44FF-909E-EFD2-1D6D-3DBC60D01692}"/>
              </a:ext>
            </a:extLst>
          </p:cNvPr>
          <p:cNvSpPr>
            <a:spLocks noGrp="1"/>
          </p:cNvSpPr>
          <p:nvPr>
            <p:ph type="title"/>
          </p:nvPr>
        </p:nvSpPr>
        <p:spPr/>
        <p:txBody>
          <a:bodyPr/>
          <a:lstStyle/>
          <a:p>
            <a:r>
              <a:rPr lang="en-US" b="0" i="0" dirty="0" err="1">
                <a:solidFill>
                  <a:srgbClr val="273239"/>
                </a:solidFill>
                <a:effectLst/>
                <a:latin typeface="Arial" panose="020B0604020202020204" pitchFamily="34" charset="0"/>
                <a:cs typeface="Arial" panose="020B0604020202020204" pitchFamily="34" charset="0"/>
              </a:rPr>
              <a:t>Albumentation</a:t>
            </a:r>
            <a:r>
              <a:rPr lang="en-US" b="0" i="0" dirty="0">
                <a:solidFill>
                  <a:srgbClr val="273239"/>
                </a:solidFill>
                <a:effectLst/>
                <a:latin typeface="Arial" panose="020B0604020202020204" pitchFamily="34" charset="0"/>
                <a:cs typeface="Arial" panose="020B0604020202020204" pitchFamily="34" charset="0"/>
              </a:rPr>
              <a:t> by applying it to some sample images:</a:t>
            </a:r>
            <a:endParaRPr lang="en-US" dirty="0">
              <a:latin typeface="Arial" panose="020B0604020202020204" pitchFamily="34" charset="0"/>
              <a:cs typeface="Arial" panose="020B0604020202020204" pitchFamily="34" charset="0"/>
            </a:endParaRPr>
          </a:p>
        </p:txBody>
      </p:sp>
      <p:pic>
        <p:nvPicPr>
          <p:cNvPr id="5" name="Content Placeholder 4" descr="A striped animal standing in tall grass&#10;&#10;AI-generated content may be incorrect.">
            <a:extLst>
              <a:ext uri="{FF2B5EF4-FFF2-40B4-BE49-F238E27FC236}">
                <a16:creationId xmlns:a16="http://schemas.microsoft.com/office/drawing/2014/main" id="{B0C10076-6E2D-AB95-F03C-D93A55CECB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9355" y="2366389"/>
            <a:ext cx="5601258" cy="3620005"/>
          </a:xfrm>
        </p:spPr>
      </p:pic>
    </p:spTree>
    <p:extLst>
      <p:ext uri="{BB962C8B-B14F-4D97-AF65-F5344CB8AC3E}">
        <p14:creationId xmlns:p14="http://schemas.microsoft.com/office/powerpoint/2010/main" val="4122904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9C0E-CC93-CB81-0A79-106D7C624D2B}"/>
              </a:ext>
            </a:extLst>
          </p:cNvPr>
          <p:cNvSpPr>
            <a:spLocks noGrp="1"/>
          </p:cNvSpPr>
          <p:nvPr>
            <p:ph type="title"/>
          </p:nvPr>
        </p:nvSpPr>
        <p:spPr/>
        <p:txBody>
          <a:bodyPr>
            <a:normAutofit fontScale="90000"/>
          </a:bodyPr>
          <a:lstStyle/>
          <a:p>
            <a:r>
              <a:rPr lang="en-US" b="0" i="0" dirty="0" err="1">
                <a:solidFill>
                  <a:srgbClr val="273239"/>
                </a:solidFill>
                <a:effectLst/>
                <a:latin typeface="Arial" panose="020B0604020202020204" pitchFamily="34" charset="0"/>
                <a:cs typeface="Arial" panose="020B0604020202020204" pitchFamily="34" charset="0"/>
              </a:rPr>
              <a:t>VerticalFlip</a:t>
            </a:r>
            <a:r>
              <a:rPr lang="en-US" b="0" i="0" dirty="0">
                <a:solidFill>
                  <a:srgbClr val="273239"/>
                </a:solidFill>
                <a:effectLst/>
                <a:latin typeface="Arial" panose="020B0604020202020204" pitchFamily="34" charset="0"/>
                <a:cs typeface="Arial" panose="020B0604020202020204" pitchFamily="34" charset="0"/>
              </a:rPr>
              <a:t>, </a:t>
            </a:r>
            <a:r>
              <a:rPr lang="en-US" b="0" i="0" dirty="0" err="1">
                <a:solidFill>
                  <a:srgbClr val="273239"/>
                </a:solidFill>
                <a:effectLst/>
                <a:latin typeface="Arial" panose="020B0604020202020204" pitchFamily="34" charset="0"/>
                <a:cs typeface="Arial" panose="020B0604020202020204" pitchFamily="34" charset="0"/>
              </a:rPr>
              <a:t>HorizontalFlip</a:t>
            </a:r>
            <a:r>
              <a:rPr lang="en-US" b="0" i="0" dirty="0">
                <a:solidFill>
                  <a:srgbClr val="273239"/>
                </a:solidFill>
                <a:effectLst/>
                <a:latin typeface="Arial" panose="020B0604020202020204" pitchFamily="34" charset="0"/>
                <a:cs typeface="Arial" panose="020B0604020202020204" pitchFamily="34" charset="0"/>
              </a:rPr>
              <a:t>, </a:t>
            </a:r>
            <a:r>
              <a:rPr lang="en-US" b="0" i="0" dirty="0" err="1">
                <a:solidFill>
                  <a:srgbClr val="273239"/>
                </a:solidFill>
                <a:effectLst/>
                <a:latin typeface="Arial" panose="020B0604020202020204" pitchFamily="34" charset="0"/>
                <a:cs typeface="Arial" panose="020B0604020202020204" pitchFamily="34" charset="0"/>
              </a:rPr>
              <a:t>CoarseDropout</a:t>
            </a:r>
            <a:r>
              <a:rPr lang="en-US" b="0" i="0" dirty="0">
                <a:solidFill>
                  <a:srgbClr val="273239"/>
                </a:solidFill>
                <a:effectLst/>
                <a:latin typeface="Arial" panose="020B0604020202020204" pitchFamily="34" charset="0"/>
                <a:cs typeface="Arial" panose="020B0604020202020204" pitchFamily="34" charset="0"/>
              </a:rPr>
              <a:t>, and CLAHE, and visualize the results:</a:t>
            </a:r>
            <a:endParaRPr lang="en-US" dirty="0">
              <a:latin typeface="Arial" panose="020B0604020202020204" pitchFamily="34" charset="0"/>
              <a:cs typeface="Arial" panose="020B0604020202020204" pitchFamily="34" charset="0"/>
            </a:endParaRPr>
          </a:p>
        </p:txBody>
      </p:sp>
      <p:pic>
        <p:nvPicPr>
          <p:cNvPr id="5" name="Content Placeholder 4" descr="A collage of a striped animal&#10;&#10;AI-generated content may be incorrect.">
            <a:extLst>
              <a:ext uri="{FF2B5EF4-FFF2-40B4-BE49-F238E27FC236}">
                <a16:creationId xmlns:a16="http://schemas.microsoft.com/office/drawing/2014/main" id="{AAE06BE0-40F4-30C4-C913-D97B927FA9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1677" y="1825624"/>
            <a:ext cx="8103140" cy="4740545"/>
          </a:xfrm>
        </p:spPr>
      </p:pic>
    </p:spTree>
    <p:extLst>
      <p:ext uri="{BB962C8B-B14F-4D97-AF65-F5344CB8AC3E}">
        <p14:creationId xmlns:p14="http://schemas.microsoft.com/office/powerpoint/2010/main" val="52511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AEBD4-AB21-5279-90FF-F85D7F545C16}"/>
              </a:ext>
            </a:extLst>
          </p:cNvPr>
          <p:cNvSpPr>
            <a:spLocks noGrp="1"/>
          </p:cNvSpPr>
          <p:nvPr>
            <p:ph type="title"/>
          </p:nvPr>
        </p:nvSpPr>
        <p:spPr/>
        <p:txBody>
          <a:bodyPr/>
          <a:lstStyle/>
          <a:p>
            <a:r>
              <a:rPr lang="en-US" b="1" i="0" dirty="0">
                <a:solidFill>
                  <a:srgbClr val="273239"/>
                </a:solidFill>
                <a:effectLst/>
                <a:latin typeface="Arial" panose="020B0604020202020204" pitchFamily="34" charset="0"/>
                <a:cs typeface="Arial" panose="020B0604020202020204" pitchFamily="34" charset="0"/>
              </a:rPr>
              <a:t>Evaluate the Model:</a:t>
            </a:r>
            <a:br>
              <a:rPr lang="en-US" b="1" i="0" dirty="0">
                <a:solidFill>
                  <a:srgbClr val="273239"/>
                </a:solidFill>
                <a:effectLst/>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5" name="Content Placeholder 4" descr="A screenshot of a graph&#10;&#10;AI-generated content may be incorrect.">
            <a:extLst>
              <a:ext uri="{FF2B5EF4-FFF2-40B4-BE49-F238E27FC236}">
                <a16:creationId xmlns:a16="http://schemas.microsoft.com/office/drawing/2014/main" id="{9A73F82F-C48C-7064-5AA6-8D8F75C0ED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898" y="1825624"/>
            <a:ext cx="6896911" cy="4584903"/>
          </a:xfrm>
        </p:spPr>
      </p:pic>
    </p:spTree>
    <p:extLst>
      <p:ext uri="{BB962C8B-B14F-4D97-AF65-F5344CB8AC3E}">
        <p14:creationId xmlns:p14="http://schemas.microsoft.com/office/powerpoint/2010/main" val="173997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545202"/>
          </a:xfrm>
        </p:spPr>
        <p:txBody>
          <a:bodyPr vert="horz" lIns="91440" tIns="45720" rIns="91440" bIns="45720" rtlCol="0">
            <a:normAutofit fontScale="40000" lnSpcReduction="20000"/>
          </a:bodyPr>
          <a:lstStyle/>
          <a:p>
            <a:pPr algn="l">
              <a:buNone/>
            </a:pPr>
            <a:r>
              <a:rPr lang="en-US" sz="5000" i="0" dirty="0">
                <a:effectLst/>
                <a:latin typeface="Franklin Gothic Book" panose="020B0503020102020204" pitchFamily="34" charset="0"/>
              </a:rPr>
              <a:t>In this project, we developed a dog breed identification system using a Convolutional Neural Network (CNN) to classify dog breeds from images. Our findings indicate that the proposed solution effectively leverages deep learning techniques to achieve high accuracy in breed classification.</a:t>
            </a:r>
          </a:p>
          <a:p>
            <a:pPr algn="l">
              <a:buNone/>
            </a:pPr>
            <a:r>
              <a:rPr lang="en-US" sz="5000" b="1" i="0" dirty="0">
                <a:effectLst/>
                <a:latin typeface="Franklin Gothic Book" panose="020B0503020102020204" pitchFamily="34" charset="0"/>
              </a:rPr>
              <a:t>Key Points:</a:t>
            </a:r>
            <a:endParaRPr lang="en-US" sz="5000" b="0" i="0" dirty="0">
              <a:effectLst/>
              <a:latin typeface="Franklin Gothic Book" panose="020B0503020102020204" pitchFamily="34" charset="0"/>
            </a:endParaRPr>
          </a:p>
          <a:p>
            <a:pPr algn="l">
              <a:buFont typeface="Arial" panose="020B0604020202020204" pitchFamily="34" charset="0"/>
              <a:buChar char="•"/>
            </a:pPr>
            <a:r>
              <a:rPr lang="en-US" sz="5000" b="1" i="0" dirty="0">
                <a:effectLst/>
                <a:latin typeface="Franklin Gothic Book" panose="020B0503020102020204" pitchFamily="34" charset="0"/>
              </a:rPr>
              <a:t>Effectiveness:</a:t>
            </a:r>
            <a:r>
              <a:rPr lang="en-US" sz="5000" b="0" i="0" dirty="0">
                <a:effectLst/>
                <a:latin typeface="Franklin Gothic Book" panose="020B0503020102020204" pitchFamily="34" charset="0"/>
              </a:rPr>
              <a:t> The CNN model demonstrated strong performance in identifying various dog breeds, showcasing its ability to learn and generalize from the training data.</a:t>
            </a:r>
          </a:p>
          <a:p>
            <a:pPr algn="l">
              <a:buFont typeface="Arial" panose="020B0604020202020204" pitchFamily="34" charset="0"/>
              <a:buChar char="•"/>
            </a:pPr>
            <a:r>
              <a:rPr lang="en-US" sz="5000" b="1" i="0" dirty="0">
                <a:effectLst/>
                <a:latin typeface="Franklin Gothic Book" panose="020B0503020102020204" pitchFamily="34" charset="0"/>
              </a:rPr>
              <a:t>Challenges:</a:t>
            </a:r>
            <a:r>
              <a:rPr lang="en-US" sz="5000" b="0" i="0" dirty="0">
                <a:effectLst/>
                <a:latin typeface="Franklin Gothic Book" panose="020B0503020102020204" pitchFamily="34" charset="0"/>
              </a:rPr>
              <a:t> We faced challenges such as ensuring data quality, managing the diversity of dog breeds, and preventing overfitting during training. Data augmentation techniques helped mitigate some of these issues.</a:t>
            </a:r>
          </a:p>
          <a:p>
            <a:pPr algn="l">
              <a:buFont typeface="Arial" panose="020B0604020202020204" pitchFamily="34" charset="0"/>
              <a:buChar char="•"/>
            </a:pPr>
            <a:r>
              <a:rPr lang="en-US" sz="5000" b="1" i="0" dirty="0">
                <a:effectLst/>
                <a:latin typeface="Franklin Gothic Book" panose="020B0503020102020204" pitchFamily="34" charset="0"/>
              </a:rPr>
              <a:t>Improvements:</a:t>
            </a:r>
            <a:r>
              <a:rPr lang="en-US" sz="5000" b="0" i="0" dirty="0">
                <a:effectLst/>
                <a:latin typeface="Franklin Gothic Book" panose="020B0503020102020204" pitchFamily="34" charset="0"/>
              </a:rPr>
              <a:t> Future enhancements could include expanding the dataset with more diverse images, experimenting with different architectures, and integrating real-time feedback mechanisms for continuous learning.</a:t>
            </a:r>
          </a:p>
          <a:p>
            <a:pPr algn="l"/>
            <a:r>
              <a:rPr lang="en-US" sz="5000" b="0" i="0" dirty="0">
                <a:effectLst/>
                <a:latin typeface="Franklin Gothic Book" panose="020B0503020102020204" pitchFamily="34" charset="0"/>
              </a:rPr>
              <a:t>Accurate dog breed identification is crucial for various applications, including pet adoption and veterinary care, as it helps ensure that dogs are matched with the right owners and receive appropriate care. This system has the potential to significantly improve the efficiency of breed identification processes in real-world scenarios.</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Future scope</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3"/>
            <a:ext cx="10515600" cy="4732673"/>
          </a:xfrm>
        </p:spPr>
        <p:txBody>
          <a:bodyPr vert="horz" lIns="91440" tIns="45720" rIns="91440" bIns="45720" rtlCol="0">
            <a:normAutofit fontScale="32500" lnSpcReduction="20000"/>
          </a:bodyPr>
          <a:lstStyle/>
          <a:p>
            <a:pPr marL="0" indent="0">
              <a:spcBef>
                <a:spcPct val="20000"/>
              </a:spcBef>
              <a:spcAft>
                <a:spcPts val="600"/>
              </a:spcAft>
              <a:buNone/>
            </a:pPr>
            <a:endParaRPr lang="en-US" sz="2200" dirty="0">
              <a:latin typeface="Franklin Gothic Book"/>
            </a:endParaRPr>
          </a:p>
          <a:p>
            <a:pPr algn="l">
              <a:buNone/>
            </a:pPr>
            <a:r>
              <a:rPr lang="en-US" sz="4200" b="0" i="0" dirty="0">
                <a:effectLst/>
                <a:latin typeface="Franklin Gothic Book" panose="020B0503020102020204" pitchFamily="34" charset="0"/>
              </a:rPr>
              <a:t>The dog breed identification system has significant potential for enhancements and expansions. Here are some key areas for future development:</a:t>
            </a:r>
          </a:p>
          <a:p>
            <a:pPr algn="l">
              <a:buFont typeface="+mj-lt"/>
              <a:buAutoNum type="arabicPeriod"/>
            </a:pPr>
            <a:r>
              <a:rPr lang="en-US" sz="4200" b="1" i="0" dirty="0">
                <a:effectLst/>
                <a:latin typeface="Franklin Gothic Book" panose="020B0503020102020204" pitchFamily="34" charset="0"/>
              </a:rPr>
              <a:t>Additional Data Sources:</a:t>
            </a:r>
            <a:endParaRPr lang="en-US" sz="4200" b="0" i="0" dirty="0">
              <a:effectLst/>
              <a:latin typeface="Franklin Gothic Book" panose="020B0503020102020204" pitchFamily="34" charset="0"/>
            </a:endParaRPr>
          </a:p>
          <a:p>
            <a:pPr marL="742950" lvl="1" indent="-285750" algn="l">
              <a:buFont typeface="+mj-lt"/>
              <a:buAutoNum type="arabicPeriod"/>
            </a:pPr>
            <a:r>
              <a:rPr lang="en-US" sz="4200" b="0" i="0" dirty="0">
                <a:effectLst/>
                <a:latin typeface="Franklin Gothic Book" panose="020B0503020102020204" pitchFamily="34" charset="0"/>
              </a:rPr>
              <a:t>Incorporating more diverse datasets, including images from different angles, lighting conditions, and environments, can improve the model's robustness and accuracy.</a:t>
            </a:r>
          </a:p>
          <a:p>
            <a:pPr marL="742950" lvl="1" indent="-285750" algn="l">
              <a:buFont typeface="+mj-lt"/>
              <a:buAutoNum type="arabicPeriod"/>
            </a:pPr>
            <a:r>
              <a:rPr lang="en-US" sz="4200" b="0" i="0" dirty="0">
                <a:effectLst/>
                <a:latin typeface="Franklin Gothic Book" panose="020B0503020102020204" pitchFamily="34" charset="0"/>
              </a:rPr>
              <a:t>Integrating metadata such as age, size, and health information of the dogs could provide more context for breed identification.</a:t>
            </a:r>
          </a:p>
          <a:p>
            <a:pPr algn="l">
              <a:buFont typeface="+mj-lt"/>
              <a:buAutoNum type="arabicPeriod"/>
            </a:pPr>
            <a:r>
              <a:rPr lang="en-US" sz="4200" b="1" i="0" dirty="0">
                <a:effectLst/>
                <a:latin typeface="Franklin Gothic Book" panose="020B0503020102020204" pitchFamily="34" charset="0"/>
              </a:rPr>
              <a:t>Algorithm Optimization:</a:t>
            </a:r>
            <a:endParaRPr lang="en-US" sz="4200" b="0" i="0" dirty="0">
              <a:effectLst/>
              <a:latin typeface="Franklin Gothic Book" panose="020B0503020102020204" pitchFamily="34" charset="0"/>
            </a:endParaRPr>
          </a:p>
          <a:p>
            <a:pPr marL="742950" lvl="1" indent="-285750" algn="l">
              <a:buFont typeface="+mj-lt"/>
              <a:buAutoNum type="arabicPeriod"/>
            </a:pPr>
            <a:r>
              <a:rPr lang="en-US" sz="4200" b="0" i="0" dirty="0">
                <a:effectLst/>
                <a:latin typeface="Franklin Gothic Book" panose="020B0503020102020204" pitchFamily="34" charset="0"/>
              </a:rPr>
              <a:t>Exploring advanced machine learning techniques, such as transfer learning with more sophisticated models (e.g., </a:t>
            </a:r>
            <a:r>
              <a:rPr lang="en-US" sz="4200" b="0" i="0" dirty="0" err="1">
                <a:effectLst/>
                <a:latin typeface="Franklin Gothic Book" panose="020B0503020102020204" pitchFamily="34" charset="0"/>
              </a:rPr>
              <a:t>EfficientNet</a:t>
            </a:r>
            <a:r>
              <a:rPr lang="en-US" sz="4200" b="0" i="0" dirty="0">
                <a:effectLst/>
                <a:latin typeface="Franklin Gothic Book" panose="020B0503020102020204" pitchFamily="34" charset="0"/>
              </a:rPr>
              <a:t> or </a:t>
            </a:r>
            <a:r>
              <a:rPr lang="en-US" sz="4200" b="0" i="0" dirty="0" err="1">
                <a:effectLst/>
                <a:latin typeface="Franklin Gothic Book" panose="020B0503020102020204" pitchFamily="34" charset="0"/>
              </a:rPr>
              <a:t>ResNet</a:t>
            </a:r>
            <a:r>
              <a:rPr lang="en-US" sz="4200" b="0" i="0" dirty="0">
                <a:effectLst/>
                <a:latin typeface="Franklin Gothic Book" panose="020B0503020102020204" pitchFamily="34" charset="0"/>
              </a:rPr>
              <a:t>), could enhance prediction accuracy.</a:t>
            </a:r>
          </a:p>
          <a:p>
            <a:pPr marL="742950" lvl="1" indent="-285750" algn="l">
              <a:buFont typeface="+mj-lt"/>
              <a:buAutoNum type="arabicPeriod"/>
            </a:pPr>
            <a:r>
              <a:rPr lang="en-US" sz="4200" b="0" i="0" dirty="0">
                <a:effectLst/>
                <a:latin typeface="Franklin Gothic Book" panose="020B0503020102020204" pitchFamily="34" charset="0"/>
              </a:rPr>
              <a:t>Implementing techniques like ensemble learning could combine multiple models to improve overall performance.</a:t>
            </a:r>
          </a:p>
          <a:p>
            <a:pPr algn="l">
              <a:buFont typeface="+mj-lt"/>
              <a:buAutoNum type="arabicPeriod"/>
            </a:pPr>
            <a:r>
              <a:rPr lang="en-US" sz="4200" b="1" i="0" dirty="0">
                <a:effectLst/>
                <a:latin typeface="Franklin Gothic Book" panose="020B0503020102020204" pitchFamily="34" charset="0"/>
              </a:rPr>
              <a:t>Geographical Expansion:</a:t>
            </a:r>
            <a:endParaRPr lang="en-US" sz="4200" b="0" i="0" dirty="0">
              <a:effectLst/>
              <a:latin typeface="Franklin Gothic Book" panose="020B0503020102020204" pitchFamily="34" charset="0"/>
            </a:endParaRPr>
          </a:p>
          <a:p>
            <a:pPr marL="742950" lvl="1" indent="-285750" algn="l">
              <a:buFont typeface="+mj-lt"/>
              <a:buAutoNum type="arabicPeriod"/>
            </a:pPr>
            <a:r>
              <a:rPr lang="en-US" sz="4200" b="0" i="0" dirty="0">
                <a:effectLst/>
                <a:latin typeface="Franklin Gothic Book" panose="020B0503020102020204" pitchFamily="34" charset="0"/>
              </a:rPr>
              <a:t>Expanding the system to cover multiple cities or regions can help in understanding breed popularity and trends in different areas, aiding shelters and adoption services in better matching dogs with potential owners.</a:t>
            </a:r>
          </a:p>
          <a:p>
            <a:pPr algn="l">
              <a:buFont typeface="+mj-lt"/>
              <a:buAutoNum type="arabicPeriod"/>
            </a:pPr>
            <a:r>
              <a:rPr lang="en-US" sz="4200" b="1" i="0" dirty="0">
                <a:effectLst/>
                <a:latin typeface="Franklin Gothic Book" panose="020B0503020102020204" pitchFamily="34" charset="0"/>
              </a:rPr>
              <a:t>Real-Time Applications:</a:t>
            </a:r>
            <a:endParaRPr lang="en-US" sz="4200" b="0" i="0" dirty="0">
              <a:effectLst/>
              <a:latin typeface="Franklin Gothic Book" panose="020B0503020102020204" pitchFamily="34" charset="0"/>
            </a:endParaRPr>
          </a:p>
          <a:p>
            <a:pPr marL="742950" lvl="1" indent="-285750" algn="l">
              <a:buFont typeface="+mj-lt"/>
              <a:buAutoNum type="arabicPeriod"/>
            </a:pPr>
            <a:r>
              <a:rPr lang="en-US" sz="4200" b="0" i="0" dirty="0">
                <a:effectLst/>
                <a:latin typeface="Franklin Gothic Book" panose="020B0503020102020204" pitchFamily="34" charset="0"/>
              </a:rPr>
              <a:t>Integrating edge computing can allow the model to run on mobile devices or cameras, enabling real-time breed identification in various settings, such as shelters or veterinary clinics.</a:t>
            </a:r>
          </a:p>
          <a:p>
            <a:pPr algn="l">
              <a:buFont typeface="+mj-lt"/>
              <a:buAutoNum type="arabicPeriod"/>
            </a:pPr>
            <a:r>
              <a:rPr lang="en-US" sz="4200" b="1" i="0" dirty="0">
                <a:effectLst/>
                <a:latin typeface="Franklin Gothic Book" panose="020B0503020102020204" pitchFamily="34" charset="0"/>
              </a:rPr>
              <a:t>User Engagement:</a:t>
            </a:r>
            <a:endParaRPr lang="en-US" sz="4200" b="0" i="0" dirty="0">
              <a:effectLst/>
              <a:latin typeface="Franklin Gothic Book" panose="020B0503020102020204" pitchFamily="34" charset="0"/>
            </a:endParaRPr>
          </a:p>
          <a:p>
            <a:pPr marL="742950" lvl="1" indent="-285750" algn="l">
              <a:buFont typeface="+mj-lt"/>
              <a:buAutoNum type="arabicPeriod"/>
            </a:pPr>
            <a:r>
              <a:rPr lang="en-US" sz="4200" b="0" i="0" dirty="0">
                <a:effectLst/>
                <a:latin typeface="Franklin Gothic Book" panose="020B0503020102020204" pitchFamily="34" charset="0"/>
              </a:rPr>
              <a:t>Developing a user-friendly application that allows pet owners to upload images for breed identification and receive information about care and training specific to their dog’s breed.</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Other References links:</a:t>
            </a:r>
          </a:p>
          <a:p>
            <a:pPr marL="0" indent="0">
              <a:buNone/>
            </a:pPr>
            <a:r>
              <a:rPr lang="en-IN" sz="2200" dirty="0">
                <a:latin typeface="Franklin Gothic Book"/>
                <a:hlinkClick r:id="rId2"/>
              </a:rPr>
              <a:t>https://www.geeksforgeeks.org/</a:t>
            </a: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dirty="0">
                <a:solidFill>
                  <a:srgbClr val="0070C0"/>
                </a:solidFill>
                <a:latin typeface="Franklin Gothic Book"/>
                <a:hlinkClick r:id="rId3"/>
              </a:rPr>
              <a:t>https://github.com/madhukishore2005/-Image-Classification-of-Dog-Breeds-Using-Transfer-Learning-Techniques.git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lgn="l">
              <a:buNone/>
            </a:pPr>
            <a:r>
              <a:rPr lang="en-US" sz="2200" b="0" i="0" dirty="0">
                <a:effectLst/>
                <a:latin typeface="Franklin Gothic Book" panose="020B0503020102020204" pitchFamily="34" charset="0"/>
              </a:rPr>
              <a:t>Identifying dog breeds from images is important for pet adoption, veterinary services, and training programs. However, manually recognizing breeds can be challenging due to the wide variety of dog appearances and similarities between breeds.</a:t>
            </a:r>
          </a:p>
          <a:p>
            <a:pPr algn="l">
              <a:buNone/>
            </a:pPr>
            <a:r>
              <a:rPr lang="en-US" sz="2200" b="0" i="0" dirty="0">
                <a:effectLst/>
                <a:latin typeface="Franklin Gothic Book" panose="020B0503020102020204" pitchFamily="34" charset="0"/>
              </a:rPr>
              <a:t>The main issues we face are:</a:t>
            </a:r>
          </a:p>
          <a:p>
            <a:pPr algn="l">
              <a:buFont typeface="Arial" panose="020B0604020202020204" pitchFamily="34" charset="0"/>
              <a:buChar char="•"/>
            </a:pPr>
            <a:r>
              <a:rPr lang="en-US" sz="2200" b="1" i="0" dirty="0">
                <a:effectLst/>
                <a:latin typeface="Franklin Gothic Book" panose="020B0503020102020204" pitchFamily="34" charset="0"/>
              </a:rPr>
              <a:t>Variability in Images:</a:t>
            </a:r>
            <a:r>
              <a:rPr lang="en-US" sz="2200" b="0" i="0" dirty="0">
                <a:effectLst/>
                <a:latin typeface="Franklin Gothic Book" panose="020B0503020102020204" pitchFamily="34" charset="0"/>
              </a:rPr>
              <a:t> Dogs can look different based on lighting, angles, and image quality, making it hard to identify their breed accurately.</a:t>
            </a:r>
          </a:p>
          <a:p>
            <a:pPr algn="l">
              <a:buFont typeface="Arial" panose="020B0604020202020204" pitchFamily="34" charset="0"/>
              <a:buChar char="•"/>
            </a:pPr>
            <a:r>
              <a:rPr lang="en-US" sz="2200" b="1" i="0" dirty="0">
                <a:effectLst/>
                <a:latin typeface="Franklin Gothic Book" panose="020B0503020102020204" pitchFamily="34" charset="0"/>
              </a:rPr>
              <a:t>Need for Automation:</a:t>
            </a:r>
            <a:r>
              <a:rPr lang="en-US" sz="2200" b="0" i="0" dirty="0">
                <a:effectLst/>
                <a:latin typeface="Franklin Gothic Book" panose="020B0503020102020204" pitchFamily="34" charset="0"/>
              </a:rPr>
              <a:t> A system is needed that can automatically classify dog breeds from images, saving time and reducing human error.</a:t>
            </a:r>
          </a:p>
          <a:p>
            <a:pPr algn="l">
              <a:buFont typeface="Arial" panose="020B0604020202020204" pitchFamily="34" charset="0"/>
              <a:buChar char="•"/>
            </a:pPr>
            <a:r>
              <a:rPr lang="en-US" sz="2200" b="1" i="0" dirty="0">
                <a:effectLst/>
                <a:latin typeface="Franklin Gothic Book" panose="020B0503020102020204" pitchFamily="34" charset="0"/>
              </a:rPr>
              <a:t>Learning from Data:</a:t>
            </a:r>
            <a:r>
              <a:rPr lang="en-US" sz="2200" b="0" i="0" dirty="0">
                <a:effectLst/>
                <a:latin typeface="Franklin Gothic Book" panose="020B0503020102020204" pitchFamily="34" charset="0"/>
              </a:rPr>
              <a:t> We need a model that can learn from a large dataset of labeled dog images to recognize the unique features of each breed.</a:t>
            </a:r>
          </a:p>
          <a:p>
            <a:pPr algn="l">
              <a:buFont typeface="Arial" panose="020B0604020202020204" pitchFamily="34" charset="0"/>
              <a:buChar char="•"/>
            </a:pPr>
            <a:r>
              <a:rPr lang="en-US" sz="2200" b="1" i="0" dirty="0">
                <a:effectLst/>
                <a:latin typeface="Franklin Gothic Book" panose="020B0503020102020204" pitchFamily="34" charset="0"/>
              </a:rPr>
              <a:t>Generalization:</a:t>
            </a:r>
            <a:r>
              <a:rPr lang="en-US" sz="2200" b="0" i="0" dirty="0">
                <a:effectLst/>
                <a:latin typeface="Franklin Gothic Book" panose="020B0503020102020204" pitchFamily="34" charset="0"/>
              </a:rPr>
              <a:t> The model must perform well on new, unseen images to ensure reliable breed identification in real-life situations.</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284036"/>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837164"/>
            <a:ext cx="10684764" cy="4928616"/>
          </a:xfrm>
        </p:spPr>
        <p:txBody>
          <a:bodyPr vert="horz" lIns="91440" tIns="45720" rIns="91440" bIns="45720" rtlCol="0">
            <a:normAutofit fontScale="25000" lnSpcReduction="20000"/>
          </a:bodyPr>
          <a:lstStyle/>
          <a:p>
            <a:pPr algn="l">
              <a:buNone/>
            </a:pPr>
            <a:r>
              <a:rPr lang="en-US" sz="6400" b="1" i="0" dirty="0">
                <a:effectLst/>
                <a:latin typeface="__Inter_d65c78"/>
              </a:rPr>
              <a:t>Proposed Solution:</a:t>
            </a:r>
          </a:p>
          <a:p>
            <a:pPr algn="l">
              <a:buNone/>
            </a:pPr>
            <a:r>
              <a:rPr lang="en-US" sz="6400" b="0" i="0" dirty="0">
                <a:effectLst/>
                <a:latin typeface="__Inter_d65c78"/>
              </a:rPr>
              <a:t>To tackle the challenge of identifying dog breeds from images, we propose the following solution:</a:t>
            </a:r>
          </a:p>
          <a:p>
            <a:pPr algn="l">
              <a:buFont typeface="+mj-lt"/>
              <a:buAutoNum type="arabicPeriod"/>
            </a:pPr>
            <a:r>
              <a:rPr lang="en-US" sz="6400" b="1" i="0" dirty="0">
                <a:effectLst/>
                <a:latin typeface="__Inter_d65c78"/>
              </a:rPr>
              <a:t>Data Collection:</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Gather a comprehensive dataset of dog images along with their corresponding breed labels. This dataset will serve as the foundation for training our model.</a:t>
            </a:r>
          </a:p>
          <a:p>
            <a:pPr algn="l">
              <a:buFont typeface="+mj-lt"/>
              <a:buAutoNum type="arabicPeriod"/>
            </a:pPr>
            <a:r>
              <a:rPr lang="en-US" sz="6400" b="1" i="0" dirty="0">
                <a:effectLst/>
                <a:latin typeface="__Inter_d65c78"/>
              </a:rPr>
              <a:t>Data Preprocessing:</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Clean and prepare the images by resizing them and normalizing pixel values. This ensures consistency and improves model performance.</a:t>
            </a:r>
          </a:p>
          <a:p>
            <a:pPr algn="l">
              <a:buFont typeface="+mj-lt"/>
              <a:buAutoNum type="arabicPeriod"/>
            </a:pPr>
            <a:r>
              <a:rPr lang="en-US" sz="6400" b="1" i="0" dirty="0">
                <a:effectLst/>
                <a:latin typeface="__Inter_d65c78"/>
              </a:rPr>
              <a:t>Data Augmentation:</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Apply various image augmentation techniques (like flipping, brightness adjustment, and dropout) to increase the diversity of our training data. This helps the model learn better and become more robust against variations in real-world images.</a:t>
            </a:r>
          </a:p>
          <a:p>
            <a:pPr algn="l">
              <a:buFont typeface="+mj-lt"/>
              <a:buAutoNum type="arabicPeriod"/>
            </a:pPr>
            <a:r>
              <a:rPr lang="en-US" sz="6400" b="1" i="0" dirty="0">
                <a:effectLst/>
                <a:latin typeface="__Inter_d65c78"/>
              </a:rPr>
              <a:t>Model Development:</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Utilize a pre-trained deep learning model (InceptionV3) to leverage existing knowledge from image classification tasks. We will customize this model by adding new layers to adapt it specifically for dog breed classification.</a:t>
            </a:r>
          </a:p>
          <a:p>
            <a:pPr algn="l">
              <a:buFont typeface="+mj-lt"/>
              <a:buAutoNum type="arabicPeriod"/>
            </a:pPr>
            <a:r>
              <a:rPr lang="en-US" sz="6400" b="1" i="0" dirty="0">
                <a:effectLst/>
                <a:latin typeface="__Inter_d65c78"/>
              </a:rPr>
              <a:t>Training and Validation:</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Train the model using the prepared dataset while validating its performance on a separate validation set. We will monitor metrics like accuracy and AUC to ensure the model is learning effectively.</a:t>
            </a:r>
          </a:p>
          <a:p>
            <a:pPr algn="l">
              <a:buFont typeface="+mj-lt"/>
              <a:buAutoNum type="arabicPeriod"/>
            </a:pPr>
            <a:r>
              <a:rPr lang="en-US" sz="6400" b="1" i="0" dirty="0">
                <a:effectLst/>
                <a:latin typeface="__Inter_d65c78"/>
              </a:rPr>
              <a:t>Deployment:</a:t>
            </a:r>
            <a:endParaRPr lang="en-US" sz="6400" b="0" i="0" dirty="0">
              <a:effectLst/>
              <a:latin typeface="__Inter_d65c78"/>
            </a:endParaRPr>
          </a:p>
          <a:p>
            <a:pPr marL="742950" lvl="1" indent="-285750" algn="l">
              <a:buFont typeface="+mj-lt"/>
              <a:buAutoNum type="arabicPeriod"/>
            </a:pPr>
            <a:r>
              <a:rPr lang="en-US" sz="6400" b="0" i="0" dirty="0">
                <a:effectLst/>
                <a:latin typeface="__Inter_d65c78"/>
              </a:rPr>
              <a:t>Once trained, the model will be deployed to classify dog breeds from new images, providing an automated solution for breed identification.</a:t>
            </a:r>
          </a:p>
          <a:p>
            <a:pPr marL="0" indent="0">
              <a:spcBef>
                <a:spcPct val="20000"/>
              </a:spcBef>
              <a:spcAft>
                <a:spcPts val="600"/>
              </a:spcAft>
              <a:buNone/>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199" y="1929384"/>
            <a:ext cx="11260015" cy="4928616"/>
          </a:xfrm>
        </p:spPr>
        <p:txBody>
          <a:bodyPr vert="horz" lIns="91440" tIns="45720" rIns="91440" bIns="45720" rtlCol="0">
            <a:noAutofit/>
          </a:bodyPr>
          <a:lstStyle/>
          <a:p>
            <a:pPr marL="0" indent="0">
              <a:spcBef>
                <a:spcPct val="20000"/>
              </a:spcBef>
              <a:spcAft>
                <a:spcPts val="600"/>
              </a:spcAft>
              <a:buNone/>
            </a:pPr>
            <a:r>
              <a:rPr lang="en-GB" sz="2200" b="1" dirty="0">
                <a:latin typeface="Franklin Gothic Book" panose="020B0503020102020204" pitchFamily="34" charset="0"/>
              </a:rPr>
              <a:t>To develop the dog breed identification system, we will follow a clear strategy:</a:t>
            </a:r>
          </a:p>
          <a:p>
            <a:pPr marL="0" indent="0">
              <a:spcBef>
                <a:spcPct val="20000"/>
              </a:spcBef>
              <a:spcAft>
                <a:spcPts val="600"/>
              </a:spcAft>
              <a:buNone/>
            </a:pPr>
            <a:r>
              <a:rPr lang="en-GB" sz="2200" b="1" dirty="0">
                <a:latin typeface="Franklin Gothic Book" panose="020B0503020102020204" pitchFamily="34" charset="0"/>
              </a:rPr>
              <a:t>Hardware :  </a:t>
            </a:r>
            <a:r>
              <a:rPr lang="en-GB" sz="2200" dirty="0">
                <a:latin typeface="Franklin Gothic Book" panose="020B0503020102020204" pitchFamily="34" charset="0"/>
              </a:rPr>
              <a:t>A computer with a GPU for efficient deep learning.</a:t>
            </a:r>
          </a:p>
          <a:p>
            <a:pPr marL="0" indent="0">
              <a:spcBef>
                <a:spcPct val="20000"/>
              </a:spcBef>
              <a:spcAft>
                <a:spcPts val="600"/>
              </a:spcAft>
              <a:buNone/>
            </a:pPr>
            <a:r>
              <a:rPr lang="en-GB" sz="2200" b="1" dirty="0">
                <a:latin typeface="Franklin Gothic Book" panose="020B0503020102020204" pitchFamily="34" charset="0"/>
              </a:rPr>
              <a:t>System Requirements:</a:t>
            </a:r>
          </a:p>
          <a:p>
            <a:pPr marL="0" indent="0">
              <a:spcBef>
                <a:spcPct val="20000"/>
              </a:spcBef>
              <a:spcAft>
                <a:spcPts val="600"/>
              </a:spcAft>
              <a:buNone/>
            </a:pPr>
            <a:r>
              <a:rPr lang="en-GB" sz="2200" b="1" dirty="0">
                <a:latin typeface="Franklin Gothic Book" panose="020B0503020102020204" pitchFamily="34" charset="0"/>
              </a:rPr>
              <a:t>Software: </a:t>
            </a:r>
            <a:r>
              <a:rPr lang="en-GB" sz="2200" dirty="0">
                <a:latin typeface="Franklin Gothic Book" panose="020B0503020102020204" pitchFamily="34" charset="0"/>
              </a:rPr>
              <a:t>Python with essential libraries for data processing and model training.</a:t>
            </a:r>
          </a:p>
          <a:p>
            <a:pPr marL="0" indent="0">
              <a:spcBef>
                <a:spcPct val="20000"/>
              </a:spcBef>
              <a:spcAft>
                <a:spcPts val="600"/>
              </a:spcAft>
              <a:buNone/>
            </a:pPr>
            <a:r>
              <a:rPr lang="en-GB" sz="2200" b="1" dirty="0">
                <a:latin typeface="Franklin Gothic Book" panose="020B0503020102020204" pitchFamily="34" charset="0"/>
              </a:rPr>
              <a:t>Required Libraries:</a:t>
            </a:r>
          </a:p>
          <a:p>
            <a:pPr marL="0" indent="0">
              <a:spcBef>
                <a:spcPct val="20000"/>
              </a:spcBef>
              <a:spcAft>
                <a:spcPts val="600"/>
              </a:spcAft>
              <a:buNone/>
            </a:pPr>
            <a:r>
              <a:rPr lang="en-GB" sz="2200" b="1" dirty="0">
                <a:latin typeface="Franklin Gothic Book" panose="020B0503020102020204" pitchFamily="34" charset="0"/>
              </a:rPr>
              <a:t>Data Handling:</a:t>
            </a:r>
          </a:p>
          <a:p>
            <a:pPr marL="0" indent="0">
              <a:spcBef>
                <a:spcPct val="20000"/>
              </a:spcBef>
              <a:spcAft>
                <a:spcPts val="600"/>
              </a:spcAft>
              <a:buNone/>
            </a:pPr>
            <a:r>
              <a:rPr lang="en-GB" sz="2200" b="1" dirty="0">
                <a:latin typeface="Franklin Gothic Book" panose="020B0503020102020204" pitchFamily="34" charset="0"/>
              </a:rPr>
              <a:t>‘Pandas’ </a:t>
            </a:r>
            <a:r>
              <a:rPr lang="en-GB" sz="2200" dirty="0">
                <a:latin typeface="Franklin Gothic Book" panose="020B0503020102020204" pitchFamily="34" charset="0"/>
              </a:rPr>
              <a:t>for data manipulation.</a:t>
            </a:r>
          </a:p>
          <a:p>
            <a:pPr marL="0" indent="0">
              <a:spcBef>
                <a:spcPct val="20000"/>
              </a:spcBef>
              <a:spcAft>
                <a:spcPts val="600"/>
              </a:spcAft>
              <a:buNone/>
            </a:pPr>
            <a:r>
              <a:rPr lang="en-GB" sz="2200" b="1" dirty="0">
                <a:latin typeface="Franklin Gothic Book" panose="020B0503020102020204" pitchFamily="34" charset="0"/>
              </a:rPr>
              <a:t>‘</a:t>
            </a:r>
            <a:r>
              <a:rPr lang="en-GB" sz="2200" b="1" dirty="0" err="1">
                <a:latin typeface="Franklin Gothic Book" panose="020B0503020102020204" pitchFamily="34" charset="0"/>
              </a:rPr>
              <a:t>Numpy</a:t>
            </a:r>
            <a:r>
              <a:rPr lang="en-GB" sz="2200" b="1" dirty="0">
                <a:latin typeface="Franklin Gothic Book" panose="020B0503020102020204" pitchFamily="34" charset="0"/>
              </a:rPr>
              <a:t>’ </a:t>
            </a:r>
            <a:r>
              <a:rPr lang="en-GB" sz="2200" dirty="0">
                <a:latin typeface="Franklin Gothic Book" panose="020B0503020102020204" pitchFamily="34" charset="0"/>
              </a:rPr>
              <a:t>for numerical operations.</a:t>
            </a:r>
          </a:p>
          <a:p>
            <a:pPr marL="0" indent="0">
              <a:spcBef>
                <a:spcPct val="20000"/>
              </a:spcBef>
              <a:spcAft>
                <a:spcPts val="600"/>
              </a:spcAft>
              <a:buNone/>
            </a:pPr>
            <a:r>
              <a:rPr lang="en-GB" sz="2200" b="1" dirty="0">
                <a:latin typeface="Franklin Gothic Book" panose="020B0503020102020204" pitchFamily="34" charset="0"/>
              </a:rPr>
              <a:t>Image Processing:</a:t>
            </a:r>
          </a:p>
          <a:p>
            <a:pPr marL="0" indent="0">
              <a:spcBef>
                <a:spcPct val="20000"/>
              </a:spcBef>
              <a:spcAft>
                <a:spcPts val="600"/>
              </a:spcAft>
              <a:buNone/>
            </a:pPr>
            <a:r>
              <a:rPr lang="en-GB" sz="2200" b="1" dirty="0">
                <a:latin typeface="Franklin Gothic Book" panose="020B0503020102020204" pitchFamily="34" charset="0"/>
              </a:rPr>
              <a:t>‘</a:t>
            </a:r>
            <a:r>
              <a:rPr lang="en-GB" sz="2200" b="1" dirty="0" err="1">
                <a:latin typeface="Franklin Gothic Book" panose="020B0503020102020204" pitchFamily="34" charset="0"/>
              </a:rPr>
              <a:t>opencv</a:t>
            </a:r>
            <a:r>
              <a:rPr lang="en-GB" sz="2200" b="1" dirty="0">
                <a:latin typeface="Franklin Gothic Book" panose="020B0503020102020204" pitchFamily="34" charset="0"/>
              </a:rPr>
              <a:t>’ </a:t>
            </a:r>
            <a:r>
              <a:rPr lang="en-GB" sz="2200" dirty="0">
                <a:latin typeface="Franklin Gothic Book" panose="020B0503020102020204" pitchFamily="34" charset="0"/>
              </a:rPr>
              <a:t>for image handling.</a:t>
            </a:r>
          </a:p>
          <a:p>
            <a:pPr marL="0" indent="0">
              <a:spcBef>
                <a:spcPct val="20000"/>
              </a:spcBef>
              <a:spcAft>
                <a:spcPts val="600"/>
              </a:spcAft>
              <a:buNone/>
            </a:pPr>
            <a:r>
              <a:rPr lang="en-GB" sz="2200" b="1" dirty="0">
                <a:latin typeface="Franklin Gothic Book" panose="020B0503020102020204" pitchFamily="34" charset="0"/>
              </a:rPr>
              <a:t>‘</a:t>
            </a:r>
            <a:r>
              <a:rPr lang="en-GB" sz="2200" b="1" dirty="0" err="1">
                <a:latin typeface="Franklin Gothic Book" panose="020B0503020102020204" pitchFamily="34" charset="0"/>
              </a:rPr>
              <a:t>albumentations</a:t>
            </a:r>
            <a:r>
              <a:rPr lang="en-GB" sz="2200" b="1" dirty="0">
                <a:latin typeface="Franklin Gothic Book" panose="020B0503020102020204" pitchFamily="34" charset="0"/>
              </a:rPr>
              <a:t>’ </a:t>
            </a:r>
            <a:r>
              <a:rPr lang="en-GB" sz="2200" dirty="0">
                <a:latin typeface="Franklin Gothic Book" panose="020B0503020102020204" pitchFamily="34" charset="0"/>
              </a:rPr>
              <a:t>for data augmentation.</a:t>
            </a:r>
          </a:p>
          <a:p>
            <a:pPr marL="0" indent="0">
              <a:spcBef>
                <a:spcPct val="20000"/>
              </a:spcBef>
              <a:spcAft>
                <a:spcPts val="600"/>
              </a:spcAft>
              <a:buNone/>
            </a:pPr>
            <a:endParaRPr lang="en-GB" sz="1600" dirty="0">
              <a:latin typeface="Franklin Gothic Book" panose="020B0503020102020204" pitchFamily="34" charset="0"/>
            </a:endParaRPr>
          </a:p>
          <a:p>
            <a:pPr marL="0" indent="0">
              <a:spcBef>
                <a:spcPct val="20000"/>
              </a:spcBef>
              <a:spcAft>
                <a:spcPts val="600"/>
              </a:spcAft>
              <a:buNone/>
            </a:pPr>
            <a:endParaRPr lang="en-GB" sz="1600" dirty="0">
              <a:latin typeface="Franklin Gothic Book" panose="020B0503020102020204" pitchFamily="34" charset="0"/>
            </a:endParaRPr>
          </a:p>
          <a:p>
            <a:pPr marL="0" indent="0">
              <a:spcBef>
                <a:spcPct val="20000"/>
              </a:spcBef>
              <a:spcAft>
                <a:spcPts val="600"/>
              </a:spcAft>
              <a:buNone/>
            </a:pPr>
            <a:endParaRPr lang="en-GB" sz="1600" dirty="0">
              <a:latin typeface="Franklin Gothic Book" panose="020B0503020102020204" pitchFamily="34" charset="0"/>
            </a:endParaRPr>
          </a:p>
          <a:p>
            <a:pPr marL="0" indent="0">
              <a:spcBef>
                <a:spcPct val="20000"/>
              </a:spcBef>
              <a:spcAft>
                <a:spcPts val="600"/>
              </a:spcAft>
              <a:buNone/>
            </a:pPr>
            <a:endParaRPr lang="en-GB" sz="1600" dirty="0">
              <a:latin typeface="Franklin Gothic Book" panose="020B0503020102020204" pitchFamily="34" charset="0"/>
            </a:endParaRPr>
          </a:p>
          <a:p>
            <a:pPr marL="0" indent="0">
              <a:spcBef>
                <a:spcPct val="20000"/>
              </a:spcBef>
              <a:spcAft>
                <a:spcPts val="600"/>
              </a:spcAft>
              <a:buNone/>
            </a:pPr>
            <a:endParaRPr lang="en-GB" sz="1600" dirty="0">
              <a:latin typeface="Franklin Gothic Book" panose="020B05030201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C99C57-8B59-D908-B3E6-9758CB54158D}"/>
              </a:ext>
            </a:extLst>
          </p:cNvPr>
          <p:cNvSpPr>
            <a:spLocks noGrp="1"/>
          </p:cNvSpPr>
          <p:nvPr>
            <p:ph idx="1"/>
          </p:nvPr>
        </p:nvSpPr>
        <p:spPr>
          <a:xfrm>
            <a:off x="838200" y="140677"/>
            <a:ext cx="10515600" cy="6036286"/>
          </a:xfrm>
        </p:spPr>
        <p:txBody>
          <a:bodyPr/>
          <a:lstStyle/>
          <a:p>
            <a:pPr marL="0" indent="0">
              <a:spcBef>
                <a:spcPct val="20000"/>
              </a:spcBef>
              <a:spcAft>
                <a:spcPts val="600"/>
              </a:spcAft>
              <a:buNone/>
            </a:pPr>
            <a:r>
              <a:rPr lang="en-GB" sz="2200" b="1" dirty="0">
                <a:latin typeface="Franklin Gothic Book" panose="020B0503020102020204" pitchFamily="34" charset="0"/>
              </a:rPr>
              <a:t>Machine Learning:</a:t>
            </a:r>
          </a:p>
          <a:p>
            <a:pPr marL="0" indent="0">
              <a:spcBef>
                <a:spcPct val="20000"/>
              </a:spcBef>
              <a:spcAft>
                <a:spcPts val="600"/>
              </a:spcAft>
              <a:buNone/>
            </a:pPr>
            <a:r>
              <a:rPr lang="en-GB" sz="2200" b="1" dirty="0">
                <a:latin typeface="Franklin Gothic Book" panose="020B0503020102020204" pitchFamily="34" charset="0"/>
              </a:rPr>
              <a:t>‘</a:t>
            </a:r>
            <a:r>
              <a:rPr lang="en-GB" sz="2200" b="1" dirty="0" err="1">
                <a:latin typeface="Franklin Gothic Book" panose="020B0503020102020204" pitchFamily="34" charset="0"/>
              </a:rPr>
              <a:t>Tensorflow</a:t>
            </a:r>
            <a:r>
              <a:rPr lang="en-GB" sz="2200" b="1" dirty="0">
                <a:latin typeface="Franklin Gothic Book" panose="020B0503020102020204" pitchFamily="34" charset="0"/>
              </a:rPr>
              <a:t>’ </a:t>
            </a:r>
            <a:r>
              <a:rPr lang="en-GB" sz="2200" dirty="0">
                <a:latin typeface="Franklin Gothic Book" panose="020B0503020102020204" pitchFamily="34" charset="0"/>
              </a:rPr>
              <a:t>and </a:t>
            </a:r>
            <a:r>
              <a:rPr lang="en-GB" sz="2200" b="1" dirty="0">
                <a:latin typeface="Franklin Gothic Book" panose="020B0503020102020204" pitchFamily="34" charset="0"/>
              </a:rPr>
              <a:t>‘</a:t>
            </a:r>
            <a:r>
              <a:rPr lang="en-GB" sz="2200" b="1" dirty="0" err="1">
                <a:latin typeface="Franklin Gothic Book" panose="020B0503020102020204" pitchFamily="34" charset="0"/>
              </a:rPr>
              <a:t>keras</a:t>
            </a:r>
            <a:r>
              <a:rPr lang="en-GB" sz="2200" b="1" dirty="0">
                <a:latin typeface="Franklin Gothic Book" panose="020B0503020102020204" pitchFamily="34" charset="0"/>
              </a:rPr>
              <a:t>’ </a:t>
            </a:r>
            <a:r>
              <a:rPr lang="en-GB" sz="2200" dirty="0">
                <a:latin typeface="Franklin Gothic Book" panose="020B0503020102020204" pitchFamily="34" charset="0"/>
              </a:rPr>
              <a:t>for building the model.</a:t>
            </a:r>
          </a:p>
          <a:p>
            <a:pPr marL="0" indent="0">
              <a:spcBef>
                <a:spcPct val="20000"/>
              </a:spcBef>
              <a:spcAft>
                <a:spcPts val="600"/>
              </a:spcAft>
              <a:buNone/>
            </a:pPr>
            <a:r>
              <a:rPr lang="en-GB" sz="2200" b="1" dirty="0">
                <a:latin typeface="Franklin Gothic Book" panose="020B0503020102020204" pitchFamily="34" charset="0"/>
              </a:rPr>
              <a:t>Visualization:</a:t>
            </a:r>
          </a:p>
          <a:p>
            <a:pPr marL="0" indent="0">
              <a:spcBef>
                <a:spcPct val="20000"/>
              </a:spcBef>
              <a:spcAft>
                <a:spcPts val="600"/>
              </a:spcAft>
              <a:buNone/>
            </a:pPr>
            <a:r>
              <a:rPr lang="en-GB" sz="2200" b="1" dirty="0">
                <a:latin typeface="Franklin Gothic Book" panose="020B0503020102020204" pitchFamily="34" charset="0"/>
              </a:rPr>
              <a:t>‘matplotlib’ </a:t>
            </a:r>
            <a:r>
              <a:rPr lang="en-GB" sz="2200" dirty="0">
                <a:latin typeface="Franklin Gothic Book" panose="020B0503020102020204" pitchFamily="34" charset="0"/>
              </a:rPr>
              <a:t>and </a:t>
            </a:r>
            <a:r>
              <a:rPr lang="en-GB" sz="2200" b="1" dirty="0">
                <a:latin typeface="Franklin Gothic Book" panose="020B0503020102020204" pitchFamily="34" charset="0"/>
              </a:rPr>
              <a:t>‘seaborn’ </a:t>
            </a:r>
            <a:r>
              <a:rPr lang="en-GB" sz="2200" dirty="0">
                <a:latin typeface="Franklin Gothic Book" panose="020B0503020102020204" pitchFamily="34" charset="0"/>
              </a:rPr>
              <a:t>for plotting results.</a:t>
            </a:r>
          </a:p>
          <a:p>
            <a:pPr marL="0" indent="0">
              <a:spcBef>
                <a:spcPct val="20000"/>
              </a:spcBef>
              <a:spcAft>
                <a:spcPts val="600"/>
              </a:spcAft>
              <a:buNone/>
            </a:pPr>
            <a:r>
              <a:rPr lang="en-GB" sz="2200" b="1" dirty="0">
                <a:latin typeface="Franklin Gothic Book" panose="020B0503020102020204" pitchFamily="34" charset="0"/>
              </a:rPr>
              <a:t>Development Methodology:</a:t>
            </a:r>
          </a:p>
          <a:p>
            <a:pPr marL="0" indent="0">
              <a:spcBef>
                <a:spcPct val="20000"/>
              </a:spcBef>
              <a:spcAft>
                <a:spcPts val="600"/>
              </a:spcAft>
              <a:buNone/>
            </a:pPr>
            <a:r>
              <a:rPr lang="en-GB" sz="2200" b="1" dirty="0">
                <a:latin typeface="Franklin Gothic Book" panose="020B0503020102020204" pitchFamily="34" charset="0"/>
              </a:rPr>
              <a:t>Data Collection: </a:t>
            </a:r>
            <a:r>
              <a:rPr lang="en-GB" sz="2200" dirty="0">
                <a:latin typeface="Franklin Gothic Book" panose="020B0503020102020204" pitchFamily="34" charset="0"/>
              </a:rPr>
              <a:t>Gather a diverse dataset of dog images and labels.</a:t>
            </a:r>
          </a:p>
          <a:p>
            <a:pPr marL="0" indent="0">
              <a:spcBef>
                <a:spcPct val="20000"/>
              </a:spcBef>
              <a:spcAft>
                <a:spcPts val="600"/>
              </a:spcAft>
              <a:buNone/>
            </a:pPr>
            <a:r>
              <a:rPr lang="en-GB" sz="2200" b="1" dirty="0">
                <a:latin typeface="Franklin Gothic Book" panose="020B0503020102020204" pitchFamily="34" charset="0"/>
              </a:rPr>
              <a:t>Preprocessing: </a:t>
            </a:r>
            <a:r>
              <a:rPr lang="en-GB" sz="2200" dirty="0">
                <a:latin typeface="Franklin Gothic Book" panose="020B0503020102020204" pitchFamily="34" charset="0"/>
              </a:rPr>
              <a:t>Clean and resize images for training.</a:t>
            </a:r>
          </a:p>
          <a:p>
            <a:pPr marL="0" indent="0">
              <a:spcBef>
                <a:spcPct val="20000"/>
              </a:spcBef>
              <a:spcAft>
                <a:spcPts val="600"/>
              </a:spcAft>
              <a:buNone/>
            </a:pPr>
            <a:r>
              <a:rPr lang="en-GB" sz="2200" b="1" dirty="0">
                <a:latin typeface="Franklin Gothic Book" panose="020B0503020102020204" pitchFamily="34" charset="0"/>
              </a:rPr>
              <a:t>Model Training: </a:t>
            </a:r>
            <a:r>
              <a:rPr lang="en-GB" sz="2200" dirty="0">
                <a:latin typeface="Franklin Gothic Book" panose="020B0503020102020204" pitchFamily="34" charset="0"/>
              </a:rPr>
              <a:t>Fine-tune a pre-trained model (InceptionV3) for breed classification.</a:t>
            </a:r>
          </a:p>
          <a:p>
            <a:pPr marL="0" indent="0">
              <a:spcBef>
                <a:spcPct val="20000"/>
              </a:spcBef>
              <a:spcAft>
                <a:spcPts val="600"/>
              </a:spcAft>
              <a:buNone/>
            </a:pPr>
            <a:r>
              <a:rPr lang="en-GB" sz="2200" b="1" dirty="0">
                <a:latin typeface="Franklin Gothic Book" panose="020B0503020102020204" pitchFamily="34" charset="0"/>
              </a:rPr>
              <a:t>Evaluation: </a:t>
            </a:r>
            <a:r>
              <a:rPr lang="en-GB" sz="2200" dirty="0">
                <a:latin typeface="Franklin Gothic Book" panose="020B0503020102020204" pitchFamily="34" charset="0"/>
              </a:rPr>
              <a:t>Monitor performance using validation metrics.</a:t>
            </a:r>
          </a:p>
          <a:p>
            <a:pPr marL="0" indent="0">
              <a:buNone/>
            </a:pPr>
            <a:endParaRPr lang="en-US" dirty="0"/>
          </a:p>
        </p:txBody>
      </p:sp>
    </p:spTree>
    <p:extLst>
      <p:ext uri="{BB962C8B-B14F-4D97-AF65-F5344CB8AC3E}">
        <p14:creationId xmlns:p14="http://schemas.microsoft.com/office/powerpoint/2010/main" val="340595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290610"/>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160774" y="1857333"/>
            <a:ext cx="11947490" cy="4982378"/>
          </a:xfrm>
        </p:spPr>
        <p:txBody>
          <a:bodyPr vert="horz" lIns="91440" tIns="45720" rIns="91440" bIns="45720" rtlCol="0">
            <a:normAutofit fontScale="25000" lnSpcReduction="20000"/>
          </a:bodyPr>
          <a:lstStyle/>
          <a:p>
            <a:pPr algn="l">
              <a:buFont typeface="+mj-lt"/>
              <a:buAutoNum type="arabicPeriod"/>
            </a:pPr>
            <a:r>
              <a:rPr lang="en-US" sz="6400" b="1" i="0" dirty="0">
                <a:solidFill>
                  <a:srgbClr val="111827"/>
                </a:solidFill>
                <a:effectLst/>
                <a:latin typeface="Franklin Gothic Book" panose="020B0503020102020204" pitchFamily="34" charset="0"/>
              </a:rPr>
              <a:t>Algorithm Selection:</a:t>
            </a:r>
            <a:endParaRPr lang="en-US" sz="6400" b="0" i="0" dirty="0">
              <a:solidFill>
                <a:srgbClr val="374151"/>
              </a:solidFill>
              <a:effectLst/>
              <a:latin typeface="Franklin Gothic Book" panose="020B0503020102020204" pitchFamily="34" charset="0"/>
            </a:endParaRPr>
          </a:p>
          <a:p>
            <a:pPr marL="742950" lvl="1" indent="-285750" algn="l">
              <a:buFont typeface="+mj-lt"/>
              <a:buAutoNum type="arabicPeriod"/>
            </a:pPr>
            <a:r>
              <a:rPr lang="en-US" sz="6400" b="0" i="0" dirty="0">
                <a:solidFill>
                  <a:srgbClr val="374151"/>
                </a:solidFill>
                <a:effectLst/>
                <a:latin typeface="Franklin Gothic Book" panose="020B0503020102020204" pitchFamily="34" charset="0"/>
              </a:rPr>
              <a:t>We will use a Convolutional Neural Network (CNN) for dog breed identification. CNNs are well-suited for image classification tasks because they can automatically learn and extract features from images, making them effective for recognizing patterns in visual data. This choice is justified by the need to accurately classify diverse dog breeds based on their unique visual characteristics.</a:t>
            </a:r>
          </a:p>
          <a:p>
            <a:pPr algn="l">
              <a:buFont typeface="+mj-lt"/>
              <a:buAutoNum type="arabicPeriod"/>
            </a:pPr>
            <a:r>
              <a:rPr lang="en-US" sz="6400" b="1" i="0" dirty="0">
                <a:solidFill>
                  <a:srgbClr val="111827"/>
                </a:solidFill>
                <a:effectLst/>
                <a:latin typeface="Franklin Gothic Book" panose="020B0503020102020204" pitchFamily="34" charset="0"/>
              </a:rPr>
              <a:t>Data Input:</a:t>
            </a:r>
            <a:endParaRPr lang="en-US" sz="6400" b="0" i="0" dirty="0">
              <a:solidFill>
                <a:srgbClr val="374151"/>
              </a:solidFill>
              <a:effectLst/>
              <a:latin typeface="Franklin Gothic Book" panose="020B0503020102020204" pitchFamily="34" charset="0"/>
            </a:endParaRPr>
          </a:p>
          <a:p>
            <a:pPr marL="742950" lvl="1" indent="-285750" algn="l">
              <a:buFont typeface="+mj-lt"/>
              <a:buAutoNum type="arabicPeriod"/>
            </a:pPr>
            <a:r>
              <a:rPr lang="en-US" sz="6400" b="0" i="0" dirty="0">
                <a:solidFill>
                  <a:srgbClr val="374151"/>
                </a:solidFill>
                <a:effectLst/>
                <a:latin typeface="Franklin Gothic Book" panose="020B0503020102020204" pitchFamily="34" charset="0"/>
              </a:rPr>
              <a:t>The input features for our model will include:</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Images of Dogs:</a:t>
            </a:r>
            <a:r>
              <a:rPr lang="en-US" sz="6400" b="0" i="0" dirty="0">
                <a:solidFill>
                  <a:srgbClr val="374151"/>
                </a:solidFill>
                <a:effectLst/>
                <a:latin typeface="Franklin Gothic Book" panose="020B0503020102020204" pitchFamily="34" charset="0"/>
              </a:rPr>
              <a:t> The primary input will be the images of dogs that we want to classify.</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Labels:</a:t>
            </a:r>
            <a:r>
              <a:rPr lang="en-US" sz="6400" b="0" i="0" dirty="0">
                <a:solidFill>
                  <a:srgbClr val="374151"/>
                </a:solidFill>
                <a:effectLst/>
                <a:latin typeface="Franklin Gothic Book" panose="020B0503020102020204" pitchFamily="34" charset="0"/>
              </a:rPr>
              <a:t> Each image will be associated with a breed label, which the model will learn to predict.</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Augmented Data:</a:t>
            </a:r>
            <a:r>
              <a:rPr lang="en-US" sz="6400" b="0" i="0" dirty="0">
                <a:solidFill>
                  <a:srgbClr val="374151"/>
                </a:solidFill>
                <a:effectLst/>
                <a:latin typeface="Franklin Gothic Book" panose="020B0503020102020204" pitchFamily="34" charset="0"/>
              </a:rPr>
              <a:t> We will also use augmented versions of the images to enhance the training dataset and improve model robustness.</a:t>
            </a:r>
          </a:p>
          <a:p>
            <a:pPr algn="l">
              <a:buFont typeface="+mj-lt"/>
              <a:buAutoNum type="arabicPeriod"/>
            </a:pPr>
            <a:r>
              <a:rPr lang="en-US" sz="6400" b="1" i="0" dirty="0">
                <a:solidFill>
                  <a:srgbClr val="111827"/>
                </a:solidFill>
                <a:effectLst/>
                <a:latin typeface="Franklin Gothic Book" panose="020B0503020102020204" pitchFamily="34" charset="0"/>
              </a:rPr>
              <a:t>Training Process:</a:t>
            </a:r>
            <a:endParaRPr lang="en-US" sz="6400" b="0" i="0" dirty="0">
              <a:solidFill>
                <a:srgbClr val="374151"/>
              </a:solidFill>
              <a:effectLst/>
              <a:latin typeface="Franklin Gothic Book" panose="020B0503020102020204" pitchFamily="34" charset="0"/>
            </a:endParaRPr>
          </a:p>
          <a:p>
            <a:pPr marL="742950" lvl="1" indent="-285750" algn="l">
              <a:buFont typeface="+mj-lt"/>
              <a:buAutoNum type="arabicPeriod"/>
            </a:pPr>
            <a:r>
              <a:rPr lang="en-US" sz="6400" b="0" i="0" dirty="0">
                <a:solidFill>
                  <a:srgbClr val="374151"/>
                </a:solidFill>
                <a:effectLst/>
                <a:latin typeface="Franklin Gothic Book" panose="020B0503020102020204" pitchFamily="34" charset="0"/>
              </a:rPr>
              <a:t>The CNN will be trained using the labeled dataset of dog images. Key considerations during training include:</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Data Augmentation:</a:t>
            </a:r>
            <a:r>
              <a:rPr lang="en-US" sz="6400" b="0" i="0" dirty="0">
                <a:solidFill>
                  <a:srgbClr val="374151"/>
                </a:solidFill>
                <a:effectLst/>
                <a:latin typeface="Franklin Gothic Book" panose="020B0503020102020204" pitchFamily="34" charset="0"/>
              </a:rPr>
              <a:t> Applying techniques like rotation, flipping, and brightness adjustments to increase the diversity of the training data.</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Cross-Validation:</a:t>
            </a:r>
            <a:r>
              <a:rPr lang="en-US" sz="6400" b="0" i="0" dirty="0">
                <a:solidFill>
                  <a:srgbClr val="374151"/>
                </a:solidFill>
                <a:effectLst/>
                <a:latin typeface="Franklin Gothic Book" panose="020B0503020102020204" pitchFamily="34" charset="0"/>
              </a:rPr>
              <a:t> We will use a validation set to monitor the model's performance and prevent overfitting.</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Hyperparameter Tuning:</a:t>
            </a:r>
            <a:r>
              <a:rPr lang="en-US" sz="6400" b="0" i="0" dirty="0">
                <a:solidFill>
                  <a:srgbClr val="374151"/>
                </a:solidFill>
                <a:effectLst/>
                <a:latin typeface="Franklin Gothic Book" panose="020B0503020102020204" pitchFamily="34" charset="0"/>
              </a:rPr>
              <a:t> Adjusting parameters such as learning rate, batch size, and the number of epochs to optimize model performance.</a:t>
            </a:r>
          </a:p>
          <a:p>
            <a:pPr algn="l">
              <a:buFont typeface="+mj-lt"/>
              <a:buAutoNum type="arabicPeriod"/>
            </a:pPr>
            <a:r>
              <a:rPr lang="en-US" sz="6400" b="1" i="0" dirty="0">
                <a:solidFill>
                  <a:srgbClr val="111827"/>
                </a:solidFill>
                <a:effectLst/>
                <a:latin typeface="Franklin Gothic Book" panose="020B0503020102020204" pitchFamily="34" charset="0"/>
              </a:rPr>
              <a:t>Prediction Process:</a:t>
            </a:r>
            <a:endParaRPr lang="en-US" sz="6400" b="0" i="0" dirty="0">
              <a:solidFill>
                <a:srgbClr val="374151"/>
              </a:solidFill>
              <a:effectLst/>
              <a:latin typeface="Franklin Gothic Book" panose="020B0503020102020204" pitchFamily="34" charset="0"/>
            </a:endParaRPr>
          </a:p>
          <a:p>
            <a:pPr marL="742950" lvl="1" indent="-285750" algn="l">
              <a:buFont typeface="+mj-lt"/>
              <a:buAutoNum type="arabicPeriod"/>
            </a:pPr>
            <a:r>
              <a:rPr lang="en-US" sz="6400" b="0" i="0" dirty="0">
                <a:solidFill>
                  <a:srgbClr val="374151"/>
                </a:solidFill>
                <a:effectLst/>
                <a:latin typeface="Franklin Gothic Book" panose="020B0503020102020204" pitchFamily="34" charset="0"/>
              </a:rPr>
              <a:t>Once trained, the model will predict dog breeds from new images. The prediction process involves:</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Image Preprocessing:</a:t>
            </a:r>
            <a:r>
              <a:rPr lang="en-US" sz="6400" b="0" i="0" dirty="0">
                <a:solidFill>
                  <a:srgbClr val="374151"/>
                </a:solidFill>
                <a:effectLst/>
                <a:latin typeface="Franklin Gothic Book" panose="020B0503020102020204" pitchFamily="34" charset="0"/>
              </a:rPr>
              <a:t> New images will be resized and normalized to match the training data format.</a:t>
            </a:r>
          </a:p>
          <a:p>
            <a:pPr marL="1143000" lvl="2" indent="-228600" algn="l">
              <a:buFont typeface="+mj-lt"/>
              <a:buAutoNum type="arabicPeriod"/>
            </a:pPr>
            <a:r>
              <a:rPr lang="en-US" sz="6400" b="1" i="0" dirty="0">
                <a:solidFill>
                  <a:srgbClr val="111827"/>
                </a:solidFill>
                <a:effectLst/>
                <a:latin typeface="Franklin Gothic Book" panose="020B0503020102020204" pitchFamily="34" charset="0"/>
              </a:rPr>
              <a:t>Real-Time Input:</a:t>
            </a:r>
            <a:r>
              <a:rPr lang="en-US" sz="6400" b="0" i="0" dirty="0">
                <a:solidFill>
                  <a:srgbClr val="374151"/>
                </a:solidFill>
                <a:effectLst/>
                <a:latin typeface="Franklin Gothic Book" panose="020B0503020102020204" pitchFamily="34" charset="0"/>
              </a:rPr>
              <a:t> The model will take real-time images as input and output the predicted breed label, allowing for immediate identification.</a:t>
            </a:r>
          </a:p>
          <a:p>
            <a:pPr marL="0" indent="0">
              <a:spcBef>
                <a:spcPct val="20000"/>
              </a:spcBef>
              <a:spcAft>
                <a:spcPts val="600"/>
              </a:spcAft>
              <a:buNone/>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AI-generated content may be incorrect.">
            <a:extLst>
              <a:ext uri="{FF2B5EF4-FFF2-40B4-BE49-F238E27FC236}">
                <a16:creationId xmlns:a16="http://schemas.microsoft.com/office/drawing/2014/main" id="{4061A279-15BA-CF5F-5522-6E55C73072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1879" y="1933846"/>
            <a:ext cx="9207330" cy="4676022"/>
          </a:xfrm>
        </p:spPr>
      </p:pic>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4C259-6AFD-CF67-5FAE-4DCE63C59882}"/>
              </a:ext>
            </a:extLst>
          </p:cNvPr>
          <p:cNvSpPr>
            <a:spLocks noGrp="1"/>
          </p:cNvSpPr>
          <p:nvPr>
            <p:ph type="title"/>
          </p:nvPr>
        </p:nvSpPr>
        <p:spPr/>
        <p:txBody>
          <a:bodyPr/>
          <a:lstStyle/>
          <a:p>
            <a:r>
              <a:rPr lang="en-US" b="0" i="0" dirty="0">
                <a:solidFill>
                  <a:srgbClr val="273239"/>
                </a:solidFill>
                <a:effectLst/>
                <a:latin typeface="Arial" panose="020B0604020202020204" pitchFamily="34" charset="0"/>
                <a:cs typeface="Arial" panose="020B0604020202020204" pitchFamily="34" charset="0"/>
              </a:rPr>
              <a:t>120 unique breed data:</a:t>
            </a:r>
            <a:endParaRPr lang="en-US" dirty="0">
              <a:latin typeface="Arial" panose="020B0604020202020204" pitchFamily="34" charset="0"/>
              <a:cs typeface="Arial" panose="020B0604020202020204" pitchFamily="34" charset="0"/>
            </a:endParaRPr>
          </a:p>
        </p:txBody>
      </p:sp>
      <p:pic>
        <p:nvPicPr>
          <p:cNvPr id="5" name="Content Placeholder 4" descr="A barcode with blue lines&#10;&#10;AI-generated content may be incorrect.">
            <a:extLst>
              <a:ext uri="{FF2B5EF4-FFF2-40B4-BE49-F238E27FC236}">
                <a16:creationId xmlns:a16="http://schemas.microsoft.com/office/drawing/2014/main" id="{9A727E24-66E6-9CEF-455E-90DEDD62ED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24224" y="1825625"/>
            <a:ext cx="9543552" cy="4351338"/>
          </a:xfrm>
        </p:spPr>
      </p:pic>
    </p:spTree>
    <p:extLst>
      <p:ext uri="{BB962C8B-B14F-4D97-AF65-F5344CB8AC3E}">
        <p14:creationId xmlns:p14="http://schemas.microsoft.com/office/powerpoint/2010/main" val="3192608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1377</Words>
  <Application>Microsoft Office PowerPoint</Application>
  <PresentationFormat>Widescreen</PresentationFormat>
  <Paragraphs>112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__Inter_d65c78</vt:lpstr>
      <vt:lpstr>Aptos</vt:lpstr>
      <vt:lpstr>Aptos (Body)</vt:lpstr>
      <vt:lpstr>Aptos Display</vt:lpstr>
      <vt:lpstr>Aptos Display (Headings)</vt:lpstr>
      <vt:lpstr>Arial</vt:lpstr>
      <vt:lpstr>Franklin Gothic Book</vt:lpstr>
      <vt:lpstr>office theme</vt:lpstr>
      <vt:lpstr>CAPSTONE PROJECT  Image Classification of Dog Breeds Using Transfer Learning Techniques</vt:lpstr>
      <vt:lpstr>OUTLINE</vt:lpstr>
      <vt:lpstr>Problem Statement</vt:lpstr>
      <vt:lpstr>Proposed Solution</vt:lpstr>
      <vt:lpstr>System  Approach</vt:lpstr>
      <vt:lpstr>PowerPoint Presentation</vt:lpstr>
      <vt:lpstr>Algorithm &amp; Deployment</vt:lpstr>
      <vt:lpstr>Result:</vt:lpstr>
      <vt:lpstr>120 unique breed data:</vt:lpstr>
      <vt:lpstr> visualizing one image from each class is not feasible but let’s view some of them:</vt:lpstr>
      <vt:lpstr>Albumentation by applying it to some sample images:</vt:lpstr>
      <vt:lpstr>VerticalFlip, HorizontalFlip, CoarseDropout, and CLAHE, and visualize the results:</vt:lpstr>
      <vt:lpstr>Evaluate the Model: </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Vanapalli Madhukishore</cp:lastModifiedBy>
  <cp:revision>10</cp:revision>
  <dcterms:created xsi:type="dcterms:W3CDTF">2013-07-15T20:26:40Z</dcterms:created>
  <dcterms:modified xsi:type="dcterms:W3CDTF">2025-05-03T13:00:48Z</dcterms:modified>
</cp:coreProperties>
</file>