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2"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8" d="100"/>
          <a:sy n="98" d="100"/>
        </p:scale>
        <p:origin x="110" y="22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Carbon Emission Prediction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50EECC4D-A47D-D0A8-40EE-B844C87AA394}"/>
              </a:ext>
            </a:extLst>
          </p:cNvPr>
          <p:cNvSpPr txBox="1"/>
          <p:nvPr/>
        </p:nvSpPr>
        <p:spPr>
          <a:xfrm>
            <a:off x="7560956" y="4479791"/>
            <a:ext cx="3939240" cy="1241622"/>
          </a:xfrm>
          <a:prstGeom prst="rect">
            <a:avLst/>
          </a:prstGeom>
          <a:noFill/>
        </p:spPr>
        <p:txBody>
          <a:bodyPr wrap="square" rtlCol="0">
            <a:spAutoFit/>
          </a:bodyPr>
          <a:lstStyle/>
          <a:p>
            <a:r>
              <a:rPr lang="en-US" b="1" dirty="0">
                <a:solidFill>
                  <a:schemeClr val="bg1"/>
                </a:solidFill>
              </a:rPr>
              <a:t>NAME:- </a:t>
            </a:r>
            <a:r>
              <a:rPr lang="en-US" b="1" dirty="0" err="1">
                <a:solidFill>
                  <a:schemeClr val="bg1"/>
                </a:solidFill>
              </a:rPr>
              <a:t>Vanapalli</a:t>
            </a:r>
            <a:r>
              <a:rPr lang="en-US" b="1" dirty="0">
                <a:solidFill>
                  <a:schemeClr val="bg1"/>
                </a:solidFill>
              </a:rPr>
              <a:t> Madhu Kishore</a:t>
            </a:r>
          </a:p>
          <a:p>
            <a:r>
              <a:rPr lang="en-US" dirty="0">
                <a:solidFill>
                  <a:schemeClr val="bg1"/>
                </a:solidFill>
              </a:rPr>
              <a:t>AICTE Internship Student Registration ID : </a:t>
            </a:r>
            <a:r>
              <a:rPr lang="en-IN" dirty="0">
                <a:solidFill>
                  <a:schemeClr val="bg1"/>
                </a:solidFill>
              </a:rPr>
              <a:t>STU67716223e72d21735483939</a:t>
            </a:r>
            <a:endParaRPr lang="en-IN" b="1" dirty="0">
              <a:solidFill>
                <a:schemeClr val="bg1"/>
              </a:solidFill>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3FA653BE-E115-5786-1F61-7AA82771C148}"/>
              </a:ext>
            </a:extLst>
          </p:cNvPr>
          <p:cNvSpPr txBox="1"/>
          <p:nvPr/>
        </p:nvSpPr>
        <p:spPr>
          <a:xfrm>
            <a:off x="149087" y="1388261"/>
            <a:ext cx="9260636" cy="4031873"/>
          </a:xfrm>
          <a:prstGeom prst="rect">
            <a:avLst/>
          </a:prstGeom>
          <a:noFill/>
        </p:spPr>
        <p:txBody>
          <a:bodyPr wrap="square">
            <a:spAutoFit/>
          </a:bodyPr>
          <a:lstStyle/>
          <a:p>
            <a:pPr algn="l">
              <a:buNone/>
            </a:pPr>
            <a:r>
              <a:rPr lang="en-US" sz="1600" b="0" i="0" dirty="0">
                <a:solidFill>
                  <a:schemeClr val="tx1"/>
                </a:solidFill>
                <a:effectLst/>
                <a:latin typeface="+mn-lt"/>
              </a:rPr>
              <a:t>In conclusion, this project successfully addressed the challenge of predicting CO₂ emissions per capita for various countries by employing a systematic approach that combined data analysis, machine learning, and visualization. Through careful data cleaning and preprocessing, we ensured the reliability of our dataset, which was crucial for accurate predictions. By utilizing Recursive Feature Elimination with Cross-Validation (RFECV), we identified the most significant features impacting CO₂ emissions, allowing us to build a focused and effective predictive model.</a:t>
            </a:r>
          </a:p>
          <a:p>
            <a:pPr algn="l">
              <a:buNone/>
            </a:pPr>
            <a:r>
              <a:rPr lang="en-US" sz="1600" b="0" i="0" dirty="0">
                <a:solidFill>
                  <a:schemeClr val="tx1"/>
                </a:solidFill>
                <a:effectLst/>
                <a:latin typeface="+mn-lt"/>
              </a:rPr>
              <a:t>The Random Forest Regressor we trained demonstrated strong performance, as evidenced by the evaluation metrics such as R², Mean Squared Error (MSE), and Root Mean Squared Error (RMSE). Our forecasts of CO₂ emissions over the next 20 years provide valuable insights into future trends, which can inform policymakers and stakeholders in their efforts to combat climate change.</a:t>
            </a:r>
          </a:p>
          <a:p>
            <a:pPr algn="l">
              <a:buNone/>
            </a:pPr>
            <a:r>
              <a:rPr lang="en-US" sz="1600" b="0" i="0" dirty="0">
                <a:solidFill>
                  <a:schemeClr val="tx1"/>
                </a:solidFill>
                <a:effectLst/>
                <a:latin typeface="+mn-lt"/>
              </a:rPr>
              <a:t>The visualizations created throughout the project effectively communicated our findings, making complex data more accessible and understandable. Overall, this project not only highlights the importance of data-driven approaches in environmental analysis but also contributes to the ongoing dialogue on sustainability and climate action. By providing a clearer understanding of CO₂ emissions trends, we hope to support initiatives aimed at reducing carbon footprints and promoting a healthier planet for future generations.</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6" name="TextBox 15">
            <a:extLst>
              <a:ext uri="{FF2B5EF4-FFF2-40B4-BE49-F238E27FC236}">
                <a16:creationId xmlns:a16="http://schemas.microsoft.com/office/drawing/2014/main" id="{878695BD-4535-D385-9FE9-10BC1BCBDE31}"/>
              </a:ext>
            </a:extLst>
          </p:cNvPr>
          <p:cNvSpPr txBox="1"/>
          <p:nvPr/>
        </p:nvSpPr>
        <p:spPr>
          <a:xfrm>
            <a:off x="191910" y="1524513"/>
            <a:ext cx="6388643" cy="4185761"/>
          </a:xfrm>
          <a:prstGeom prst="rect">
            <a:avLst/>
          </a:prstGeom>
          <a:noFill/>
        </p:spPr>
        <p:txBody>
          <a:bodyPr wrap="square">
            <a:spAutoFit/>
          </a:bodyPr>
          <a:lstStyle/>
          <a:p>
            <a:pPr>
              <a:buFont typeface="+mj-lt"/>
              <a:buAutoNum type="arabicPeriod"/>
            </a:pPr>
            <a:r>
              <a:rPr lang="en-US" sz="1400" b="1" i="0" dirty="0">
                <a:solidFill>
                  <a:schemeClr val="tx1"/>
                </a:solidFill>
                <a:effectLst/>
                <a:latin typeface="+mn-lt"/>
              </a:rPr>
              <a:t>Data Handling and Preprocessing:</a:t>
            </a:r>
          </a:p>
          <a:p>
            <a:r>
              <a:rPr lang="en-US" sz="1400" b="0" i="0" dirty="0">
                <a:solidFill>
                  <a:schemeClr val="tx1"/>
                </a:solidFill>
                <a:effectLst/>
                <a:latin typeface="+mn-lt"/>
              </a:rPr>
              <a:t>Import and clean datasets using Pandas, focusing on removing outliers and handling missing values for better data quality.</a:t>
            </a:r>
          </a:p>
          <a:p>
            <a:r>
              <a:rPr lang="en-US" sz="1400" b="1" dirty="0">
                <a:solidFill>
                  <a:schemeClr val="tx1"/>
                </a:solidFill>
                <a:latin typeface="+mn-lt"/>
              </a:rPr>
              <a:t>2.Feature Selection:</a:t>
            </a:r>
          </a:p>
          <a:p>
            <a:r>
              <a:rPr lang="en-US" sz="1400" dirty="0">
                <a:solidFill>
                  <a:schemeClr val="tx1"/>
                </a:solidFill>
                <a:latin typeface="+mn-lt"/>
              </a:rPr>
              <a:t>Use Recursive Feature Elimination with Cross-Validation (RFECV) to identify key features that impact CO₂ emissions predictions.</a:t>
            </a:r>
          </a:p>
          <a:p>
            <a:r>
              <a:rPr lang="en-US" sz="1400" b="1" dirty="0">
                <a:solidFill>
                  <a:schemeClr val="tx1"/>
                </a:solidFill>
                <a:latin typeface="+mn-lt"/>
              </a:rPr>
              <a:t>3.Model Training and Evaluation</a:t>
            </a:r>
            <a:r>
              <a:rPr lang="en-US" sz="1400" dirty="0">
                <a:solidFill>
                  <a:schemeClr val="tx1"/>
                </a:solidFill>
                <a:latin typeface="+mn-lt"/>
              </a:rPr>
              <a:t>:</a:t>
            </a:r>
          </a:p>
          <a:p>
            <a:r>
              <a:rPr lang="en-US" sz="1400" dirty="0">
                <a:solidFill>
                  <a:schemeClr val="tx1"/>
                </a:solidFill>
                <a:latin typeface="+mn-lt"/>
              </a:rPr>
              <a:t>Train Random Forest models and evaluate their performance with metrics like R² and RMSE, while optimizing through hyperparameter tuning.</a:t>
            </a:r>
          </a:p>
          <a:p>
            <a:r>
              <a:rPr lang="en-US" sz="1400" b="1" dirty="0">
                <a:solidFill>
                  <a:schemeClr val="tx1"/>
                </a:solidFill>
                <a:latin typeface="+mn-lt"/>
              </a:rPr>
              <a:t>4.Growth Rate Calculation</a:t>
            </a:r>
            <a:r>
              <a:rPr lang="en-US" sz="1400" dirty="0">
                <a:solidFill>
                  <a:schemeClr val="tx1"/>
                </a:solidFill>
                <a:latin typeface="+mn-lt"/>
              </a:rPr>
              <a:t>:</a:t>
            </a:r>
          </a:p>
          <a:p>
            <a:r>
              <a:rPr lang="en-US" sz="1400" dirty="0">
                <a:solidFill>
                  <a:schemeClr val="tx1"/>
                </a:solidFill>
                <a:latin typeface="+mn-lt"/>
              </a:rPr>
              <a:t>Calculate Compound Annual Growth Rate (CAGR) to analyze trends and make future predictions</a:t>
            </a:r>
          </a:p>
          <a:p>
            <a:r>
              <a:rPr lang="en-US" sz="1400" b="1" dirty="0">
                <a:solidFill>
                  <a:schemeClr val="tx1"/>
                </a:solidFill>
                <a:latin typeface="+mn-lt"/>
              </a:rPr>
              <a:t>5.Forecasting</a:t>
            </a:r>
            <a:r>
              <a:rPr lang="en-US" sz="1400" dirty="0">
                <a:solidFill>
                  <a:schemeClr val="tx1"/>
                </a:solidFill>
                <a:latin typeface="+mn-lt"/>
              </a:rPr>
              <a:t>:</a:t>
            </a:r>
          </a:p>
          <a:p>
            <a:r>
              <a:rPr lang="en-US" sz="1400" dirty="0">
                <a:solidFill>
                  <a:schemeClr val="tx1"/>
                </a:solidFill>
                <a:latin typeface="+mn-lt"/>
              </a:rPr>
              <a:t>Predict future CO₂ emissions per capita for selected countries using historical data and growth rates.</a:t>
            </a:r>
          </a:p>
          <a:p>
            <a:r>
              <a:rPr lang="en-US" sz="1400" b="1" dirty="0">
                <a:solidFill>
                  <a:schemeClr val="tx1"/>
                </a:solidFill>
                <a:latin typeface="+mn-lt"/>
              </a:rPr>
              <a:t>6.Data Visualization</a:t>
            </a:r>
            <a:r>
              <a:rPr lang="en-US" sz="1400" dirty="0">
                <a:solidFill>
                  <a:schemeClr val="tx1"/>
                </a:solidFill>
                <a:latin typeface="+mn-lt"/>
              </a:rPr>
              <a:t>:</a:t>
            </a:r>
          </a:p>
          <a:p>
            <a:r>
              <a:rPr lang="en-US" sz="1400" dirty="0">
                <a:solidFill>
                  <a:schemeClr val="tx1"/>
                </a:solidFill>
                <a:latin typeface="+mn-lt"/>
              </a:rPr>
              <a:t>Create informative plots with Matplotlib and Seaborn to effectively communicate analysis results.</a:t>
            </a:r>
          </a:p>
          <a:p>
            <a:endParaRPr lang="en-US" sz="1400" dirty="0">
              <a:latin typeface="+mn-lt"/>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6" name="TextBox 5">
            <a:extLst>
              <a:ext uri="{FF2B5EF4-FFF2-40B4-BE49-F238E27FC236}">
                <a16:creationId xmlns:a16="http://schemas.microsoft.com/office/drawing/2014/main" id="{0A9A0DE2-A87B-67D0-8920-3DF913E7A33B}"/>
              </a:ext>
            </a:extLst>
          </p:cNvPr>
          <p:cNvSpPr txBox="1"/>
          <p:nvPr/>
        </p:nvSpPr>
        <p:spPr>
          <a:xfrm>
            <a:off x="135834" y="1467774"/>
            <a:ext cx="7116844" cy="4031873"/>
          </a:xfrm>
          <a:prstGeom prst="rect">
            <a:avLst/>
          </a:prstGeom>
          <a:noFill/>
        </p:spPr>
        <p:txBody>
          <a:bodyPr wrap="square">
            <a:spAutoFit/>
          </a:bodyPr>
          <a:lstStyle/>
          <a:p>
            <a:pPr algn="l">
              <a:buFont typeface="+mj-lt"/>
              <a:buAutoNum type="arabicPeriod"/>
            </a:pPr>
            <a:r>
              <a:rPr lang="en-US" sz="1600" b="1" i="0" dirty="0">
                <a:solidFill>
                  <a:schemeClr val="tx1"/>
                </a:solidFill>
                <a:effectLst/>
                <a:latin typeface="+mn-lt"/>
              </a:rPr>
              <a:t>Python</a:t>
            </a:r>
            <a:r>
              <a:rPr lang="en-US" sz="1600" b="0" i="0" dirty="0">
                <a:solidFill>
                  <a:schemeClr val="tx1"/>
                </a:solidFill>
                <a:effectLst/>
                <a:latin typeface="+mn-lt"/>
              </a:rPr>
              <a:t>: The primary programming language used for data analysis and machine learning tasks, providing a versatile environment for coding.</a:t>
            </a:r>
          </a:p>
          <a:p>
            <a:pPr algn="l">
              <a:buFont typeface="+mj-lt"/>
              <a:buAutoNum type="arabicPeriod"/>
            </a:pPr>
            <a:r>
              <a:rPr lang="en-US" sz="1600" b="1" i="0" dirty="0">
                <a:solidFill>
                  <a:schemeClr val="tx1"/>
                </a:solidFill>
                <a:effectLst/>
                <a:latin typeface="+mn-lt"/>
              </a:rPr>
              <a:t>Pandas</a:t>
            </a:r>
            <a:r>
              <a:rPr lang="en-US" sz="1600" b="0" i="0" dirty="0">
                <a:solidFill>
                  <a:schemeClr val="tx1"/>
                </a:solidFill>
                <a:effectLst/>
                <a:latin typeface="+mn-lt"/>
              </a:rPr>
              <a:t>: A powerful library for data manipulation and analysis, allowing easy handling of datasets, including cleaning and preprocessing.</a:t>
            </a:r>
          </a:p>
          <a:p>
            <a:pPr algn="l">
              <a:buFont typeface="+mj-lt"/>
              <a:buAutoNum type="arabicPeriod"/>
            </a:pPr>
            <a:r>
              <a:rPr lang="en-US" sz="1600" b="1" i="0" dirty="0">
                <a:solidFill>
                  <a:schemeClr val="tx1"/>
                </a:solidFill>
                <a:effectLst/>
                <a:latin typeface="+mn-lt"/>
              </a:rPr>
              <a:t>NumPy</a:t>
            </a:r>
            <a:r>
              <a:rPr lang="en-US" sz="1600" b="0" i="0" dirty="0">
                <a:solidFill>
                  <a:schemeClr val="tx1"/>
                </a:solidFill>
                <a:effectLst/>
                <a:latin typeface="+mn-lt"/>
              </a:rPr>
              <a:t>: A library for numerical computations that supports efficient array operations, essential for handling data in machine learning.</a:t>
            </a:r>
          </a:p>
          <a:p>
            <a:pPr algn="l">
              <a:buFont typeface="+mj-lt"/>
              <a:buAutoNum type="arabicPeriod"/>
            </a:pPr>
            <a:r>
              <a:rPr lang="en-US" sz="1600" b="1" i="0" dirty="0">
                <a:solidFill>
                  <a:schemeClr val="tx1"/>
                </a:solidFill>
                <a:effectLst/>
                <a:latin typeface="+mn-lt"/>
              </a:rPr>
              <a:t>Scikit-learn</a:t>
            </a:r>
            <a:r>
              <a:rPr lang="en-US" sz="1600" b="0" i="0" dirty="0">
                <a:solidFill>
                  <a:schemeClr val="tx1"/>
                </a:solidFill>
                <a:effectLst/>
                <a:latin typeface="+mn-lt"/>
              </a:rPr>
              <a:t>: A machine learning library that provides tools for model training, evaluation, and feature selection, including Random Forest and RFECV.</a:t>
            </a:r>
          </a:p>
          <a:p>
            <a:pPr algn="l">
              <a:buFont typeface="+mj-lt"/>
              <a:buAutoNum type="arabicPeriod"/>
            </a:pPr>
            <a:r>
              <a:rPr lang="en-US" sz="1600" b="1" i="0" dirty="0">
                <a:solidFill>
                  <a:schemeClr val="tx1"/>
                </a:solidFill>
                <a:effectLst/>
                <a:latin typeface="+mn-lt"/>
              </a:rPr>
              <a:t>Matplotlib</a:t>
            </a:r>
            <a:r>
              <a:rPr lang="en-US" sz="1600" b="0" i="0" dirty="0">
                <a:solidFill>
                  <a:schemeClr val="tx1"/>
                </a:solidFill>
                <a:effectLst/>
                <a:latin typeface="+mn-lt"/>
              </a:rPr>
              <a:t>: A plotting library used to create static, interactive, and animated visualizations in Python, helping to visualize data and results.</a:t>
            </a:r>
          </a:p>
          <a:p>
            <a:pPr algn="l">
              <a:buFont typeface="+mj-lt"/>
              <a:buAutoNum type="arabicPeriod"/>
            </a:pPr>
            <a:r>
              <a:rPr lang="en-US" sz="1600" b="1" i="0" dirty="0">
                <a:solidFill>
                  <a:schemeClr val="tx1"/>
                </a:solidFill>
                <a:effectLst/>
                <a:latin typeface="+mn-lt"/>
              </a:rPr>
              <a:t>Seaborn</a:t>
            </a:r>
            <a:r>
              <a:rPr lang="en-US" sz="1600" b="0" i="0" dirty="0">
                <a:solidFill>
                  <a:schemeClr val="tx1"/>
                </a:solidFill>
                <a:effectLst/>
                <a:latin typeface="+mn-lt"/>
              </a:rPr>
              <a:t>: A data visualization library based on Matplotlib that provides a high-level interface for drawing attractive statistical graphics.</a:t>
            </a:r>
          </a:p>
          <a:p>
            <a:pPr algn="l">
              <a:buFont typeface="+mj-lt"/>
              <a:buAutoNum type="arabicPeriod"/>
            </a:pPr>
            <a:r>
              <a:rPr lang="en-US" sz="1600" b="1" i="0" dirty="0">
                <a:solidFill>
                  <a:schemeClr val="tx1"/>
                </a:solidFill>
                <a:effectLst/>
                <a:latin typeface="+mn-lt"/>
              </a:rPr>
              <a:t>Google </a:t>
            </a:r>
            <a:r>
              <a:rPr lang="en-US" sz="1600" b="1" i="0" dirty="0" err="1">
                <a:solidFill>
                  <a:schemeClr val="tx1"/>
                </a:solidFill>
                <a:effectLst/>
                <a:latin typeface="+mn-lt"/>
              </a:rPr>
              <a:t>Colab</a:t>
            </a:r>
            <a:r>
              <a:rPr lang="en-US" sz="1600" b="0" i="0" dirty="0">
                <a:solidFill>
                  <a:schemeClr val="tx1"/>
                </a:solidFill>
                <a:effectLst/>
                <a:latin typeface="+mn-lt"/>
              </a:rPr>
              <a:t>: An online platform that allows coding in Python with access to powerful computing resources, making it easy to run and share </a:t>
            </a:r>
            <a:r>
              <a:rPr lang="en-US" sz="1600" b="0" i="0" dirty="0" err="1">
                <a:solidFill>
                  <a:schemeClr val="tx1"/>
                </a:solidFill>
                <a:effectLst/>
                <a:latin typeface="+mn-lt"/>
              </a:rPr>
              <a:t>Jupyter</a:t>
            </a:r>
            <a:r>
              <a:rPr lang="en-US" sz="1600" b="0" i="0" dirty="0">
                <a:solidFill>
                  <a:schemeClr val="tx1"/>
                </a:solidFill>
                <a:effectLst/>
                <a:latin typeface="+mn-lt"/>
              </a:rPr>
              <a:t> notebooks.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CEA2AB89-D2ED-9F23-DF56-AF79B2AC1856}"/>
              </a:ext>
            </a:extLst>
          </p:cNvPr>
          <p:cNvSpPr>
            <a:spLocks noChangeArrowheads="1"/>
          </p:cNvSpPr>
          <p:nvPr/>
        </p:nvSpPr>
        <p:spPr bwMode="auto">
          <a:xfrm>
            <a:off x="268356" y="1121752"/>
            <a:ext cx="10699263" cy="5718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19025" rIns="0" bIns="11902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Data Import and Cleaning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started by importing the cleaned dataset and removing outliers to ensure the data was reliable for analysis.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Feature Selection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identified the most relevant features for predicting CO₂ emissions using Recursive Feature Elimination with Cross-Validation (RFECV) to enhance model accuracy.</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Model Training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trained a Random Forest Regressor on the selected features, optimizing the model through hyperparameter tuning to improve performance.</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Model Evaluation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evaluated the model using cross-validation, calculating metrics like R², Mean Squared Error (MSE), and Root Mean Squared Error (RMSE) to assess its effectiveness.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Arial" panose="020B0604020202020204" pitchFamily="34" charset="0"/>
              </a:rPr>
              <a:t>Growth Rate Calculation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calculated the Compound Annual Growth Rate (CAGR) for key features to understand trends over time and inform future predictions.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latin typeface="Arial" panose="020B0604020202020204" pitchFamily="34" charset="0"/>
              </a:rPr>
              <a:t>Forecasting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Using the trained model, I forecasted CO₂ emissions per capita for selected countries over the next 20 years based on historical data and growth rates.</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600" b="1" i="0" u="none" strike="noStrike" cap="none" normalizeH="0" baseline="0" dirty="0">
                <a:ln>
                  <a:noFill/>
                </a:ln>
                <a:solidFill>
                  <a:schemeClr val="tx1"/>
                </a:solidFill>
                <a:effectLst/>
                <a:latin typeface="Arial" panose="020B0604020202020204" pitchFamily="34" charset="0"/>
              </a:rPr>
              <a:t>Data Visualization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Finally, I visualized the results using Matplotlib and Seaborn to effectively communicate the findings and insights from the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6" name="TextBox 5">
            <a:extLst>
              <a:ext uri="{FF2B5EF4-FFF2-40B4-BE49-F238E27FC236}">
                <a16:creationId xmlns:a16="http://schemas.microsoft.com/office/drawing/2014/main" id="{EA2FF0D9-34AC-DD85-58FD-EDFD34BABA40}"/>
              </a:ext>
            </a:extLst>
          </p:cNvPr>
          <p:cNvSpPr txBox="1"/>
          <p:nvPr/>
        </p:nvSpPr>
        <p:spPr>
          <a:xfrm>
            <a:off x="255104" y="1454522"/>
            <a:ext cx="10488246" cy="4278094"/>
          </a:xfrm>
          <a:prstGeom prst="rect">
            <a:avLst/>
          </a:prstGeom>
          <a:noFill/>
        </p:spPr>
        <p:txBody>
          <a:bodyPr wrap="square">
            <a:spAutoFit/>
          </a:bodyPr>
          <a:lstStyle/>
          <a:p>
            <a:pPr algn="l">
              <a:buNone/>
            </a:pPr>
            <a:r>
              <a:rPr lang="en-US" sz="1600" i="0" dirty="0">
                <a:solidFill>
                  <a:schemeClr val="tx1"/>
                </a:solidFill>
                <a:effectLst/>
                <a:latin typeface="+mn-lt"/>
              </a:rPr>
              <a:t>The increasing levels of CO₂ emissions are a significant contributor to climate change, posing serious environmental and health risks worldwide. This project addresses the urgent need to analyze and predict CO₂ emissions per capita for various countries, as understanding these trends is essential for effective policy-making and environmental management. The primary challenge lies in developing a robust predictive model that accurately identifies the factors influencing CO₂ emissions. This involves exploring historical data on CO₂ emissions, economic indicators, and other relevant features to understand their relationships and impacts.</a:t>
            </a:r>
          </a:p>
          <a:p>
            <a:pPr algn="l">
              <a:buNone/>
            </a:pPr>
            <a:r>
              <a:rPr lang="en-US" sz="1600" i="0" dirty="0">
                <a:solidFill>
                  <a:schemeClr val="tx1"/>
                </a:solidFill>
                <a:effectLst/>
                <a:latin typeface="+mn-lt"/>
              </a:rPr>
              <a:t>To achieve this, it is crucial to determine which variables are most significant in predicting emissions. Techniques like Recursive Feature Elimination with Cross-Validation (RFECV) will be employed to filter out less relevant features, ensuring that the model focuses on the most impactful data. Once the relevant features are identified, the next step is to train a machine learning model, specifically a Random Forest Regressor, to forecast future CO₂ emissions based on these selected features. The model's accuracy will be evaluated using metrics such as R², Mean Squared Error (MSE), and Root Mean Squared Error (RMSE) to ensure its reliability.</a:t>
            </a:r>
          </a:p>
          <a:p>
            <a:pPr algn="l">
              <a:buNone/>
            </a:pPr>
            <a:r>
              <a:rPr lang="en-US" sz="1600" i="0" dirty="0">
                <a:solidFill>
                  <a:schemeClr val="tx1"/>
                </a:solidFill>
                <a:effectLst/>
                <a:latin typeface="+mn-lt"/>
              </a:rPr>
              <a:t>Ultimately, the goal is to predict CO₂ emissions per capita for selected countries over the next 20 years, providing valuable insights into future trends. This information can help stakeholders make informed decisions and formulate strategies to reduce carbon footprints and mitigate the impacts of climate change. By addressing these challenges, the project seeks to contribute to a broader understanding of CO₂ emissions and support efforts to combat climate change through data-driven insights and forecasts.</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9148A664-BA0A-0EB4-C3AF-DF54606D834A}"/>
              </a:ext>
            </a:extLst>
          </p:cNvPr>
          <p:cNvSpPr txBox="1"/>
          <p:nvPr/>
        </p:nvSpPr>
        <p:spPr>
          <a:xfrm>
            <a:off x="255103" y="1454522"/>
            <a:ext cx="9943973" cy="4524315"/>
          </a:xfrm>
          <a:prstGeom prst="rect">
            <a:avLst/>
          </a:prstGeom>
          <a:noFill/>
        </p:spPr>
        <p:txBody>
          <a:bodyPr wrap="square">
            <a:spAutoFit/>
          </a:bodyPr>
          <a:lstStyle/>
          <a:p>
            <a:pPr algn="l">
              <a:buNone/>
            </a:pPr>
            <a:r>
              <a:rPr lang="en-US" sz="1600" b="0" i="0" dirty="0">
                <a:solidFill>
                  <a:schemeClr val="tx1"/>
                </a:solidFill>
                <a:effectLst/>
                <a:latin typeface="+mn-lt"/>
              </a:rPr>
              <a:t>To tackle the problem of predicting CO₂ emissions per capita, we implemented a comprehensive approach that combines data analysis, machine learning, and visualization techniques. First, we gathered and cleaned a dataset containing historical CO₂ emissions and relevant features, ensuring data quality by removing outliers and handling missing values.</a:t>
            </a:r>
          </a:p>
          <a:p>
            <a:pPr algn="l">
              <a:buNone/>
            </a:pPr>
            <a:r>
              <a:rPr lang="en-US" sz="1600" b="0" i="0" dirty="0">
                <a:solidFill>
                  <a:schemeClr val="tx1"/>
                </a:solidFill>
                <a:effectLst/>
                <a:latin typeface="+mn-lt"/>
              </a:rPr>
              <a:t>Next, we employed Recursive Feature Elimination with Cross-Validation (RFECV) to identify the most significant variables influencing CO₂ emissions. This step allowed us to focus on the key factors that would enhance the accuracy of our predictive model.</a:t>
            </a:r>
          </a:p>
          <a:p>
            <a:pPr algn="l">
              <a:buNone/>
            </a:pPr>
            <a:r>
              <a:rPr lang="en-US" sz="1600" b="0" i="0" dirty="0">
                <a:solidFill>
                  <a:schemeClr val="tx1"/>
                </a:solidFill>
                <a:effectLst/>
                <a:latin typeface="+mn-lt"/>
              </a:rPr>
              <a:t>We then trained a Random Forest Regressor, a powerful machine learning algorithm, using the selected features. To optimize the model's performance, we conducted hyperparameter tuning and evaluated its effectiveness using metrics such as R², Mean Squared Error (MSE), and Root Mean Squared Error (RMSE).</a:t>
            </a:r>
          </a:p>
          <a:p>
            <a:pPr algn="l">
              <a:buNone/>
            </a:pPr>
            <a:r>
              <a:rPr lang="en-US" sz="1600" b="0" i="0" dirty="0">
                <a:solidFill>
                  <a:schemeClr val="tx1"/>
                </a:solidFill>
                <a:effectLst/>
                <a:latin typeface="+mn-lt"/>
              </a:rPr>
              <a:t>Once the model was trained and validated, we used it to forecast CO₂ emissions per capita for selected countries over the next 20 years. This forecasting process involved calculating the Compound Annual Growth Rate (CAGR) for various features, which helped us understand trends and make informed predictions.</a:t>
            </a:r>
          </a:p>
          <a:p>
            <a:pPr algn="l">
              <a:buNone/>
            </a:pPr>
            <a:r>
              <a:rPr lang="en-US" sz="1600" b="0" i="0" dirty="0">
                <a:solidFill>
                  <a:schemeClr val="tx1"/>
                </a:solidFill>
                <a:effectLst/>
                <a:latin typeface="+mn-lt"/>
              </a:rPr>
              <a:t>Finally, we visualized the results using Matplotlib and Seaborn, creating informative plots that effectively communicated our findings. This solution not only provides insights into future CO₂ emissions but also supports policymakers and researchers in their efforts to address climate change and develop strategies for reducing carbon emissions.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8" name="Picture 7">
            <a:extLst>
              <a:ext uri="{FF2B5EF4-FFF2-40B4-BE49-F238E27FC236}">
                <a16:creationId xmlns:a16="http://schemas.microsoft.com/office/drawing/2014/main" id="{E78DB6DF-DC07-CD43-72EB-FB2DCE006C98}"/>
              </a:ext>
            </a:extLst>
          </p:cNvPr>
          <p:cNvPicPr>
            <a:picLocks noChangeAspect="1"/>
          </p:cNvPicPr>
          <p:nvPr/>
        </p:nvPicPr>
        <p:blipFill>
          <a:blip r:embed="rId2"/>
          <a:stretch>
            <a:fillRect/>
          </a:stretch>
        </p:blipFill>
        <p:spPr>
          <a:xfrm>
            <a:off x="255104" y="2039816"/>
            <a:ext cx="6432389" cy="3989754"/>
          </a:xfrm>
          <a:prstGeom prst="rect">
            <a:avLst/>
          </a:prstGeom>
        </p:spPr>
      </p:pic>
      <p:pic>
        <p:nvPicPr>
          <p:cNvPr id="10" name="Picture 9">
            <a:extLst>
              <a:ext uri="{FF2B5EF4-FFF2-40B4-BE49-F238E27FC236}">
                <a16:creationId xmlns:a16="http://schemas.microsoft.com/office/drawing/2014/main" id="{0D7FB237-C8E9-DF4E-4712-4185984DC061}"/>
              </a:ext>
            </a:extLst>
          </p:cNvPr>
          <p:cNvPicPr>
            <a:picLocks noChangeAspect="1"/>
          </p:cNvPicPr>
          <p:nvPr/>
        </p:nvPicPr>
        <p:blipFill>
          <a:blip r:embed="rId3"/>
          <a:stretch>
            <a:fillRect/>
          </a:stretch>
        </p:blipFill>
        <p:spPr>
          <a:xfrm>
            <a:off x="6768894" y="2779087"/>
            <a:ext cx="5168002" cy="251121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B3A3D-9FBD-1C4C-8490-40CCD8E84FB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77C4327-5CBB-D05B-B65F-DF5C5F4C3F0D}"/>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12" name="Picture 11">
            <a:extLst>
              <a:ext uri="{FF2B5EF4-FFF2-40B4-BE49-F238E27FC236}">
                <a16:creationId xmlns:a16="http://schemas.microsoft.com/office/drawing/2014/main" id="{916B2CA7-6AE4-7334-7BE7-FE078F9FA557}"/>
              </a:ext>
            </a:extLst>
          </p:cNvPr>
          <p:cNvPicPr>
            <a:picLocks noChangeAspect="1"/>
          </p:cNvPicPr>
          <p:nvPr/>
        </p:nvPicPr>
        <p:blipFill>
          <a:blip r:embed="rId2"/>
          <a:stretch>
            <a:fillRect/>
          </a:stretch>
        </p:blipFill>
        <p:spPr>
          <a:xfrm>
            <a:off x="2961186" y="1581202"/>
            <a:ext cx="6269627" cy="4815689"/>
          </a:xfrm>
          <a:prstGeom prst="rect">
            <a:avLst/>
          </a:prstGeom>
        </p:spPr>
      </p:pic>
    </p:spTree>
    <p:extLst>
      <p:ext uri="{BB962C8B-B14F-4D97-AF65-F5344CB8AC3E}">
        <p14:creationId xmlns:p14="http://schemas.microsoft.com/office/powerpoint/2010/main" val="226532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C8C98-90AD-F816-C81D-97A35997D6C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601A996-0FAA-F51C-7271-2AA633588A40}"/>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D31557AB-0559-CDF1-4807-71E1A063E436}"/>
              </a:ext>
            </a:extLst>
          </p:cNvPr>
          <p:cNvPicPr>
            <a:picLocks noChangeAspect="1"/>
          </p:cNvPicPr>
          <p:nvPr/>
        </p:nvPicPr>
        <p:blipFill>
          <a:blip r:embed="rId2"/>
          <a:stretch>
            <a:fillRect/>
          </a:stretch>
        </p:blipFill>
        <p:spPr>
          <a:xfrm>
            <a:off x="2413248" y="1704614"/>
            <a:ext cx="7365504" cy="4418175"/>
          </a:xfrm>
          <a:prstGeom prst="rect">
            <a:avLst/>
          </a:prstGeom>
        </p:spPr>
      </p:pic>
    </p:spTree>
    <p:extLst>
      <p:ext uri="{BB962C8B-B14F-4D97-AF65-F5344CB8AC3E}">
        <p14:creationId xmlns:p14="http://schemas.microsoft.com/office/powerpoint/2010/main" val="3863110301"/>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104</TotalTime>
  <Words>1326</Words>
  <Application>Microsoft Office PowerPoint</Application>
  <PresentationFormat>Widescreen</PresentationFormat>
  <Paragraphs>60</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Nithin Nanaiah</cp:lastModifiedBy>
  <cp:revision>7</cp:revision>
  <dcterms:created xsi:type="dcterms:W3CDTF">2024-12-31T09:40:01Z</dcterms:created>
  <dcterms:modified xsi:type="dcterms:W3CDTF">2025-07-04T14:08:52Z</dcterms:modified>
</cp:coreProperties>
</file>