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86" r:id="rId5"/>
    <p:sldId id="259" r:id="rId6"/>
    <p:sldId id="289" r:id="rId7"/>
    <p:sldId id="292" r:id="rId8"/>
    <p:sldId id="296" r:id="rId9"/>
    <p:sldId id="261" r:id="rId10"/>
    <p:sldId id="285" r:id="rId11"/>
    <p:sldId id="275" r:id="rId12"/>
    <p:sldId id="295" r:id="rId13"/>
    <p:sldId id="265" r:id="rId14"/>
    <p:sldId id="266" r:id="rId15"/>
    <p:sldId id="267" r:id="rId16"/>
    <p:sldId id="293" r:id="rId17"/>
    <p:sldId id="294" r:id="rId18"/>
    <p:sldId id="262" r:id="rId19"/>
    <p:sldId id="290" r:id="rId20"/>
    <p:sldId id="281" r:id="rId21"/>
    <p:sldId id="291" r:id="rId22"/>
    <p:sldId id="297"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60E6A-BAE4-44F8-AD79-8DFB07EB48D4}"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8E1FD-91F7-4B4A-B08D-CC03019EDDE4}" type="slidenum">
              <a:rPr lang="en-IN" smtClean="0"/>
              <a:t>‹#›</a:t>
            </a:fld>
            <a:endParaRPr lang="en-IN"/>
          </a:p>
        </p:txBody>
      </p:sp>
    </p:spTree>
    <p:extLst>
      <p:ext uri="{BB962C8B-B14F-4D97-AF65-F5344CB8AC3E}">
        <p14:creationId xmlns:p14="http://schemas.microsoft.com/office/powerpoint/2010/main" val="339963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8E1FD-91F7-4B4A-B08D-CC03019EDDE4}" type="slidenum">
              <a:rPr lang="en-IN" smtClean="0"/>
              <a:t>3</a:t>
            </a:fld>
            <a:endParaRPr lang="en-IN"/>
          </a:p>
        </p:txBody>
      </p:sp>
    </p:spTree>
    <p:extLst>
      <p:ext uri="{BB962C8B-B14F-4D97-AF65-F5344CB8AC3E}">
        <p14:creationId xmlns:p14="http://schemas.microsoft.com/office/powerpoint/2010/main" val="96303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2C66894-4C89-4370-982B-CEB66D525E3C}" type="datetime1">
              <a:rPr lang="en-IN" smtClean="0"/>
              <a:t>14-09-2023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Dr. AIT</a:t>
            </a:r>
            <a:endParaRPr lang="en-IN"/>
          </a:p>
        </p:txBody>
      </p:sp>
      <p:sp>
        <p:nvSpPr>
          <p:cNvPr id="6" name="Slide Number Placeholder 5"/>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296245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B186BC-6426-4E0F-8FDA-7B68EF0E5F06}" type="datetime1">
              <a:rPr lang="en-IN" smtClean="0"/>
              <a:t>14-09-2023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Dr. AIT</a:t>
            </a:r>
            <a:endParaRPr lang="en-IN"/>
          </a:p>
        </p:txBody>
      </p:sp>
      <p:sp>
        <p:nvSpPr>
          <p:cNvPr id="6" name="Slide Number Placeholder 5"/>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213896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34B61F-96DD-4734-896B-0209F79BD36D}" type="datetime1">
              <a:rPr lang="en-IN" smtClean="0"/>
              <a:t>14-09-2023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Dr. AIT</a:t>
            </a:r>
            <a:endParaRPr lang="en-IN"/>
          </a:p>
        </p:txBody>
      </p:sp>
      <p:sp>
        <p:nvSpPr>
          <p:cNvPr id="6" name="Slide Number Placeholder 5"/>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147647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3D7B24-3011-4462-8D85-46624152EA0E}" type="datetime1">
              <a:rPr lang="en-IN" smtClean="0"/>
              <a:t>14-09-2023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Dr. AIT</a:t>
            </a:r>
            <a:endParaRPr lang="en-IN"/>
          </a:p>
        </p:txBody>
      </p:sp>
      <p:sp>
        <p:nvSpPr>
          <p:cNvPr id="6" name="Slide Number Placeholder 5"/>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190509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6046AC-C7BE-4C76-8F3E-D9EE2C549256}" type="datetime1">
              <a:rPr lang="en-IN" smtClean="0"/>
              <a:t>14-09-2023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Dr. AIT</a:t>
            </a:r>
            <a:endParaRPr lang="en-IN"/>
          </a:p>
        </p:txBody>
      </p:sp>
      <p:sp>
        <p:nvSpPr>
          <p:cNvPr id="6" name="Slide Number Placeholder 5"/>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216598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BB75EB1-E503-4FA0-B753-94947B80B14A}" type="datetime1">
              <a:rPr lang="en-IN" smtClean="0"/>
              <a:t>14-09-2023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Dr. AIT</a:t>
            </a:r>
            <a:endParaRPr lang="en-IN"/>
          </a:p>
        </p:txBody>
      </p:sp>
      <p:sp>
        <p:nvSpPr>
          <p:cNvPr id="7" name="Slide Number Placeholder 6"/>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529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1A2B461-F023-4F72-88DC-7EA9EA6E6294}" type="datetime1">
              <a:rPr lang="en-IN" smtClean="0"/>
              <a:t>14-09-2023</a:t>
            </a:fld>
            <a:endParaRPr lang="en-IN"/>
          </a:p>
        </p:txBody>
      </p:sp>
      <p:sp>
        <p:nvSpPr>
          <p:cNvPr id="8" name="Footer Placeholder 7"/>
          <p:cNvSpPr>
            <a:spLocks noGrp="1"/>
          </p:cNvSpPr>
          <p:nvPr>
            <p:ph type="ftr" sz="quarter" idx="11"/>
          </p:nvPr>
        </p:nvSpPr>
        <p:spPr/>
        <p:txBody>
          <a:bodyPr/>
          <a:lstStyle/>
          <a:p>
            <a:r>
              <a:rPr lang="en-US"/>
              <a:t>Department of Electronics and Communication Engineering, Dr. AIT</a:t>
            </a:r>
            <a:endParaRPr lang="en-IN"/>
          </a:p>
        </p:txBody>
      </p:sp>
      <p:sp>
        <p:nvSpPr>
          <p:cNvPr id="9" name="Slide Number Placeholder 8"/>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400894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DAF5F9-50A3-4E9E-87BB-E568D24091C0}" type="datetime1">
              <a:rPr lang="en-IN" smtClean="0"/>
              <a:t>14-09-2023</a:t>
            </a:fld>
            <a:endParaRPr lang="en-IN"/>
          </a:p>
        </p:txBody>
      </p:sp>
      <p:sp>
        <p:nvSpPr>
          <p:cNvPr id="4" name="Footer Placeholder 3"/>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97361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776-536B-4202-842B-E3AA45B7146B}" type="datetime1">
              <a:rPr lang="en-IN" smtClean="0"/>
              <a:t>14-09-2023</a:t>
            </a:fld>
            <a:endParaRPr lang="en-IN"/>
          </a:p>
        </p:txBody>
      </p:sp>
      <p:sp>
        <p:nvSpPr>
          <p:cNvPr id="3" name="Footer Placeholder 2"/>
          <p:cNvSpPr>
            <a:spLocks noGrp="1"/>
          </p:cNvSpPr>
          <p:nvPr>
            <p:ph type="ftr" sz="quarter" idx="11"/>
          </p:nvPr>
        </p:nvSpPr>
        <p:spPr/>
        <p:txBody>
          <a:bodyPr/>
          <a:lstStyle/>
          <a:p>
            <a:r>
              <a:rPr lang="en-US"/>
              <a:t>Department of Electronics and Communication Engineering, Dr. AIT</a:t>
            </a:r>
            <a:endParaRPr lang="en-IN"/>
          </a:p>
        </p:txBody>
      </p:sp>
      <p:sp>
        <p:nvSpPr>
          <p:cNvPr id="4" name="Slide Number Placeholder 3"/>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400051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E71466-0FDA-4D00-BD40-4ACC34F59D24}" type="datetime1">
              <a:rPr lang="en-IN" smtClean="0"/>
              <a:t>14-09-2023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Dr. AIT</a:t>
            </a:r>
            <a:endParaRPr lang="en-IN"/>
          </a:p>
        </p:txBody>
      </p:sp>
      <p:sp>
        <p:nvSpPr>
          <p:cNvPr id="7" name="Slide Number Placeholder 6"/>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363889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E60906-4DC4-4EB6-90F7-748D0AF06B90}" type="datetime1">
              <a:rPr lang="en-IN" smtClean="0"/>
              <a:t>14-09-2023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Dr. AIT</a:t>
            </a:r>
            <a:endParaRPr lang="en-IN"/>
          </a:p>
        </p:txBody>
      </p:sp>
      <p:sp>
        <p:nvSpPr>
          <p:cNvPr id="7" name="Slide Number Placeholder 6"/>
          <p:cNvSpPr>
            <a:spLocks noGrp="1"/>
          </p:cNvSpPr>
          <p:nvPr>
            <p:ph type="sldNum" sz="quarter" idx="12"/>
          </p:nvPr>
        </p:nvSpPr>
        <p:spPr/>
        <p:txBody>
          <a:bodyPr/>
          <a:lstStyle/>
          <a:p>
            <a:fld id="{C7A3CA30-764D-4E3B-A9B9-F63E171B6217}" type="slidenum">
              <a:rPr lang="en-IN" smtClean="0"/>
              <a:t>‹#›</a:t>
            </a:fld>
            <a:endParaRPr lang="en-IN"/>
          </a:p>
        </p:txBody>
      </p:sp>
    </p:spTree>
    <p:extLst>
      <p:ext uri="{BB962C8B-B14F-4D97-AF65-F5344CB8AC3E}">
        <p14:creationId xmlns:p14="http://schemas.microsoft.com/office/powerpoint/2010/main" val="195639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BEFBD-D948-41B8-B4BA-03F1D46BF1B5}" type="datetime1">
              <a:rPr lang="en-IN" smtClean="0"/>
              <a:t>14-09-2023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and Communication Engineering, Dr. AIT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3CA30-764D-4E3B-A9B9-F63E171B6217}" type="slidenum">
              <a:rPr lang="en-IN" smtClean="0"/>
              <a:t>‹#›</a:t>
            </a:fld>
            <a:endParaRPr lang="en-IN"/>
          </a:p>
        </p:txBody>
      </p:sp>
    </p:spTree>
    <p:extLst>
      <p:ext uri="{BB962C8B-B14F-4D97-AF65-F5344CB8AC3E}">
        <p14:creationId xmlns:p14="http://schemas.microsoft.com/office/powerpoint/2010/main" val="30381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34308"/>
            <a:ext cx="12192000" cy="4923693"/>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 y="0"/>
            <a:ext cx="12124591" cy="1934308"/>
          </a:xfrm>
          <a:prstGeom prst="rect">
            <a:avLst/>
          </a:prstGeom>
          <a:ln>
            <a:noFill/>
          </a:ln>
          <a:effectLst>
            <a:outerShdw blurRad="190500" algn="tl" rotWithShape="0">
              <a:srgbClr val="000000">
                <a:alpha val="70000"/>
              </a:srgbClr>
            </a:outerShdw>
          </a:effectLst>
        </p:spPr>
      </p:pic>
      <p:sp>
        <p:nvSpPr>
          <p:cNvPr id="7" name="Rectangle 6"/>
          <p:cNvSpPr/>
          <p:nvPr/>
        </p:nvSpPr>
        <p:spPr>
          <a:xfrm>
            <a:off x="3402169" y="2693514"/>
            <a:ext cx="6096000" cy="646331"/>
          </a:xfrm>
          <a:prstGeom prst="rect">
            <a:avLst/>
          </a:prstGeom>
        </p:spPr>
        <p:txBody>
          <a:bodyPr>
            <a:spAutoFit/>
          </a:bodyPr>
          <a:lstStyle/>
          <a:p>
            <a:pPr algn="ctr"/>
            <a:r>
              <a:rPr lang="en-US" sz="1800" u="sng" dirty="0">
                <a:solidFill>
                  <a:srgbClr val="000000"/>
                </a:solidFill>
                <a:effectLst/>
                <a:latin typeface="Times New Roman" panose="02020603050405020304" pitchFamily="18" charset="0"/>
                <a:ea typeface="Times New Roman" panose="02020603050405020304" pitchFamily="18" charset="0"/>
              </a:rPr>
              <a:t> </a:t>
            </a:r>
            <a:r>
              <a:rPr lang="en-US" sz="1800" u="sng" dirty="0">
                <a:solidFill>
                  <a:srgbClr val="FF0000"/>
                </a:solidFill>
                <a:effectLst/>
                <a:latin typeface="Times New Roman" panose="02020603050405020304" pitchFamily="18" charset="0"/>
                <a:ea typeface="Times New Roman" panose="02020603050405020304" pitchFamily="18" charset="0"/>
              </a:rPr>
              <a:t>“</a:t>
            </a:r>
            <a:r>
              <a:rPr lang="en-US" sz="1800" b="1" u="sng" dirty="0">
                <a:solidFill>
                  <a:srgbClr val="FF0000"/>
                </a:solidFill>
                <a:effectLst/>
                <a:latin typeface="Times New Roman" panose="02020603050405020304" pitchFamily="18" charset="0"/>
                <a:ea typeface="Times New Roman" panose="02020603050405020304" pitchFamily="18" charset="0"/>
              </a:rPr>
              <a:t> ARDUINO BASED ALCOHOL DETECTION AND                                  ENGINE LOCKING SYSTEM </a:t>
            </a:r>
            <a:r>
              <a:rPr lang="en-US" sz="1800" u="sng" dirty="0">
                <a:solidFill>
                  <a:srgbClr val="FF0000"/>
                </a:solidFill>
                <a:effectLst/>
                <a:latin typeface="Times New Roman" panose="02020603050405020304" pitchFamily="18" charset="0"/>
                <a:ea typeface="Times New Roman" panose="02020603050405020304" pitchFamily="18" charset="0"/>
              </a:rPr>
              <a:t>” </a:t>
            </a:r>
            <a:endParaRPr lang="en-IN" sz="1600" u="sng" dirty="0">
              <a:solidFill>
                <a:srgbClr val="FF0000"/>
              </a:solidFill>
              <a:latin typeface="Arial Black" panose="020B0A04020102020204" pitchFamily="34" charset="0"/>
            </a:endParaRPr>
          </a:p>
        </p:txBody>
      </p:sp>
      <p:sp>
        <p:nvSpPr>
          <p:cNvPr id="9" name="Footer Placeholder 8"/>
          <p:cNvSpPr>
            <a:spLocks noGrp="1"/>
          </p:cNvSpPr>
          <p:nvPr>
            <p:ph type="ftr" sz="quarter" idx="11"/>
          </p:nvPr>
        </p:nvSpPr>
        <p:spPr>
          <a:xfrm>
            <a:off x="3613848" y="6303108"/>
            <a:ext cx="5334001"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10" name="Slide Number Placeholder 9"/>
          <p:cNvSpPr>
            <a:spLocks noGrp="1"/>
          </p:cNvSpPr>
          <p:nvPr>
            <p:ph type="sldNum" sz="quarter" idx="12"/>
          </p:nvPr>
        </p:nvSpPr>
        <p:spPr/>
        <p:txBody>
          <a:bodyPr/>
          <a:lstStyle/>
          <a:p>
            <a:fld id="{C7A3CA30-764D-4E3B-A9B9-F63E171B6217}" type="slidenum">
              <a:rPr lang="en-IN" smtClean="0"/>
              <a:t>1</a:t>
            </a:fld>
            <a:endParaRPr lang="en-IN" dirty="0"/>
          </a:p>
        </p:txBody>
      </p:sp>
      <p:sp>
        <p:nvSpPr>
          <p:cNvPr id="11" name="Rectangle 10"/>
          <p:cNvSpPr/>
          <p:nvPr/>
        </p:nvSpPr>
        <p:spPr>
          <a:xfrm>
            <a:off x="8449407" y="4920456"/>
            <a:ext cx="3529099" cy="1177245"/>
          </a:xfrm>
          <a:prstGeom prst="rect">
            <a:avLst/>
          </a:prstGeom>
        </p:spPr>
        <p:txBody>
          <a:bodyPr wrap="square">
            <a:spAutoFit/>
          </a:bodyPr>
          <a:lstStyle/>
          <a:p>
            <a:pPr marL="0" marR="0" lvl="0" indent="0" algn="just" rtl="0">
              <a:spcBef>
                <a:spcPts val="0"/>
              </a:spcBef>
              <a:spcAft>
                <a:spcPts val="0"/>
              </a:spcAft>
              <a:buSzPts val="1100"/>
              <a:buNone/>
            </a:pPr>
            <a:r>
              <a:rPr lang="en-US" sz="1050" dirty="0">
                <a:solidFill>
                  <a:srgbClr val="002060"/>
                </a:solidFill>
                <a:latin typeface="Arial Black"/>
                <a:ea typeface="Arial Black"/>
                <a:cs typeface="Arial Black"/>
                <a:sym typeface="Arial Black"/>
              </a:rPr>
              <a:t>Submitted by</a:t>
            </a:r>
          </a:p>
          <a:p>
            <a:pPr marL="0" marR="0" lvl="0" indent="0" algn="just" rtl="0">
              <a:spcBef>
                <a:spcPts val="0"/>
              </a:spcBef>
              <a:spcAft>
                <a:spcPts val="0"/>
              </a:spcAft>
              <a:buClr>
                <a:schemeClr val="dk1"/>
              </a:buClr>
              <a:buSzPts val="1100"/>
              <a:buFont typeface="Arial"/>
              <a:buNone/>
            </a:pPr>
            <a:r>
              <a:rPr lang="en-US" sz="1200" dirty="0">
                <a:solidFill>
                  <a:srgbClr val="002060"/>
                </a:solidFill>
                <a:latin typeface="Arial Black"/>
                <a:ea typeface="Arial Black"/>
                <a:cs typeface="Arial Black"/>
                <a:sym typeface="Arial Black"/>
              </a:rPr>
              <a:t>JEEVAN GN                 1DA20EC054</a:t>
            </a:r>
          </a:p>
          <a:p>
            <a:pPr marL="0" marR="0" lvl="0" indent="0" algn="just" rtl="0">
              <a:spcBef>
                <a:spcPts val="0"/>
              </a:spcBef>
              <a:spcAft>
                <a:spcPts val="0"/>
              </a:spcAft>
              <a:buClr>
                <a:schemeClr val="dk1"/>
              </a:buClr>
              <a:buSzPts val="1100"/>
              <a:buFont typeface="Arial"/>
              <a:buNone/>
            </a:pPr>
            <a:r>
              <a:rPr lang="en-US" sz="1200" dirty="0">
                <a:solidFill>
                  <a:srgbClr val="002060"/>
                </a:solidFill>
                <a:latin typeface="Arial Black"/>
                <a:ea typeface="Arial Black"/>
                <a:cs typeface="Arial Black"/>
                <a:sym typeface="Arial Black"/>
              </a:rPr>
              <a:t>KARAN R GOWDA        1DA20EC059</a:t>
            </a:r>
          </a:p>
          <a:p>
            <a:pPr marL="0" marR="0" lvl="0" indent="0" algn="just" rtl="0">
              <a:spcBef>
                <a:spcPts val="0"/>
              </a:spcBef>
              <a:spcAft>
                <a:spcPts val="0"/>
              </a:spcAft>
              <a:buClr>
                <a:schemeClr val="dk1"/>
              </a:buClr>
              <a:buSzPts val="1100"/>
              <a:buFont typeface="Arial"/>
              <a:buNone/>
            </a:pPr>
            <a:r>
              <a:rPr lang="en-US" sz="1200" dirty="0">
                <a:solidFill>
                  <a:srgbClr val="002060"/>
                </a:solidFill>
                <a:latin typeface="Arial Black"/>
                <a:ea typeface="Arial Black"/>
                <a:cs typeface="Arial Black"/>
                <a:sym typeface="Arial Black"/>
              </a:rPr>
              <a:t>MADHU KM                  1DA20EC071</a:t>
            </a:r>
          </a:p>
          <a:p>
            <a:pPr marL="0" marR="0" lvl="0" indent="0" algn="just" rtl="0">
              <a:spcBef>
                <a:spcPts val="0"/>
              </a:spcBef>
              <a:spcAft>
                <a:spcPts val="0"/>
              </a:spcAft>
              <a:buClr>
                <a:schemeClr val="dk1"/>
              </a:buClr>
              <a:buSzPts val="1100"/>
              <a:buFont typeface="Arial"/>
              <a:buNone/>
            </a:pPr>
            <a:r>
              <a:rPr lang="en-US" sz="1200" dirty="0">
                <a:solidFill>
                  <a:srgbClr val="002060"/>
                </a:solidFill>
                <a:latin typeface="Arial Black"/>
                <a:ea typeface="Arial Black"/>
                <a:cs typeface="Arial Black"/>
                <a:sym typeface="Arial Black"/>
              </a:rPr>
              <a:t>MANOHAR R                1DA20EC076</a:t>
            </a:r>
          </a:p>
          <a:p>
            <a:pPr algn="ctr"/>
            <a:endParaRPr lang="en-IN" sz="1200" dirty="0">
              <a:solidFill>
                <a:srgbClr val="002060"/>
              </a:solidFill>
              <a:latin typeface="Arial Black" panose="020B0A04020102020204" pitchFamily="34" charset="0"/>
            </a:endParaRPr>
          </a:p>
        </p:txBody>
      </p:sp>
      <p:sp>
        <p:nvSpPr>
          <p:cNvPr id="12" name="Rectangle 11"/>
          <p:cNvSpPr/>
          <p:nvPr/>
        </p:nvSpPr>
        <p:spPr>
          <a:xfrm>
            <a:off x="5041572" y="4940301"/>
            <a:ext cx="2817192" cy="954107"/>
          </a:xfrm>
          <a:prstGeom prst="rect">
            <a:avLst/>
          </a:prstGeom>
        </p:spPr>
        <p:txBody>
          <a:bodyPr wrap="square">
            <a:spAutoFit/>
          </a:bodyPr>
          <a:lstStyle/>
          <a:p>
            <a:pPr algn="ctr"/>
            <a:r>
              <a:rPr lang="en-IN" sz="1400" dirty="0">
                <a:solidFill>
                  <a:srgbClr val="002060"/>
                </a:solidFill>
                <a:latin typeface="Arial Black" panose="020B0A04020102020204" pitchFamily="34" charset="0"/>
              </a:rPr>
              <a:t>Under the Guidance of</a:t>
            </a:r>
          </a:p>
          <a:p>
            <a:pPr algn="ctr"/>
            <a:r>
              <a:rPr lang="en-IN" sz="1400" dirty="0">
                <a:solidFill>
                  <a:srgbClr val="002060"/>
                </a:solidFill>
                <a:latin typeface="Arial Black" panose="020B0A04020102020204" pitchFamily="34" charset="0"/>
              </a:rPr>
              <a:t>MANJULA</a:t>
            </a:r>
          </a:p>
          <a:p>
            <a:pPr algn="ctr"/>
            <a:r>
              <a:rPr lang="en-US" sz="1400" dirty="0">
                <a:solidFill>
                  <a:srgbClr val="002060"/>
                </a:solidFill>
                <a:latin typeface="Arial Black"/>
                <a:ea typeface="Arial Black"/>
                <a:cs typeface="Arial Black"/>
                <a:sym typeface="Arial Black"/>
              </a:rPr>
              <a:t>ASSISTANT PROFESSOR</a:t>
            </a:r>
          </a:p>
          <a:p>
            <a:pPr algn="ctr"/>
            <a:endParaRPr lang="en-IN" sz="1400" dirty="0">
              <a:solidFill>
                <a:srgbClr val="002060"/>
              </a:solidFill>
              <a:latin typeface="Arial Black" panose="020B0A04020102020204" pitchFamily="34" charset="0"/>
            </a:endParaRPr>
          </a:p>
        </p:txBody>
      </p:sp>
      <p:sp>
        <p:nvSpPr>
          <p:cNvPr id="3" name="Rectangle 2"/>
          <p:cNvSpPr/>
          <p:nvPr/>
        </p:nvSpPr>
        <p:spPr>
          <a:xfrm>
            <a:off x="4525396" y="2111054"/>
            <a:ext cx="3849544" cy="369332"/>
          </a:xfrm>
          <a:prstGeom prst="rect">
            <a:avLst/>
          </a:prstGeom>
        </p:spPr>
        <p:txBody>
          <a:bodyPr wrap="square">
            <a:spAutoFit/>
          </a:bodyPr>
          <a:lstStyle/>
          <a:p>
            <a:pPr algn="ctr"/>
            <a:r>
              <a:rPr lang="en-IN" dirty="0">
                <a:solidFill>
                  <a:srgbClr val="002060"/>
                </a:solidFill>
                <a:latin typeface="Arial Black" panose="020B0A04020102020204" pitchFamily="34" charset="0"/>
              </a:rPr>
              <a:t>Mini Project Review - I</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4706" y="3642582"/>
            <a:ext cx="961238" cy="903042"/>
          </a:xfrm>
          <a:prstGeom prst="rect">
            <a:avLst/>
          </a:prstGeom>
        </p:spPr>
      </p:pic>
    </p:spTree>
    <p:extLst>
      <p:ext uri="{BB962C8B-B14F-4D97-AF65-F5344CB8AC3E}">
        <p14:creationId xmlns:p14="http://schemas.microsoft.com/office/powerpoint/2010/main" val="555092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060" y="237898"/>
            <a:ext cx="7105063" cy="461665"/>
          </a:xfrm>
          <a:prstGeom prst="rect">
            <a:avLst/>
          </a:prstGeom>
        </p:spPr>
        <p:txBody>
          <a:bodyPr wrap="square">
            <a:spAutoFit/>
          </a:bodyPr>
          <a:lstStyle/>
          <a:p>
            <a:pPr algn="just"/>
            <a:r>
              <a:rPr lang="en-US" sz="2400" dirty="0">
                <a:latin typeface="Arial Black" panose="020B0A04020102020204" pitchFamily="34" charset="0"/>
              </a:rPr>
              <a:t>BLOCK DIAGRAM: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600" y="6356350"/>
            <a:ext cx="5439508"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10</a:t>
            </a:fld>
            <a:endParaRPr lang="en-IN"/>
          </a:p>
        </p:txBody>
      </p:sp>
      <p:pic>
        <p:nvPicPr>
          <p:cNvPr id="3" name="Picture 2">
            <a:extLst>
              <a:ext uri="{FF2B5EF4-FFF2-40B4-BE49-F238E27FC236}">
                <a16:creationId xmlns:a16="http://schemas.microsoft.com/office/drawing/2014/main" id="{C1D3DB0B-1F4A-88CF-ADAC-FEA1077EF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686" y="1027522"/>
            <a:ext cx="9930984" cy="5118754"/>
          </a:xfrm>
          <a:prstGeom prst="rect">
            <a:avLst/>
          </a:prstGeom>
        </p:spPr>
      </p:pic>
    </p:spTree>
    <p:extLst>
      <p:ext uri="{BB962C8B-B14F-4D97-AF65-F5344CB8AC3E}">
        <p14:creationId xmlns:p14="http://schemas.microsoft.com/office/powerpoint/2010/main" val="251017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064E7D-0E3A-8F90-0144-16B97B2407DA}"/>
              </a:ext>
            </a:extLst>
          </p:cNvPr>
          <p:cNvSpPr>
            <a:spLocks noGrp="1"/>
          </p:cNvSpPr>
          <p:nvPr>
            <p:ph type="ftr" idx="11"/>
          </p:nvPr>
        </p:nvSpPr>
        <p:spPr/>
        <p:txBody>
          <a:bodyPr/>
          <a:lstStyle/>
          <a:p>
            <a:r>
              <a:rPr lang="en-US"/>
              <a:t>Department of Electronics and Communication Engineering, Dr. AIT</a:t>
            </a:r>
          </a:p>
        </p:txBody>
      </p:sp>
      <p:sp>
        <p:nvSpPr>
          <p:cNvPr id="4" name="Slide Number Placeholder 3">
            <a:extLst>
              <a:ext uri="{FF2B5EF4-FFF2-40B4-BE49-F238E27FC236}">
                <a16:creationId xmlns:a16="http://schemas.microsoft.com/office/drawing/2014/main" id="{AAC27BAE-1444-7687-2E54-9E792E51B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C78560A6-2DC3-5F9B-58C6-0FF84AF8CE95}"/>
              </a:ext>
            </a:extLst>
          </p:cNvPr>
          <p:cNvSpPr txBox="1"/>
          <p:nvPr/>
        </p:nvSpPr>
        <p:spPr>
          <a:xfrm>
            <a:off x="663804" y="327349"/>
            <a:ext cx="370473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Components required :</a:t>
            </a:r>
          </a:p>
        </p:txBody>
      </p:sp>
      <p:graphicFrame>
        <p:nvGraphicFramePr>
          <p:cNvPr id="10" name="Table 10">
            <a:extLst>
              <a:ext uri="{FF2B5EF4-FFF2-40B4-BE49-F238E27FC236}">
                <a16:creationId xmlns:a16="http://schemas.microsoft.com/office/drawing/2014/main" id="{7CD97C1E-5456-94A0-C7F4-9A6629BA268F}"/>
              </a:ext>
            </a:extLst>
          </p:cNvPr>
          <p:cNvGraphicFramePr>
            <a:graphicFrameLocks noGrp="1"/>
          </p:cNvGraphicFramePr>
          <p:nvPr>
            <p:extLst>
              <p:ext uri="{D42A27DB-BD31-4B8C-83A1-F6EECF244321}">
                <p14:modId xmlns:p14="http://schemas.microsoft.com/office/powerpoint/2010/main" val="1572291471"/>
              </p:ext>
            </p:extLst>
          </p:nvPr>
        </p:nvGraphicFramePr>
        <p:xfrm>
          <a:off x="760287" y="1191334"/>
          <a:ext cx="10395550" cy="4069036"/>
        </p:xfrm>
        <a:graphic>
          <a:graphicData uri="http://schemas.openxmlformats.org/drawingml/2006/table">
            <a:tbl>
              <a:tblPr firstRow="1" bandRow="1">
                <a:tableStyleId>{3B4B98B0-60AC-42C2-AFA5-B58CD77FA1E5}</a:tableStyleId>
              </a:tblPr>
              <a:tblGrid>
                <a:gridCol w="5197775">
                  <a:extLst>
                    <a:ext uri="{9D8B030D-6E8A-4147-A177-3AD203B41FA5}">
                      <a16:colId xmlns:a16="http://schemas.microsoft.com/office/drawing/2014/main" val="1358101071"/>
                    </a:ext>
                  </a:extLst>
                </a:gridCol>
                <a:gridCol w="5197775">
                  <a:extLst>
                    <a:ext uri="{9D8B030D-6E8A-4147-A177-3AD203B41FA5}">
                      <a16:colId xmlns:a16="http://schemas.microsoft.com/office/drawing/2014/main" val="4214967078"/>
                    </a:ext>
                  </a:extLst>
                </a:gridCol>
              </a:tblGrid>
              <a:tr h="542279">
                <a:tc>
                  <a:txBody>
                    <a:bodyPr/>
                    <a:lstStyle/>
                    <a:p>
                      <a:r>
                        <a:rPr lang="en-IN" sz="2400" dirty="0"/>
                        <a:t>Component </a:t>
                      </a:r>
                    </a:p>
                  </a:txBody>
                  <a:tcPr/>
                </a:tc>
                <a:tc>
                  <a:txBody>
                    <a:bodyPr/>
                    <a:lstStyle/>
                    <a:p>
                      <a:r>
                        <a:rPr lang="en-IN" sz="2400" dirty="0"/>
                        <a:t>Quantity </a:t>
                      </a:r>
                    </a:p>
                  </a:txBody>
                  <a:tcPr/>
                </a:tc>
                <a:extLst>
                  <a:ext uri="{0D108BD9-81ED-4DB2-BD59-A6C34878D82A}">
                    <a16:rowId xmlns:a16="http://schemas.microsoft.com/office/drawing/2014/main" val="1934532343"/>
                  </a:ext>
                </a:extLst>
              </a:tr>
              <a:tr h="542279">
                <a:tc>
                  <a:txBody>
                    <a:bodyPr/>
                    <a:lstStyle/>
                    <a:p>
                      <a:r>
                        <a:rPr lang="en-IN" sz="2400" dirty="0"/>
                        <a:t>ARDUINO UNO </a:t>
                      </a:r>
                    </a:p>
                  </a:txBody>
                  <a:tcPr/>
                </a:tc>
                <a:tc>
                  <a:txBody>
                    <a:bodyPr/>
                    <a:lstStyle/>
                    <a:p>
                      <a:r>
                        <a:rPr lang="en-IN" sz="2400" dirty="0"/>
                        <a:t>1</a:t>
                      </a:r>
                    </a:p>
                  </a:txBody>
                  <a:tcPr/>
                </a:tc>
                <a:extLst>
                  <a:ext uri="{0D108BD9-81ED-4DB2-BD59-A6C34878D82A}">
                    <a16:rowId xmlns:a16="http://schemas.microsoft.com/office/drawing/2014/main" val="46897300"/>
                  </a:ext>
                </a:extLst>
              </a:tr>
              <a:tr h="542279">
                <a:tc>
                  <a:txBody>
                    <a:bodyPr/>
                    <a:lstStyle/>
                    <a:p>
                      <a:r>
                        <a:rPr lang="en-IN" sz="2400" dirty="0"/>
                        <a:t>Red Led(INDICATION UNIT)</a:t>
                      </a:r>
                    </a:p>
                  </a:txBody>
                  <a:tcPr/>
                </a:tc>
                <a:tc>
                  <a:txBody>
                    <a:bodyPr/>
                    <a:lstStyle/>
                    <a:p>
                      <a:r>
                        <a:rPr lang="en-IN" sz="2400" dirty="0"/>
                        <a:t>1</a:t>
                      </a:r>
                    </a:p>
                  </a:txBody>
                  <a:tcPr/>
                </a:tc>
                <a:extLst>
                  <a:ext uri="{0D108BD9-81ED-4DB2-BD59-A6C34878D82A}">
                    <a16:rowId xmlns:a16="http://schemas.microsoft.com/office/drawing/2014/main" val="818654039"/>
                  </a:ext>
                </a:extLst>
              </a:tr>
              <a:tr h="588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212121"/>
                          </a:solidFill>
                          <a:effectLst/>
                        </a:rPr>
                        <a:t>MQ-3 Alcohol sensor</a:t>
                      </a:r>
                    </a:p>
                  </a:txBody>
                  <a:tcPr/>
                </a:tc>
                <a:tc>
                  <a:txBody>
                    <a:bodyPr/>
                    <a:lstStyle/>
                    <a:p>
                      <a:r>
                        <a:rPr lang="en-IN" sz="2400" dirty="0"/>
                        <a:t>1</a:t>
                      </a:r>
                    </a:p>
                  </a:txBody>
                  <a:tcPr/>
                </a:tc>
                <a:extLst>
                  <a:ext uri="{0D108BD9-81ED-4DB2-BD59-A6C34878D82A}">
                    <a16:rowId xmlns:a16="http://schemas.microsoft.com/office/drawing/2014/main" val="253398072"/>
                  </a:ext>
                </a:extLst>
              </a:tr>
              <a:tr h="647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212121"/>
                          </a:solidFill>
                          <a:effectLst/>
                        </a:rPr>
                        <a:t>A  RELAY</a:t>
                      </a:r>
                    </a:p>
                  </a:txBody>
                  <a:tcPr/>
                </a:tc>
                <a:tc>
                  <a:txBody>
                    <a:bodyPr/>
                    <a:lstStyle/>
                    <a:p>
                      <a:r>
                        <a:rPr lang="en-IN" sz="2400" dirty="0"/>
                        <a:t>1</a:t>
                      </a:r>
                    </a:p>
                  </a:txBody>
                  <a:tcPr/>
                </a:tc>
                <a:extLst>
                  <a:ext uri="{0D108BD9-81ED-4DB2-BD59-A6C34878D82A}">
                    <a16:rowId xmlns:a16="http://schemas.microsoft.com/office/drawing/2014/main" val="1563696428"/>
                  </a:ext>
                </a:extLst>
              </a:tr>
              <a:tr h="597746">
                <a:tc>
                  <a:txBody>
                    <a:bodyPr/>
                    <a:lstStyle/>
                    <a:p>
                      <a:r>
                        <a:rPr lang="en-IN" sz="2400" dirty="0">
                          <a:solidFill>
                            <a:srgbClr val="212121"/>
                          </a:solidFill>
                        </a:rPr>
                        <a:t> DC motor</a:t>
                      </a:r>
                      <a:endParaRPr lang="en-IN" sz="2400" dirty="0"/>
                    </a:p>
                  </a:txBody>
                  <a:tcPr/>
                </a:tc>
                <a:tc>
                  <a:txBody>
                    <a:bodyPr/>
                    <a:lstStyle/>
                    <a:p>
                      <a:r>
                        <a:rPr lang="en-IN" sz="2400" dirty="0"/>
                        <a:t>1</a:t>
                      </a:r>
                    </a:p>
                  </a:txBody>
                  <a:tcPr/>
                </a:tc>
                <a:extLst>
                  <a:ext uri="{0D108BD9-81ED-4DB2-BD59-A6C34878D82A}">
                    <a16:rowId xmlns:a16="http://schemas.microsoft.com/office/drawing/2014/main" val="771931191"/>
                  </a:ext>
                </a:extLst>
              </a:tr>
              <a:tr h="608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212121"/>
                          </a:solidFill>
                          <a:effectLst/>
                        </a:rPr>
                        <a:t>A buzzer</a:t>
                      </a:r>
                    </a:p>
                  </a:txBody>
                  <a:tcPr/>
                </a:tc>
                <a:tc>
                  <a:txBody>
                    <a:bodyPr/>
                    <a:lstStyle/>
                    <a:p>
                      <a:r>
                        <a:rPr lang="en-IN" sz="2400" dirty="0"/>
                        <a:t>1</a:t>
                      </a:r>
                    </a:p>
                  </a:txBody>
                  <a:tcPr/>
                </a:tc>
                <a:extLst>
                  <a:ext uri="{0D108BD9-81ED-4DB2-BD59-A6C34878D82A}">
                    <a16:rowId xmlns:a16="http://schemas.microsoft.com/office/drawing/2014/main" val="3277990459"/>
                  </a:ext>
                </a:extLst>
              </a:tr>
            </a:tbl>
          </a:graphicData>
        </a:graphic>
      </p:graphicFrame>
    </p:spTree>
    <p:extLst>
      <p:ext uri="{BB962C8B-B14F-4D97-AF65-F5344CB8AC3E}">
        <p14:creationId xmlns:p14="http://schemas.microsoft.com/office/powerpoint/2010/main" val="43601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3E8381-4551-4320-9052-AAA70AF48A28}"/>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F89EBC5B-3CB4-48AE-ACF5-83A7D83E67CF}"/>
              </a:ext>
            </a:extLst>
          </p:cNvPr>
          <p:cNvSpPr>
            <a:spLocks noGrp="1"/>
          </p:cNvSpPr>
          <p:nvPr>
            <p:ph type="sldNum" sz="quarter" idx="12"/>
          </p:nvPr>
        </p:nvSpPr>
        <p:spPr/>
        <p:txBody>
          <a:bodyPr/>
          <a:lstStyle/>
          <a:p>
            <a:fld id="{C7A3CA30-764D-4E3B-A9B9-F63E171B6217}" type="slidenum">
              <a:rPr lang="en-IN" smtClean="0"/>
              <a:t>12</a:t>
            </a:fld>
            <a:endParaRPr lang="en-IN"/>
          </a:p>
        </p:txBody>
      </p:sp>
      <p:pic>
        <p:nvPicPr>
          <p:cNvPr id="7" name="Picture 6">
            <a:extLst>
              <a:ext uri="{FF2B5EF4-FFF2-40B4-BE49-F238E27FC236}">
                <a16:creationId xmlns:a16="http://schemas.microsoft.com/office/drawing/2014/main" id="{FB9C941D-FF32-4E2F-8CEF-03E336EA5AF5}"/>
              </a:ext>
            </a:extLst>
          </p:cNvPr>
          <p:cNvPicPr>
            <a:picLocks noChangeAspect="1"/>
          </p:cNvPicPr>
          <p:nvPr/>
        </p:nvPicPr>
        <p:blipFill rotWithShape="1">
          <a:blip r:embed="rId2">
            <a:extLst>
              <a:ext uri="{28A0092B-C50C-407E-A947-70E740481C1C}">
                <a14:useLocalDpi xmlns:a14="http://schemas.microsoft.com/office/drawing/2010/main" val="0"/>
              </a:ext>
            </a:extLst>
          </a:blip>
          <a:srcRect l="33292" t="3412" r="17153" b="6192"/>
          <a:stretch/>
        </p:blipFill>
        <p:spPr>
          <a:xfrm>
            <a:off x="4021476" y="136525"/>
            <a:ext cx="4006921" cy="6176552"/>
          </a:xfrm>
          <a:prstGeom prst="rect">
            <a:avLst/>
          </a:prstGeom>
        </p:spPr>
      </p:pic>
      <p:sp>
        <p:nvSpPr>
          <p:cNvPr id="9" name="TextBox 8">
            <a:extLst>
              <a:ext uri="{FF2B5EF4-FFF2-40B4-BE49-F238E27FC236}">
                <a16:creationId xmlns:a16="http://schemas.microsoft.com/office/drawing/2014/main" id="{140E7DB1-3BBC-4F1A-B990-5A8EBDF1A8E6}"/>
              </a:ext>
            </a:extLst>
          </p:cNvPr>
          <p:cNvSpPr txBox="1"/>
          <p:nvPr/>
        </p:nvSpPr>
        <p:spPr>
          <a:xfrm>
            <a:off x="884435" y="544923"/>
            <a:ext cx="3154165" cy="461665"/>
          </a:xfrm>
          <a:prstGeom prst="rect">
            <a:avLst/>
          </a:prstGeom>
          <a:noFill/>
        </p:spPr>
        <p:txBody>
          <a:bodyPr wrap="square" rtlCol="0">
            <a:spAutoFit/>
          </a:bodyPr>
          <a:lstStyle/>
          <a:p>
            <a:r>
              <a:rPr lang="en-US" sz="2400" b="1" u="sng" dirty="0">
                <a:latin typeface="Arial Black" panose="020B0A04020102020204" pitchFamily="34" charset="0"/>
              </a:rPr>
              <a:t>FLOW CHART:</a:t>
            </a:r>
          </a:p>
        </p:txBody>
      </p:sp>
    </p:spTree>
    <p:extLst>
      <p:ext uri="{BB962C8B-B14F-4D97-AF65-F5344CB8AC3E}">
        <p14:creationId xmlns:p14="http://schemas.microsoft.com/office/powerpoint/2010/main" val="137114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453" y="395640"/>
            <a:ext cx="10515600" cy="670825"/>
          </a:xfrm>
          <a:prstGeom prst="rect">
            <a:avLst/>
          </a:prstGeom>
        </p:spPr>
        <p:txBody>
          <a:bodyPr vert="horz" wrap="square" lIns="0" tIns="3810" rIns="0" bIns="0" rtlCol="0">
            <a:spAutoFit/>
          </a:bodyPr>
          <a:lstStyle/>
          <a:p>
            <a:pPr marL="1518920" marR="5080" indent="-1506220">
              <a:lnSpc>
                <a:spcPct val="101800"/>
              </a:lnSpc>
              <a:spcBef>
                <a:spcPts val="30"/>
              </a:spcBef>
            </a:pPr>
            <a:r>
              <a:rPr b="1" spc="15" dirty="0">
                <a:latin typeface="Times New Roman" panose="02020603050405020304" pitchFamily="18" charset="0"/>
                <a:cs typeface="Times New Roman" panose="02020603050405020304" pitchFamily="18" charset="0"/>
              </a:rPr>
              <a:t>Design</a:t>
            </a:r>
            <a:r>
              <a:rPr b="1" spc="-10" dirty="0">
                <a:latin typeface="Times New Roman" panose="02020603050405020304" pitchFamily="18" charset="0"/>
                <a:cs typeface="Times New Roman" panose="02020603050405020304" pitchFamily="18" charset="0"/>
              </a:rPr>
              <a:t> Requirements</a:t>
            </a:r>
            <a:r>
              <a:rPr b="1" spc="360"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and </a:t>
            </a:r>
            <a:r>
              <a:rPr b="1" spc="-112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Specifications</a:t>
            </a:r>
          </a:p>
        </p:txBody>
      </p:sp>
      <p:pic>
        <p:nvPicPr>
          <p:cNvPr id="3" name="object 3"/>
          <p:cNvPicPr/>
          <p:nvPr/>
        </p:nvPicPr>
        <p:blipFill>
          <a:blip r:embed="rId2" cstate="print"/>
          <a:stretch>
            <a:fillRect/>
          </a:stretch>
        </p:blipFill>
        <p:spPr>
          <a:xfrm>
            <a:off x="10477500" y="47625"/>
            <a:ext cx="1171575" cy="1095375"/>
          </a:xfrm>
          <a:prstGeom prst="rect">
            <a:avLst/>
          </a:prstGeom>
        </p:spPr>
      </p:pic>
      <p:sp>
        <p:nvSpPr>
          <p:cNvPr id="4" name="object 4"/>
          <p:cNvSpPr txBox="1"/>
          <p:nvPr/>
        </p:nvSpPr>
        <p:spPr>
          <a:xfrm>
            <a:off x="3610228" y="6409372"/>
            <a:ext cx="4996815" cy="243204"/>
          </a:xfrm>
          <a:prstGeom prst="rect">
            <a:avLst/>
          </a:prstGeom>
        </p:spPr>
        <p:txBody>
          <a:bodyPr vert="horz" wrap="square" lIns="0" tIns="15875" rIns="0" bIns="0" rtlCol="0">
            <a:spAutoFit/>
          </a:bodyPr>
          <a:lstStyle/>
          <a:p>
            <a:pPr marL="12700">
              <a:lnSpc>
                <a:spcPct val="100000"/>
              </a:lnSpc>
              <a:spcBef>
                <a:spcPts val="125"/>
              </a:spcBef>
            </a:pPr>
            <a:r>
              <a:rPr sz="1400" b="1" spc="10" dirty="0">
                <a:solidFill>
                  <a:srgbClr val="6F2F9F"/>
                </a:solidFill>
                <a:latin typeface="Calibri"/>
                <a:cs typeface="Calibri"/>
              </a:rPr>
              <a:t>Department</a:t>
            </a:r>
            <a:r>
              <a:rPr sz="1400" b="1" spc="-55" dirty="0">
                <a:solidFill>
                  <a:srgbClr val="6F2F9F"/>
                </a:solidFill>
                <a:latin typeface="Calibri"/>
                <a:cs typeface="Calibri"/>
              </a:rPr>
              <a:t> </a:t>
            </a:r>
            <a:r>
              <a:rPr sz="1400" b="1" dirty="0">
                <a:solidFill>
                  <a:srgbClr val="6F2F9F"/>
                </a:solidFill>
                <a:latin typeface="Calibri"/>
                <a:cs typeface="Calibri"/>
              </a:rPr>
              <a:t>of</a:t>
            </a:r>
            <a:r>
              <a:rPr sz="1400" b="1" spc="-85" dirty="0">
                <a:solidFill>
                  <a:srgbClr val="6F2F9F"/>
                </a:solidFill>
                <a:latin typeface="Calibri"/>
                <a:cs typeface="Calibri"/>
              </a:rPr>
              <a:t> </a:t>
            </a:r>
            <a:r>
              <a:rPr sz="1400" b="1" spc="15" dirty="0">
                <a:solidFill>
                  <a:srgbClr val="6F2F9F"/>
                </a:solidFill>
                <a:latin typeface="Calibri"/>
                <a:cs typeface="Calibri"/>
              </a:rPr>
              <a:t>Electronics</a:t>
            </a:r>
            <a:r>
              <a:rPr sz="1400" b="1" spc="-50" dirty="0">
                <a:solidFill>
                  <a:srgbClr val="6F2F9F"/>
                </a:solidFill>
                <a:latin typeface="Calibri"/>
                <a:cs typeface="Calibri"/>
              </a:rPr>
              <a:t> </a:t>
            </a:r>
            <a:r>
              <a:rPr sz="1400" b="1" spc="-5" dirty="0">
                <a:solidFill>
                  <a:srgbClr val="6F2F9F"/>
                </a:solidFill>
                <a:latin typeface="Calibri"/>
                <a:cs typeface="Calibri"/>
              </a:rPr>
              <a:t>and</a:t>
            </a:r>
            <a:r>
              <a:rPr sz="1400" b="1" spc="-100" dirty="0">
                <a:solidFill>
                  <a:srgbClr val="6F2F9F"/>
                </a:solidFill>
                <a:latin typeface="Calibri"/>
                <a:cs typeface="Calibri"/>
              </a:rPr>
              <a:t> </a:t>
            </a:r>
            <a:r>
              <a:rPr sz="1400" b="1" spc="5" dirty="0">
                <a:solidFill>
                  <a:srgbClr val="6F2F9F"/>
                </a:solidFill>
                <a:latin typeface="Calibri"/>
                <a:cs typeface="Calibri"/>
              </a:rPr>
              <a:t>Communication</a:t>
            </a:r>
            <a:r>
              <a:rPr sz="1400" b="1" spc="-95" dirty="0">
                <a:solidFill>
                  <a:srgbClr val="6F2F9F"/>
                </a:solidFill>
                <a:latin typeface="Calibri"/>
                <a:cs typeface="Calibri"/>
              </a:rPr>
              <a:t> </a:t>
            </a:r>
            <a:r>
              <a:rPr sz="1400" b="1" spc="5" dirty="0">
                <a:solidFill>
                  <a:srgbClr val="6F2F9F"/>
                </a:solidFill>
                <a:latin typeface="Calibri"/>
                <a:cs typeface="Calibri"/>
              </a:rPr>
              <a:t>Engineering,</a:t>
            </a:r>
            <a:r>
              <a:rPr sz="1400" b="1" spc="-80" dirty="0">
                <a:solidFill>
                  <a:srgbClr val="6F2F9F"/>
                </a:solidFill>
                <a:latin typeface="Calibri"/>
                <a:cs typeface="Calibri"/>
              </a:rPr>
              <a:t> </a:t>
            </a:r>
            <a:r>
              <a:rPr sz="1400" b="1" spc="-35" dirty="0">
                <a:solidFill>
                  <a:srgbClr val="6F2F9F"/>
                </a:solidFill>
                <a:latin typeface="Calibri"/>
                <a:cs typeface="Calibri"/>
              </a:rPr>
              <a:t>Dr.</a:t>
            </a:r>
            <a:r>
              <a:rPr sz="1400" b="1" spc="-90" dirty="0">
                <a:solidFill>
                  <a:srgbClr val="6F2F9F"/>
                </a:solidFill>
                <a:latin typeface="Calibri"/>
                <a:cs typeface="Calibri"/>
              </a:rPr>
              <a:t> </a:t>
            </a:r>
            <a:r>
              <a:rPr sz="1400" b="1" spc="20" dirty="0">
                <a:solidFill>
                  <a:srgbClr val="6F2F9F"/>
                </a:solidFill>
                <a:latin typeface="Calibri"/>
                <a:cs typeface="Calibri"/>
              </a:rPr>
              <a:t>AIT</a:t>
            </a:r>
            <a:endParaRPr sz="1400">
              <a:latin typeface="Calibri"/>
              <a:cs typeface="Calibri"/>
            </a:endParaRPr>
          </a:p>
        </p:txBody>
      </p:sp>
      <p:sp>
        <p:nvSpPr>
          <p:cNvPr id="5" name="object 5"/>
          <p:cNvSpPr txBox="1"/>
          <p:nvPr/>
        </p:nvSpPr>
        <p:spPr>
          <a:xfrm>
            <a:off x="11107801" y="6434454"/>
            <a:ext cx="1778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10</a:t>
            </a:r>
            <a:endParaRPr sz="1200">
              <a:latin typeface="Calibri"/>
              <a:cs typeface="Calibri"/>
            </a:endParaRPr>
          </a:p>
        </p:txBody>
      </p:sp>
      <p:sp>
        <p:nvSpPr>
          <p:cNvPr id="6" name="object 6"/>
          <p:cNvSpPr txBox="1"/>
          <p:nvPr/>
        </p:nvSpPr>
        <p:spPr>
          <a:xfrm>
            <a:off x="485453" y="1168804"/>
            <a:ext cx="3321685" cy="764953"/>
          </a:xfrm>
          <a:prstGeom prst="rect">
            <a:avLst/>
          </a:prstGeom>
        </p:spPr>
        <p:txBody>
          <a:bodyPr vert="horz" wrap="square" lIns="0" tIns="13335" rIns="0" bIns="0" rtlCol="0">
            <a:spAutoFit/>
          </a:bodyPr>
          <a:lstStyle/>
          <a:p>
            <a:pPr marL="12700">
              <a:spcBef>
                <a:spcPts val="105"/>
              </a:spcBef>
            </a:pPr>
            <a:r>
              <a:rPr lang="en-IN" sz="2400" b="1" spc="-5" dirty="0">
                <a:solidFill>
                  <a:srgbClr val="001F5F"/>
                </a:solidFill>
                <a:latin typeface="Times New Roman"/>
                <a:cs typeface="Times New Roman"/>
              </a:rPr>
              <a:t>1.</a:t>
            </a:r>
            <a:r>
              <a:rPr lang="en-IN" sz="2400" b="1" dirty="0">
                <a:solidFill>
                  <a:srgbClr val="001F5F"/>
                </a:solidFill>
                <a:latin typeface="Times New Roman"/>
                <a:cs typeface="Times New Roman"/>
              </a:rPr>
              <a:t>)</a:t>
            </a:r>
            <a:r>
              <a:rPr lang="en-IN" sz="2400" b="1" dirty="0">
                <a:solidFill>
                  <a:srgbClr val="212121"/>
                </a:solidFill>
                <a:effectLst/>
              </a:rPr>
              <a:t> MQ-3 Alcohol sensor</a:t>
            </a:r>
          </a:p>
          <a:p>
            <a:pPr marL="12700">
              <a:lnSpc>
                <a:spcPct val="100000"/>
              </a:lnSpc>
              <a:spcBef>
                <a:spcPts val="105"/>
              </a:spcBef>
            </a:pPr>
            <a:endParaRPr lang="en-IN" sz="2400" dirty="0">
              <a:latin typeface="Times New Roman"/>
              <a:cs typeface="Times New Roman"/>
            </a:endParaRPr>
          </a:p>
        </p:txBody>
      </p:sp>
      <p:sp>
        <p:nvSpPr>
          <p:cNvPr id="7" name="object 7"/>
          <p:cNvSpPr txBox="1"/>
          <p:nvPr/>
        </p:nvSpPr>
        <p:spPr>
          <a:xfrm>
            <a:off x="485453" y="1717874"/>
            <a:ext cx="7240713" cy="3823162"/>
          </a:xfrm>
          <a:prstGeom prst="rect">
            <a:avLst/>
          </a:prstGeom>
        </p:spPr>
        <p:txBody>
          <a:bodyPr vert="horz" wrap="square" lIns="0" tIns="10160" rIns="0" bIns="0" rtlCol="0">
            <a:spAutoFit/>
          </a:bodyPr>
          <a:lstStyle/>
          <a:p>
            <a:pPr marL="12700" marR="1245235" algn="just">
              <a:lnSpc>
                <a:spcPct val="101899"/>
              </a:lnSpc>
              <a:spcBef>
                <a:spcPts val="80"/>
              </a:spcBef>
            </a:pPr>
            <a:r>
              <a:rPr lang="en-US" sz="2000" dirty="0">
                <a:latin typeface="Times New Roman"/>
                <a:cs typeface="Times New Roman"/>
              </a:rPr>
              <a:t>1.</a:t>
            </a:r>
            <a:r>
              <a:rPr lang="en-US" sz="2000" b="1" dirty="0">
                <a:latin typeface="Times New Roman"/>
                <a:cs typeface="Times New Roman"/>
              </a:rPr>
              <a:t>Concentration</a:t>
            </a:r>
            <a:r>
              <a:rPr lang="en-US" sz="2000" dirty="0">
                <a:latin typeface="Times New Roman"/>
                <a:cs typeface="Times New Roman"/>
              </a:rPr>
              <a:t>: MQ-3 alcohol sensor provides analog voltage output based on alcohol vapor concentration</a:t>
            </a:r>
          </a:p>
          <a:p>
            <a:pPr marL="12700" marR="1245235">
              <a:lnSpc>
                <a:spcPct val="101899"/>
              </a:lnSpc>
              <a:spcBef>
                <a:spcPts val="80"/>
              </a:spcBef>
            </a:pPr>
            <a:r>
              <a:rPr lang="en-US" sz="2000" dirty="0">
                <a:latin typeface="Times New Roman"/>
                <a:cs typeface="Times New Roman"/>
              </a:rPr>
              <a:t>2.</a:t>
            </a:r>
            <a:r>
              <a:rPr lang="en-US" sz="2000" b="1" dirty="0">
                <a:latin typeface="Times New Roman"/>
                <a:cs typeface="Times New Roman"/>
              </a:rPr>
              <a:t>Voltage</a:t>
            </a:r>
            <a:r>
              <a:rPr lang="en-US" sz="2000" dirty="0">
                <a:latin typeface="Times New Roman"/>
                <a:cs typeface="Times New Roman"/>
              </a:rPr>
              <a:t>: Operates at 5V DC for easy integration with electronic circuits.</a:t>
            </a:r>
          </a:p>
          <a:p>
            <a:pPr marL="12700" marR="1245235">
              <a:lnSpc>
                <a:spcPct val="101899"/>
              </a:lnSpc>
              <a:spcBef>
                <a:spcPts val="80"/>
              </a:spcBef>
            </a:pPr>
            <a:r>
              <a:rPr lang="en-US" sz="2000" dirty="0">
                <a:latin typeface="Times New Roman"/>
                <a:cs typeface="Times New Roman"/>
              </a:rPr>
              <a:t>3.</a:t>
            </a:r>
            <a:r>
              <a:rPr lang="en-US" sz="2000" b="1" dirty="0">
                <a:latin typeface="Times New Roman"/>
                <a:cs typeface="Times New Roman"/>
              </a:rPr>
              <a:t>Load </a:t>
            </a:r>
            <a:r>
              <a:rPr lang="en-US" sz="2000" b="1" dirty="0" err="1">
                <a:latin typeface="Times New Roman"/>
                <a:cs typeface="Times New Roman"/>
              </a:rPr>
              <a:t>Resistance</a:t>
            </a:r>
            <a:r>
              <a:rPr lang="en-US" sz="2000" dirty="0" err="1">
                <a:latin typeface="Times New Roman"/>
                <a:cs typeface="Times New Roman"/>
              </a:rPr>
              <a:t>:Recommended</a:t>
            </a:r>
            <a:r>
              <a:rPr lang="en-US" sz="2000" dirty="0">
                <a:latin typeface="Times New Roman"/>
                <a:cs typeface="Times New Roman"/>
              </a:rPr>
              <a:t> 2K ohms load resistance for optimal performance.</a:t>
            </a:r>
          </a:p>
          <a:p>
            <a:pPr marL="12700" marR="1245235">
              <a:lnSpc>
                <a:spcPct val="101899"/>
              </a:lnSpc>
              <a:spcBef>
                <a:spcPts val="80"/>
              </a:spcBef>
            </a:pPr>
            <a:r>
              <a:rPr lang="en-US" sz="2000" dirty="0">
                <a:latin typeface="Times New Roman"/>
                <a:cs typeface="Times New Roman"/>
              </a:rPr>
              <a:t>4.</a:t>
            </a:r>
            <a:r>
              <a:rPr lang="en-US" sz="2000" b="1" dirty="0">
                <a:latin typeface="Times New Roman"/>
                <a:cs typeface="Times New Roman"/>
              </a:rPr>
              <a:t>Accuracy</a:t>
            </a:r>
            <a:r>
              <a:rPr lang="en-US" sz="2000" dirty="0">
                <a:latin typeface="Times New Roman"/>
                <a:cs typeface="Times New Roman"/>
              </a:rPr>
              <a:t>:Offers indication of alcohol presence, but not precise concentration measurements.</a:t>
            </a:r>
          </a:p>
          <a:p>
            <a:pPr marL="12700" marR="1245235">
              <a:lnSpc>
                <a:spcPct val="101899"/>
              </a:lnSpc>
              <a:spcBef>
                <a:spcPts val="80"/>
              </a:spcBef>
            </a:pPr>
            <a:r>
              <a:rPr lang="en-US" sz="2000" dirty="0">
                <a:latin typeface="Times New Roman"/>
                <a:cs typeface="Times New Roman"/>
              </a:rPr>
              <a:t>5. </a:t>
            </a:r>
            <a:r>
              <a:rPr lang="en-US" sz="2000" b="1" dirty="0">
                <a:latin typeface="Times New Roman"/>
                <a:cs typeface="Times New Roman"/>
              </a:rPr>
              <a:t>Range</a:t>
            </a:r>
            <a:r>
              <a:rPr lang="en-US" sz="2000" dirty="0">
                <a:latin typeface="Times New Roman"/>
                <a:cs typeface="Times New Roman"/>
              </a:rPr>
              <a:t>: Detects alcohol vapors in the air within 0 to 1000 ppm range.</a:t>
            </a:r>
          </a:p>
          <a:p>
            <a:pPr marL="12700" marR="1245235">
              <a:lnSpc>
                <a:spcPct val="101899"/>
              </a:lnSpc>
              <a:spcBef>
                <a:spcPts val="80"/>
              </a:spcBef>
            </a:pPr>
            <a:r>
              <a:rPr lang="en-US" sz="2000" dirty="0">
                <a:latin typeface="Times New Roman"/>
                <a:cs typeface="Times New Roman"/>
              </a:rPr>
              <a:t>6.</a:t>
            </a:r>
            <a:r>
              <a:rPr lang="en-US" sz="2000" b="1" dirty="0">
                <a:latin typeface="Times New Roman"/>
                <a:cs typeface="Times New Roman"/>
              </a:rPr>
              <a:t>Response Time</a:t>
            </a:r>
            <a:r>
              <a:rPr lang="en-US" sz="2000" dirty="0">
                <a:latin typeface="Times New Roman"/>
                <a:cs typeface="Times New Roman"/>
              </a:rPr>
              <a:t>: Swift response in a few seconds to changes in alcohol concentration.</a:t>
            </a:r>
            <a:endParaRPr sz="3200" dirty="0">
              <a:latin typeface="Times New Roman"/>
              <a:cs typeface="Times New Roman"/>
            </a:endParaRPr>
          </a:p>
        </p:txBody>
      </p:sp>
      <p:pic>
        <p:nvPicPr>
          <p:cNvPr id="13" name="Picture 12">
            <a:extLst>
              <a:ext uri="{FF2B5EF4-FFF2-40B4-BE49-F238E27FC236}">
                <a16:creationId xmlns:a16="http://schemas.microsoft.com/office/drawing/2014/main" id="{49D88655-4981-534D-FFA0-A19C5F5E2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763" y="2630185"/>
            <a:ext cx="2625749" cy="2599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5594" y="207263"/>
            <a:ext cx="5970905" cy="358140"/>
          </a:xfrm>
          <a:prstGeom prst="rect">
            <a:avLst/>
          </a:prstGeom>
        </p:spPr>
        <p:txBody>
          <a:bodyPr vert="horz" wrap="square" lIns="0" tIns="16510" rIns="0" bIns="0" rtlCol="0">
            <a:spAutoFit/>
          </a:bodyPr>
          <a:lstStyle/>
          <a:p>
            <a:pPr marL="12700">
              <a:lnSpc>
                <a:spcPct val="100000"/>
              </a:lnSpc>
              <a:spcBef>
                <a:spcPts val="130"/>
              </a:spcBef>
            </a:pPr>
            <a:r>
              <a:rPr sz="2150" b="1" spc="15" dirty="0">
                <a:latin typeface="Times New Roman"/>
                <a:cs typeface="Times New Roman"/>
              </a:rPr>
              <a:t>Design</a:t>
            </a:r>
            <a:r>
              <a:rPr sz="2150" b="1" spc="60" dirty="0">
                <a:latin typeface="Times New Roman"/>
                <a:cs typeface="Times New Roman"/>
              </a:rPr>
              <a:t> </a:t>
            </a:r>
            <a:r>
              <a:rPr sz="2150" b="1" spc="-5" dirty="0">
                <a:latin typeface="Times New Roman"/>
                <a:cs typeface="Times New Roman"/>
              </a:rPr>
              <a:t>Requirements</a:t>
            </a:r>
            <a:r>
              <a:rPr sz="2150" b="1" spc="280" dirty="0">
                <a:latin typeface="Times New Roman"/>
                <a:cs typeface="Times New Roman"/>
              </a:rPr>
              <a:t> </a:t>
            </a:r>
            <a:r>
              <a:rPr sz="2150" b="1" spc="-5" dirty="0">
                <a:latin typeface="Times New Roman"/>
                <a:cs typeface="Times New Roman"/>
              </a:rPr>
              <a:t>and</a:t>
            </a:r>
            <a:r>
              <a:rPr sz="2150" b="1" spc="50" dirty="0">
                <a:latin typeface="Times New Roman"/>
                <a:cs typeface="Times New Roman"/>
              </a:rPr>
              <a:t> </a:t>
            </a:r>
            <a:r>
              <a:rPr sz="2150" b="1" spc="5" dirty="0">
                <a:latin typeface="Times New Roman"/>
                <a:cs typeface="Times New Roman"/>
              </a:rPr>
              <a:t>Specifications(contd….)</a:t>
            </a:r>
            <a:endParaRPr sz="2150">
              <a:latin typeface="Times New Roman"/>
              <a:cs typeface="Times New Roman"/>
            </a:endParaRPr>
          </a:p>
        </p:txBody>
      </p:sp>
      <p:pic>
        <p:nvPicPr>
          <p:cNvPr id="3" name="object 3"/>
          <p:cNvPicPr/>
          <p:nvPr/>
        </p:nvPicPr>
        <p:blipFill>
          <a:blip r:embed="rId2" cstate="print"/>
          <a:stretch>
            <a:fillRect/>
          </a:stretch>
        </p:blipFill>
        <p:spPr>
          <a:xfrm>
            <a:off x="10477500" y="95250"/>
            <a:ext cx="1171575" cy="1095375"/>
          </a:xfrm>
          <a:prstGeom prst="rect">
            <a:avLst/>
          </a:prstGeom>
        </p:spPr>
      </p:pic>
      <p:sp>
        <p:nvSpPr>
          <p:cNvPr id="4" name="object 4"/>
          <p:cNvSpPr txBox="1"/>
          <p:nvPr/>
        </p:nvSpPr>
        <p:spPr>
          <a:xfrm>
            <a:off x="3610228" y="6544627"/>
            <a:ext cx="4996815" cy="243204"/>
          </a:xfrm>
          <a:prstGeom prst="rect">
            <a:avLst/>
          </a:prstGeom>
        </p:spPr>
        <p:txBody>
          <a:bodyPr vert="horz" wrap="square" lIns="0" tIns="15875" rIns="0" bIns="0" rtlCol="0">
            <a:spAutoFit/>
          </a:bodyPr>
          <a:lstStyle/>
          <a:p>
            <a:pPr marL="12700">
              <a:lnSpc>
                <a:spcPct val="100000"/>
              </a:lnSpc>
              <a:spcBef>
                <a:spcPts val="125"/>
              </a:spcBef>
            </a:pPr>
            <a:r>
              <a:rPr sz="1400" b="1" spc="10" dirty="0">
                <a:solidFill>
                  <a:srgbClr val="6F2F9F"/>
                </a:solidFill>
                <a:latin typeface="Calibri"/>
                <a:cs typeface="Calibri"/>
              </a:rPr>
              <a:t>Department</a:t>
            </a:r>
            <a:r>
              <a:rPr sz="1400" b="1" spc="-55" dirty="0">
                <a:solidFill>
                  <a:srgbClr val="6F2F9F"/>
                </a:solidFill>
                <a:latin typeface="Calibri"/>
                <a:cs typeface="Calibri"/>
              </a:rPr>
              <a:t> </a:t>
            </a:r>
            <a:r>
              <a:rPr sz="1400" b="1" dirty="0">
                <a:solidFill>
                  <a:srgbClr val="6F2F9F"/>
                </a:solidFill>
                <a:latin typeface="Calibri"/>
                <a:cs typeface="Calibri"/>
              </a:rPr>
              <a:t>of</a:t>
            </a:r>
            <a:r>
              <a:rPr sz="1400" b="1" spc="-85" dirty="0">
                <a:solidFill>
                  <a:srgbClr val="6F2F9F"/>
                </a:solidFill>
                <a:latin typeface="Calibri"/>
                <a:cs typeface="Calibri"/>
              </a:rPr>
              <a:t> </a:t>
            </a:r>
            <a:r>
              <a:rPr sz="1400" b="1" spc="15" dirty="0">
                <a:solidFill>
                  <a:srgbClr val="6F2F9F"/>
                </a:solidFill>
                <a:latin typeface="Calibri"/>
                <a:cs typeface="Calibri"/>
              </a:rPr>
              <a:t>Electronics</a:t>
            </a:r>
            <a:r>
              <a:rPr sz="1400" b="1" spc="-50" dirty="0">
                <a:solidFill>
                  <a:srgbClr val="6F2F9F"/>
                </a:solidFill>
                <a:latin typeface="Calibri"/>
                <a:cs typeface="Calibri"/>
              </a:rPr>
              <a:t> </a:t>
            </a:r>
            <a:r>
              <a:rPr sz="1400" b="1" spc="-5" dirty="0">
                <a:solidFill>
                  <a:srgbClr val="6F2F9F"/>
                </a:solidFill>
                <a:latin typeface="Calibri"/>
                <a:cs typeface="Calibri"/>
              </a:rPr>
              <a:t>and</a:t>
            </a:r>
            <a:r>
              <a:rPr sz="1400" b="1" spc="-100" dirty="0">
                <a:solidFill>
                  <a:srgbClr val="6F2F9F"/>
                </a:solidFill>
                <a:latin typeface="Calibri"/>
                <a:cs typeface="Calibri"/>
              </a:rPr>
              <a:t> </a:t>
            </a:r>
            <a:r>
              <a:rPr sz="1400" b="1" spc="5" dirty="0">
                <a:solidFill>
                  <a:srgbClr val="6F2F9F"/>
                </a:solidFill>
                <a:latin typeface="Calibri"/>
                <a:cs typeface="Calibri"/>
              </a:rPr>
              <a:t>Communication</a:t>
            </a:r>
            <a:r>
              <a:rPr sz="1400" b="1" spc="-95" dirty="0">
                <a:solidFill>
                  <a:srgbClr val="6F2F9F"/>
                </a:solidFill>
                <a:latin typeface="Calibri"/>
                <a:cs typeface="Calibri"/>
              </a:rPr>
              <a:t> </a:t>
            </a:r>
            <a:r>
              <a:rPr sz="1400" b="1" spc="5" dirty="0">
                <a:solidFill>
                  <a:srgbClr val="6F2F9F"/>
                </a:solidFill>
                <a:latin typeface="Calibri"/>
                <a:cs typeface="Calibri"/>
              </a:rPr>
              <a:t>Engineering,</a:t>
            </a:r>
            <a:r>
              <a:rPr sz="1400" b="1" spc="-80" dirty="0">
                <a:solidFill>
                  <a:srgbClr val="6F2F9F"/>
                </a:solidFill>
                <a:latin typeface="Calibri"/>
                <a:cs typeface="Calibri"/>
              </a:rPr>
              <a:t> </a:t>
            </a:r>
            <a:r>
              <a:rPr sz="1400" b="1" spc="-35" dirty="0">
                <a:solidFill>
                  <a:srgbClr val="6F2F9F"/>
                </a:solidFill>
                <a:latin typeface="Calibri"/>
                <a:cs typeface="Calibri"/>
              </a:rPr>
              <a:t>Dr.</a:t>
            </a:r>
            <a:r>
              <a:rPr sz="1400" b="1" spc="-90" dirty="0">
                <a:solidFill>
                  <a:srgbClr val="6F2F9F"/>
                </a:solidFill>
                <a:latin typeface="Calibri"/>
                <a:cs typeface="Calibri"/>
              </a:rPr>
              <a:t> </a:t>
            </a:r>
            <a:r>
              <a:rPr sz="1400" b="1" spc="20" dirty="0">
                <a:solidFill>
                  <a:srgbClr val="6F2F9F"/>
                </a:solidFill>
                <a:latin typeface="Calibri"/>
                <a:cs typeface="Calibri"/>
              </a:rPr>
              <a:t>AIT</a:t>
            </a:r>
            <a:endParaRPr sz="1400">
              <a:latin typeface="Calibri"/>
              <a:cs typeface="Calibri"/>
            </a:endParaRPr>
          </a:p>
        </p:txBody>
      </p:sp>
      <p:sp>
        <p:nvSpPr>
          <p:cNvPr id="5" name="object 5"/>
          <p:cNvSpPr txBox="1"/>
          <p:nvPr/>
        </p:nvSpPr>
        <p:spPr>
          <a:xfrm>
            <a:off x="11107801" y="6434454"/>
            <a:ext cx="1778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11</a:t>
            </a:r>
            <a:endParaRPr sz="1200">
              <a:latin typeface="Calibri"/>
              <a:cs typeface="Calibri"/>
            </a:endParaRPr>
          </a:p>
        </p:txBody>
      </p:sp>
      <p:sp>
        <p:nvSpPr>
          <p:cNvPr id="6" name="object 6"/>
          <p:cNvSpPr txBox="1">
            <a:spLocks noGrp="1"/>
          </p:cNvSpPr>
          <p:nvPr>
            <p:ph type="title"/>
          </p:nvPr>
        </p:nvSpPr>
        <p:spPr>
          <a:xfrm>
            <a:off x="350520" y="1241107"/>
            <a:ext cx="2160270" cy="448945"/>
          </a:xfrm>
          <a:prstGeom prst="rect">
            <a:avLst/>
          </a:prstGeom>
        </p:spPr>
        <p:txBody>
          <a:bodyPr vert="horz" wrap="square" lIns="0" tIns="15875" rIns="0" bIns="0" rtlCol="0">
            <a:spAutoFit/>
          </a:bodyPr>
          <a:lstStyle/>
          <a:p>
            <a:pPr marL="12700">
              <a:lnSpc>
                <a:spcPct val="100000"/>
              </a:lnSpc>
              <a:spcBef>
                <a:spcPts val="125"/>
              </a:spcBef>
            </a:pPr>
            <a:r>
              <a:rPr sz="2750" spc="25" dirty="0">
                <a:solidFill>
                  <a:srgbClr val="001F5F"/>
                </a:solidFill>
              </a:rPr>
              <a:t>2.</a:t>
            </a:r>
            <a:r>
              <a:rPr sz="2750" spc="-75" dirty="0">
                <a:solidFill>
                  <a:srgbClr val="001F5F"/>
                </a:solidFill>
              </a:rPr>
              <a:t> </a:t>
            </a:r>
            <a:r>
              <a:rPr sz="2750" spc="25" dirty="0">
                <a:solidFill>
                  <a:srgbClr val="001F5F"/>
                </a:solidFill>
              </a:rPr>
              <a:t>LED</a:t>
            </a:r>
            <a:r>
              <a:rPr sz="2750" spc="-40" dirty="0">
                <a:solidFill>
                  <a:srgbClr val="001F5F"/>
                </a:solidFill>
              </a:rPr>
              <a:t> (5mm)</a:t>
            </a:r>
            <a:endParaRPr sz="2750" dirty="0"/>
          </a:p>
        </p:txBody>
      </p:sp>
      <p:sp>
        <p:nvSpPr>
          <p:cNvPr id="7" name="object 7"/>
          <p:cNvSpPr txBox="1"/>
          <p:nvPr/>
        </p:nvSpPr>
        <p:spPr>
          <a:xfrm>
            <a:off x="350520" y="2004123"/>
            <a:ext cx="4939030" cy="1702435"/>
          </a:xfrm>
          <a:prstGeom prst="rect">
            <a:avLst/>
          </a:prstGeom>
        </p:spPr>
        <p:txBody>
          <a:bodyPr vert="horz" wrap="square" lIns="0" tIns="5080" rIns="0" bIns="0" rtlCol="0">
            <a:spAutoFit/>
          </a:bodyPr>
          <a:lstStyle/>
          <a:p>
            <a:pPr marL="12700" marR="1973580">
              <a:lnSpc>
                <a:spcPct val="103299"/>
              </a:lnSpc>
              <a:spcBef>
                <a:spcPts val="40"/>
              </a:spcBef>
            </a:pPr>
            <a:r>
              <a:rPr sz="2150" spc="5" dirty="0">
                <a:latin typeface="Times New Roman"/>
                <a:cs typeface="Times New Roman"/>
              </a:rPr>
              <a:t>Size: </a:t>
            </a:r>
            <a:r>
              <a:rPr sz="2150" spc="-10" dirty="0">
                <a:latin typeface="Times New Roman"/>
                <a:cs typeface="Times New Roman"/>
              </a:rPr>
              <a:t>5mm</a:t>
            </a:r>
            <a:r>
              <a:rPr sz="2150" spc="-5" dirty="0">
                <a:latin typeface="Times New Roman"/>
                <a:cs typeface="Times New Roman"/>
              </a:rPr>
              <a:t> </a:t>
            </a:r>
            <a:r>
              <a:rPr sz="2150" spc="10" dirty="0">
                <a:latin typeface="Times New Roman"/>
                <a:cs typeface="Times New Roman"/>
              </a:rPr>
              <a:t>in </a:t>
            </a:r>
            <a:r>
              <a:rPr sz="2150" spc="-10" dirty="0">
                <a:latin typeface="Times New Roman"/>
                <a:cs typeface="Times New Roman"/>
              </a:rPr>
              <a:t>diameter </a:t>
            </a:r>
            <a:r>
              <a:rPr sz="2150" spc="-5" dirty="0">
                <a:latin typeface="Times New Roman"/>
                <a:cs typeface="Times New Roman"/>
              </a:rPr>
              <a:t> </a:t>
            </a:r>
            <a:r>
              <a:rPr sz="2150" spc="-35" dirty="0">
                <a:latin typeface="Times New Roman"/>
                <a:cs typeface="Times New Roman"/>
              </a:rPr>
              <a:t>Forward</a:t>
            </a:r>
            <a:r>
              <a:rPr sz="2150" spc="375" dirty="0">
                <a:latin typeface="Times New Roman"/>
                <a:cs typeface="Times New Roman"/>
              </a:rPr>
              <a:t> </a:t>
            </a:r>
            <a:r>
              <a:rPr sz="2150" spc="-25" dirty="0">
                <a:latin typeface="Times New Roman"/>
                <a:cs typeface="Times New Roman"/>
              </a:rPr>
              <a:t>voltage:</a:t>
            </a:r>
            <a:r>
              <a:rPr sz="2150" spc="335" dirty="0">
                <a:latin typeface="Times New Roman"/>
                <a:cs typeface="Times New Roman"/>
              </a:rPr>
              <a:t> </a:t>
            </a:r>
            <a:r>
              <a:rPr sz="2150" spc="-20" dirty="0">
                <a:latin typeface="Times New Roman"/>
                <a:cs typeface="Times New Roman"/>
              </a:rPr>
              <a:t>1.8-2.4V </a:t>
            </a:r>
            <a:r>
              <a:rPr sz="2150" spc="-520" dirty="0">
                <a:latin typeface="Times New Roman"/>
                <a:cs typeface="Times New Roman"/>
              </a:rPr>
              <a:t> </a:t>
            </a:r>
            <a:r>
              <a:rPr sz="2150" spc="-20" dirty="0">
                <a:latin typeface="Times New Roman"/>
                <a:cs typeface="Times New Roman"/>
              </a:rPr>
              <a:t>Current:</a:t>
            </a:r>
            <a:r>
              <a:rPr sz="2150" spc="265" dirty="0">
                <a:latin typeface="Times New Roman"/>
                <a:cs typeface="Times New Roman"/>
              </a:rPr>
              <a:t> </a:t>
            </a:r>
            <a:r>
              <a:rPr sz="2150" spc="-10" dirty="0">
                <a:latin typeface="Times New Roman"/>
                <a:cs typeface="Times New Roman"/>
              </a:rPr>
              <a:t>10-20mA</a:t>
            </a:r>
            <a:endParaRPr sz="2150" dirty="0">
              <a:latin typeface="Times New Roman"/>
              <a:cs typeface="Times New Roman"/>
            </a:endParaRPr>
          </a:p>
          <a:p>
            <a:pPr marL="12700" marR="5080">
              <a:lnSpc>
                <a:spcPts val="2630"/>
              </a:lnSpc>
              <a:spcBef>
                <a:spcPts val="95"/>
              </a:spcBef>
            </a:pPr>
            <a:r>
              <a:rPr sz="2150" spc="-20" dirty="0">
                <a:latin typeface="Times New Roman"/>
                <a:cs typeface="Times New Roman"/>
              </a:rPr>
              <a:t>Colour:</a:t>
            </a:r>
            <a:r>
              <a:rPr sz="2150" spc="270" dirty="0">
                <a:latin typeface="Times New Roman"/>
                <a:cs typeface="Times New Roman"/>
              </a:rPr>
              <a:t> </a:t>
            </a:r>
            <a:r>
              <a:rPr sz="2150" spc="-5" dirty="0">
                <a:latin typeface="Times New Roman"/>
                <a:cs typeface="Times New Roman"/>
              </a:rPr>
              <a:t>Red</a:t>
            </a:r>
            <a:endParaRPr lang="en-IN" sz="2150" spc="-5" dirty="0">
              <a:latin typeface="Times New Roman"/>
              <a:cs typeface="Times New Roman"/>
            </a:endParaRPr>
          </a:p>
          <a:p>
            <a:pPr marL="12700" marR="5080">
              <a:lnSpc>
                <a:spcPts val="2630"/>
              </a:lnSpc>
              <a:spcBef>
                <a:spcPts val="95"/>
              </a:spcBef>
            </a:pPr>
            <a:r>
              <a:rPr sz="2150" spc="-520" dirty="0">
                <a:latin typeface="Times New Roman"/>
                <a:cs typeface="Times New Roman"/>
              </a:rPr>
              <a:t> </a:t>
            </a:r>
            <a:r>
              <a:rPr sz="2150" spc="-15" dirty="0">
                <a:latin typeface="Times New Roman"/>
                <a:cs typeface="Times New Roman"/>
              </a:rPr>
              <a:t>Operating</a:t>
            </a:r>
            <a:r>
              <a:rPr sz="2150" spc="315" dirty="0">
                <a:latin typeface="Times New Roman"/>
                <a:cs typeface="Times New Roman"/>
              </a:rPr>
              <a:t> </a:t>
            </a:r>
            <a:r>
              <a:rPr sz="2150" spc="-15" dirty="0">
                <a:latin typeface="Times New Roman"/>
                <a:cs typeface="Times New Roman"/>
              </a:rPr>
              <a:t>temperature:</a:t>
            </a:r>
            <a:r>
              <a:rPr sz="2150" spc="380" dirty="0">
                <a:latin typeface="Times New Roman"/>
                <a:cs typeface="Times New Roman"/>
              </a:rPr>
              <a:t> </a:t>
            </a:r>
            <a:r>
              <a:rPr sz="2150" spc="-20" dirty="0">
                <a:latin typeface="Times New Roman"/>
                <a:cs typeface="Times New Roman"/>
              </a:rPr>
              <a:t>-20</a:t>
            </a:r>
            <a:r>
              <a:rPr sz="2150" spc="175" dirty="0">
                <a:latin typeface="Times New Roman"/>
                <a:cs typeface="Times New Roman"/>
              </a:rPr>
              <a:t> </a:t>
            </a:r>
            <a:r>
              <a:rPr sz="2150" spc="10" dirty="0">
                <a:latin typeface="Times New Roman"/>
                <a:cs typeface="Times New Roman"/>
              </a:rPr>
              <a:t>to</a:t>
            </a:r>
            <a:r>
              <a:rPr sz="2150" spc="15" dirty="0">
                <a:latin typeface="Times New Roman"/>
                <a:cs typeface="Times New Roman"/>
              </a:rPr>
              <a:t> </a:t>
            </a:r>
            <a:r>
              <a:rPr sz="2150" spc="-10" dirty="0">
                <a:latin typeface="Times New Roman"/>
                <a:cs typeface="Times New Roman"/>
              </a:rPr>
              <a:t>85</a:t>
            </a:r>
            <a:r>
              <a:rPr sz="2150" spc="90" dirty="0">
                <a:latin typeface="Times New Roman"/>
                <a:cs typeface="Times New Roman"/>
              </a:rPr>
              <a:t> </a:t>
            </a:r>
            <a:r>
              <a:rPr sz="2150" spc="-10" dirty="0">
                <a:latin typeface="Times New Roman"/>
                <a:cs typeface="Times New Roman"/>
              </a:rPr>
              <a:t>°C</a:t>
            </a:r>
            <a:endParaRPr sz="2150" dirty="0">
              <a:latin typeface="Times New Roman"/>
              <a:cs typeface="Times New Roman"/>
            </a:endParaRPr>
          </a:p>
        </p:txBody>
      </p:sp>
      <p:sp>
        <p:nvSpPr>
          <p:cNvPr id="8" name="object 8"/>
          <p:cNvSpPr txBox="1"/>
          <p:nvPr/>
        </p:nvSpPr>
        <p:spPr>
          <a:xfrm>
            <a:off x="6508406" y="1245793"/>
            <a:ext cx="4171315" cy="449580"/>
          </a:xfrm>
          <a:prstGeom prst="rect">
            <a:avLst/>
          </a:prstGeom>
        </p:spPr>
        <p:txBody>
          <a:bodyPr vert="horz" wrap="square" lIns="0" tIns="16510" rIns="0" bIns="0" rtlCol="0">
            <a:spAutoFit/>
          </a:bodyPr>
          <a:lstStyle/>
          <a:p>
            <a:pPr marL="12700">
              <a:lnSpc>
                <a:spcPct val="100000"/>
              </a:lnSpc>
              <a:spcBef>
                <a:spcPts val="130"/>
              </a:spcBef>
            </a:pPr>
            <a:r>
              <a:rPr sz="2750" b="1" spc="25" dirty="0">
                <a:solidFill>
                  <a:srgbClr val="001F5F"/>
                </a:solidFill>
                <a:latin typeface="Times New Roman"/>
                <a:cs typeface="Times New Roman"/>
              </a:rPr>
              <a:t>3.</a:t>
            </a:r>
            <a:r>
              <a:rPr sz="2750" b="1" spc="-45" dirty="0">
                <a:solidFill>
                  <a:srgbClr val="001F5F"/>
                </a:solidFill>
                <a:latin typeface="Times New Roman"/>
                <a:cs typeface="Times New Roman"/>
              </a:rPr>
              <a:t> </a:t>
            </a:r>
            <a:r>
              <a:rPr lang="en-IN" sz="2750" b="1" spc="-45" dirty="0">
                <a:solidFill>
                  <a:srgbClr val="001F5F"/>
                </a:solidFill>
                <a:latin typeface="Times New Roman"/>
                <a:cs typeface="Times New Roman"/>
              </a:rPr>
              <a:t>DC MOTOR</a:t>
            </a:r>
            <a:endParaRPr sz="2750" dirty="0">
              <a:latin typeface="Times New Roman"/>
              <a:cs typeface="Times New Roman"/>
            </a:endParaRPr>
          </a:p>
        </p:txBody>
      </p:sp>
      <p:sp>
        <p:nvSpPr>
          <p:cNvPr id="9" name="object 9"/>
          <p:cNvSpPr txBox="1"/>
          <p:nvPr/>
        </p:nvSpPr>
        <p:spPr>
          <a:xfrm>
            <a:off x="6508406" y="2082331"/>
            <a:ext cx="3956115" cy="1624227"/>
          </a:xfrm>
          <a:prstGeom prst="rect">
            <a:avLst/>
          </a:prstGeom>
        </p:spPr>
        <p:txBody>
          <a:bodyPr vert="horz" wrap="square" lIns="0" tIns="6985" rIns="0" bIns="0" rtlCol="0">
            <a:spAutoFit/>
          </a:bodyPr>
          <a:lstStyle/>
          <a:p>
            <a:pPr marL="12700" marR="288290">
              <a:lnSpc>
                <a:spcPct val="102899"/>
              </a:lnSpc>
              <a:spcBef>
                <a:spcPts val="55"/>
              </a:spcBef>
            </a:pPr>
            <a:r>
              <a:rPr lang="en-US" sz="2000" dirty="0">
                <a:latin typeface="Times New Roman"/>
                <a:cs typeface="Times New Roman"/>
              </a:rPr>
              <a:t> Type:  Brushed DC motor</a:t>
            </a:r>
          </a:p>
          <a:p>
            <a:pPr marL="12700" marR="288290">
              <a:lnSpc>
                <a:spcPct val="102899"/>
              </a:lnSpc>
              <a:spcBef>
                <a:spcPts val="55"/>
              </a:spcBef>
            </a:pPr>
            <a:r>
              <a:rPr lang="en-US" sz="2000" dirty="0">
                <a:latin typeface="Times New Roman"/>
                <a:cs typeface="Times New Roman"/>
              </a:rPr>
              <a:t>Voltage:  5V DC power supply.</a:t>
            </a:r>
          </a:p>
          <a:p>
            <a:pPr marL="12700" marR="288290">
              <a:lnSpc>
                <a:spcPct val="102899"/>
              </a:lnSpc>
              <a:spcBef>
                <a:spcPts val="55"/>
              </a:spcBef>
            </a:pPr>
            <a:r>
              <a:rPr lang="en-US" sz="2000" dirty="0">
                <a:latin typeface="Times New Roman"/>
                <a:cs typeface="Times New Roman"/>
              </a:rPr>
              <a:t> Speed:  3270in RPM</a:t>
            </a:r>
          </a:p>
          <a:p>
            <a:pPr marL="12700" marR="288290" algn="just">
              <a:lnSpc>
                <a:spcPct val="102899"/>
              </a:lnSpc>
              <a:spcBef>
                <a:spcPts val="55"/>
              </a:spcBef>
            </a:pPr>
            <a:r>
              <a:rPr lang="en-US" sz="2000" dirty="0">
                <a:latin typeface="Times New Roman"/>
                <a:cs typeface="Times New Roman"/>
              </a:rPr>
              <a:t> Torque:  0.057 the </a:t>
            </a:r>
            <a:r>
              <a:rPr lang="en-US" sz="1600" dirty="0">
                <a:latin typeface="Times New Roman"/>
                <a:cs typeface="Times New Roman"/>
              </a:rPr>
              <a:t>torque</a:t>
            </a:r>
            <a:r>
              <a:rPr lang="en-US" sz="2000" dirty="0">
                <a:latin typeface="Times New Roman"/>
                <a:cs typeface="Times New Roman"/>
              </a:rPr>
              <a:t> in Nm </a:t>
            </a:r>
          </a:p>
          <a:p>
            <a:pPr marL="12700" marR="288290">
              <a:lnSpc>
                <a:spcPct val="102899"/>
              </a:lnSpc>
              <a:spcBef>
                <a:spcPts val="55"/>
              </a:spcBef>
            </a:pPr>
            <a:r>
              <a:rPr lang="en-US" sz="2000" dirty="0">
                <a:latin typeface="Times New Roman"/>
                <a:cs typeface="Times New Roman"/>
              </a:rPr>
              <a:t> Efficiency: 67% efficiency</a:t>
            </a:r>
          </a:p>
        </p:txBody>
      </p:sp>
      <p:pic>
        <p:nvPicPr>
          <p:cNvPr id="13" name="Picture 12">
            <a:extLst>
              <a:ext uri="{FF2B5EF4-FFF2-40B4-BE49-F238E27FC236}">
                <a16:creationId xmlns:a16="http://schemas.microsoft.com/office/drawing/2014/main" id="{E0602CA0-F65B-959B-B1E9-369413C4C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472" y="3843908"/>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0D5B18A7-249B-7A4A-E405-03FDB8879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402" y="3843908"/>
            <a:ext cx="2264220" cy="19739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77500" y="95250"/>
            <a:ext cx="1171575" cy="1095375"/>
          </a:xfrm>
          <a:prstGeom prst="rect">
            <a:avLst/>
          </a:prstGeom>
        </p:spPr>
      </p:pic>
      <p:sp>
        <p:nvSpPr>
          <p:cNvPr id="3" name="object 3"/>
          <p:cNvSpPr txBox="1"/>
          <p:nvPr/>
        </p:nvSpPr>
        <p:spPr>
          <a:xfrm>
            <a:off x="4006215" y="6490970"/>
            <a:ext cx="4977130" cy="242570"/>
          </a:xfrm>
          <a:prstGeom prst="rect">
            <a:avLst/>
          </a:prstGeom>
        </p:spPr>
        <p:txBody>
          <a:bodyPr vert="horz" wrap="square" lIns="0" tIns="15875" rIns="0" bIns="0" rtlCol="0">
            <a:spAutoFit/>
          </a:bodyPr>
          <a:lstStyle/>
          <a:p>
            <a:pPr marL="12700">
              <a:lnSpc>
                <a:spcPct val="100000"/>
              </a:lnSpc>
              <a:spcBef>
                <a:spcPts val="125"/>
              </a:spcBef>
            </a:pPr>
            <a:r>
              <a:rPr sz="1400" b="1" spc="10" dirty="0">
                <a:solidFill>
                  <a:srgbClr val="6F2F9F"/>
                </a:solidFill>
                <a:latin typeface="Calibri"/>
                <a:cs typeface="Calibri"/>
              </a:rPr>
              <a:t>Department</a:t>
            </a:r>
            <a:r>
              <a:rPr sz="1400" b="1" spc="-60" dirty="0">
                <a:solidFill>
                  <a:srgbClr val="6F2F9F"/>
                </a:solidFill>
                <a:latin typeface="Calibri"/>
                <a:cs typeface="Calibri"/>
              </a:rPr>
              <a:t> </a:t>
            </a:r>
            <a:r>
              <a:rPr sz="1400" b="1" dirty="0">
                <a:solidFill>
                  <a:srgbClr val="6F2F9F"/>
                </a:solidFill>
                <a:latin typeface="Calibri"/>
                <a:cs typeface="Calibri"/>
              </a:rPr>
              <a:t>of</a:t>
            </a:r>
            <a:r>
              <a:rPr sz="1400" b="1" spc="-85" dirty="0">
                <a:solidFill>
                  <a:srgbClr val="6F2F9F"/>
                </a:solidFill>
                <a:latin typeface="Calibri"/>
                <a:cs typeface="Calibri"/>
              </a:rPr>
              <a:t> </a:t>
            </a:r>
            <a:r>
              <a:rPr sz="1400" b="1" spc="10" dirty="0">
                <a:solidFill>
                  <a:srgbClr val="6F2F9F"/>
                </a:solidFill>
                <a:latin typeface="Calibri"/>
                <a:cs typeface="Calibri"/>
              </a:rPr>
              <a:t>Electronics</a:t>
            </a:r>
            <a:r>
              <a:rPr sz="1400" b="1" spc="-50" dirty="0">
                <a:solidFill>
                  <a:srgbClr val="6F2F9F"/>
                </a:solidFill>
                <a:latin typeface="Calibri"/>
                <a:cs typeface="Calibri"/>
              </a:rPr>
              <a:t> </a:t>
            </a:r>
            <a:r>
              <a:rPr sz="1400" b="1" spc="-5" dirty="0">
                <a:solidFill>
                  <a:srgbClr val="6F2F9F"/>
                </a:solidFill>
                <a:latin typeface="Calibri"/>
                <a:cs typeface="Calibri"/>
              </a:rPr>
              <a:t>and</a:t>
            </a:r>
            <a:r>
              <a:rPr sz="1400" b="1" spc="-105" dirty="0">
                <a:solidFill>
                  <a:srgbClr val="6F2F9F"/>
                </a:solidFill>
                <a:latin typeface="Calibri"/>
                <a:cs typeface="Calibri"/>
              </a:rPr>
              <a:t> </a:t>
            </a:r>
            <a:r>
              <a:rPr sz="1400" b="1" dirty="0">
                <a:solidFill>
                  <a:srgbClr val="6F2F9F"/>
                </a:solidFill>
                <a:latin typeface="Calibri"/>
                <a:cs typeface="Calibri"/>
              </a:rPr>
              <a:t>Communication</a:t>
            </a:r>
            <a:r>
              <a:rPr sz="1400" b="1" spc="-105" dirty="0">
                <a:solidFill>
                  <a:srgbClr val="6F2F9F"/>
                </a:solidFill>
                <a:latin typeface="Calibri"/>
                <a:cs typeface="Calibri"/>
              </a:rPr>
              <a:t> </a:t>
            </a:r>
            <a:r>
              <a:rPr sz="1400" b="1" spc="5" dirty="0">
                <a:solidFill>
                  <a:srgbClr val="6F2F9F"/>
                </a:solidFill>
                <a:latin typeface="Calibri"/>
                <a:cs typeface="Calibri"/>
              </a:rPr>
              <a:t>Engineering,</a:t>
            </a:r>
            <a:r>
              <a:rPr sz="1400" b="1" spc="-80" dirty="0">
                <a:solidFill>
                  <a:srgbClr val="6F2F9F"/>
                </a:solidFill>
                <a:latin typeface="Calibri"/>
                <a:cs typeface="Calibri"/>
              </a:rPr>
              <a:t> </a:t>
            </a:r>
            <a:r>
              <a:rPr sz="1400" b="1" spc="-35" dirty="0">
                <a:solidFill>
                  <a:srgbClr val="6F2F9F"/>
                </a:solidFill>
                <a:latin typeface="Calibri"/>
                <a:cs typeface="Calibri"/>
              </a:rPr>
              <a:t>Dr.</a:t>
            </a:r>
            <a:r>
              <a:rPr sz="1400" b="1" spc="-95" dirty="0">
                <a:solidFill>
                  <a:srgbClr val="6F2F9F"/>
                </a:solidFill>
                <a:latin typeface="Calibri"/>
                <a:cs typeface="Calibri"/>
              </a:rPr>
              <a:t> </a:t>
            </a:r>
            <a:r>
              <a:rPr sz="1400" b="1" spc="15" dirty="0">
                <a:solidFill>
                  <a:srgbClr val="6F2F9F"/>
                </a:solidFill>
                <a:latin typeface="Calibri"/>
                <a:cs typeface="Calibri"/>
              </a:rPr>
              <a:t>AIT</a:t>
            </a:r>
            <a:endParaRPr sz="1400">
              <a:latin typeface="Calibri"/>
              <a:cs typeface="Calibri"/>
            </a:endParaRPr>
          </a:p>
        </p:txBody>
      </p:sp>
      <p:sp>
        <p:nvSpPr>
          <p:cNvPr id="4" name="object 4"/>
          <p:cNvSpPr txBox="1"/>
          <p:nvPr/>
        </p:nvSpPr>
        <p:spPr>
          <a:xfrm>
            <a:off x="11107801" y="6434454"/>
            <a:ext cx="1778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12</a:t>
            </a:r>
            <a:endParaRPr sz="1200">
              <a:latin typeface="Calibri"/>
              <a:cs typeface="Calibri"/>
            </a:endParaRPr>
          </a:p>
        </p:txBody>
      </p:sp>
      <p:sp>
        <p:nvSpPr>
          <p:cNvPr id="5" name="object 5"/>
          <p:cNvSpPr txBox="1"/>
          <p:nvPr/>
        </p:nvSpPr>
        <p:spPr>
          <a:xfrm>
            <a:off x="1585594" y="207263"/>
            <a:ext cx="5970905" cy="358140"/>
          </a:xfrm>
          <a:prstGeom prst="rect">
            <a:avLst/>
          </a:prstGeom>
        </p:spPr>
        <p:txBody>
          <a:bodyPr vert="horz" wrap="square" lIns="0" tIns="16510" rIns="0" bIns="0" rtlCol="0">
            <a:spAutoFit/>
          </a:bodyPr>
          <a:lstStyle/>
          <a:p>
            <a:pPr marL="12700">
              <a:lnSpc>
                <a:spcPct val="100000"/>
              </a:lnSpc>
              <a:spcBef>
                <a:spcPts val="130"/>
              </a:spcBef>
            </a:pPr>
            <a:r>
              <a:rPr sz="2150" b="1" spc="15" dirty="0">
                <a:latin typeface="Times New Roman"/>
                <a:cs typeface="Times New Roman"/>
              </a:rPr>
              <a:t>Design</a:t>
            </a:r>
            <a:r>
              <a:rPr sz="2150" b="1" spc="60" dirty="0">
                <a:latin typeface="Times New Roman"/>
                <a:cs typeface="Times New Roman"/>
              </a:rPr>
              <a:t> </a:t>
            </a:r>
            <a:r>
              <a:rPr sz="2150" b="1" spc="-5" dirty="0">
                <a:latin typeface="Times New Roman"/>
                <a:cs typeface="Times New Roman"/>
              </a:rPr>
              <a:t>Requirements</a:t>
            </a:r>
            <a:r>
              <a:rPr sz="2150" b="1" spc="280" dirty="0">
                <a:latin typeface="Times New Roman"/>
                <a:cs typeface="Times New Roman"/>
              </a:rPr>
              <a:t> </a:t>
            </a:r>
            <a:r>
              <a:rPr sz="2150" b="1" spc="-5" dirty="0">
                <a:latin typeface="Times New Roman"/>
                <a:cs typeface="Times New Roman"/>
              </a:rPr>
              <a:t>and</a:t>
            </a:r>
            <a:r>
              <a:rPr sz="2150" b="1" spc="50" dirty="0">
                <a:latin typeface="Times New Roman"/>
                <a:cs typeface="Times New Roman"/>
              </a:rPr>
              <a:t> </a:t>
            </a:r>
            <a:r>
              <a:rPr sz="2150" b="1" spc="5" dirty="0">
                <a:latin typeface="Times New Roman"/>
                <a:cs typeface="Times New Roman"/>
              </a:rPr>
              <a:t>Specifications(contd….)</a:t>
            </a:r>
            <a:endParaRPr sz="2150">
              <a:latin typeface="Times New Roman"/>
              <a:cs typeface="Times New Roman"/>
            </a:endParaRPr>
          </a:p>
        </p:txBody>
      </p:sp>
      <p:sp>
        <p:nvSpPr>
          <p:cNvPr id="6" name="object 6"/>
          <p:cNvSpPr txBox="1"/>
          <p:nvPr/>
        </p:nvSpPr>
        <p:spPr>
          <a:xfrm>
            <a:off x="6842379" y="999807"/>
            <a:ext cx="2170430" cy="448945"/>
          </a:xfrm>
          <a:prstGeom prst="rect">
            <a:avLst/>
          </a:prstGeom>
        </p:spPr>
        <p:txBody>
          <a:bodyPr vert="horz" wrap="square" lIns="0" tIns="15875" rIns="0" bIns="0" rtlCol="0">
            <a:spAutoFit/>
          </a:bodyPr>
          <a:lstStyle/>
          <a:p>
            <a:pPr marL="12700">
              <a:lnSpc>
                <a:spcPct val="100000"/>
              </a:lnSpc>
              <a:spcBef>
                <a:spcPts val="125"/>
              </a:spcBef>
            </a:pPr>
            <a:r>
              <a:rPr sz="2750" b="1" spc="-20" dirty="0">
                <a:solidFill>
                  <a:srgbClr val="001F5F"/>
                </a:solidFill>
                <a:latin typeface="Times New Roman"/>
                <a:cs typeface="Times New Roman"/>
              </a:rPr>
              <a:t>5.</a:t>
            </a:r>
            <a:r>
              <a:rPr sz="2750" b="1" spc="170" dirty="0">
                <a:solidFill>
                  <a:srgbClr val="001F5F"/>
                </a:solidFill>
                <a:latin typeface="Times New Roman"/>
                <a:cs typeface="Times New Roman"/>
              </a:rPr>
              <a:t> </a:t>
            </a:r>
            <a:r>
              <a:rPr lang="en-IN" sz="2750" b="1" spc="-35" dirty="0">
                <a:solidFill>
                  <a:srgbClr val="001F5F"/>
                </a:solidFill>
                <a:latin typeface="Times New Roman"/>
                <a:cs typeface="Times New Roman"/>
              </a:rPr>
              <a:t>B</a:t>
            </a:r>
            <a:r>
              <a:rPr sz="2750" b="1" spc="-35" dirty="0" err="1">
                <a:solidFill>
                  <a:srgbClr val="001F5F"/>
                </a:solidFill>
                <a:latin typeface="Times New Roman"/>
                <a:cs typeface="Times New Roman"/>
              </a:rPr>
              <a:t>uzzer</a:t>
            </a:r>
            <a:endParaRPr sz="2750" dirty="0">
              <a:latin typeface="Times New Roman"/>
              <a:cs typeface="Times New Roman"/>
            </a:endParaRPr>
          </a:p>
        </p:txBody>
      </p:sp>
      <p:sp>
        <p:nvSpPr>
          <p:cNvPr id="7" name="object 7"/>
          <p:cNvSpPr txBox="1"/>
          <p:nvPr/>
        </p:nvSpPr>
        <p:spPr>
          <a:xfrm>
            <a:off x="6842379" y="1762823"/>
            <a:ext cx="3258820" cy="2035810"/>
          </a:xfrm>
          <a:prstGeom prst="rect">
            <a:avLst/>
          </a:prstGeom>
        </p:spPr>
        <p:txBody>
          <a:bodyPr vert="horz" wrap="square" lIns="0" tIns="7620" rIns="0" bIns="0" rtlCol="0">
            <a:spAutoFit/>
          </a:bodyPr>
          <a:lstStyle/>
          <a:p>
            <a:pPr marL="12700" marR="5080">
              <a:lnSpc>
                <a:spcPct val="102600"/>
              </a:lnSpc>
              <a:spcBef>
                <a:spcPts val="60"/>
              </a:spcBef>
            </a:pPr>
            <a:r>
              <a:rPr sz="2150" spc="-20" dirty="0">
                <a:latin typeface="Times New Roman"/>
                <a:cs typeface="Times New Roman"/>
              </a:rPr>
              <a:t>Transducer</a:t>
            </a:r>
            <a:r>
              <a:rPr sz="2150" spc="285" dirty="0">
                <a:latin typeface="Times New Roman"/>
                <a:cs typeface="Times New Roman"/>
              </a:rPr>
              <a:t> </a:t>
            </a:r>
            <a:r>
              <a:rPr sz="2150" spc="-20" dirty="0">
                <a:latin typeface="Times New Roman"/>
                <a:cs typeface="Times New Roman"/>
              </a:rPr>
              <a:t>Function:</a:t>
            </a:r>
            <a:r>
              <a:rPr sz="2150" spc="330" dirty="0">
                <a:latin typeface="Times New Roman"/>
                <a:cs typeface="Times New Roman"/>
              </a:rPr>
              <a:t> </a:t>
            </a:r>
            <a:r>
              <a:rPr sz="2150" dirty="0">
                <a:latin typeface="Times New Roman"/>
                <a:cs typeface="Times New Roman"/>
              </a:rPr>
              <a:t>Buzzer </a:t>
            </a:r>
            <a:r>
              <a:rPr sz="2150" spc="-520" dirty="0">
                <a:latin typeface="Times New Roman"/>
                <a:cs typeface="Times New Roman"/>
              </a:rPr>
              <a:t> </a:t>
            </a:r>
            <a:r>
              <a:rPr sz="2150" spc="-10" dirty="0">
                <a:latin typeface="Times New Roman"/>
                <a:cs typeface="Times New Roman"/>
              </a:rPr>
              <a:t>Supply</a:t>
            </a:r>
            <a:r>
              <a:rPr sz="2150" spc="-5" dirty="0">
                <a:latin typeface="Times New Roman"/>
                <a:cs typeface="Times New Roman"/>
              </a:rPr>
              <a:t> </a:t>
            </a:r>
            <a:r>
              <a:rPr sz="2150" spc="-65" dirty="0">
                <a:latin typeface="Times New Roman"/>
                <a:cs typeface="Times New Roman"/>
              </a:rPr>
              <a:t>Voltage</a:t>
            </a:r>
            <a:r>
              <a:rPr sz="2150" spc="-60" dirty="0">
                <a:latin typeface="Times New Roman"/>
                <a:cs typeface="Times New Roman"/>
              </a:rPr>
              <a:t> </a:t>
            </a:r>
            <a:r>
              <a:rPr sz="2150" dirty="0">
                <a:latin typeface="Times New Roman"/>
                <a:cs typeface="Times New Roman"/>
              </a:rPr>
              <a:t>Min: </a:t>
            </a:r>
            <a:r>
              <a:rPr sz="2150" spc="-15" dirty="0">
                <a:latin typeface="Times New Roman"/>
                <a:cs typeface="Times New Roman"/>
              </a:rPr>
              <a:t>1.5V </a:t>
            </a:r>
            <a:r>
              <a:rPr sz="2150" spc="-10" dirty="0">
                <a:latin typeface="Times New Roman"/>
                <a:cs typeface="Times New Roman"/>
              </a:rPr>
              <a:t> Supply </a:t>
            </a:r>
            <a:r>
              <a:rPr sz="2150" spc="-65" dirty="0">
                <a:latin typeface="Times New Roman"/>
                <a:cs typeface="Times New Roman"/>
              </a:rPr>
              <a:t>Voltage</a:t>
            </a:r>
            <a:r>
              <a:rPr sz="2150" spc="-60" dirty="0">
                <a:latin typeface="Times New Roman"/>
                <a:cs typeface="Times New Roman"/>
              </a:rPr>
              <a:t> </a:t>
            </a:r>
            <a:r>
              <a:rPr sz="2150" spc="-15" dirty="0">
                <a:latin typeface="Times New Roman"/>
                <a:cs typeface="Times New Roman"/>
              </a:rPr>
              <a:t>Max:</a:t>
            </a:r>
            <a:r>
              <a:rPr sz="2150" spc="-10" dirty="0">
                <a:latin typeface="Times New Roman"/>
                <a:cs typeface="Times New Roman"/>
              </a:rPr>
              <a:t> </a:t>
            </a:r>
            <a:r>
              <a:rPr sz="2150" spc="-15" dirty="0">
                <a:latin typeface="Times New Roman"/>
                <a:cs typeface="Times New Roman"/>
              </a:rPr>
              <a:t>16V </a:t>
            </a:r>
            <a:r>
              <a:rPr sz="2150" spc="-10" dirty="0">
                <a:latin typeface="Times New Roman"/>
                <a:cs typeface="Times New Roman"/>
              </a:rPr>
              <a:t> </a:t>
            </a:r>
            <a:r>
              <a:rPr sz="2150" spc="-15" dirty="0">
                <a:latin typeface="Times New Roman"/>
                <a:cs typeface="Times New Roman"/>
              </a:rPr>
              <a:t>Operating</a:t>
            </a:r>
            <a:r>
              <a:rPr sz="2150" spc="-10" dirty="0">
                <a:latin typeface="Times New Roman"/>
                <a:cs typeface="Times New Roman"/>
              </a:rPr>
              <a:t> </a:t>
            </a:r>
            <a:r>
              <a:rPr sz="2150" spc="-20" dirty="0">
                <a:latin typeface="Times New Roman"/>
                <a:cs typeface="Times New Roman"/>
              </a:rPr>
              <a:t>Current</a:t>
            </a:r>
            <a:r>
              <a:rPr sz="2150" spc="-15" dirty="0">
                <a:latin typeface="Times New Roman"/>
                <a:cs typeface="Times New Roman"/>
              </a:rPr>
              <a:t> Max: </a:t>
            </a:r>
            <a:r>
              <a:rPr sz="2150" spc="-5" dirty="0">
                <a:latin typeface="Times New Roman"/>
                <a:cs typeface="Times New Roman"/>
              </a:rPr>
              <a:t>8m </a:t>
            </a:r>
            <a:r>
              <a:rPr sz="2150" dirty="0">
                <a:latin typeface="Times New Roman"/>
                <a:cs typeface="Times New Roman"/>
              </a:rPr>
              <a:t> </a:t>
            </a:r>
            <a:r>
              <a:rPr sz="2150" spc="-15" dirty="0">
                <a:latin typeface="Times New Roman"/>
                <a:cs typeface="Times New Roman"/>
              </a:rPr>
              <a:t>Sound</a:t>
            </a:r>
            <a:r>
              <a:rPr sz="2150" spc="160" dirty="0">
                <a:latin typeface="Times New Roman"/>
                <a:cs typeface="Times New Roman"/>
              </a:rPr>
              <a:t> </a:t>
            </a:r>
            <a:r>
              <a:rPr sz="2150" spc="-5" dirty="0">
                <a:latin typeface="Times New Roman"/>
                <a:cs typeface="Times New Roman"/>
              </a:rPr>
              <a:t>Level:</a:t>
            </a:r>
            <a:r>
              <a:rPr sz="2150" spc="190" dirty="0">
                <a:latin typeface="Times New Roman"/>
                <a:cs typeface="Times New Roman"/>
              </a:rPr>
              <a:t> </a:t>
            </a:r>
            <a:r>
              <a:rPr sz="2150" spc="-15" dirty="0">
                <a:latin typeface="Times New Roman"/>
                <a:cs typeface="Times New Roman"/>
              </a:rPr>
              <a:t>85dB</a:t>
            </a:r>
            <a:endParaRPr sz="2150" dirty="0">
              <a:latin typeface="Times New Roman"/>
              <a:cs typeface="Times New Roman"/>
            </a:endParaRPr>
          </a:p>
          <a:p>
            <a:pPr marL="12700">
              <a:lnSpc>
                <a:spcPct val="100000"/>
              </a:lnSpc>
              <a:spcBef>
                <a:spcPts val="50"/>
              </a:spcBef>
            </a:pPr>
            <a:r>
              <a:rPr sz="2150" spc="-20" dirty="0">
                <a:latin typeface="Times New Roman"/>
                <a:cs typeface="Times New Roman"/>
              </a:rPr>
              <a:t>Resonant</a:t>
            </a:r>
            <a:r>
              <a:rPr sz="2150" spc="265" dirty="0">
                <a:latin typeface="Times New Roman"/>
                <a:cs typeface="Times New Roman"/>
              </a:rPr>
              <a:t> </a:t>
            </a:r>
            <a:r>
              <a:rPr sz="2150" spc="-20" dirty="0">
                <a:latin typeface="Times New Roman"/>
                <a:cs typeface="Times New Roman"/>
              </a:rPr>
              <a:t>Frequency:</a:t>
            </a:r>
            <a:r>
              <a:rPr sz="2150" spc="409" dirty="0">
                <a:latin typeface="Times New Roman"/>
                <a:cs typeface="Times New Roman"/>
              </a:rPr>
              <a:t> </a:t>
            </a:r>
            <a:r>
              <a:rPr sz="2150" spc="-25" dirty="0">
                <a:latin typeface="Times New Roman"/>
                <a:cs typeface="Times New Roman"/>
              </a:rPr>
              <a:t>4.3kHz</a:t>
            </a:r>
            <a:endParaRPr sz="2150" dirty="0">
              <a:latin typeface="Times New Roman"/>
              <a:cs typeface="Times New Roman"/>
            </a:endParaRPr>
          </a:p>
        </p:txBody>
      </p:sp>
      <p:pic>
        <p:nvPicPr>
          <p:cNvPr id="8" name="object 8"/>
          <p:cNvPicPr/>
          <p:nvPr/>
        </p:nvPicPr>
        <p:blipFill>
          <a:blip r:embed="rId3" cstate="print"/>
          <a:stretch>
            <a:fillRect/>
          </a:stretch>
        </p:blipFill>
        <p:spPr>
          <a:xfrm>
            <a:off x="8877300" y="3905186"/>
            <a:ext cx="2805176" cy="2948051"/>
          </a:xfrm>
          <a:prstGeom prst="rect">
            <a:avLst/>
          </a:prstGeom>
        </p:spPr>
      </p:pic>
      <p:sp>
        <p:nvSpPr>
          <p:cNvPr id="9" name="object 9"/>
          <p:cNvSpPr txBox="1">
            <a:spLocks noGrp="1"/>
          </p:cNvSpPr>
          <p:nvPr>
            <p:ph type="title"/>
          </p:nvPr>
        </p:nvSpPr>
        <p:spPr>
          <a:xfrm>
            <a:off x="880745" y="1012650"/>
            <a:ext cx="5614035" cy="423257"/>
          </a:xfrm>
          <a:prstGeom prst="rect">
            <a:avLst/>
          </a:prstGeom>
        </p:spPr>
        <p:txBody>
          <a:bodyPr vert="horz" wrap="square" lIns="0" tIns="6350" rIns="0" bIns="0" rtlCol="0">
            <a:spAutoFit/>
          </a:bodyPr>
          <a:lstStyle/>
          <a:p>
            <a:pPr marL="1814195" marR="5080" indent="-1802130">
              <a:lnSpc>
                <a:spcPct val="102400"/>
              </a:lnSpc>
              <a:spcBef>
                <a:spcPts val="50"/>
              </a:spcBef>
            </a:pPr>
            <a:r>
              <a:rPr sz="2750" b="1" spc="15" dirty="0">
                <a:solidFill>
                  <a:srgbClr val="001F5F"/>
                </a:solidFill>
              </a:rPr>
              <a:t>4.</a:t>
            </a:r>
            <a:r>
              <a:rPr lang="en-IN" sz="2750" b="1" spc="15" dirty="0">
                <a:solidFill>
                  <a:srgbClr val="001F5F"/>
                </a:solidFill>
              </a:rPr>
              <a:t>A Relay</a:t>
            </a:r>
            <a:endParaRPr sz="2750" b="1" dirty="0"/>
          </a:p>
        </p:txBody>
      </p:sp>
      <p:sp>
        <p:nvSpPr>
          <p:cNvPr id="10" name="object 10"/>
          <p:cNvSpPr txBox="1"/>
          <p:nvPr/>
        </p:nvSpPr>
        <p:spPr>
          <a:xfrm>
            <a:off x="880745" y="1762823"/>
            <a:ext cx="5157470" cy="2392065"/>
          </a:xfrm>
          <a:prstGeom prst="rect">
            <a:avLst/>
          </a:prstGeom>
        </p:spPr>
        <p:txBody>
          <a:bodyPr vert="horz" wrap="square" lIns="0" tIns="9525" rIns="0" bIns="0" rtlCol="0">
            <a:spAutoFit/>
          </a:bodyPr>
          <a:lstStyle/>
          <a:p>
            <a:pPr marL="12700" marR="5080">
              <a:lnSpc>
                <a:spcPts val="2700"/>
              </a:lnSpc>
              <a:spcBef>
                <a:spcPts val="35"/>
              </a:spcBef>
            </a:pPr>
            <a:r>
              <a:rPr lang="en-IN" sz="2150" spc="15" dirty="0">
                <a:latin typeface="Times New Roman"/>
                <a:cs typeface="Times New Roman"/>
              </a:rPr>
              <a:t>Normal voltage: 5V DC. </a:t>
            </a:r>
          </a:p>
          <a:p>
            <a:pPr marL="12700" marR="5080">
              <a:lnSpc>
                <a:spcPts val="2700"/>
              </a:lnSpc>
              <a:spcBef>
                <a:spcPts val="35"/>
              </a:spcBef>
            </a:pPr>
            <a:r>
              <a:rPr lang="en-IN" sz="2150" spc="15" dirty="0">
                <a:latin typeface="Times New Roman"/>
                <a:cs typeface="Times New Roman"/>
              </a:rPr>
              <a:t>Normal current: 70mA.</a:t>
            </a:r>
          </a:p>
          <a:p>
            <a:pPr marL="12700" marR="5080">
              <a:lnSpc>
                <a:spcPts val="2700"/>
              </a:lnSpc>
              <a:spcBef>
                <a:spcPts val="35"/>
              </a:spcBef>
            </a:pPr>
            <a:r>
              <a:rPr lang="en-IN" sz="2150" spc="15" dirty="0">
                <a:latin typeface="Times New Roman"/>
                <a:cs typeface="Times New Roman"/>
              </a:rPr>
              <a:t>Maximum load current: 10A/250V AC, 10A/30V DC.</a:t>
            </a:r>
          </a:p>
          <a:p>
            <a:pPr marL="12700" marR="5080">
              <a:lnSpc>
                <a:spcPts val="2700"/>
              </a:lnSpc>
              <a:spcBef>
                <a:spcPts val="35"/>
              </a:spcBef>
            </a:pPr>
            <a:r>
              <a:rPr lang="en-IN" sz="2150" spc="-25" dirty="0">
                <a:latin typeface="Times New Roman"/>
                <a:cs typeface="Times New Roman"/>
              </a:rPr>
              <a:t>Contact</a:t>
            </a:r>
            <a:r>
              <a:rPr lang="en-IN" sz="2150" spc="275" dirty="0">
                <a:latin typeface="Times New Roman"/>
                <a:cs typeface="Times New Roman"/>
              </a:rPr>
              <a:t> </a:t>
            </a:r>
            <a:r>
              <a:rPr lang="en-IN" sz="2150" spc="-20" dirty="0">
                <a:latin typeface="Times New Roman"/>
                <a:cs typeface="Times New Roman"/>
              </a:rPr>
              <a:t>resistance:</a:t>
            </a:r>
            <a:r>
              <a:rPr lang="en-IN" sz="2150" spc="345" dirty="0">
                <a:latin typeface="Times New Roman"/>
                <a:cs typeface="Times New Roman"/>
              </a:rPr>
              <a:t> </a:t>
            </a:r>
            <a:r>
              <a:rPr lang="en-IN" sz="2150" spc="-15" dirty="0">
                <a:latin typeface="Times New Roman"/>
                <a:cs typeface="Times New Roman"/>
              </a:rPr>
              <a:t>25m</a:t>
            </a:r>
            <a:r>
              <a:rPr lang="el-GR" sz="2150" spc="-15" dirty="0">
                <a:latin typeface="Times New Roman"/>
                <a:cs typeface="Times New Roman"/>
              </a:rPr>
              <a:t>Ω</a:t>
            </a:r>
            <a:endParaRPr lang="el-GR" sz="2150" dirty="0">
              <a:latin typeface="Times New Roman"/>
              <a:cs typeface="Times New Roman"/>
            </a:endParaRPr>
          </a:p>
          <a:p>
            <a:pPr marL="12700">
              <a:lnSpc>
                <a:spcPts val="2525"/>
              </a:lnSpc>
            </a:pPr>
            <a:r>
              <a:rPr lang="en-IN" sz="2150" spc="-15" dirty="0">
                <a:latin typeface="Times New Roman"/>
                <a:cs typeface="Times New Roman"/>
              </a:rPr>
              <a:t>Insulation</a:t>
            </a:r>
            <a:r>
              <a:rPr lang="en-IN" sz="2150" spc="315" dirty="0">
                <a:latin typeface="Times New Roman"/>
                <a:cs typeface="Times New Roman"/>
              </a:rPr>
              <a:t> </a:t>
            </a:r>
            <a:r>
              <a:rPr lang="en-IN" sz="2150" spc="-20" dirty="0">
                <a:latin typeface="Times New Roman"/>
                <a:cs typeface="Times New Roman"/>
              </a:rPr>
              <a:t>resistance:</a:t>
            </a:r>
            <a:r>
              <a:rPr lang="en-IN" sz="2150" spc="350" dirty="0">
                <a:latin typeface="Times New Roman"/>
                <a:cs typeface="Times New Roman"/>
              </a:rPr>
              <a:t> </a:t>
            </a:r>
            <a:r>
              <a:rPr lang="en-IN" sz="2150" spc="-5" dirty="0">
                <a:latin typeface="Times New Roman"/>
                <a:cs typeface="Times New Roman"/>
              </a:rPr>
              <a:t>100M</a:t>
            </a:r>
            <a:r>
              <a:rPr lang="el-GR" sz="2150" spc="-5" dirty="0">
                <a:latin typeface="Times New Roman"/>
                <a:cs typeface="Times New Roman"/>
              </a:rPr>
              <a:t>Ω</a:t>
            </a:r>
            <a:endParaRPr lang="el-GR" sz="2150" dirty="0">
              <a:latin typeface="Times New Roman"/>
              <a:cs typeface="Times New Roman"/>
            </a:endParaRPr>
          </a:p>
          <a:p>
            <a:pPr marL="12700" marR="1701164">
              <a:lnSpc>
                <a:spcPct val="101899"/>
              </a:lnSpc>
              <a:spcBef>
                <a:spcPts val="75"/>
              </a:spcBef>
            </a:pPr>
            <a:endParaRPr sz="2150" dirty="0">
              <a:latin typeface="Times New Roman"/>
              <a:cs typeface="Times New Roman"/>
            </a:endParaRPr>
          </a:p>
        </p:txBody>
      </p:sp>
      <p:pic>
        <p:nvPicPr>
          <p:cNvPr id="13" name="Picture 12">
            <a:extLst>
              <a:ext uri="{FF2B5EF4-FFF2-40B4-BE49-F238E27FC236}">
                <a16:creationId xmlns:a16="http://schemas.microsoft.com/office/drawing/2014/main" id="{F2E496FD-4FDE-93EF-E397-2315CF5F5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577" y="4055419"/>
            <a:ext cx="2886423" cy="23790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77500" y="95250"/>
            <a:ext cx="1171575" cy="1095375"/>
          </a:xfrm>
          <a:prstGeom prst="rect">
            <a:avLst/>
          </a:prstGeom>
        </p:spPr>
      </p:pic>
      <p:sp>
        <p:nvSpPr>
          <p:cNvPr id="3" name="object 3"/>
          <p:cNvSpPr txBox="1"/>
          <p:nvPr/>
        </p:nvSpPr>
        <p:spPr>
          <a:xfrm>
            <a:off x="3610228" y="6393815"/>
            <a:ext cx="4996815" cy="243204"/>
          </a:xfrm>
          <a:prstGeom prst="rect">
            <a:avLst/>
          </a:prstGeom>
        </p:spPr>
        <p:txBody>
          <a:bodyPr vert="horz" wrap="square" lIns="0" tIns="15875" rIns="0" bIns="0" rtlCol="0">
            <a:spAutoFit/>
          </a:bodyPr>
          <a:lstStyle/>
          <a:p>
            <a:pPr marL="12700">
              <a:lnSpc>
                <a:spcPct val="100000"/>
              </a:lnSpc>
              <a:spcBef>
                <a:spcPts val="125"/>
              </a:spcBef>
            </a:pPr>
            <a:r>
              <a:rPr sz="1400" b="1" spc="10" dirty="0">
                <a:solidFill>
                  <a:srgbClr val="6F2F9F"/>
                </a:solidFill>
                <a:latin typeface="Calibri"/>
                <a:cs typeface="Calibri"/>
              </a:rPr>
              <a:t>Department</a:t>
            </a:r>
            <a:r>
              <a:rPr sz="1400" b="1" spc="-50" dirty="0">
                <a:solidFill>
                  <a:srgbClr val="6F2F9F"/>
                </a:solidFill>
                <a:latin typeface="Calibri"/>
                <a:cs typeface="Calibri"/>
              </a:rPr>
              <a:t> </a:t>
            </a:r>
            <a:r>
              <a:rPr sz="1400" b="1" dirty="0">
                <a:solidFill>
                  <a:srgbClr val="6F2F9F"/>
                </a:solidFill>
                <a:latin typeface="Calibri"/>
                <a:cs typeface="Calibri"/>
              </a:rPr>
              <a:t>of</a:t>
            </a:r>
            <a:r>
              <a:rPr sz="1400" b="1" spc="-90" dirty="0">
                <a:solidFill>
                  <a:srgbClr val="6F2F9F"/>
                </a:solidFill>
                <a:latin typeface="Calibri"/>
                <a:cs typeface="Calibri"/>
              </a:rPr>
              <a:t> </a:t>
            </a:r>
            <a:r>
              <a:rPr sz="1400" b="1" spc="15" dirty="0">
                <a:solidFill>
                  <a:srgbClr val="6F2F9F"/>
                </a:solidFill>
                <a:latin typeface="Calibri"/>
                <a:cs typeface="Calibri"/>
              </a:rPr>
              <a:t>Electronics</a:t>
            </a:r>
            <a:r>
              <a:rPr sz="1400" b="1" spc="-45" dirty="0">
                <a:solidFill>
                  <a:srgbClr val="6F2F9F"/>
                </a:solidFill>
                <a:latin typeface="Calibri"/>
                <a:cs typeface="Calibri"/>
              </a:rPr>
              <a:t> </a:t>
            </a:r>
            <a:r>
              <a:rPr sz="1400" b="1" spc="-5" dirty="0">
                <a:solidFill>
                  <a:srgbClr val="6F2F9F"/>
                </a:solidFill>
                <a:latin typeface="Calibri"/>
                <a:cs typeface="Calibri"/>
              </a:rPr>
              <a:t>and</a:t>
            </a:r>
            <a:r>
              <a:rPr sz="1400" b="1" spc="-100" dirty="0">
                <a:solidFill>
                  <a:srgbClr val="6F2F9F"/>
                </a:solidFill>
                <a:latin typeface="Calibri"/>
                <a:cs typeface="Calibri"/>
              </a:rPr>
              <a:t> </a:t>
            </a:r>
            <a:r>
              <a:rPr sz="1400" b="1" spc="5" dirty="0">
                <a:solidFill>
                  <a:srgbClr val="6F2F9F"/>
                </a:solidFill>
                <a:latin typeface="Calibri"/>
                <a:cs typeface="Calibri"/>
              </a:rPr>
              <a:t>Communication</a:t>
            </a:r>
            <a:r>
              <a:rPr sz="1400" b="1" spc="-95" dirty="0">
                <a:solidFill>
                  <a:srgbClr val="6F2F9F"/>
                </a:solidFill>
                <a:latin typeface="Calibri"/>
                <a:cs typeface="Calibri"/>
              </a:rPr>
              <a:t> </a:t>
            </a:r>
            <a:r>
              <a:rPr sz="1400" b="1" spc="5" dirty="0">
                <a:solidFill>
                  <a:srgbClr val="6F2F9F"/>
                </a:solidFill>
                <a:latin typeface="Calibri"/>
                <a:cs typeface="Calibri"/>
              </a:rPr>
              <a:t>Engineering,</a:t>
            </a:r>
            <a:r>
              <a:rPr sz="1400" b="1" spc="-75" dirty="0">
                <a:solidFill>
                  <a:srgbClr val="6F2F9F"/>
                </a:solidFill>
                <a:latin typeface="Calibri"/>
                <a:cs typeface="Calibri"/>
              </a:rPr>
              <a:t> </a:t>
            </a:r>
            <a:r>
              <a:rPr sz="1400" b="1" spc="-35" dirty="0">
                <a:solidFill>
                  <a:srgbClr val="6F2F9F"/>
                </a:solidFill>
                <a:latin typeface="Calibri"/>
                <a:cs typeface="Calibri"/>
              </a:rPr>
              <a:t>Dr.</a:t>
            </a:r>
            <a:r>
              <a:rPr sz="1400" b="1" spc="-90" dirty="0">
                <a:solidFill>
                  <a:srgbClr val="6F2F9F"/>
                </a:solidFill>
                <a:latin typeface="Calibri"/>
                <a:cs typeface="Calibri"/>
              </a:rPr>
              <a:t> </a:t>
            </a:r>
            <a:r>
              <a:rPr sz="1400" b="1" spc="20" dirty="0">
                <a:solidFill>
                  <a:srgbClr val="6F2F9F"/>
                </a:solidFill>
                <a:latin typeface="Calibri"/>
                <a:cs typeface="Calibri"/>
              </a:rPr>
              <a:t>AIT</a:t>
            </a:r>
            <a:endParaRPr sz="1400">
              <a:latin typeface="Calibri"/>
              <a:cs typeface="Calibri"/>
            </a:endParaRPr>
          </a:p>
        </p:txBody>
      </p:sp>
      <p:sp>
        <p:nvSpPr>
          <p:cNvPr id="4" name="object 4"/>
          <p:cNvSpPr txBox="1"/>
          <p:nvPr/>
        </p:nvSpPr>
        <p:spPr>
          <a:xfrm>
            <a:off x="11107801" y="6434454"/>
            <a:ext cx="1778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13</a:t>
            </a:r>
            <a:endParaRPr sz="1200">
              <a:latin typeface="Calibri"/>
              <a:cs typeface="Calibri"/>
            </a:endParaRPr>
          </a:p>
        </p:txBody>
      </p:sp>
      <p:sp>
        <p:nvSpPr>
          <p:cNvPr id="5" name="object 5"/>
          <p:cNvSpPr txBox="1"/>
          <p:nvPr/>
        </p:nvSpPr>
        <p:spPr>
          <a:xfrm>
            <a:off x="303212" y="1108710"/>
            <a:ext cx="6924040" cy="3481402"/>
          </a:xfrm>
          <a:prstGeom prst="rect">
            <a:avLst/>
          </a:prstGeom>
        </p:spPr>
        <p:txBody>
          <a:bodyPr vert="horz" wrap="square" lIns="0" tIns="16510" rIns="0" bIns="0" rtlCol="0">
            <a:spAutoFit/>
          </a:bodyPr>
          <a:lstStyle/>
          <a:p>
            <a:pPr marL="12700">
              <a:lnSpc>
                <a:spcPct val="100000"/>
              </a:lnSpc>
              <a:spcBef>
                <a:spcPts val="130"/>
              </a:spcBef>
            </a:pPr>
            <a:r>
              <a:rPr sz="2750" b="1" spc="15" dirty="0">
                <a:solidFill>
                  <a:srgbClr val="001F5F"/>
                </a:solidFill>
                <a:latin typeface="Times New Roman"/>
                <a:cs typeface="Times New Roman"/>
              </a:rPr>
              <a:t>6.Arduino</a:t>
            </a:r>
            <a:r>
              <a:rPr lang="en-IN" sz="2750" b="1" spc="15" dirty="0">
                <a:solidFill>
                  <a:srgbClr val="001F5F"/>
                </a:solidFill>
                <a:latin typeface="Times New Roman"/>
                <a:cs typeface="Times New Roman"/>
              </a:rPr>
              <a:t> Uno</a:t>
            </a:r>
            <a:endParaRPr sz="3000" dirty="0">
              <a:latin typeface="Times New Roman"/>
              <a:cs typeface="Times New Roman"/>
            </a:endParaRPr>
          </a:p>
          <a:p>
            <a:pPr marL="12700">
              <a:lnSpc>
                <a:spcPct val="100000"/>
              </a:lnSpc>
            </a:pPr>
            <a:r>
              <a:rPr sz="2150" spc="-5" dirty="0">
                <a:latin typeface="Times New Roman"/>
                <a:cs typeface="Times New Roman"/>
              </a:rPr>
              <a:t>Microcontroller:</a:t>
            </a:r>
            <a:r>
              <a:rPr sz="2150" spc="260" dirty="0">
                <a:latin typeface="Times New Roman"/>
                <a:cs typeface="Times New Roman"/>
              </a:rPr>
              <a:t> </a:t>
            </a:r>
            <a:r>
              <a:rPr sz="2150" spc="-45" dirty="0">
                <a:latin typeface="Times New Roman"/>
                <a:cs typeface="Times New Roman"/>
              </a:rPr>
              <a:t>ATmega328P</a:t>
            </a:r>
            <a:endParaRPr sz="2150" dirty="0">
              <a:latin typeface="Times New Roman"/>
              <a:cs typeface="Times New Roman"/>
            </a:endParaRPr>
          </a:p>
          <a:p>
            <a:pPr marL="12700" marR="4418965">
              <a:lnSpc>
                <a:spcPct val="101800"/>
              </a:lnSpc>
              <a:spcBef>
                <a:spcPts val="5"/>
              </a:spcBef>
            </a:pPr>
            <a:r>
              <a:rPr sz="2150" spc="-15" dirty="0">
                <a:latin typeface="Times New Roman"/>
                <a:cs typeface="Times New Roman"/>
              </a:rPr>
              <a:t>Operating</a:t>
            </a:r>
            <a:r>
              <a:rPr sz="2150" spc="295" dirty="0">
                <a:latin typeface="Times New Roman"/>
                <a:cs typeface="Times New Roman"/>
              </a:rPr>
              <a:t> </a:t>
            </a:r>
            <a:r>
              <a:rPr sz="2150" spc="-25" dirty="0">
                <a:latin typeface="Times New Roman"/>
                <a:cs typeface="Times New Roman"/>
              </a:rPr>
              <a:t>voltage:</a:t>
            </a:r>
            <a:r>
              <a:rPr sz="2150" spc="250" dirty="0">
                <a:latin typeface="Times New Roman"/>
                <a:cs typeface="Times New Roman"/>
              </a:rPr>
              <a:t> </a:t>
            </a:r>
            <a:r>
              <a:rPr sz="2150" spc="-5" dirty="0">
                <a:latin typeface="Times New Roman"/>
                <a:cs typeface="Times New Roman"/>
              </a:rPr>
              <a:t>5V </a:t>
            </a:r>
            <a:r>
              <a:rPr sz="2150" spc="-520" dirty="0">
                <a:latin typeface="Times New Roman"/>
                <a:cs typeface="Times New Roman"/>
              </a:rPr>
              <a:t> </a:t>
            </a:r>
            <a:r>
              <a:rPr sz="2150" spc="-10" dirty="0">
                <a:latin typeface="Times New Roman"/>
                <a:cs typeface="Times New Roman"/>
              </a:rPr>
              <a:t>Input</a:t>
            </a:r>
            <a:r>
              <a:rPr sz="2150" spc="110" dirty="0">
                <a:latin typeface="Times New Roman"/>
                <a:cs typeface="Times New Roman"/>
              </a:rPr>
              <a:t> </a:t>
            </a:r>
            <a:r>
              <a:rPr sz="2150" spc="-25" dirty="0">
                <a:latin typeface="Times New Roman"/>
                <a:cs typeface="Times New Roman"/>
              </a:rPr>
              <a:t>voltage:</a:t>
            </a:r>
            <a:r>
              <a:rPr sz="2150" spc="330" dirty="0">
                <a:latin typeface="Times New Roman"/>
                <a:cs typeface="Times New Roman"/>
              </a:rPr>
              <a:t> </a:t>
            </a:r>
            <a:r>
              <a:rPr sz="2150" spc="-25" dirty="0">
                <a:latin typeface="Times New Roman"/>
                <a:cs typeface="Times New Roman"/>
              </a:rPr>
              <a:t>7-12V</a:t>
            </a:r>
            <a:endParaRPr sz="2150" dirty="0">
              <a:latin typeface="Times New Roman"/>
              <a:cs typeface="Times New Roman"/>
            </a:endParaRPr>
          </a:p>
          <a:p>
            <a:pPr marL="12700" marR="4509135">
              <a:lnSpc>
                <a:spcPct val="101899"/>
              </a:lnSpc>
              <a:spcBef>
                <a:spcPts val="75"/>
              </a:spcBef>
            </a:pPr>
            <a:r>
              <a:rPr sz="2150" spc="-15" dirty="0">
                <a:latin typeface="Times New Roman"/>
                <a:cs typeface="Times New Roman"/>
              </a:rPr>
              <a:t>Flash</a:t>
            </a:r>
            <a:r>
              <a:rPr sz="2150" spc="145" dirty="0">
                <a:latin typeface="Times New Roman"/>
                <a:cs typeface="Times New Roman"/>
              </a:rPr>
              <a:t> </a:t>
            </a:r>
            <a:r>
              <a:rPr sz="2150" spc="-30" dirty="0">
                <a:latin typeface="Times New Roman"/>
                <a:cs typeface="Times New Roman"/>
              </a:rPr>
              <a:t>memory:</a:t>
            </a:r>
            <a:r>
              <a:rPr sz="2150" spc="325" dirty="0">
                <a:latin typeface="Times New Roman"/>
                <a:cs typeface="Times New Roman"/>
              </a:rPr>
              <a:t> </a:t>
            </a:r>
            <a:r>
              <a:rPr sz="2150" spc="-25" dirty="0">
                <a:latin typeface="Times New Roman"/>
                <a:cs typeface="Times New Roman"/>
              </a:rPr>
              <a:t>32KB </a:t>
            </a:r>
            <a:r>
              <a:rPr sz="2150" spc="-520" dirty="0">
                <a:latin typeface="Times New Roman"/>
                <a:cs typeface="Times New Roman"/>
              </a:rPr>
              <a:t> </a:t>
            </a:r>
            <a:r>
              <a:rPr sz="2150" spc="-5" dirty="0">
                <a:latin typeface="Times New Roman"/>
                <a:cs typeface="Times New Roman"/>
              </a:rPr>
              <a:t>SRAM:</a:t>
            </a:r>
            <a:r>
              <a:rPr sz="2150" spc="120" dirty="0">
                <a:latin typeface="Times New Roman"/>
                <a:cs typeface="Times New Roman"/>
              </a:rPr>
              <a:t> </a:t>
            </a:r>
            <a:r>
              <a:rPr sz="2150" spc="-20" dirty="0">
                <a:latin typeface="Times New Roman"/>
                <a:cs typeface="Times New Roman"/>
              </a:rPr>
              <a:t>2KB </a:t>
            </a:r>
            <a:r>
              <a:rPr sz="2150" spc="-15" dirty="0">
                <a:latin typeface="Times New Roman"/>
                <a:cs typeface="Times New Roman"/>
              </a:rPr>
              <a:t> </a:t>
            </a:r>
            <a:r>
              <a:rPr sz="2150" spc="5" dirty="0">
                <a:latin typeface="Times New Roman"/>
                <a:cs typeface="Times New Roman"/>
              </a:rPr>
              <a:t>EEPROM:</a:t>
            </a:r>
            <a:r>
              <a:rPr sz="2150" spc="120" dirty="0">
                <a:latin typeface="Times New Roman"/>
                <a:cs typeface="Times New Roman"/>
              </a:rPr>
              <a:t> </a:t>
            </a:r>
            <a:r>
              <a:rPr sz="2150" spc="-20" dirty="0">
                <a:latin typeface="Times New Roman"/>
                <a:cs typeface="Times New Roman"/>
              </a:rPr>
              <a:t>1KB</a:t>
            </a:r>
            <a:endParaRPr sz="2150" dirty="0">
              <a:latin typeface="Times New Roman"/>
              <a:cs typeface="Times New Roman"/>
            </a:endParaRPr>
          </a:p>
          <a:p>
            <a:pPr marL="12700" marR="5080">
              <a:lnSpc>
                <a:spcPts val="2630"/>
              </a:lnSpc>
              <a:spcBef>
                <a:spcPts val="95"/>
              </a:spcBef>
            </a:pPr>
            <a:r>
              <a:rPr sz="2150" spc="-20" dirty="0">
                <a:latin typeface="Times New Roman"/>
                <a:cs typeface="Times New Roman"/>
              </a:rPr>
              <a:t>Digital</a:t>
            </a:r>
            <a:r>
              <a:rPr sz="2150" spc="275" dirty="0">
                <a:latin typeface="Times New Roman"/>
                <a:cs typeface="Times New Roman"/>
              </a:rPr>
              <a:t> </a:t>
            </a:r>
            <a:r>
              <a:rPr sz="2150" spc="15" dirty="0">
                <a:latin typeface="Times New Roman"/>
                <a:cs typeface="Times New Roman"/>
              </a:rPr>
              <a:t>I/O</a:t>
            </a:r>
            <a:r>
              <a:rPr sz="2150" spc="-15" dirty="0">
                <a:latin typeface="Times New Roman"/>
                <a:cs typeface="Times New Roman"/>
              </a:rPr>
              <a:t> pins:</a:t>
            </a:r>
            <a:r>
              <a:rPr sz="2150" spc="204" dirty="0">
                <a:latin typeface="Times New Roman"/>
                <a:cs typeface="Times New Roman"/>
              </a:rPr>
              <a:t> </a:t>
            </a:r>
            <a:r>
              <a:rPr sz="2150" spc="-10" dirty="0">
                <a:latin typeface="Times New Roman"/>
                <a:cs typeface="Times New Roman"/>
              </a:rPr>
              <a:t>14</a:t>
            </a:r>
            <a:r>
              <a:rPr sz="2150" spc="20" dirty="0">
                <a:latin typeface="Times New Roman"/>
                <a:cs typeface="Times New Roman"/>
              </a:rPr>
              <a:t> (6</a:t>
            </a:r>
            <a:r>
              <a:rPr sz="2150" spc="25" dirty="0">
                <a:latin typeface="Times New Roman"/>
                <a:cs typeface="Times New Roman"/>
              </a:rPr>
              <a:t> </a:t>
            </a:r>
            <a:r>
              <a:rPr sz="2150" spc="-10" dirty="0">
                <a:latin typeface="Times New Roman"/>
                <a:cs typeface="Times New Roman"/>
              </a:rPr>
              <a:t>of</a:t>
            </a:r>
            <a:r>
              <a:rPr sz="2150" spc="85" dirty="0">
                <a:latin typeface="Times New Roman"/>
                <a:cs typeface="Times New Roman"/>
              </a:rPr>
              <a:t> </a:t>
            </a:r>
            <a:r>
              <a:rPr sz="2150" spc="-25" dirty="0">
                <a:latin typeface="Times New Roman"/>
                <a:cs typeface="Times New Roman"/>
              </a:rPr>
              <a:t>which</a:t>
            </a:r>
            <a:r>
              <a:rPr sz="2150" spc="245" dirty="0">
                <a:latin typeface="Times New Roman"/>
                <a:cs typeface="Times New Roman"/>
              </a:rPr>
              <a:t> </a:t>
            </a:r>
            <a:r>
              <a:rPr sz="2150" spc="-35" dirty="0">
                <a:latin typeface="Times New Roman"/>
                <a:cs typeface="Times New Roman"/>
              </a:rPr>
              <a:t>can</a:t>
            </a:r>
            <a:r>
              <a:rPr sz="2150" spc="170" dirty="0">
                <a:latin typeface="Times New Roman"/>
                <a:cs typeface="Times New Roman"/>
              </a:rPr>
              <a:t> </a:t>
            </a:r>
            <a:r>
              <a:rPr sz="2150" spc="-10" dirty="0">
                <a:latin typeface="Times New Roman"/>
                <a:cs typeface="Times New Roman"/>
              </a:rPr>
              <a:t>be</a:t>
            </a:r>
            <a:r>
              <a:rPr sz="2150" spc="65" dirty="0">
                <a:latin typeface="Times New Roman"/>
                <a:cs typeface="Times New Roman"/>
              </a:rPr>
              <a:t> </a:t>
            </a:r>
            <a:r>
              <a:rPr sz="2150" spc="-5" dirty="0">
                <a:latin typeface="Times New Roman"/>
                <a:cs typeface="Times New Roman"/>
              </a:rPr>
              <a:t>used</a:t>
            </a:r>
            <a:r>
              <a:rPr sz="2150" spc="95" dirty="0">
                <a:latin typeface="Times New Roman"/>
                <a:cs typeface="Times New Roman"/>
              </a:rPr>
              <a:t> </a:t>
            </a:r>
            <a:r>
              <a:rPr sz="2150" spc="-25" dirty="0">
                <a:latin typeface="Times New Roman"/>
                <a:cs typeface="Times New Roman"/>
              </a:rPr>
              <a:t>as</a:t>
            </a:r>
            <a:r>
              <a:rPr sz="2150" spc="110" dirty="0">
                <a:latin typeface="Times New Roman"/>
                <a:cs typeface="Times New Roman"/>
              </a:rPr>
              <a:t> </a:t>
            </a:r>
            <a:r>
              <a:rPr sz="2150" spc="5" dirty="0">
                <a:latin typeface="Times New Roman"/>
                <a:cs typeface="Times New Roman"/>
              </a:rPr>
              <a:t>PWM</a:t>
            </a:r>
            <a:r>
              <a:rPr sz="2150" spc="75" dirty="0">
                <a:latin typeface="Times New Roman"/>
                <a:cs typeface="Times New Roman"/>
              </a:rPr>
              <a:t> </a:t>
            </a:r>
            <a:r>
              <a:rPr sz="2150" spc="-15" dirty="0">
                <a:latin typeface="Times New Roman"/>
                <a:cs typeface="Times New Roman"/>
              </a:rPr>
              <a:t>outputs) </a:t>
            </a:r>
            <a:r>
              <a:rPr sz="2150" spc="-520" dirty="0">
                <a:latin typeface="Times New Roman"/>
                <a:cs typeface="Times New Roman"/>
              </a:rPr>
              <a:t> </a:t>
            </a:r>
            <a:r>
              <a:rPr sz="2150" spc="-25" dirty="0">
                <a:latin typeface="Times New Roman"/>
                <a:cs typeface="Times New Roman"/>
              </a:rPr>
              <a:t>Analog</a:t>
            </a:r>
            <a:r>
              <a:rPr sz="2150" spc="320" dirty="0">
                <a:latin typeface="Times New Roman"/>
                <a:cs typeface="Times New Roman"/>
              </a:rPr>
              <a:t> </a:t>
            </a:r>
            <a:r>
              <a:rPr sz="2150" spc="-15" dirty="0">
                <a:latin typeface="Times New Roman"/>
                <a:cs typeface="Times New Roman"/>
              </a:rPr>
              <a:t>inputs:</a:t>
            </a:r>
            <a:r>
              <a:rPr sz="2150" spc="200" dirty="0">
                <a:latin typeface="Times New Roman"/>
                <a:cs typeface="Times New Roman"/>
              </a:rPr>
              <a:t> </a:t>
            </a:r>
            <a:r>
              <a:rPr sz="2150" spc="10" dirty="0">
                <a:latin typeface="Times New Roman"/>
                <a:cs typeface="Times New Roman"/>
              </a:rPr>
              <a:t>8</a:t>
            </a:r>
            <a:endParaRPr sz="2150" dirty="0">
              <a:latin typeface="Times New Roman"/>
              <a:cs typeface="Times New Roman"/>
            </a:endParaRPr>
          </a:p>
          <a:p>
            <a:pPr marL="12700">
              <a:lnSpc>
                <a:spcPct val="100000"/>
              </a:lnSpc>
              <a:spcBef>
                <a:spcPts val="25"/>
              </a:spcBef>
            </a:pPr>
            <a:r>
              <a:rPr sz="2150" spc="-15" dirty="0">
                <a:latin typeface="Times New Roman"/>
                <a:cs typeface="Times New Roman"/>
              </a:rPr>
              <a:t>Clock</a:t>
            </a:r>
            <a:r>
              <a:rPr sz="2150" spc="145" dirty="0">
                <a:latin typeface="Times New Roman"/>
                <a:cs typeface="Times New Roman"/>
              </a:rPr>
              <a:t> </a:t>
            </a:r>
            <a:r>
              <a:rPr sz="2150" spc="-5" dirty="0">
                <a:latin typeface="Times New Roman"/>
                <a:cs typeface="Times New Roman"/>
              </a:rPr>
              <a:t>speed:</a:t>
            </a:r>
            <a:r>
              <a:rPr sz="2150" spc="110" dirty="0">
                <a:latin typeface="Times New Roman"/>
                <a:cs typeface="Times New Roman"/>
              </a:rPr>
              <a:t> </a:t>
            </a:r>
            <a:r>
              <a:rPr sz="2150" spc="-10" dirty="0">
                <a:latin typeface="Times New Roman"/>
                <a:cs typeface="Times New Roman"/>
              </a:rPr>
              <a:t>16</a:t>
            </a:r>
            <a:r>
              <a:rPr sz="2150" spc="75" dirty="0">
                <a:latin typeface="Times New Roman"/>
                <a:cs typeface="Times New Roman"/>
              </a:rPr>
              <a:t> </a:t>
            </a:r>
            <a:r>
              <a:rPr sz="2150" dirty="0">
                <a:latin typeface="Times New Roman"/>
                <a:cs typeface="Times New Roman"/>
              </a:rPr>
              <a:t>MHz</a:t>
            </a:r>
          </a:p>
        </p:txBody>
      </p:sp>
      <p:sp>
        <p:nvSpPr>
          <p:cNvPr id="6" name="object 6"/>
          <p:cNvSpPr txBox="1">
            <a:spLocks noGrp="1"/>
          </p:cNvSpPr>
          <p:nvPr>
            <p:ph type="title"/>
          </p:nvPr>
        </p:nvSpPr>
        <p:spPr>
          <a:xfrm>
            <a:off x="1585594" y="207263"/>
            <a:ext cx="5970905" cy="358140"/>
          </a:xfrm>
          <a:prstGeom prst="rect">
            <a:avLst/>
          </a:prstGeom>
        </p:spPr>
        <p:txBody>
          <a:bodyPr vert="horz" wrap="square" lIns="0" tIns="16510" rIns="0" bIns="0" rtlCol="0">
            <a:spAutoFit/>
          </a:bodyPr>
          <a:lstStyle/>
          <a:p>
            <a:pPr marL="12700">
              <a:lnSpc>
                <a:spcPct val="100000"/>
              </a:lnSpc>
              <a:spcBef>
                <a:spcPts val="130"/>
              </a:spcBef>
            </a:pPr>
            <a:r>
              <a:rPr sz="2150" spc="15" dirty="0"/>
              <a:t>Design</a:t>
            </a:r>
            <a:r>
              <a:rPr sz="2150" spc="60" dirty="0"/>
              <a:t> </a:t>
            </a:r>
            <a:r>
              <a:rPr sz="2150" spc="-5" dirty="0"/>
              <a:t>Requirements</a:t>
            </a:r>
            <a:r>
              <a:rPr sz="2150" spc="280" dirty="0"/>
              <a:t> </a:t>
            </a:r>
            <a:r>
              <a:rPr sz="2150" spc="-5" dirty="0"/>
              <a:t>and</a:t>
            </a:r>
            <a:r>
              <a:rPr sz="2150" spc="50" dirty="0"/>
              <a:t> </a:t>
            </a:r>
            <a:r>
              <a:rPr sz="2150" spc="5" dirty="0"/>
              <a:t>Specifications(contd….)</a:t>
            </a:r>
            <a:endParaRPr sz="2150"/>
          </a:p>
        </p:txBody>
      </p:sp>
      <p:pic>
        <p:nvPicPr>
          <p:cNvPr id="9" name="Picture 8">
            <a:extLst>
              <a:ext uri="{FF2B5EF4-FFF2-40B4-BE49-F238E27FC236}">
                <a16:creationId xmlns:a16="http://schemas.microsoft.com/office/drawing/2014/main" id="{760616C3-310F-4E5B-E9BC-016D298F5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618" y="1561673"/>
            <a:ext cx="3482083" cy="35548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1280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155C80-894D-4D4F-95E9-8783279DF078}"/>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B1D8BB96-99FE-4FCA-8110-205F6F94008F}"/>
              </a:ext>
            </a:extLst>
          </p:cNvPr>
          <p:cNvSpPr>
            <a:spLocks noGrp="1"/>
          </p:cNvSpPr>
          <p:nvPr>
            <p:ph type="sldNum" sz="quarter" idx="12"/>
          </p:nvPr>
        </p:nvSpPr>
        <p:spPr/>
        <p:txBody>
          <a:bodyPr/>
          <a:lstStyle/>
          <a:p>
            <a:fld id="{C7A3CA30-764D-4E3B-A9B9-F63E171B6217}" type="slidenum">
              <a:rPr lang="en-IN" smtClean="0"/>
              <a:t>17</a:t>
            </a:fld>
            <a:endParaRPr lang="en-IN"/>
          </a:p>
        </p:txBody>
      </p:sp>
      <p:pic>
        <p:nvPicPr>
          <p:cNvPr id="6" name="Picture 5">
            <a:extLst>
              <a:ext uri="{FF2B5EF4-FFF2-40B4-BE49-F238E27FC236}">
                <a16:creationId xmlns:a16="http://schemas.microsoft.com/office/drawing/2014/main" id="{272C9CCD-4074-4BD4-80C1-B34E0FF8EE06}"/>
              </a:ext>
            </a:extLst>
          </p:cNvPr>
          <p:cNvPicPr>
            <a:picLocks noChangeAspect="1"/>
          </p:cNvPicPr>
          <p:nvPr/>
        </p:nvPicPr>
        <p:blipFill>
          <a:blip r:embed="rId2"/>
          <a:stretch>
            <a:fillRect/>
          </a:stretch>
        </p:blipFill>
        <p:spPr>
          <a:xfrm>
            <a:off x="1345916" y="1311125"/>
            <a:ext cx="9688530" cy="4812272"/>
          </a:xfrm>
          <a:prstGeom prst="rect">
            <a:avLst/>
          </a:prstGeom>
        </p:spPr>
      </p:pic>
      <p:sp>
        <p:nvSpPr>
          <p:cNvPr id="7" name="TextBox 6">
            <a:extLst>
              <a:ext uri="{FF2B5EF4-FFF2-40B4-BE49-F238E27FC236}">
                <a16:creationId xmlns:a16="http://schemas.microsoft.com/office/drawing/2014/main" id="{4C08EA77-C93A-4023-88D6-464F0E8E5F23}"/>
              </a:ext>
            </a:extLst>
          </p:cNvPr>
          <p:cNvSpPr txBox="1"/>
          <p:nvPr/>
        </p:nvSpPr>
        <p:spPr>
          <a:xfrm>
            <a:off x="1345916" y="493397"/>
            <a:ext cx="96885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0788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74" y="445716"/>
            <a:ext cx="2448258" cy="523220"/>
          </a:xfrm>
          <a:prstGeom prst="rect">
            <a:avLst/>
          </a:prstGeom>
        </p:spPr>
        <p:txBody>
          <a:bodyPr wrap="square">
            <a:spAutoFit/>
          </a:bodyPr>
          <a:lstStyle/>
          <a:p>
            <a:r>
              <a:rPr lang="en-IN" sz="2800" b="1" u="sng" dirty="0">
                <a:latin typeface="Times New Roman" panose="02020603050405020304" pitchFamily="18" charset="0"/>
                <a:cs typeface="Times New Roman" panose="02020603050405020304" pitchFamily="18" charset="0"/>
              </a:rPr>
              <a:t>Applications:</a:t>
            </a:r>
            <a:endParaRPr lang="en-IN" sz="2400" b="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600" y="6356350"/>
            <a:ext cx="5325208"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18</a:t>
            </a:fld>
            <a:endParaRPr lang="en-IN"/>
          </a:p>
        </p:txBody>
      </p:sp>
      <p:sp>
        <p:nvSpPr>
          <p:cNvPr id="3" name="TextBox 2">
            <a:extLst>
              <a:ext uri="{FF2B5EF4-FFF2-40B4-BE49-F238E27FC236}">
                <a16:creationId xmlns:a16="http://schemas.microsoft.com/office/drawing/2014/main" id="{17C88B85-BC11-39A7-2BA9-FA478BD8B400}"/>
              </a:ext>
            </a:extLst>
          </p:cNvPr>
          <p:cNvSpPr txBox="1"/>
          <p:nvPr/>
        </p:nvSpPr>
        <p:spPr>
          <a:xfrm>
            <a:off x="348793" y="1092747"/>
            <a:ext cx="10312922" cy="4893647"/>
          </a:xfrm>
          <a:prstGeom prst="rect">
            <a:avLst/>
          </a:prstGeom>
          <a:noFill/>
        </p:spPr>
        <p:txBody>
          <a:bodyPr wrap="square">
            <a:spAutoFit/>
          </a:bodyPr>
          <a:lstStyle/>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Road Safety</a:t>
            </a:r>
            <a:r>
              <a:rPr lang="en-IN" sz="2400" dirty="0">
                <a:latin typeface="Times New Roman" panose="02020603050405020304" pitchFamily="18" charset="0"/>
                <a:cs typeface="Times New Roman" panose="02020603050405020304" pitchFamily="18" charset="0"/>
              </a:rPr>
              <a:t>: The primary application of this project is to enhance road safety by preventing drunk driving. According to statistics, a significant percentage of road accidents are caused by drivers under the influence of alcohol. Implementing alcohol detection and engine control systems can help reduce the number of accidents and save lives.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Public Transport Vehicles: </a:t>
            </a:r>
            <a:r>
              <a:rPr lang="en-US" sz="2400" dirty="0">
                <a:latin typeface="Times New Roman" panose="02020603050405020304" pitchFamily="18" charset="0"/>
                <a:cs typeface="Times New Roman" panose="02020603050405020304" pitchFamily="18" charset="0"/>
              </a:rPr>
              <a:t>Public transport operators can utilize the system to ensure that drivers are not operating vehicles under the influence of alcohol. This safeguarding measure prioritizes the well-being of passengers, offering peace of mind to those using public  transportation services.</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Law Enforcement: </a:t>
            </a:r>
            <a:r>
              <a:rPr lang="en-IN" sz="2400" dirty="0">
                <a:latin typeface="Times New Roman" panose="02020603050405020304" pitchFamily="18" charset="0"/>
                <a:cs typeface="Times New Roman" panose="02020603050405020304" pitchFamily="18" charset="0"/>
              </a:rPr>
              <a:t>This technology can assist law enforcement agencies in enforcing drunk driving laws more effectively. It acts as a proactive measure to prevent drunk drivers from getting on the road, thus reducing the need for reactive measures like DUI checkpoints and subsequent arrests.</a:t>
            </a:r>
          </a:p>
        </p:txBody>
      </p:sp>
    </p:spTree>
    <p:extLst>
      <p:ext uri="{BB962C8B-B14F-4D97-AF65-F5344CB8AC3E}">
        <p14:creationId xmlns:p14="http://schemas.microsoft.com/office/powerpoint/2010/main" val="257003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D9CFBD-587A-1601-9C55-00A9F9F9A270}"/>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515BBA1E-8B41-BD6E-D0C5-E90C67A8DD5E}"/>
              </a:ext>
            </a:extLst>
          </p:cNvPr>
          <p:cNvSpPr>
            <a:spLocks noGrp="1"/>
          </p:cNvSpPr>
          <p:nvPr>
            <p:ph type="sldNum" sz="quarter" idx="12"/>
          </p:nvPr>
        </p:nvSpPr>
        <p:spPr/>
        <p:txBody>
          <a:bodyPr/>
          <a:lstStyle/>
          <a:p>
            <a:fld id="{C7A3CA30-764D-4E3B-A9B9-F63E171B6217}" type="slidenum">
              <a:rPr lang="en-IN" smtClean="0"/>
              <a:t>19</a:t>
            </a:fld>
            <a:endParaRPr lang="en-IN"/>
          </a:p>
        </p:txBody>
      </p:sp>
      <p:sp>
        <p:nvSpPr>
          <p:cNvPr id="7" name="TextBox 6">
            <a:extLst>
              <a:ext uri="{FF2B5EF4-FFF2-40B4-BE49-F238E27FC236}">
                <a16:creationId xmlns:a16="http://schemas.microsoft.com/office/drawing/2014/main" id="{23149010-E3C5-9D0E-8200-F26FFD89AD23}"/>
              </a:ext>
            </a:extLst>
          </p:cNvPr>
          <p:cNvSpPr txBox="1"/>
          <p:nvPr/>
        </p:nvSpPr>
        <p:spPr>
          <a:xfrm>
            <a:off x="612742" y="746430"/>
            <a:ext cx="10124388" cy="489364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Commercial Fleets: </a:t>
            </a:r>
            <a:r>
              <a:rPr lang="en-IN" sz="2400" dirty="0">
                <a:latin typeface="Times New Roman" panose="02020603050405020304" pitchFamily="18" charset="0"/>
                <a:cs typeface="Times New Roman" panose="02020603050405020304" pitchFamily="18" charset="0"/>
              </a:rPr>
              <a:t>The project can be applied to commercial fleets, such as taxis, buses, and delivery vehicles, to ensure that drivers are not under the influence of alcohol while on duty. This can protect passengers and other road users and safeguard the reputation of the company.</a:t>
            </a:r>
          </a:p>
          <a:p>
            <a:r>
              <a:rPr lang="en-IN" sz="2400" b="1" dirty="0">
                <a:latin typeface="Times New Roman" panose="02020603050405020304" pitchFamily="18" charset="0"/>
                <a:cs typeface="Times New Roman" panose="02020603050405020304" pitchFamily="18" charset="0"/>
              </a:rPr>
              <a:t>5. Personal Vehicles: </a:t>
            </a:r>
            <a:r>
              <a:rPr lang="en-IN" sz="2400" dirty="0">
                <a:latin typeface="Times New Roman" panose="02020603050405020304" pitchFamily="18" charset="0"/>
                <a:cs typeface="Times New Roman" panose="02020603050405020304" pitchFamily="18" charset="0"/>
              </a:rPr>
              <a:t>The technology can also be integrated into personal vehicles, especially for those who have a history of alcohol-related incidents or for parents who want to monitor and control their children's driving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6. Preventing Drunk Driving Incidents: </a:t>
            </a:r>
            <a:r>
              <a:rPr lang="en-US" sz="2400" dirty="0">
                <a:latin typeface="Times New Roman" panose="02020603050405020304" pitchFamily="18" charset="0"/>
                <a:cs typeface="Times New Roman" panose="02020603050405020304" pitchFamily="18" charset="0"/>
              </a:rPr>
              <a:t>One of its primary functions is to lock the engine when alcohol concentration surpasses the predefined threshold. This proactive measure eliminates the possibility of starting the vehicle under the influence of alcohol, effectively mitigating accidents and fatalities associated with alcohol-impaired driving.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54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816061"/>
            <a:ext cx="2406162" cy="584775"/>
          </a:xfrm>
          <a:prstGeom prst="rect">
            <a:avLst/>
          </a:prstGeom>
        </p:spPr>
        <p:txBody>
          <a:bodyPr wrap="square">
            <a:spAutoFit/>
          </a:bodyPr>
          <a:lstStyle/>
          <a:p>
            <a:pPr algn="ctr"/>
            <a:r>
              <a:rPr lang="en-IN" sz="3200" dirty="0">
                <a:latin typeface="Arial Black" panose="020B0A04020102020204" pitchFamily="34" charset="0"/>
              </a:rPr>
              <a:t>Contents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599" y="6356350"/>
            <a:ext cx="5580185"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2</a:t>
            </a:fld>
            <a:endParaRPr lang="en-IN"/>
          </a:p>
        </p:txBody>
      </p:sp>
      <p:sp>
        <p:nvSpPr>
          <p:cNvPr id="2" name="Content Placeholder 1"/>
          <p:cNvSpPr>
            <a:spLocks noGrp="1"/>
          </p:cNvSpPr>
          <p:nvPr>
            <p:ph idx="1"/>
          </p:nvPr>
        </p:nvSpPr>
        <p:spPr/>
        <p:txBody>
          <a:bodyPr/>
          <a:lstStyle/>
          <a:p>
            <a:r>
              <a:rPr lang="en-US" dirty="0"/>
              <a:t>Introduction</a:t>
            </a:r>
          </a:p>
          <a:p>
            <a:r>
              <a:rPr lang="en-US" dirty="0"/>
              <a:t>Objectives</a:t>
            </a:r>
          </a:p>
          <a:p>
            <a:r>
              <a:rPr lang="en-US" dirty="0"/>
              <a:t>Literature Survey</a:t>
            </a:r>
          </a:p>
          <a:p>
            <a:r>
              <a:rPr lang="en-US" dirty="0"/>
              <a:t>Methodology</a:t>
            </a:r>
          </a:p>
          <a:p>
            <a:r>
              <a:rPr lang="en-US" dirty="0"/>
              <a:t>Design Requirements</a:t>
            </a:r>
          </a:p>
          <a:p>
            <a:r>
              <a:rPr lang="en-US" dirty="0"/>
              <a:t>Applications</a:t>
            </a:r>
          </a:p>
          <a:p>
            <a:r>
              <a:rPr lang="en-US" dirty="0"/>
              <a:t>Advantages</a:t>
            </a:r>
          </a:p>
          <a:p>
            <a:r>
              <a:rPr lang="en-US" dirty="0"/>
              <a:t>References</a:t>
            </a:r>
          </a:p>
        </p:txBody>
      </p:sp>
    </p:spTree>
    <p:extLst>
      <p:ext uri="{BB962C8B-B14F-4D97-AF65-F5344CB8AC3E}">
        <p14:creationId xmlns:p14="http://schemas.microsoft.com/office/powerpoint/2010/main" val="17039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73" y="445716"/>
            <a:ext cx="2101857" cy="523220"/>
          </a:xfrm>
          <a:prstGeom prst="rect">
            <a:avLst/>
          </a:prstGeom>
        </p:spPr>
        <p:txBody>
          <a:bodyPr wrap="none">
            <a:spAutoFit/>
          </a:bodyPr>
          <a:lstStyle/>
          <a:p>
            <a:r>
              <a:rPr lang="en-IN" sz="2800" b="1" u="sng" dirty="0">
                <a:latin typeface="Times New Roman" panose="02020603050405020304" pitchFamily="18" charset="0"/>
                <a:cs typeface="Times New Roman" panose="02020603050405020304" pitchFamily="18" charset="0"/>
              </a:rPr>
              <a:t>Advantages</a:t>
            </a:r>
            <a:r>
              <a:rPr lang="en-IN" sz="2800" b="1"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599" y="6356350"/>
            <a:ext cx="5193323"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20</a:t>
            </a:fld>
            <a:endParaRPr lang="en-IN"/>
          </a:p>
        </p:txBody>
      </p:sp>
      <p:sp>
        <p:nvSpPr>
          <p:cNvPr id="3" name="TextBox 2">
            <a:extLst>
              <a:ext uri="{FF2B5EF4-FFF2-40B4-BE49-F238E27FC236}">
                <a16:creationId xmlns:a16="http://schemas.microsoft.com/office/drawing/2014/main" id="{6EFE7AE7-0F68-3A82-CA08-00C1977E7CC7}"/>
              </a:ext>
            </a:extLst>
          </p:cNvPr>
          <p:cNvSpPr txBox="1"/>
          <p:nvPr/>
        </p:nvSpPr>
        <p:spPr>
          <a:xfrm>
            <a:off x="360535" y="1002955"/>
            <a:ext cx="10701242" cy="4893647"/>
          </a:xfrm>
          <a:prstGeom prst="rect">
            <a:avLst/>
          </a:prstGeom>
          <a:noFill/>
        </p:spPr>
        <p:txBody>
          <a:bodyPr wrap="square">
            <a:spAutoFit/>
          </a:bodyPr>
          <a:lstStyle/>
          <a:p>
            <a:pPr marL="457200" indent="-457200">
              <a:buAutoNum type="arabicPeriod"/>
            </a:pPr>
            <a:r>
              <a:rPr lang="en-IN" sz="2400" b="1" dirty="0">
                <a:latin typeface="Times New Roman" panose="02020603050405020304" pitchFamily="18" charset="0"/>
                <a:cs typeface="Times New Roman" panose="02020603050405020304" pitchFamily="18" charset="0"/>
              </a:rPr>
              <a:t>Preventing Accidents</a:t>
            </a:r>
            <a:r>
              <a:rPr lang="en-IN" sz="2400" dirty="0">
                <a:latin typeface="Times New Roman" panose="02020603050405020304" pitchFamily="18" charset="0"/>
                <a:cs typeface="Times New Roman" panose="02020603050405020304" pitchFamily="18" charset="0"/>
              </a:rPr>
              <a:t>: The most significant advantage of this project is its potential to prevent accidents caused by drunk driving. By restricting the vehicle's operation when alcohol is detected, it can reduce the chances of accidents and their associated injuries and fatalities.</a:t>
            </a:r>
          </a:p>
          <a:p>
            <a:pPr marL="457200" indent="-457200">
              <a:buAutoNum type="arabicPeriod"/>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Saving Lives: </a:t>
            </a:r>
            <a:r>
              <a:rPr lang="en-IN" sz="2400" dirty="0">
                <a:latin typeface="Times New Roman" panose="02020603050405020304" pitchFamily="18" charset="0"/>
                <a:cs typeface="Times New Roman" panose="02020603050405020304" pitchFamily="18" charset="0"/>
              </a:rPr>
              <a:t>Implementation of alcohol detection and engine control systems can potentially save lives by keeping impaired drivers off the road, thereby avoiding potential collisions.</a:t>
            </a:r>
          </a:p>
          <a:p>
            <a:pPr marL="457200" indent="-457200">
              <a:buAutoNum type="arabicPeriod"/>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Legal Compliance</a:t>
            </a:r>
            <a:r>
              <a:rPr lang="en-IN" sz="2400" dirty="0">
                <a:latin typeface="Times New Roman" panose="02020603050405020304" pitchFamily="18" charset="0"/>
                <a:cs typeface="Times New Roman" panose="02020603050405020304" pitchFamily="18" charset="0"/>
              </a:rPr>
              <a:t>: For commercial fleets, this technology helps companies comply with regulations and reduce liabilities related to accidents caused by their drivers.</a:t>
            </a:r>
          </a:p>
          <a:p>
            <a:pPr marL="457200" indent="-457200">
              <a:buAutoNum type="arabicPeriod"/>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Deterrent Effect</a:t>
            </a:r>
            <a:r>
              <a:rPr lang="en-IN" sz="2400" dirty="0">
                <a:latin typeface="Times New Roman" panose="02020603050405020304" pitchFamily="18" charset="0"/>
                <a:cs typeface="Times New Roman" panose="02020603050405020304" pitchFamily="18" charset="0"/>
              </a:rPr>
              <a:t>: Knowing that their vehicles have an alcohol detection system in place, drivers may be less likely to attempt driving under the influence of alcohol, leading to a deterrent effect.</a:t>
            </a:r>
          </a:p>
        </p:txBody>
      </p:sp>
    </p:spTree>
    <p:extLst>
      <p:ext uri="{BB962C8B-B14F-4D97-AF65-F5344CB8AC3E}">
        <p14:creationId xmlns:p14="http://schemas.microsoft.com/office/powerpoint/2010/main" val="23469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1A113A-769A-B22D-5631-638DD0F15EC2}"/>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218599A5-6363-7288-B02A-C81A4F9CB45C}"/>
              </a:ext>
            </a:extLst>
          </p:cNvPr>
          <p:cNvSpPr>
            <a:spLocks noGrp="1"/>
          </p:cNvSpPr>
          <p:nvPr>
            <p:ph type="sldNum" sz="quarter" idx="12"/>
          </p:nvPr>
        </p:nvSpPr>
        <p:spPr/>
        <p:txBody>
          <a:bodyPr/>
          <a:lstStyle/>
          <a:p>
            <a:fld id="{C7A3CA30-764D-4E3B-A9B9-F63E171B6217}" type="slidenum">
              <a:rPr lang="en-IN" smtClean="0"/>
              <a:t>21</a:t>
            </a:fld>
            <a:endParaRPr lang="en-IN"/>
          </a:p>
        </p:txBody>
      </p:sp>
      <p:sp>
        <p:nvSpPr>
          <p:cNvPr id="7" name="TextBox 6">
            <a:extLst>
              <a:ext uri="{FF2B5EF4-FFF2-40B4-BE49-F238E27FC236}">
                <a16:creationId xmlns:a16="http://schemas.microsoft.com/office/drawing/2014/main" id="{214E8CA5-14D9-9618-9DAC-230E5A52B76D}"/>
              </a:ext>
            </a:extLst>
          </p:cNvPr>
          <p:cNvSpPr txBox="1"/>
          <p:nvPr/>
        </p:nvSpPr>
        <p:spPr>
          <a:xfrm>
            <a:off x="320511" y="565608"/>
            <a:ext cx="10275217" cy="489364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5. Reduced Insurance Costs</a:t>
            </a:r>
            <a:r>
              <a:rPr lang="en-IN" sz="2400" dirty="0">
                <a:latin typeface="Times New Roman" panose="02020603050405020304" pitchFamily="18" charset="0"/>
                <a:cs typeface="Times New Roman" panose="02020603050405020304" pitchFamily="18" charset="0"/>
              </a:rPr>
              <a:t>: As accidents caused by drunk driving decrease, insurance companies may offer lower premiums to vehicle owners with this safety feature, incentivizing its adoption.</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6. Personalized Monitoring</a:t>
            </a:r>
            <a:r>
              <a:rPr lang="en-IN" sz="2400" dirty="0">
                <a:latin typeface="Times New Roman" panose="02020603050405020304" pitchFamily="18" charset="0"/>
                <a:cs typeface="Times New Roman" panose="02020603050405020304" pitchFamily="18" charset="0"/>
              </a:rPr>
              <a:t>: For personal vehicles, parents and guardians can have peace of mind knowing they can monitor their young drivers'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and ensure they are not driving under the influence.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It's important to note that while the project has numerous advantages, it is not a substitute for responsible driving habits, public awareness campaigns, and the promotion of alternative transportation options for individuals who have consumed alcohol. Additionally, care should be taken to avoid false positives and ensure that the system is accurate and reliable.</a:t>
            </a:r>
          </a:p>
        </p:txBody>
      </p:sp>
    </p:spTree>
    <p:extLst>
      <p:ext uri="{BB962C8B-B14F-4D97-AF65-F5344CB8AC3E}">
        <p14:creationId xmlns:p14="http://schemas.microsoft.com/office/powerpoint/2010/main" val="160313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8876B3-82A8-436F-9B6C-64A24560008F}"/>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C780ECE3-8D87-45FC-8621-7B8220FDA6D9}"/>
              </a:ext>
            </a:extLst>
          </p:cNvPr>
          <p:cNvSpPr>
            <a:spLocks noGrp="1"/>
          </p:cNvSpPr>
          <p:nvPr>
            <p:ph type="sldNum" sz="quarter" idx="12"/>
          </p:nvPr>
        </p:nvSpPr>
        <p:spPr/>
        <p:txBody>
          <a:bodyPr/>
          <a:lstStyle/>
          <a:p>
            <a:fld id="{C7A3CA30-764D-4E3B-A9B9-F63E171B6217}" type="slidenum">
              <a:rPr lang="en-IN" smtClean="0"/>
              <a:t>22</a:t>
            </a:fld>
            <a:endParaRPr lang="en-IN"/>
          </a:p>
        </p:txBody>
      </p:sp>
      <p:sp>
        <p:nvSpPr>
          <p:cNvPr id="6" name="TextBox 5">
            <a:extLst>
              <a:ext uri="{FF2B5EF4-FFF2-40B4-BE49-F238E27FC236}">
                <a16:creationId xmlns:a16="http://schemas.microsoft.com/office/drawing/2014/main" id="{BF3EAAD7-E3DD-4E66-86DF-0BC035100503}"/>
              </a:ext>
            </a:extLst>
          </p:cNvPr>
          <p:cNvSpPr txBox="1"/>
          <p:nvPr/>
        </p:nvSpPr>
        <p:spPr>
          <a:xfrm>
            <a:off x="801385" y="1388360"/>
            <a:ext cx="981182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"Alcohol Detection and Engine Locking System" yielded significant results. The integration of the MQ-3 alcohol sensor seamlessly provided accurate alcohol concentration measurements, which were then converted into understandable values. An effective alert system with LED indicators and LCD displays ensured timely notifications. The inclusion of a manual override button offered flexibility for drivers while maintaining safety. The engine locking mechanism, controlled by a relay, reliably prevented engine startup when alcohol concentration surpassed the threshold. An efficient LiPo battery served as a reliable power source. Beyond testing, the system's real-world applicability was evident, positioning it as a valuable tool in combating drunk driving and promoting road safety.</a:t>
            </a:r>
          </a:p>
        </p:txBody>
      </p:sp>
      <p:sp>
        <p:nvSpPr>
          <p:cNvPr id="7" name="TextBox 6">
            <a:extLst>
              <a:ext uri="{FF2B5EF4-FFF2-40B4-BE49-F238E27FC236}">
                <a16:creationId xmlns:a16="http://schemas.microsoft.com/office/drawing/2014/main" id="{2B1CD3CF-EAE4-4509-91C8-D6E56B2AB49A}"/>
              </a:ext>
            </a:extLst>
          </p:cNvPr>
          <p:cNvSpPr txBox="1"/>
          <p:nvPr/>
        </p:nvSpPr>
        <p:spPr>
          <a:xfrm>
            <a:off x="801385" y="534253"/>
            <a:ext cx="832206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2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73" y="445716"/>
            <a:ext cx="2094420" cy="584775"/>
          </a:xfrm>
          <a:prstGeom prst="rect">
            <a:avLst/>
          </a:prstGeom>
        </p:spPr>
        <p:txBody>
          <a:bodyPr wrap="none">
            <a:spAutoFit/>
          </a:bodyPr>
          <a:lstStyle/>
          <a:p>
            <a:r>
              <a:rPr lang="en-IN" sz="3200" b="1" u="sng" dirty="0">
                <a:latin typeface="Times New Roman" panose="02020603050405020304" pitchFamily="18" charset="0"/>
                <a:cs typeface="Times New Roman" panose="02020603050405020304" pitchFamily="18" charset="0"/>
              </a:rPr>
              <a:t>References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600" y="6356350"/>
            <a:ext cx="5263662"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23</a:t>
            </a:fld>
            <a:endParaRPr lang="en-IN"/>
          </a:p>
        </p:txBody>
      </p:sp>
      <p:sp>
        <p:nvSpPr>
          <p:cNvPr id="3" name="TextBox 2">
            <a:extLst>
              <a:ext uri="{FF2B5EF4-FFF2-40B4-BE49-F238E27FC236}">
                <a16:creationId xmlns:a16="http://schemas.microsoft.com/office/drawing/2014/main" id="{51858DA8-B84E-8625-D6A6-DAF6F9CCB9E4}"/>
              </a:ext>
            </a:extLst>
          </p:cNvPr>
          <p:cNvSpPr txBox="1"/>
          <p:nvPr/>
        </p:nvSpPr>
        <p:spPr>
          <a:xfrm>
            <a:off x="545081" y="907381"/>
            <a:ext cx="9513466" cy="563231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 L. A. Navarro, M. A. </a:t>
            </a:r>
            <a:r>
              <a:rPr lang="en-IN" sz="2400" dirty="0" err="1">
                <a:latin typeface="Times New Roman" panose="02020603050405020304" pitchFamily="18" charset="0"/>
                <a:cs typeface="Times New Roman" panose="02020603050405020304" pitchFamily="18" charset="0"/>
              </a:rPr>
              <a:t>Diño</a:t>
            </a:r>
            <a:r>
              <a:rPr lang="en-IN" sz="2400" dirty="0">
                <a:latin typeface="Times New Roman" panose="02020603050405020304" pitchFamily="18" charset="0"/>
                <a:cs typeface="Times New Roman" panose="02020603050405020304" pitchFamily="18" charset="0"/>
              </a:rPr>
              <a:t>, E. </a:t>
            </a:r>
            <a:r>
              <a:rPr lang="en-IN" sz="2400" dirty="0" err="1">
                <a:latin typeface="Times New Roman" panose="02020603050405020304" pitchFamily="18" charset="0"/>
                <a:cs typeface="Times New Roman" panose="02020603050405020304" pitchFamily="18" charset="0"/>
              </a:rPr>
              <a:t>Joson</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Anacan</a:t>
            </a:r>
            <a:r>
              <a:rPr lang="en-IN" sz="2400" dirty="0">
                <a:latin typeface="Times New Roman" panose="02020603050405020304" pitchFamily="18" charset="0"/>
                <a:cs typeface="Times New Roman" panose="02020603050405020304" pitchFamily="18" charset="0"/>
              </a:rPr>
              <a:t> and R. D. Cruz, "Design of Alcohol Detection System for Car Users thru Iris Recognition Pattern Using Wavelet Transform," 2016 7th International Conference on Intelligent Systems, Modelling and Simulation (ISMS), Bangkok, 2016, pp. 15-19. </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MUGILA.G, MUTHULAKSHMI.M, SANTHIYA.K, Prof. DHIVYA. P- SMART HELMET SYSTEM USING ALCOHOLDETECTION FOR VEHICLE PROTECTION[International Journal of Innovative Research in Science Engineering and Technology(IJIRTSE) ISSN: 2395-5619, Volume – 2, Issue – 7. July 2016]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Dhivya</a:t>
            </a:r>
            <a:r>
              <a:rPr lang="en-US" sz="2400" dirty="0">
                <a:latin typeface="Times New Roman" panose="02020603050405020304" pitchFamily="18" charset="0"/>
                <a:cs typeface="Times New Roman" panose="02020603050405020304" pitchFamily="18" charset="0"/>
              </a:rPr>
              <a:t> M and </a:t>
            </a:r>
            <a:r>
              <a:rPr lang="en-US" sz="2400" dirty="0" err="1">
                <a:latin typeface="Times New Roman" panose="02020603050405020304" pitchFamily="18" charset="0"/>
                <a:cs typeface="Times New Roman" panose="02020603050405020304" pitchFamily="18" charset="0"/>
              </a:rPr>
              <a:t>Kathiravan</a:t>
            </a:r>
            <a:r>
              <a:rPr lang="en-US" sz="2400" dirty="0">
                <a:latin typeface="Times New Roman" panose="02020603050405020304" pitchFamily="18" charset="0"/>
                <a:cs typeface="Times New Roman" panose="02020603050405020304" pitchFamily="18" charset="0"/>
              </a:rPr>
              <a:t> S, Dept. of ECE, </a:t>
            </a:r>
            <a:r>
              <a:rPr lang="en-US" sz="2400" dirty="0" err="1">
                <a:latin typeface="Times New Roman" panose="02020603050405020304" pitchFamily="18" charset="0"/>
                <a:cs typeface="Times New Roman" panose="02020603050405020304" pitchFamily="18" charset="0"/>
              </a:rPr>
              <a:t>Kalaignar</a:t>
            </a:r>
            <a:r>
              <a:rPr lang="en-US" sz="2400" dirty="0">
                <a:latin typeface="Times New Roman" panose="02020603050405020304" pitchFamily="18" charset="0"/>
                <a:cs typeface="Times New Roman" panose="02020603050405020304" pitchFamily="18" charset="0"/>
              </a:rPr>
              <a:t> Karunanidhi Institute of Technology- Driver Authentication and Accident Avoidance System for Vehicles [Smart Computing Review, vol. 5, no.1, February 2015].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25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73" y="445716"/>
            <a:ext cx="2257477" cy="461665"/>
          </a:xfrm>
          <a:prstGeom prst="rect">
            <a:avLst/>
          </a:prstGeom>
        </p:spPr>
        <p:txBody>
          <a:bodyPr wrap="none">
            <a:spAutoFit/>
          </a:bodyPr>
          <a:lstStyle/>
          <a:p>
            <a:r>
              <a:rPr lang="en-IN" sz="2400" dirty="0">
                <a:latin typeface="Arial Black" panose="020B0A04020102020204" pitchFamily="34" charset="0"/>
              </a:rPr>
              <a:t>Introduction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600" y="6356350"/>
            <a:ext cx="5272454"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3</a:t>
            </a:fld>
            <a:endParaRPr lang="en-IN" dirty="0"/>
          </a:p>
        </p:txBody>
      </p:sp>
      <p:sp>
        <p:nvSpPr>
          <p:cNvPr id="2" name="TextBox 1">
            <a:extLst>
              <a:ext uri="{FF2B5EF4-FFF2-40B4-BE49-F238E27FC236}">
                <a16:creationId xmlns:a16="http://schemas.microsoft.com/office/drawing/2014/main" id="{1FE63C1E-B777-4C68-B11C-FD710FD4009C}"/>
              </a:ext>
            </a:extLst>
          </p:cNvPr>
          <p:cNvSpPr txBox="1"/>
          <p:nvPr/>
        </p:nvSpPr>
        <p:spPr>
          <a:xfrm>
            <a:off x="488373" y="1191492"/>
            <a:ext cx="11041632" cy="5093702"/>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current scenario shows that the most of the road accidents are occurring due to drunk-driving.</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The drivers who drink alcohol are not in an stable condition and so, rash driving occurs on highway which can be risky to the lives of the people on road, the driver inclusive.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enormity of the dangerous driving transcends boundary. The </a:t>
            </a:r>
            <a:r>
              <a:rPr lang="en-US" sz="2500" b="1" dirty="0">
                <a:latin typeface="Times New Roman" panose="02020603050405020304" pitchFamily="18" charset="0"/>
                <a:cs typeface="Times New Roman" panose="02020603050405020304" pitchFamily="18" charset="0"/>
              </a:rPr>
              <a:t>laws in India are currently prohibiting drivers to drink and drive </a:t>
            </a:r>
            <a:r>
              <a:rPr lang="en-US" sz="2500" dirty="0">
                <a:latin typeface="Times New Roman" panose="02020603050405020304" pitchFamily="18" charset="0"/>
                <a:cs typeface="Times New Roman" panose="02020603050405020304" pitchFamily="18" charset="0"/>
              </a:rPr>
              <a:t>so that the fine can stop them to drink and drive.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Whatever, effective observation of inebriated drivers could be a challenge to the policemen and road safety officers, the rationale for this stems from the natural inability of citizenry to be present additionally as state among identical house and time.  There is therefore the need for an alcohol detection system that can function without the restriction of space and time. </a:t>
            </a:r>
          </a:p>
        </p:txBody>
      </p:sp>
    </p:spTree>
    <p:extLst>
      <p:ext uri="{BB962C8B-B14F-4D97-AF65-F5344CB8AC3E}">
        <p14:creationId xmlns:p14="http://schemas.microsoft.com/office/powerpoint/2010/main" val="373746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8106D-1C87-47C9-919B-71F087D666F2}"/>
              </a:ext>
            </a:extLst>
          </p:cNvPr>
          <p:cNvSpPr>
            <a:spLocks noGrp="1"/>
          </p:cNvSpPr>
          <p:nvPr>
            <p:ph idx="1"/>
          </p:nvPr>
        </p:nvSpPr>
        <p:spPr>
          <a:xfrm>
            <a:off x="536276" y="652432"/>
            <a:ext cx="11023120" cy="5377432"/>
          </a:xfrm>
        </p:spPr>
        <p:txBody>
          <a:bodyPr>
            <a:normAutofit/>
          </a:bodyPr>
          <a:lstStyle/>
          <a:p>
            <a:r>
              <a:rPr lang="en-US" sz="2400" dirty="0">
                <a:latin typeface="Times New Roman" panose="02020603050405020304" pitchFamily="18" charset="0"/>
                <a:cs typeface="Times New Roman" panose="02020603050405020304" pitchFamily="18" charset="0"/>
              </a:rPr>
              <a:t>The Indian Ministry of Statistics reported thousands of road accidents in 2016. Though the report declared </a:t>
            </a:r>
            <a:r>
              <a:rPr lang="en-US" sz="2400" b="1" dirty="0">
                <a:latin typeface="Times New Roman" panose="02020603050405020304" pitchFamily="18" charset="0"/>
                <a:cs typeface="Times New Roman" panose="02020603050405020304" pitchFamily="18" charset="0"/>
              </a:rPr>
              <a:t>speed violation is the foremost reason for these accidents</a:t>
            </a:r>
            <a:r>
              <a:rPr lang="en-US" sz="2400" dirty="0">
                <a:latin typeface="Times New Roman" panose="02020603050405020304" pitchFamily="18" charset="0"/>
                <a:cs typeface="Times New Roman" panose="02020603050405020304" pitchFamily="18" charset="0"/>
              </a:rPr>
              <a:t>, it will safely be inferred that almost all of the cases are because of </a:t>
            </a:r>
            <a:r>
              <a:rPr lang="en-US" sz="2400" b="1" dirty="0">
                <a:latin typeface="Times New Roman" panose="02020603050405020304" pitchFamily="18" charset="0"/>
                <a:cs typeface="Times New Roman" panose="02020603050405020304" pitchFamily="18" charset="0"/>
              </a:rPr>
              <a:t>driver’s unstable condition caused by drivers becoming drunk before they drive. </a:t>
            </a:r>
          </a:p>
          <a:p>
            <a:r>
              <a:rPr lang="en-US" sz="2400" dirty="0">
                <a:latin typeface="Times New Roman" panose="02020603050405020304" pitchFamily="18" charset="0"/>
                <a:cs typeface="Times New Roman" panose="02020603050405020304" pitchFamily="18" charset="0"/>
              </a:rPr>
              <a:t>The investigation done by the Planet Health Organization in 2008 shows that concerning </a:t>
            </a:r>
            <a:r>
              <a:rPr lang="en-US" sz="2400" b="1" dirty="0">
                <a:latin typeface="Times New Roman" panose="02020603050405020304" pitchFamily="18" charset="0"/>
                <a:cs typeface="Times New Roman" panose="02020603050405020304" pitchFamily="18" charset="0"/>
              </a:rPr>
              <a:t>50%-60% of traffic accidents </a:t>
            </a:r>
            <a:r>
              <a:rPr lang="en-US" sz="2400" dirty="0">
                <a:latin typeface="Times New Roman" panose="02020603050405020304" pitchFamily="18" charset="0"/>
                <a:cs typeface="Times New Roman" panose="02020603050405020304" pitchFamily="18" charset="0"/>
              </a:rPr>
              <a:t>square measure associated with drink-driving</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shows that almost all drivers, particularly business and serious duty trucks drivers interact in drink driving, which may result in accident. Bharat sets a legal limit of </a:t>
            </a:r>
            <a:r>
              <a:rPr lang="en-US" sz="2400" b="1" dirty="0">
                <a:latin typeface="Times New Roman" panose="02020603050405020304" pitchFamily="18" charset="0"/>
                <a:cs typeface="Times New Roman" panose="02020603050405020304" pitchFamily="18" charset="0"/>
              </a:rPr>
              <a:t>30mg/100mL blood alcohol concentration (BAC), </a:t>
            </a:r>
            <a:r>
              <a:rPr lang="en-US" sz="2400" dirty="0">
                <a:latin typeface="Times New Roman" panose="02020603050405020304" pitchFamily="18" charset="0"/>
                <a:cs typeface="Times New Roman" panose="02020603050405020304" pitchFamily="18" charset="0"/>
              </a:rPr>
              <a:t>any level higher than that's same to be ineligible.</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BAC level of 0.2 to 0.3 continues to be not safe </a:t>
            </a:r>
            <a:r>
              <a:rPr lang="en-US" sz="2400" dirty="0">
                <a:latin typeface="Times New Roman" panose="02020603050405020304" pitchFamily="18" charset="0"/>
                <a:cs typeface="Times New Roman" panose="02020603050405020304" pitchFamily="18" charset="0"/>
              </a:rPr>
              <a:t>however the motive force still. So, there is need of such system which can reduce the number of road accidents caused due to drunk driving</a:t>
            </a:r>
          </a:p>
        </p:txBody>
      </p:sp>
      <p:sp>
        <p:nvSpPr>
          <p:cNvPr id="4" name="Footer Placeholder 3">
            <a:extLst>
              <a:ext uri="{FF2B5EF4-FFF2-40B4-BE49-F238E27FC236}">
                <a16:creationId xmlns:a16="http://schemas.microsoft.com/office/drawing/2014/main" id="{DEB4E902-4834-4C88-8E9A-378E0956B64C}"/>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684DC5EB-77F7-47BA-96AC-22D9FE7E11E3}"/>
              </a:ext>
            </a:extLst>
          </p:cNvPr>
          <p:cNvSpPr>
            <a:spLocks noGrp="1"/>
          </p:cNvSpPr>
          <p:nvPr>
            <p:ph type="sldNum" sz="quarter" idx="12"/>
          </p:nvPr>
        </p:nvSpPr>
        <p:spPr/>
        <p:txBody>
          <a:bodyPr/>
          <a:lstStyle/>
          <a:p>
            <a:fld id="{C7A3CA30-764D-4E3B-A9B9-F63E171B6217}" type="slidenum">
              <a:rPr lang="en-IN" smtClean="0"/>
              <a:t>4</a:t>
            </a:fld>
            <a:endParaRPr lang="en-IN"/>
          </a:p>
        </p:txBody>
      </p:sp>
    </p:spTree>
    <p:extLst>
      <p:ext uri="{BB962C8B-B14F-4D97-AF65-F5344CB8AC3E}">
        <p14:creationId xmlns:p14="http://schemas.microsoft.com/office/powerpoint/2010/main" val="258301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73" y="445716"/>
            <a:ext cx="1970476" cy="461665"/>
          </a:xfrm>
          <a:prstGeom prst="rect">
            <a:avLst/>
          </a:prstGeom>
        </p:spPr>
        <p:txBody>
          <a:bodyPr wrap="none">
            <a:spAutoFit/>
          </a:bodyPr>
          <a:lstStyle/>
          <a:p>
            <a:r>
              <a:rPr lang="en-IN" sz="2400" dirty="0">
                <a:latin typeface="Arial Black" panose="020B0A04020102020204" pitchFamily="34" charset="0"/>
              </a:rPr>
              <a:t>Objectives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599" y="6356350"/>
            <a:ext cx="5246077"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5</a:t>
            </a:fld>
            <a:endParaRPr lang="en-IN"/>
          </a:p>
        </p:txBody>
      </p:sp>
      <p:sp>
        <p:nvSpPr>
          <p:cNvPr id="3" name="TextBox 2">
            <a:extLst>
              <a:ext uri="{FF2B5EF4-FFF2-40B4-BE49-F238E27FC236}">
                <a16:creationId xmlns:a16="http://schemas.microsoft.com/office/drawing/2014/main" id="{6CF96EAE-6B37-A1CD-6CC3-CFB2D2608BB9}"/>
              </a:ext>
            </a:extLst>
          </p:cNvPr>
          <p:cNvSpPr txBox="1"/>
          <p:nvPr/>
        </p:nvSpPr>
        <p:spPr>
          <a:xfrm>
            <a:off x="486699" y="1170430"/>
            <a:ext cx="10808719" cy="5076518"/>
          </a:xfrm>
          <a:prstGeom prst="rect">
            <a:avLst/>
          </a:prstGeom>
          <a:noFill/>
        </p:spPr>
        <p:txBody>
          <a:bodyPr wrap="square">
            <a:spAutoFit/>
          </a:bodyPr>
          <a:lstStyle/>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Accident prevention</a:t>
            </a:r>
            <a:r>
              <a:rPr lang="en-US" sz="2400" dirty="0">
                <a:solidFill>
                  <a:srgbClr val="000000"/>
                </a:solidFill>
                <a:effectLst/>
                <a:latin typeface="Times New Roman" panose="02020603050405020304" pitchFamily="18" charset="0"/>
                <a:ea typeface="Times New Roman" panose="02020603050405020304" pitchFamily="18" charset="0"/>
              </a:rPr>
              <a:t>: Reduce accidents caused by drunk driving by disabling the engine when alcohol is detected.</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Deterrence</a:t>
            </a:r>
            <a:r>
              <a:rPr lang="en-US" sz="2400" b="1" dirty="0">
                <a:solidFill>
                  <a:srgbClr val="000000"/>
                </a:solidFill>
                <a:effectLst/>
                <a:latin typeface="Times New Roman" panose="02020603050405020304" pitchFamily="18" charset="0"/>
                <a:ea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rPr>
              <a:t> Discourage intoxicated individuals from driving by implementing a system that restricts vehicle operation.</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Enhance road safety</a:t>
            </a:r>
            <a:r>
              <a:rPr lang="en-US" sz="2400" dirty="0">
                <a:solidFill>
                  <a:srgbClr val="000000"/>
                </a:solidFill>
                <a:effectLst/>
                <a:latin typeface="Times New Roman" panose="02020603050405020304" pitchFamily="18" charset="0"/>
                <a:ea typeface="Times New Roman" panose="02020603050405020304" pitchFamily="18" charset="0"/>
              </a:rPr>
              <a:t>: Protect impaired drivers, other road users, pedestrians, and passengers from the risks of alcohol-impaired driving.</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Compliance</a:t>
            </a:r>
            <a:r>
              <a:rPr lang="en-US" sz="2400" dirty="0">
                <a:solidFill>
                  <a:srgbClr val="000000"/>
                </a:solidFill>
                <a:effectLst/>
                <a:latin typeface="Times New Roman" panose="02020603050405020304" pitchFamily="18" charset="0"/>
                <a:ea typeface="Times New Roman" panose="02020603050405020304" pitchFamily="18" charset="0"/>
              </a:rPr>
              <a:t>: Ensure adherence to laws and regulations regarding alcohol-impaired driving.</a:t>
            </a:r>
            <a:endParaRPr lang="en-IN" sz="2400" dirty="0">
              <a:solidFill>
                <a:srgbClr val="000000"/>
              </a:solidFill>
              <a:effectLst/>
              <a:latin typeface="Times New Roman" panose="02020603050405020304" pitchFamily="18" charset="0"/>
              <a:ea typeface="Times New Roman" panose="02020603050405020304" pitchFamily="18" charset="0"/>
            </a:endParaRPr>
          </a:p>
          <a:p>
            <a:pPr marR="18415" lvl="0" algn="just">
              <a:lnSpc>
                <a:spcPct val="152000"/>
              </a:lnSpc>
              <a:tabLst>
                <a:tab pos="1203325" algn="l"/>
              </a:tabLst>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69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BACA34-6474-0B36-4559-5A09B6D71AD3}"/>
              </a:ext>
            </a:extLst>
          </p:cNvPr>
          <p:cNvSpPr>
            <a:spLocks noGrp="1"/>
          </p:cNvSpPr>
          <p:nvPr>
            <p:ph type="ftr" sz="quarter" idx="11"/>
          </p:nvPr>
        </p:nvSpPr>
        <p:spPr/>
        <p:txBody>
          <a:bodyPr/>
          <a:lstStyle/>
          <a:p>
            <a:r>
              <a:rPr lang="en-US"/>
              <a:t>Department of Electronics and Communication Engineering, Dr. AIT</a:t>
            </a:r>
            <a:endParaRPr lang="en-IN"/>
          </a:p>
        </p:txBody>
      </p:sp>
      <p:sp>
        <p:nvSpPr>
          <p:cNvPr id="5" name="Slide Number Placeholder 4">
            <a:extLst>
              <a:ext uri="{FF2B5EF4-FFF2-40B4-BE49-F238E27FC236}">
                <a16:creationId xmlns:a16="http://schemas.microsoft.com/office/drawing/2014/main" id="{766C7FD4-FC5D-C225-F7AF-9052EB5F4E0A}"/>
              </a:ext>
            </a:extLst>
          </p:cNvPr>
          <p:cNvSpPr>
            <a:spLocks noGrp="1"/>
          </p:cNvSpPr>
          <p:nvPr>
            <p:ph type="sldNum" sz="quarter" idx="12"/>
          </p:nvPr>
        </p:nvSpPr>
        <p:spPr/>
        <p:txBody>
          <a:bodyPr/>
          <a:lstStyle/>
          <a:p>
            <a:fld id="{C7A3CA30-764D-4E3B-A9B9-F63E171B6217}" type="slidenum">
              <a:rPr lang="en-IN" smtClean="0"/>
              <a:t>6</a:t>
            </a:fld>
            <a:endParaRPr lang="en-IN"/>
          </a:p>
        </p:txBody>
      </p:sp>
      <p:sp>
        <p:nvSpPr>
          <p:cNvPr id="7" name="TextBox 6">
            <a:extLst>
              <a:ext uri="{FF2B5EF4-FFF2-40B4-BE49-F238E27FC236}">
                <a16:creationId xmlns:a16="http://schemas.microsoft.com/office/drawing/2014/main" id="{A4E45A77-D1A5-E312-BDAE-AB6A2A6D5F3F}"/>
              </a:ext>
            </a:extLst>
          </p:cNvPr>
          <p:cNvSpPr txBox="1"/>
          <p:nvPr/>
        </p:nvSpPr>
        <p:spPr>
          <a:xfrm>
            <a:off x="612742" y="1282045"/>
            <a:ext cx="11001081" cy="5076518"/>
          </a:xfrm>
          <a:prstGeom prst="rect">
            <a:avLst/>
          </a:prstGeom>
          <a:noFill/>
        </p:spPr>
        <p:txBody>
          <a:bodyPr wrap="square">
            <a:spAutoFit/>
          </a:bodyPr>
          <a:lstStyle/>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Public awareness and education</a:t>
            </a:r>
            <a:r>
              <a:rPr lang="en-US" sz="2400" dirty="0">
                <a:solidFill>
                  <a:srgbClr val="000000"/>
                </a:solidFill>
                <a:effectLst/>
                <a:latin typeface="Times New Roman" panose="02020603050405020304" pitchFamily="18" charset="0"/>
                <a:ea typeface="Times New Roman" panose="02020603050405020304" pitchFamily="18" charset="0"/>
              </a:rPr>
              <a:t>: Raise awareness about the dangers of drunk driving and promote responsible decision-making.</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Technological innovation</a:t>
            </a:r>
            <a:r>
              <a:rPr lang="en-US" sz="2400" u="sng" dirty="0">
                <a:solidFill>
                  <a:srgbClr val="000000"/>
                </a:solidFill>
                <a:effectLst/>
                <a:latin typeface="Times New Roman" panose="02020603050405020304" pitchFamily="18" charset="0"/>
                <a:ea typeface="Times New Roman" panose="02020603050405020304" pitchFamily="18" charset="0"/>
              </a:rPr>
              <a:t>:</a:t>
            </a:r>
            <a:r>
              <a:rPr lang="en-US" sz="2400" dirty="0">
                <a:solidFill>
                  <a:srgbClr val="000000"/>
                </a:solidFill>
                <a:effectLst/>
                <a:latin typeface="Times New Roman" panose="02020603050405020304" pitchFamily="18" charset="0"/>
                <a:ea typeface="Times New Roman" panose="02020603050405020304" pitchFamily="18" charset="0"/>
              </a:rPr>
              <a:t> Explore advancements in alcohol detection sensors, vehicle integration, data processing, and communication protocols.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spcAft>
                <a:spcPts val="25"/>
              </a:spcAft>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Law enforcement integration</a:t>
            </a:r>
            <a:r>
              <a:rPr lang="en-US" sz="2400" dirty="0">
                <a:solidFill>
                  <a:srgbClr val="000000"/>
                </a:solidFill>
                <a:effectLst/>
                <a:latin typeface="Times New Roman" panose="02020603050405020304" pitchFamily="18" charset="0"/>
                <a:ea typeface="Times New Roman" panose="02020603050405020304" pitchFamily="18" charset="0"/>
              </a:rPr>
              <a:t>: Collaborate with law enforcement to facilitate identification and apprehension of drunk drivers.</a:t>
            </a:r>
          </a:p>
          <a:p>
            <a:pPr marL="342900" marR="18415" indent="-342900" algn="just">
              <a:lnSpc>
                <a:spcPct val="152000"/>
              </a:lnSpc>
              <a:spcAft>
                <a:spcPts val="25"/>
              </a:spcAft>
              <a:buFont typeface="Symbol" panose="05050102010706020507" pitchFamily="18" charset="2"/>
              <a:buChar char=""/>
              <a:tabLst>
                <a:tab pos="1203325" algn="l"/>
              </a:tabLst>
            </a:pPr>
            <a:r>
              <a:rPr lang="en-US" sz="2400" b="1" u="sng" dirty="0">
                <a:solidFill>
                  <a:srgbClr val="000000"/>
                </a:solidFill>
                <a:effectLst/>
                <a:latin typeface="Times New Roman" panose="02020603050405020304" pitchFamily="18" charset="0"/>
                <a:ea typeface="Times New Roman" panose="02020603050405020304" pitchFamily="18" charset="0"/>
              </a:rPr>
              <a:t>The main focus of the project is to prevent accidents, promote responsible behavior, and enhance overall road safety.</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18415" lvl="0" indent="-342900" algn="just">
              <a:lnSpc>
                <a:spcPct val="152000"/>
              </a:lnSpc>
              <a:spcAft>
                <a:spcPts val="25"/>
              </a:spcAft>
              <a:buFont typeface="Symbol" panose="05050102010706020507" pitchFamily="18" charset="2"/>
              <a:buChar char=""/>
              <a:tabLst>
                <a:tab pos="1203325" algn="l"/>
              </a:tabLst>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566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1400" b="1">
                <a:solidFill>
                  <a:srgbClr val="7030A0"/>
                </a:solidFill>
              </a:rPr>
              <a:t>Department of Electronics and Communication Engineering, Dr. AIT</a:t>
            </a:r>
            <a:endParaRPr/>
          </a:p>
        </p:txBody>
      </p:sp>
      <p:sp>
        <p:nvSpPr>
          <p:cNvPr id="135" name="Google Shape;1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Google Shape;143;p7">
            <a:extLst>
              <a:ext uri="{FF2B5EF4-FFF2-40B4-BE49-F238E27FC236}">
                <a16:creationId xmlns:a16="http://schemas.microsoft.com/office/drawing/2014/main" id="{A367983B-CC65-DA90-E018-2C60DD7804A1}"/>
              </a:ext>
            </a:extLst>
          </p:cNvPr>
          <p:cNvSpPr/>
          <p:nvPr/>
        </p:nvSpPr>
        <p:spPr>
          <a:xfrm>
            <a:off x="316914" y="136525"/>
            <a:ext cx="7654028"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dirty="0">
                <a:solidFill>
                  <a:schemeClr val="dk1"/>
                </a:solidFill>
                <a:latin typeface="Times New Roman" panose="02020603050405020304" pitchFamily="18" charset="0"/>
                <a:ea typeface="Arial Black"/>
                <a:cs typeface="Times New Roman" panose="02020603050405020304" pitchFamily="18" charset="0"/>
                <a:sym typeface="Arial Black"/>
              </a:rPr>
              <a:t>Literature Review</a:t>
            </a:r>
            <a:endParaRPr sz="3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508D2F9-165D-0A4A-147C-A0D9F4C60413}"/>
              </a:ext>
            </a:extLst>
          </p:cNvPr>
          <p:cNvSpPr>
            <a:spLocks noGrp="1"/>
          </p:cNvSpPr>
          <p:nvPr>
            <p:ph type="dt" idx="10"/>
          </p:nvPr>
        </p:nvSpPr>
        <p:spPr/>
        <p:txBody>
          <a:bodyPr/>
          <a:lstStyle/>
          <a:p>
            <a:fld id="{F76817AE-0EC0-477C-A75E-6D6C0B8C2779}" type="datetime1">
              <a:rPr lang="en-IN" smtClean="0"/>
              <a:t>14-09-2023</a:t>
            </a:fld>
            <a:endParaRPr lang="en-IN"/>
          </a:p>
        </p:txBody>
      </p:sp>
      <p:graphicFrame>
        <p:nvGraphicFramePr>
          <p:cNvPr id="2" name="Table 5">
            <a:extLst>
              <a:ext uri="{FF2B5EF4-FFF2-40B4-BE49-F238E27FC236}">
                <a16:creationId xmlns:a16="http://schemas.microsoft.com/office/drawing/2014/main" id="{39A46ADE-E7DA-8993-8BAD-732508FDC4E6}"/>
              </a:ext>
            </a:extLst>
          </p:cNvPr>
          <p:cNvGraphicFramePr>
            <a:graphicFrameLocks noGrp="1"/>
          </p:cNvGraphicFramePr>
          <p:nvPr>
            <p:extLst>
              <p:ext uri="{D42A27DB-BD31-4B8C-83A1-F6EECF244321}">
                <p14:modId xmlns:p14="http://schemas.microsoft.com/office/powerpoint/2010/main" val="2428705161"/>
              </p:ext>
            </p:extLst>
          </p:nvPr>
        </p:nvGraphicFramePr>
        <p:xfrm>
          <a:off x="316914" y="1012477"/>
          <a:ext cx="11617420" cy="5204483"/>
        </p:xfrm>
        <a:graphic>
          <a:graphicData uri="http://schemas.openxmlformats.org/drawingml/2006/table">
            <a:tbl>
              <a:tblPr firstRow="1" bandRow="1">
                <a:tableStyleId>{3B4B98B0-60AC-42C2-AFA5-B58CD77FA1E5}</a:tableStyleId>
              </a:tblPr>
              <a:tblGrid>
                <a:gridCol w="2904355">
                  <a:extLst>
                    <a:ext uri="{9D8B030D-6E8A-4147-A177-3AD203B41FA5}">
                      <a16:colId xmlns:a16="http://schemas.microsoft.com/office/drawing/2014/main" val="3951273742"/>
                    </a:ext>
                  </a:extLst>
                </a:gridCol>
                <a:gridCol w="3179531">
                  <a:extLst>
                    <a:ext uri="{9D8B030D-6E8A-4147-A177-3AD203B41FA5}">
                      <a16:colId xmlns:a16="http://schemas.microsoft.com/office/drawing/2014/main" val="1666913592"/>
                    </a:ext>
                  </a:extLst>
                </a:gridCol>
                <a:gridCol w="2629179">
                  <a:extLst>
                    <a:ext uri="{9D8B030D-6E8A-4147-A177-3AD203B41FA5}">
                      <a16:colId xmlns:a16="http://schemas.microsoft.com/office/drawing/2014/main" val="2694442146"/>
                    </a:ext>
                  </a:extLst>
                </a:gridCol>
                <a:gridCol w="2904355">
                  <a:extLst>
                    <a:ext uri="{9D8B030D-6E8A-4147-A177-3AD203B41FA5}">
                      <a16:colId xmlns:a16="http://schemas.microsoft.com/office/drawing/2014/main" val="2399429665"/>
                    </a:ext>
                  </a:extLst>
                </a:gridCol>
              </a:tblGrid>
              <a:tr h="815363">
                <a:tc>
                  <a:txBody>
                    <a:bodyPr/>
                    <a:lstStyle/>
                    <a:p>
                      <a:r>
                        <a:rPr lang="en-IN" dirty="0"/>
                        <a:t>Title</a:t>
                      </a:r>
                    </a:p>
                  </a:txBody>
                  <a:tcPr/>
                </a:tc>
                <a:tc>
                  <a:txBody>
                    <a:bodyPr/>
                    <a:lstStyle/>
                    <a:p>
                      <a:r>
                        <a:rPr lang="en-IN" dirty="0"/>
                        <a:t>Author</a:t>
                      </a:r>
                    </a:p>
                  </a:txBody>
                  <a:tcPr/>
                </a:tc>
                <a:tc>
                  <a:txBody>
                    <a:bodyPr/>
                    <a:lstStyle/>
                    <a:p>
                      <a:r>
                        <a:rPr lang="en-IN" dirty="0"/>
                        <a:t>Journal with published year</a:t>
                      </a:r>
                    </a:p>
                  </a:txBody>
                  <a:tcPr/>
                </a:tc>
                <a:tc>
                  <a:txBody>
                    <a:bodyPr/>
                    <a:lstStyle/>
                    <a:p>
                      <a:r>
                        <a:rPr lang="en-IN" dirty="0"/>
                        <a:t>Outcomes</a:t>
                      </a:r>
                    </a:p>
                  </a:txBody>
                  <a:tcPr/>
                </a:tc>
                <a:extLst>
                  <a:ext uri="{0D108BD9-81ED-4DB2-BD59-A6C34878D82A}">
                    <a16:rowId xmlns:a16="http://schemas.microsoft.com/office/drawing/2014/main" val="2404604557"/>
                  </a:ext>
                </a:extLst>
              </a:tr>
              <a:tr h="815363">
                <a:tc>
                  <a:txBody>
                    <a:bodyPr/>
                    <a:lstStyle/>
                    <a:p>
                      <a:r>
                        <a:rPr lang="en-US" dirty="0"/>
                        <a:t>Automatic Engine Locking System Through Alcohol Detection</a:t>
                      </a:r>
                      <a:endParaRPr lang="en-IN" dirty="0"/>
                    </a:p>
                  </a:txBody>
                  <a:tcPr/>
                </a:tc>
                <a:tc>
                  <a:txBody>
                    <a:bodyPr/>
                    <a:lstStyle/>
                    <a:p>
                      <a:r>
                        <a:rPr lang="en-IN" dirty="0" err="1"/>
                        <a:t>Dr.</a:t>
                      </a:r>
                      <a:r>
                        <a:rPr lang="en-IN" dirty="0"/>
                        <a:t> Pavan Shukla1 ,Utkarsh Srivastava2</a:t>
                      </a:r>
                    </a:p>
                  </a:txBody>
                  <a:tcPr/>
                </a:tc>
                <a:tc>
                  <a:txBody>
                    <a:bodyPr/>
                    <a:lstStyle/>
                    <a:p>
                      <a:r>
                        <a:rPr lang="en-US" dirty="0"/>
                        <a:t>International Journal of Engineering Research &amp; Technology (IJERT)ISSN: 2278-0181 05, May-2020</a:t>
                      </a:r>
                      <a:endParaRPr lang="en-IN" dirty="0"/>
                    </a:p>
                  </a:txBody>
                  <a:tcPr/>
                </a:tc>
                <a:tc>
                  <a:txBody>
                    <a:bodyPr/>
                    <a:lstStyle/>
                    <a:p>
                      <a:r>
                        <a:rPr lang="en-US" dirty="0"/>
                        <a:t>The proposed system  include alcohol detection sensors that can measure the alcohol content in the driver's breath or bloodstream.</a:t>
                      </a:r>
                      <a:endParaRPr lang="en-IN" dirty="0"/>
                    </a:p>
                  </a:txBody>
                  <a:tcPr/>
                </a:tc>
                <a:extLst>
                  <a:ext uri="{0D108BD9-81ED-4DB2-BD59-A6C34878D82A}">
                    <a16:rowId xmlns:a16="http://schemas.microsoft.com/office/drawing/2014/main" val="2656424606"/>
                  </a:ext>
                </a:extLst>
              </a:tr>
              <a:tr h="760449">
                <a:tc>
                  <a:txBody>
                    <a:bodyPr/>
                    <a:lstStyle/>
                    <a:p>
                      <a:r>
                        <a:rPr lang="en-US" dirty="0"/>
                        <a:t>Alcohol Detection and Engine Locking System</a:t>
                      </a:r>
                      <a:endParaRPr lang="en-IN" dirty="0"/>
                    </a:p>
                  </a:txBody>
                  <a:tcPr/>
                </a:tc>
                <a:tc>
                  <a:txBody>
                    <a:bodyPr/>
                    <a:lstStyle/>
                    <a:p>
                      <a:r>
                        <a:rPr lang="en-IN" b="0" u="none" dirty="0" err="1"/>
                        <a:t>Dr.</a:t>
                      </a:r>
                      <a:r>
                        <a:rPr lang="en-IN" b="0" u="none" dirty="0"/>
                        <a:t> </a:t>
                      </a:r>
                      <a:r>
                        <a:rPr lang="en-IN" b="0" u="none" dirty="0" err="1"/>
                        <a:t>Nookala</a:t>
                      </a:r>
                      <a:r>
                        <a:rPr lang="en-IN" b="0" u="none" dirty="0"/>
                        <a:t>, Venu and M, Vamshi and V, Akhil and K, Deepika and K, Prashanth and M, </a:t>
                      </a:r>
                      <a:r>
                        <a:rPr lang="en-IN" b="0" u="none" dirty="0" err="1"/>
                        <a:t>Raffiudhin</a:t>
                      </a:r>
                      <a:endParaRPr lang="en-IN" b="0" u="none" dirty="0"/>
                    </a:p>
                  </a:txBody>
                  <a:tcPr/>
                </a:tc>
                <a:tc>
                  <a:txBody>
                    <a:bodyPr/>
                    <a:lstStyle/>
                    <a:p>
                      <a:r>
                        <a:rPr lang="en-US" dirty="0"/>
                        <a:t>Innovative Engineering and Management Research (IJIEMR) 2022</a:t>
                      </a:r>
                      <a:endParaRPr lang="en-IN" dirty="0"/>
                    </a:p>
                  </a:txBody>
                  <a:tcPr/>
                </a:tc>
                <a:tc>
                  <a:txBody>
                    <a:bodyPr/>
                    <a:lstStyle/>
                    <a:p>
                      <a:r>
                        <a:rPr lang="en-US" dirty="0"/>
                        <a:t>The paper explained With GPS, the system can track the vehicle's location in real-time</a:t>
                      </a:r>
                      <a:endParaRPr lang="en-IN" dirty="0"/>
                    </a:p>
                  </a:txBody>
                  <a:tcPr/>
                </a:tc>
                <a:extLst>
                  <a:ext uri="{0D108BD9-81ED-4DB2-BD59-A6C34878D82A}">
                    <a16:rowId xmlns:a16="http://schemas.microsoft.com/office/drawing/2014/main" val="644465516"/>
                  </a:ext>
                </a:extLst>
              </a:tr>
              <a:tr h="815363">
                <a:tc>
                  <a:txBody>
                    <a:bodyPr/>
                    <a:lstStyle/>
                    <a:p>
                      <a:r>
                        <a:rPr lang="en-US" dirty="0"/>
                        <a:t>Review Paper On Alcohol Detection And Vehicle Engine Locking System</a:t>
                      </a:r>
                      <a:endParaRPr lang="en-IN" dirty="0"/>
                    </a:p>
                  </a:txBody>
                  <a:tcPr/>
                </a:tc>
                <a:tc>
                  <a:txBody>
                    <a:bodyPr/>
                    <a:lstStyle/>
                    <a:p>
                      <a:r>
                        <a:rPr lang="en-IN" dirty="0" err="1"/>
                        <a:t>Dr.</a:t>
                      </a:r>
                      <a:r>
                        <a:rPr lang="en-IN" dirty="0"/>
                        <a:t> K. Ravi Kumar , </a:t>
                      </a:r>
                      <a:r>
                        <a:rPr lang="en-IN" dirty="0" err="1"/>
                        <a:t>Yellapu</a:t>
                      </a:r>
                      <a:r>
                        <a:rPr lang="en-IN" dirty="0"/>
                        <a:t> Neeraj Kumar , </a:t>
                      </a:r>
                      <a:r>
                        <a:rPr lang="en-IN" dirty="0" err="1"/>
                        <a:t>Midathana</a:t>
                      </a:r>
                      <a:r>
                        <a:rPr lang="en-IN" dirty="0"/>
                        <a:t> </a:t>
                      </a:r>
                      <a:r>
                        <a:rPr lang="en-IN" dirty="0" err="1"/>
                        <a:t>Kisran</a:t>
                      </a:r>
                      <a:r>
                        <a:rPr lang="en-IN" dirty="0"/>
                        <a:t> , </a:t>
                      </a:r>
                      <a:r>
                        <a:rPr lang="en-IN" dirty="0" err="1"/>
                        <a:t>Urikiti</a:t>
                      </a:r>
                      <a:r>
                        <a:rPr lang="en-IN" dirty="0"/>
                        <a:t> Teja , MD </a:t>
                      </a:r>
                      <a:r>
                        <a:rPr lang="en-IN" dirty="0" err="1"/>
                        <a:t>Shakeer</a:t>
                      </a:r>
                      <a:endParaRPr lang="en-IN" dirty="0"/>
                    </a:p>
                  </a:txBody>
                  <a:tcPr/>
                </a:tc>
                <a:tc>
                  <a:txBody>
                    <a:bodyPr/>
                    <a:lstStyle/>
                    <a:p>
                      <a:r>
                        <a:rPr lang="en-IN" dirty="0"/>
                        <a:t>2022-12-31 — Updated on 2022-12-31</a:t>
                      </a:r>
                    </a:p>
                  </a:txBody>
                  <a:tcPr/>
                </a:tc>
                <a:tc>
                  <a:txBody>
                    <a:bodyPr/>
                    <a:lstStyle/>
                    <a:p>
                      <a:r>
                        <a:rPr lang="en-US" dirty="0"/>
                        <a:t>The article could describe the technical details of integrating the alcohol detection system with the vehicle's engine control unit</a:t>
                      </a:r>
                      <a:endParaRPr lang="en-IN" dirty="0"/>
                    </a:p>
                  </a:txBody>
                  <a:tcPr/>
                </a:tc>
                <a:extLst>
                  <a:ext uri="{0D108BD9-81ED-4DB2-BD59-A6C34878D82A}">
                    <a16:rowId xmlns:a16="http://schemas.microsoft.com/office/drawing/2014/main" val="8886580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599" y="6356350"/>
            <a:ext cx="5254869"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8</a:t>
            </a:fld>
            <a:endParaRPr lang="en-IN"/>
          </a:p>
        </p:txBody>
      </p:sp>
      <p:sp>
        <p:nvSpPr>
          <p:cNvPr id="9" name="Rectangle 8"/>
          <p:cNvSpPr/>
          <p:nvPr/>
        </p:nvSpPr>
        <p:spPr>
          <a:xfrm>
            <a:off x="364048" y="328752"/>
            <a:ext cx="2893548" cy="461665"/>
          </a:xfrm>
          <a:prstGeom prst="rect">
            <a:avLst/>
          </a:prstGeom>
        </p:spPr>
        <p:txBody>
          <a:bodyPr wrap="square">
            <a:spAutoFit/>
          </a:bodyPr>
          <a:lstStyle/>
          <a:p>
            <a:pPr algn="just"/>
            <a:r>
              <a:rPr lang="en-IN" sz="2400" dirty="0">
                <a:latin typeface="Arial Black" panose="020B0A04020102020204" pitchFamily="34" charset="0"/>
              </a:rPr>
              <a:t>Methodology</a:t>
            </a:r>
          </a:p>
        </p:txBody>
      </p:sp>
      <p:sp>
        <p:nvSpPr>
          <p:cNvPr id="2" name="TextBox 1">
            <a:extLst>
              <a:ext uri="{FF2B5EF4-FFF2-40B4-BE49-F238E27FC236}">
                <a16:creationId xmlns:a16="http://schemas.microsoft.com/office/drawing/2014/main" id="{5A60F5FE-F7C5-4760-889C-BDA88524AB6E}"/>
              </a:ext>
            </a:extLst>
          </p:cNvPr>
          <p:cNvSpPr txBox="1"/>
          <p:nvPr/>
        </p:nvSpPr>
        <p:spPr>
          <a:xfrm>
            <a:off x="298061" y="914094"/>
            <a:ext cx="11055740" cy="538609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Alcohol Concentration Measurement: </a:t>
            </a:r>
            <a:r>
              <a:rPr lang="en-US" sz="2400" dirty="0">
                <a:latin typeface="Times New Roman" panose="02020603050405020304" pitchFamily="18" charset="0"/>
                <a:cs typeface="Times New Roman" panose="02020603050405020304" pitchFamily="18" charset="0"/>
              </a:rPr>
              <a:t>The project commenced with the careful selection and integration of a suitable alcohol sensor into the system architecture, allowing for precise measurement of alcohol concentration in the air. This sensor provided analog output voltage, which was effectively interfaced with the Arduino Uno.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Real-time Monitoring and Alert Generation</a:t>
            </a:r>
            <a:r>
              <a:rPr lang="en-US" sz="2400" dirty="0">
                <a:latin typeface="Times New Roman" panose="02020603050405020304" pitchFamily="18" charset="0"/>
                <a:cs typeface="Times New Roman" panose="02020603050405020304" pitchFamily="18" charset="0"/>
              </a:rPr>
              <a:t>: The system's programming logic was meticulously designed to ensure continuous monitoring of the alcohol concentration. By continuously reading the analog value from the alcohol sensor, the Arduino was able to convert this data into real-time alcohol concentration measurements.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Display and User Interface: </a:t>
            </a:r>
            <a:r>
              <a:rPr lang="en-US" sz="2400" dirty="0">
                <a:latin typeface="Times New Roman" panose="02020603050405020304" pitchFamily="18" charset="0"/>
                <a:cs typeface="Times New Roman" panose="02020603050405020304" pitchFamily="18" charset="0"/>
              </a:rPr>
              <a:t>To facilitate a user-friendly experience, a 16x2 LCD screen was seamlessly integrated into the system's interface. The LCD screen provided a clear and easily interpretable user interface by displaying real-time alcohol concentration measurements, the system's status (e.g., alert or normal), and user instructions</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7583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6635" y="92060"/>
            <a:ext cx="1170284" cy="1099432"/>
          </a:xfrm>
          <a:prstGeom prst="rect">
            <a:avLst/>
          </a:prstGeom>
        </p:spPr>
      </p:pic>
      <p:sp>
        <p:nvSpPr>
          <p:cNvPr id="7" name="Footer Placeholder 6"/>
          <p:cNvSpPr>
            <a:spLocks noGrp="1"/>
          </p:cNvSpPr>
          <p:nvPr>
            <p:ph type="ftr" sz="quarter" idx="11"/>
          </p:nvPr>
        </p:nvSpPr>
        <p:spPr>
          <a:xfrm>
            <a:off x="4038599" y="6356350"/>
            <a:ext cx="5254869" cy="365125"/>
          </a:xfrm>
        </p:spPr>
        <p:txBody>
          <a:bodyPr/>
          <a:lstStyle/>
          <a:p>
            <a:r>
              <a:rPr lang="en-US" sz="1400" b="1" dirty="0">
                <a:solidFill>
                  <a:srgbClr val="7030A0"/>
                </a:solidFill>
              </a:rPr>
              <a:t>Department of Electronics and Communication Engineering, Dr. AIT</a:t>
            </a:r>
            <a:endParaRPr lang="en-IN" sz="1400" b="1" dirty="0">
              <a:solidFill>
                <a:srgbClr val="7030A0"/>
              </a:solidFill>
            </a:endParaRPr>
          </a:p>
        </p:txBody>
      </p:sp>
      <p:sp>
        <p:nvSpPr>
          <p:cNvPr id="8" name="Slide Number Placeholder 7"/>
          <p:cNvSpPr>
            <a:spLocks noGrp="1"/>
          </p:cNvSpPr>
          <p:nvPr>
            <p:ph type="sldNum" sz="quarter" idx="12"/>
          </p:nvPr>
        </p:nvSpPr>
        <p:spPr/>
        <p:txBody>
          <a:bodyPr/>
          <a:lstStyle/>
          <a:p>
            <a:fld id="{C7A3CA30-764D-4E3B-A9B9-F63E171B6217}" type="slidenum">
              <a:rPr lang="en-IN" smtClean="0"/>
              <a:t>9</a:t>
            </a:fld>
            <a:endParaRPr lang="en-IN"/>
          </a:p>
        </p:txBody>
      </p:sp>
      <p:sp>
        <p:nvSpPr>
          <p:cNvPr id="9" name="Rectangle 8"/>
          <p:cNvSpPr/>
          <p:nvPr/>
        </p:nvSpPr>
        <p:spPr>
          <a:xfrm>
            <a:off x="364048" y="452040"/>
            <a:ext cx="2893548" cy="461665"/>
          </a:xfrm>
          <a:prstGeom prst="rect">
            <a:avLst/>
          </a:prstGeom>
        </p:spPr>
        <p:txBody>
          <a:bodyPr wrap="square">
            <a:spAutoFit/>
          </a:bodyPr>
          <a:lstStyle/>
          <a:p>
            <a:pPr algn="just"/>
            <a:r>
              <a:rPr lang="en-IN" sz="2400" dirty="0">
                <a:latin typeface="Arial Black" panose="020B0A04020102020204" pitchFamily="34" charset="0"/>
              </a:rPr>
              <a:t>Methodology</a:t>
            </a:r>
          </a:p>
        </p:txBody>
      </p:sp>
      <p:sp>
        <p:nvSpPr>
          <p:cNvPr id="2" name="TextBox 1">
            <a:extLst>
              <a:ext uri="{FF2B5EF4-FFF2-40B4-BE49-F238E27FC236}">
                <a16:creationId xmlns:a16="http://schemas.microsoft.com/office/drawing/2014/main" id="{5A60F5FE-F7C5-4760-889C-BDA88524AB6E}"/>
              </a:ext>
            </a:extLst>
          </p:cNvPr>
          <p:cNvSpPr txBox="1"/>
          <p:nvPr/>
        </p:nvSpPr>
        <p:spPr>
          <a:xfrm>
            <a:off x="298060" y="1335328"/>
            <a:ext cx="11194747"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LED Indication and User Control: </a:t>
            </a:r>
            <a:r>
              <a:rPr lang="en-US" sz="2400" dirty="0">
                <a:latin typeface="Times New Roman" panose="02020603050405020304" pitchFamily="18" charset="0"/>
                <a:cs typeface="Times New Roman" panose="02020603050405020304" pitchFamily="18" charset="0"/>
              </a:rPr>
              <a:t>Visual feedback was incorporated into the system's design through the integration of an LED indicator. This LED played a crucial role in communicating the alcohol concentration status to the driver.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reading is greater than the threshold level, ARDUINO will stop the DC motor. The red LED will also blink if the   distance is less than the safe distance to give indication to other vehicles that the vehicle in front of them is unsafe.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Automation and Safety: </a:t>
            </a:r>
            <a:r>
              <a:rPr lang="en-US" sz="2400" dirty="0">
                <a:latin typeface="Times New Roman" panose="02020603050405020304" pitchFamily="18" charset="0"/>
                <a:cs typeface="Times New Roman" panose="02020603050405020304" pitchFamily="18" charset="0"/>
              </a:rPr>
              <a:t>To enforce the system's safety mechanism, a relay module was employed to control the power supply to the vehicle's engine components. The Arduino's digital output pin was utilized to manage the relay effectively. When the alcohol concentration exceeded the defined threshold, the system activated the relay, effectively preventing the engine from starting.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03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2448</Words>
  <Application>Microsoft Office PowerPoint</Application>
  <PresentationFormat>Widescreen</PresentationFormat>
  <Paragraphs>189</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Requirements and  Specifications</vt:lpstr>
      <vt:lpstr>2. LED (5mm)</vt:lpstr>
      <vt:lpstr>4.A Relay</vt:lpstr>
      <vt:lpstr>Design Requirements and Specifications(contd….)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com</cp:lastModifiedBy>
  <cp:revision>65</cp:revision>
  <dcterms:created xsi:type="dcterms:W3CDTF">2023-05-20T05:01:47Z</dcterms:created>
  <dcterms:modified xsi:type="dcterms:W3CDTF">2023-09-14T17:02:01Z</dcterms:modified>
</cp:coreProperties>
</file>