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19"/>
  </p:notesMasterIdLst>
  <p:sldIdLst>
    <p:sldId id="256" r:id="rId2"/>
    <p:sldId id="257" r:id="rId3"/>
    <p:sldId id="258" r:id="rId4"/>
    <p:sldId id="259" r:id="rId5"/>
    <p:sldId id="292" r:id="rId6"/>
    <p:sldId id="295" r:id="rId7"/>
    <p:sldId id="298" r:id="rId8"/>
    <p:sldId id="297" r:id="rId9"/>
    <p:sldId id="296" r:id="rId10"/>
    <p:sldId id="262" r:id="rId11"/>
    <p:sldId id="278" r:id="rId12"/>
    <p:sldId id="289" r:id="rId13"/>
    <p:sldId id="293" r:id="rId14"/>
    <p:sldId id="294" r:id="rId15"/>
    <p:sldId id="288" r:id="rId16"/>
    <p:sldId id="279"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extLst>
      <p:ext uri="{19B8F6BF-5375-455C-9EA6-DF929625EA0E}">
        <p15:presenceInfo xmlns:p15="http://schemas.microsoft.com/office/powerpoint/2012/main" userId="Dell" providerId="None"/>
      </p:ext>
    </p:extLst>
  </p:cmAuthor>
  <p:cmAuthor id="2" name="darshan hattalli" initials="dh" lastIdx="2" clrIdx="1">
    <p:extLst>
      <p:ext uri="{19B8F6BF-5375-455C-9EA6-DF929625EA0E}">
        <p15:presenceInfo xmlns:p15="http://schemas.microsoft.com/office/powerpoint/2012/main" userId="5a7be40dbcd571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91" autoAdjust="0"/>
  </p:normalViewPr>
  <p:slideViewPr>
    <p:cSldViewPr snapToGrid="0">
      <p:cViewPr varScale="1">
        <p:scale>
          <a:sx n="62" d="100"/>
          <a:sy n="62" d="100"/>
        </p:scale>
        <p:origin x="828" y="52"/>
      </p:cViewPr>
      <p:guideLst/>
    </p:cSldViewPr>
  </p:slideViewPr>
  <p:notesTextViewPr>
    <p:cViewPr>
      <p:scale>
        <a:sx n="1" d="1"/>
        <a:sy n="1" d="1"/>
      </p:scale>
      <p:origin x="0" y="0"/>
    </p:cViewPr>
  </p:notesTextViewPr>
  <p:sorterViewPr>
    <p:cViewPr>
      <p:scale>
        <a:sx n="100" d="100"/>
        <a:sy n="100" d="100"/>
      </p:scale>
      <p:origin x="0" y="-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721BB-83A4-4A26-AB3A-FF0EE84F054E}" type="datetimeFigureOut">
              <a:rPr lang="en-IN" smtClean="0"/>
              <a:t>04-06-2024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8E4BB-CCC5-4964-88B4-D25F879335C2}" type="slidenum">
              <a:rPr lang="en-IN" smtClean="0"/>
              <a:t>‹#›</a:t>
            </a:fld>
            <a:endParaRPr lang="en-IN"/>
          </a:p>
        </p:txBody>
      </p:sp>
    </p:spTree>
    <p:extLst>
      <p:ext uri="{BB962C8B-B14F-4D97-AF65-F5344CB8AC3E}">
        <p14:creationId xmlns:p14="http://schemas.microsoft.com/office/powerpoint/2010/main" val="6904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8E4BB-CCC5-4964-88B4-D25F879335C2}" type="slidenum">
              <a:rPr lang="en-IN" smtClean="0"/>
              <a:t>9</a:t>
            </a:fld>
            <a:endParaRPr lang="en-IN"/>
          </a:p>
        </p:txBody>
      </p:sp>
    </p:spTree>
    <p:extLst>
      <p:ext uri="{BB962C8B-B14F-4D97-AF65-F5344CB8AC3E}">
        <p14:creationId xmlns:p14="http://schemas.microsoft.com/office/powerpoint/2010/main" val="41220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8E4BB-CCC5-4964-88B4-D25F879335C2}" type="slidenum">
              <a:rPr lang="en-IN" smtClean="0"/>
              <a:t>11</a:t>
            </a:fld>
            <a:endParaRPr lang="en-IN"/>
          </a:p>
        </p:txBody>
      </p:sp>
    </p:spTree>
    <p:extLst>
      <p:ext uri="{BB962C8B-B14F-4D97-AF65-F5344CB8AC3E}">
        <p14:creationId xmlns:p14="http://schemas.microsoft.com/office/powerpoint/2010/main" val="775123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E8E4BB-CCC5-4964-88B4-D25F879335C2}" type="slidenum">
              <a:rPr lang="en-IN" smtClean="0"/>
              <a:t>12</a:t>
            </a:fld>
            <a:endParaRPr lang="en-IN"/>
          </a:p>
        </p:txBody>
      </p:sp>
    </p:spTree>
    <p:extLst>
      <p:ext uri="{BB962C8B-B14F-4D97-AF65-F5344CB8AC3E}">
        <p14:creationId xmlns:p14="http://schemas.microsoft.com/office/powerpoint/2010/main" val="122277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8E4BB-CCC5-4964-88B4-D25F879335C2}" type="slidenum">
              <a:rPr lang="en-IN" smtClean="0"/>
              <a:t>16</a:t>
            </a:fld>
            <a:endParaRPr lang="en-IN"/>
          </a:p>
        </p:txBody>
      </p:sp>
    </p:spTree>
    <p:extLst>
      <p:ext uri="{BB962C8B-B14F-4D97-AF65-F5344CB8AC3E}">
        <p14:creationId xmlns:p14="http://schemas.microsoft.com/office/powerpoint/2010/main" val="3386757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19922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382534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4459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60534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3636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2481985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1952054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2120518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222506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CE482-AACA-4895-90EB-63F5F48848C0}"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238934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CE482-AACA-4895-90EB-63F5F48848C0}"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90561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CE482-AACA-4895-90EB-63F5F48848C0}"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131926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CE482-AACA-4895-90EB-63F5F48848C0}" type="datetimeFigureOut">
              <a:rPr lang="en-IN" smtClean="0"/>
              <a:t>04-06-2024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325330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CE482-AACA-4895-90EB-63F5F48848C0}" type="datetimeFigureOut">
              <a:rPr lang="en-IN" smtClean="0"/>
              <a:t>04-06-2024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322954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ACE482-AACA-4895-90EB-63F5F48848C0}"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A0960-84B3-4567-8247-AC16B091DE02}" type="slidenum">
              <a:rPr lang="en-IN" smtClean="0"/>
              <a:t>‹#›</a:t>
            </a:fld>
            <a:endParaRPr lang="en-IN"/>
          </a:p>
        </p:txBody>
      </p:sp>
    </p:spTree>
    <p:extLst>
      <p:ext uri="{BB962C8B-B14F-4D97-AF65-F5344CB8AC3E}">
        <p14:creationId xmlns:p14="http://schemas.microsoft.com/office/powerpoint/2010/main" val="232030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8A0960-84B3-4567-8247-AC16B091DE02}" type="slidenum">
              <a:rPr lang="en-IN" smtClean="0"/>
              <a:t>‹#›</a:t>
            </a:fld>
            <a:endParaRPr lang="en-IN"/>
          </a:p>
        </p:txBody>
      </p:sp>
      <p:sp>
        <p:nvSpPr>
          <p:cNvPr id="5" name="Date Placeholder 4"/>
          <p:cNvSpPr>
            <a:spLocks noGrp="1"/>
          </p:cNvSpPr>
          <p:nvPr>
            <p:ph type="dt" sz="half" idx="10"/>
          </p:nvPr>
        </p:nvSpPr>
        <p:spPr/>
        <p:txBody>
          <a:bodyPr/>
          <a:lstStyle/>
          <a:p>
            <a:fld id="{3CACE482-AACA-4895-90EB-63F5F48848C0}" type="datetimeFigureOut">
              <a:rPr lang="en-IN" smtClean="0"/>
              <a:t>04-06-2024</a:t>
            </a:fld>
            <a:endParaRPr lang="en-IN"/>
          </a:p>
        </p:txBody>
      </p:sp>
    </p:spTree>
    <p:extLst>
      <p:ext uri="{BB962C8B-B14F-4D97-AF65-F5344CB8AC3E}">
        <p14:creationId xmlns:p14="http://schemas.microsoft.com/office/powerpoint/2010/main" val="180065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ACE482-AACA-4895-90EB-63F5F48848C0}" type="datetimeFigureOut">
              <a:rPr lang="en-IN" smtClean="0"/>
              <a:t>04-06-2024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8A0960-84B3-4567-8247-AC16B091DE02}" type="slidenum">
              <a:rPr lang="en-IN" smtClean="0"/>
              <a:t>‹#›</a:t>
            </a:fld>
            <a:endParaRPr lang="en-IN"/>
          </a:p>
        </p:txBody>
      </p:sp>
    </p:spTree>
    <p:extLst>
      <p:ext uri="{BB962C8B-B14F-4D97-AF65-F5344CB8AC3E}">
        <p14:creationId xmlns:p14="http://schemas.microsoft.com/office/powerpoint/2010/main" val="108119373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5" r:id="rId15"/>
    <p:sldLayoutId id="214748393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ECD739-5598-4549-8B36-0094EAD9DCA7}"/>
              </a:ext>
            </a:extLst>
          </p:cNvPr>
          <p:cNvSpPr>
            <a:spLocks noGrp="1"/>
          </p:cNvSpPr>
          <p:nvPr>
            <p:ph type="subTitle" idx="1"/>
          </p:nvPr>
        </p:nvSpPr>
        <p:spPr>
          <a:xfrm>
            <a:off x="711629" y="1593365"/>
            <a:ext cx="10434090" cy="4818809"/>
          </a:xfrm>
        </p:spPr>
        <p:txBody>
          <a:bodyPr>
            <a:normAutofit fontScale="25000" lnSpcReduction="20000"/>
          </a:bodyPr>
          <a:lstStyle/>
          <a:p>
            <a:pPr algn="ctr"/>
            <a:r>
              <a:rPr lang="en-US" sz="2200" b="1" dirty="0">
                <a:solidFill>
                  <a:schemeClr val="accent2">
                    <a:lumMod val="40000"/>
                    <a:lumOff val="60000"/>
                  </a:schemeClr>
                </a:solidFill>
                <a:latin typeface="Times New Roman" panose="02020603050405020304" pitchFamily="18" charset="0"/>
                <a:cs typeface="Times New Roman" panose="02020603050405020304" pitchFamily="18" charset="0"/>
              </a:rPr>
              <a:t>   </a:t>
            </a:r>
            <a:r>
              <a:rPr lang="en-US" sz="8000" b="1" dirty="0">
                <a:solidFill>
                  <a:schemeClr val="accent5">
                    <a:lumMod val="50000"/>
                  </a:schemeClr>
                </a:solidFill>
                <a:latin typeface="Times New Roman" panose="02020603050405020304" pitchFamily="18" charset="0"/>
                <a:cs typeface="Times New Roman" panose="02020603050405020304" pitchFamily="18" charset="0"/>
              </a:rPr>
              <a:t>DEPARTMENT OF ELECTRONICS AND COMMUNICATION ENGINEERING</a:t>
            </a:r>
            <a:endParaRPr lang="en-US" sz="5600" b="1" dirty="0">
              <a:solidFill>
                <a:schemeClr val="accent5">
                  <a:lumMod val="50000"/>
                </a:schemeClr>
              </a:solidFill>
              <a:latin typeface="Times New Roman" panose="02020603050405020304" pitchFamily="18" charset="0"/>
              <a:cs typeface="Times New Roman" panose="02020603050405020304" pitchFamily="18" charset="0"/>
            </a:endParaRPr>
          </a:p>
          <a:p>
            <a:pPr algn="ctr"/>
            <a:endParaRPr lang="en-US" sz="5100" b="1" dirty="0">
              <a:solidFill>
                <a:schemeClr val="bg1"/>
              </a:solidFill>
              <a:highlight>
                <a:srgbClr val="000000"/>
              </a:highlight>
              <a:latin typeface="Times New Roman" panose="02020603050405020304" pitchFamily="18" charset="0"/>
              <a:cs typeface="Times New Roman" panose="02020603050405020304" pitchFamily="18" charset="0"/>
            </a:endParaRPr>
          </a:p>
          <a:p>
            <a:pPr algn="ctr"/>
            <a:r>
              <a:rPr lang="en-US" sz="8000" b="1" dirty="0">
                <a:solidFill>
                  <a:schemeClr val="bg1"/>
                </a:solidFill>
                <a:highlight>
                  <a:srgbClr val="000000"/>
                </a:highlight>
                <a:latin typeface="Times New Roman" panose="02020603050405020304" pitchFamily="18" charset="0"/>
                <a:cs typeface="Times New Roman" panose="02020603050405020304" pitchFamily="18" charset="0"/>
              </a:rPr>
              <a:t>  PHASE 2</a:t>
            </a:r>
          </a:p>
          <a:p>
            <a:pPr algn="ctr"/>
            <a:r>
              <a:rPr lang="en-US" sz="8000" b="1" dirty="0">
                <a:solidFill>
                  <a:schemeClr val="bg1"/>
                </a:solidFill>
                <a:highlight>
                  <a:srgbClr val="000000"/>
                </a:highlight>
                <a:latin typeface="Times New Roman" panose="02020603050405020304" pitchFamily="18" charset="0"/>
                <a:cs typeface="Times New Roman" panose="02020603050405020304" pitchFamily="18" charset="0"/>
              </a:rPr>
              <a:t> PROJECT  PRESENTATION  ON</a:t>
            </a:r>
          </a:p>
          <a:p>
            <a:pPr algn="ctr"/>
            <a:r>
              <a:rPr lang="en-US" sz="8000" b="1" dirty="0">
                <a:solidFill>
                  <a:schemeClr val="bg1"/>
                </a:solidFill>
                <a:highlight>
                  <a:srgbClr val="000000"/>
                </a:highlight>
                <a:latin typeface="Times New Roman" panose="02020603050405020304" pitchFamily="18" charset="0"/>
                <a:cs typeface="Times New Roman" panose="02020603050405020304" pitchFamily="18" charset="0"/>
              </a:rPr>
              <a:t>IOT BASED AUTOMATIC PET  FEEDER</a:t>
            </a:r>
          </a:p>
          <a:p>
            <a:pPr algn="ctr"/>
            <a:endParaRPr lang="en-US" sz="5100" b="1" dirty="0">
              <a:solidFill>
                <a:schemeClr val="bg1"/>
              </a:solidFill>
              <a:latin typeface="Times New Roman" panose="02020603050405020304" pitchFamily="18" charset="0"/>
              <a:cs typeface="Times New Roman" panose="02020603050405020304" pitchFamily="18" charset="0"/>
            </a:endParaRPr>
          </a:p>
          <a:p>
            <a:pPr algn="ctr"/>
            <a:endParaRPr lang="en-US" sz="2800" b="1" dirty="0">
              <a:solidFill>
                <a:srgbClr val="002060"/>
              </a:solidFill>
              <a:latin typeface="Times New Roman" panose="02020603050405020304" pitchFamily="18" charset="0"/>
              <a:cs typeface="Times New Roman" panose="02020603050405020304" pitchFamily="18" charset="0"/>
            </a:endParaRPr>
          </a:p>
          <a:p>
            <a:pPr algn="ctr"/>
            <a:r>
              <a:rPr lang="en-US" sz="2400" b="1" dirty="0">
                <a:solidFill>
                  <a:srgbClr val="002060"/>
                </a:solidFill>
                <a:latin typeface="Times New Roman" panose="02020603050405020304" pitchFamily="18" charset="0"/>
                <a:cs typeface="Times New Roman" panose="02020603050405020304" pitchFamily="18" charset="0"/>
              </a:rPr>
              <a:t>                                                         </a:t>
            </a:r>
          </a:p>
          <a:p>
            <a:pPr algn="l"/>
            <a:r>
              <a:rPr lang="en-US" sz="9600" b="1" dirty="0">
                <a:solidFill>
                  <a:schemeClr val="accent2">
                    <a:lumMod val="75000"/>
                  </a:schemeClr>
                </a:solidFill>
                <a:latin typeface="Times New Roman" panose="02020603050405020304" pitchFamily="18" charset="0"/>
                <a:cs typeface="Times New Roman" panose="02020603050405020304" pitchFamily="18" charset="0"/>
              </a:rPr>
              <a:t>         </a:t>
            </a:r>
            <a:r>
              <a:rPr lang="en-US" sz="7200" b="1" dirty="0">
                <a:solidFill>
                  <a:schemeClr val="accent5"/>
                </a:solidFill>
                <a:latin typeface="Times New Roman" panose="02020603050405020304" pitchFamily="18" charset="0"/>
                <a:cs typeface="Times New Roman" panose="02020603050405020304" pitchFamily="18" charset="0"/>
              </a:rPr>
              <a:t>Presented </a:t>
            </a:r>
            <a:r>
              <a:rPr lang="en-US" sz="6400" b="1" dirty="0">
                <a:solidFill>
                  <a:schemeClr val="accent5"/>
                </a:solidFill>
                <a:latin typeface="Times New Roman" panose="02020603050405020304" pitchFamily="18" charset="0"/>
                <a:cs typeface="Times New Roman" panose="02020603050405020304" pitchFamily="18" charset="0"/>
              </a:rPr>
              <a:t>By:                                                                                                           </a:t>
            </a:r>
            <a:r>
              <a:rPr lang="en-US" sz="8000" b="1" i="1" u="sng" dirty="0">
                <a:solidFill>
                  <a:schemeClr val="accent5"/>
                </a:solidFill>
                <a:latin typeface="Times New Roman" panose="02020603050405020304" pitchFamily="18" charset="0"/>
                <a:cs typeface="Times New Roman" panose="02020603050405020304" pitchFamily="18" charset="0"/>
              </a:rPr>
              <a:t>Project Guide:</a:t>
            </a:r>
          </a:p>
          <a:p>
            <a:pPr algn="l"/>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5600" b="1" dirty="0">
                <a:solidFill>
                  <a:schemeClr val="tx1">
                    <a:lumMod val="95000"/>
                    <a:lumOff val="5000"/>
                  </a:schemeClr>
                </a:solidFill>
                <a:latin typeface="Times New Roman" panose="02020603050405020304" pitchFamily="18" charset="0"/>
                <a:cs typeface="Times New Roman" panose="02020603050405020304" pitchFamily="18" charset="0"/>
              </a:rPr>
              <a:t>MANOHAR R[1DA20EC076]                                                                                                     MANJULA  N</a:t>
            </a:r>
          </a:p>
          <a:p>
            <a:pPr algn="l"/>
            <a:r>
              <a:rPr lang="en-US" sz="5600" b="1" dirty="0">
                <a:solidFill>
                  <a:schemeClr val="tx1">
                    <a:lumMod val="95000"/>
                    <a:lumOff val="5000"/>
                  </a:schemeClr>
                </a:solidFill>
                <a:latin typeface="Times New Roman" panose="02020603050405020304" pitchFamily="18" charset="0"/>
                <a:cs typeface="Times New Roman" panose="02020603050405020304" pitchFamily="18" charset="0"/>
              </a:rPr>
              <a:t>                MADHU KM [1DA20EC071]                                                                                               </a:t>
            </a:r>
            <a:r>
              <a:rPr lang="en-US" sz="6400" b="1" dirty="0" err="1">
                <a:solidFill>
                  <a:schemeClr val="tx1">
                    <a:lumMod val="95000"/>
                    <a:lumOff val="5000"/>
                  </a:schemeClr>
                </a:solidFill>
                <a:latin typeface="Times New Roman" panose="02020603050405020304" pitchFamily="18" charset="0"/>
                <a:cs typeface="Times New Roman" panose="02020603050405020304" pitchFamily="18" charset="0"/>
              </a:rPr>
              <a:t>Asst.prof</a:t>
            </a:r>
            <a:r>
              <a:rPr lang="en-US" sz="6400" b="1" dirty="0">
                <a:solidFill>
                  <a:schemeClr val="tx1">
                    <a:lumMod val="95000"/>
                    <a:lumOff val="5000"/>
                  </a:schemeClr>
                </a:solidFill>
                <a:latin typeface="Times New Roman" panose="02020603050405020304" pitchFamily="18" charset="0"/>
                <a:cs typeface="Times New Roman" panose="02020603050405020304" pitchFamily="18" charset="0"/>
              </a:rPr>
              <a:t>. Dept of ECE</a:t>
            </a:r>
          </a:p>
          <a:p>
            <a:pPr algn="l"/>
            <a:r>
              <a:rPr lang="en-US" sz="5600" b="1" dirty="0">
                <a:solidFill>
                  <a:schemeClr val="tx1">
                    <a:lumMod val="95000"/>
                    <a:lumOff val="5000"/>
                  </a:schemeClr>
                </a:solidFill>
                <a:latin typeface="Times New Roman" panose="02020603050405020304" pitchFamily="18" charset="0"/>
                <a:cs typeface="Times New Roman" panose="02020603050405020304" pitchFamily="18" charset="0"/>
              </a:rPr>
              <a:t>                KARAN R GOWDA[1DA20EC059]                                                                                                    DRAIT</a:t>
            </a:r>
          </a:p>
          <a:p>
            <a:pPr algn="l"/>
            <a:r>
              <a:rPr lang="en-US" sz="5600" b="1" dirty="0">
                <a:solidFill>
                  <a:schemeClr val="tx1">
                    <a:lumMod val="95000"/>
                    <a:lumOff val="5000"/>
                  </a:schemeClr>
                </a:solidFill>
                <a:latin typeface="Times New Roman" panose="02020603050405020304" pitchFamily="18" charset="0"/>
                <a:cs typeface="Times New Roman" panose="02020603050405020304" pitchFamily="18" charset="0"/>
              </a:rPr>
              <a:t>                JEEVAN GN[1DA20EC054]</a:t>
            </a:r>
          </a:p>
          <a:p>
            <a:pPr algn="l"/>
            <a:r>
              <a:rPr lang="en-US" sz="2400" b="1"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highlight>
                  <a:srgbClr val="000000"/>
                </a:highlight>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highlight>
                  <a:srgbClr val="000000"/>
                </a:highlight>
                <a:latin typeface="Times New Roman" panose="02020603050405020304" pitchFamily="18" charset="0"/>
                <a:cs typeface="Times New Roman" panose="02020603050405020304" pitchFamily="18" charset="0"/>
              </a:rPr>
              <a:t> </a:t>
            </a:r>
          </a:p>
          <a:p>
            <a:pPr algn="ctr"/>
            <a:endParaRPr lang="en-US" sz="2900" dirty="0">
              <a:solidFill>
                <a:schemeClr val="accent3"/>
              </a:solidFill>
              <a:highlight>
                <a:srgbClr val="000000"/>
              </a:highlight>
              <a:latin typeface="Times New Roman" panose="02020603050405020304" pitchFamily="18" charset="0"/>
              <a:cs typeface="Times New Roman" panose="02020603050405020304" pitchFamily="18" charset="0"/>
            </a:endParaRPr>
          </a:p>
          <a:p>
            <a:r>
              <a:rPr lang="en-US" sz="1800" b="1" dirty="0">
                <a:solidFill>
                  <a:schemeClr val="accent3"/>
                </a:solidFill>
                <a:highlight>
                  <a:srgbClr val="000000"/>
                </a:highlight>
                <a:latin typeface="Leelawadee UI" panose="020B0502040204020203" pitchFamily="34" charset="-34"/>
                <a:cs typeface="Leelawadee UI" panose="020B0502040204020203" pitchFamily="34" charset="-34"/>
              </a:rPr>
              <a:t> </a:t>
            </a:r>
          </a:p>
          <a:p>
            <a:endParaRPr lang="en-US" sz="1800" b="1" dirty="0">
              <a:solidFill>
                <a:srgbClr val="002060"/>
              </a:solidFill>
              <a:latin typeface="Times New Roman" panose="02020603050405020304" pitchFamily="18" charset="0"/>
              <a:cs typeface="Times New Roman" panose="02020603050405020304" pitchFamily="18" charset="0"/>
            </a:endParaRPr>
          </a:p>
          <a:p>
            <a:r>
              <a:rPr lang="en-US" sz="1800" b="1" dirty="0">
                <a:solidFill>
                  <a:srgbClr val="C00000"/>
                </a:solidFill>
                <a:latin typeface="Times New Roman" panose="02020603050405020304" pitchFamily="18" charset="0"/>
                <a:cs typeface="Times New Roman" panose="02020603050405020304" pitchFamily="18" charset="0"/>
              </a:rPr>
              <a:t> 	</a:t>
            </a:r>
            <a:endParaRPr lang="en-IN" sz="1800" b="1" dirty="0">
              <a:solidFill>
                <a:srgbClr val="002060"/>
              </a:solidFill>
              <a:latin typeface="Leelawadee UI" panose="020B0502040204020203" pitchFamily="34" charset="-34"/>
              <a:cs typeface="Leelawadee UI" panose="020B0502040204020203" pitchFamily="34" charset="-34"/>
            </a:endParaRPr>
          </a:p>
        </p:txBody>
      </p:sp>
      <p:sp>
        <p:nvSpPr>
          <p:cNvPr id="4" name="Rectangle 3">
            <a:extLst>
              <a:ext uri="{FF2B5EF4-FFF2-40B4-BE49-F238E27FC236}">
                <a16:creationId xmlns:a16="http://schemas.microsoft.com/office/drawing/2014/main" id="{9DBEE6FB-4139-A3E3-7DFC-F13EEDAB567E}"/>
              </a:ext>
            </a:extLst>
          </p:cNvPr>
          <p:cNvSpPr/>
          <p:nvPr/>
        </p:nvSpPr>
        <p:spPr>
          <a:xfrm flipH="1">
            <a:off x="1707823" y="2221179"/>
            <a:ext cx="8776354" cy="584775"/>
          </a:xfrm>
          <a:prstGeom prst="rect">
            <a:avLst/>
          </a:prstGeom>
          <a:noFill/>
        </p:spPr>
        <p:txBody>
          <a:bodyPr wrap="square" lIns="91440" tIns="45720" rIns="91440" bIns="45720">
            <a:spAutoFit/>
          </a:bodyPr>
          <a:lstStyle/>
          <a:p>
            <a:pPr algn="ctr"/>
            <a:r>
              <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highlight>
                  <a:srgbClr val="000000"/>
                </a:highlight>
                <a:latin typeface="Times New Roman" panose="02020603050405020304" pitchFamily="18" charset="0"/>
                <a:cs typeface="Times New Roman" panose="02020603050405020304" pitchFamily="18" charset="0"/>
              </a:rPr>
              <a:t> </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highlight>
                <a:srgbClr val="000000"/>
              </a:highlight>
              <a:latin typeface="Times New Roman" panose="02020603050405020304" pitchFamily="18" charset="0"/>
              <a:cs typeface="Times New Roman" panose="02020603050405020304" pitchFamily="18" charset="0"/>
            </a:endParaRPr>
          </a:p>
        </p:txBody>
      </p:sp>
      <p:sp>
        <p:nvSpPr>
          <p:cNvPr id="11" name="AutoShape 2">
            <a:extLst>
              <a:ext uri="{FF2B5EF4-FFF2-40B4-BE49-F238E27FC236}">
                <a16:creationId xmlns:a16="http://schemas.microsoft.com/office/drawing/2014/main" id="{2048A546-3BE2-EEC3-249F-02C3A04F35A3}"/>
              </a:ext>
            </a:extLst>
          </p:cNvPr>
          <p:cNvSpPr>
            <a:spLocks noChangeAspect="1" noChangeArrowheads="1"/>
          </p:cNvSpPr>
          <p:nvPr/>
        </p:nvSpPr>
        <p:spPr bwMode="auto">
          <a:xfrm>
            <a:off x="5928674" y="3276030"/>
            <a:ext cx="319726" cy="3053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44D74898-0546-4732-9495-7AC9EAAF8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13" y="113015"/>
            <a:ext cx="11753636" cy="1256853"/>
          </a:xfrm>
          <a:prstGeom prst="rect">
            <a:avLst/>
          </a:prstGeom>
        </p:spPr>
      </p:pic>
    </p:spTree>
    <p:extLst>
      <p:ext uri="{BB962C8B-B14F-4D97-AF65-F5344CB8AC3E}">
        <p14:creationId xmlns:p14="http://schemas.microsoft.com/office/powerpoint/2010/main" val="3350071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170EC-19B7-4044-B832-9B105A84D8A5}"/>
              </a:ext>
            </a:extLst>
          </p:cNvPr>
          <p:cNvSpPr>
            <a:spLocks noGrp="1"/>
          </p:cNvSpPr>
          <p:nvPr>
            <p:ph type="title"/>
          </p:nvPr>
        </p:nvSpPr>
        <p:spPr>
          <a:xfrm>
            <a:off x="519705" y="212002"/>
            <a:ext cx="3902476" cy="874450"/>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METHODOLOGY</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E9EE387-DDFB-3E25-B8A8-9C852960909E}"/>
              </a:ext>
            </a:extLst>
          </p:cNvPr>
          <p:cNvSpPr/>
          <p:nvPr/>
        </p:nvSpPr>
        <p:spPr>
          <a:xfrm>
            <a:off x="4594175" y="852843"/>
            <a:ext cx="1749133" cy="4247970"/>
          </a:xfrm>
          <a:prstGeom prst="rect">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ARDUINO UNO</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68DE4BE-2931-5C38-B4D6-B0200DEEC984}"/>
              </a:ext>
            </a:extLst>
          </p:cNvPr>
          <p:cNvSpPr/>
          <p:nvPr/>
        </p:nvSpPr>
        <p:spPr>
          <a:xfrm>
            <a:off x="7361423" y="1143694"/>
            <a:ext cx="1530908" cy="532660"/>
          </a:xfrm>
          <a:prstGeom prst="rect">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ysClr val="windowText" lastClr="000000"/>
              </a:solidFill>
              <a:effectLst/>
              <a:latin typeface="Times New Roman" panose="02020603050405020304" pitchFamily="18" charset="0"/>
              <a:ea typeface="Times New Roman" panose="02020603050405020304" pitchFamily="18" charset="0"/>
            </a:endParaRPr>
          </a:p>
          <a:p>
            <a:pPr algn="ctr"/>
            <a:r>
              <a:rPr lang="en-US" sz="1600" b="1" dirty="0">
                <a:solidFill>
                  <a:sysClr val="windowText" lastClr="000000"/>
                </a:solidFill>
                <a:effectLst/>
                <a:latin typeface="Times New Roman" panose="02020603050405020304" pitchFamily="18" charset="0"/>
                <a:ea typeface="Times New Roman" panose="02020603050405020304" pitchFamily="18" charset="0"/>
              </a:rPr>
              <a:t>LCD</a:t>
            </a:r>
            <a:endParaRPr lang="en-IN" sz="1600" dirty="0">
              <a:solidFill>
                <a:sysClr val="windowText" lastClr="000000"/>
              </a:solidFill>
              <a:effectLst/>
              <a:latin typeface="Times New Roman" panose="02020603050405020304" pitchFamily="18" charset="0"/>
              <a:ea typeface="Times New Roman" panose="02020603050405020304" pitchFamily="18" charset="0"/>
            </a:endParaRPr>
          </a:p>
          <a:p>
            <a:pPr algn="ctr"/>
            <a:endParaRPr lang="en-IN" dirty="0">
              <a:solidFill>
                <a:schemeClr val="tx1"/>
              </a:solidFill>
            </a:endParaRPr>
          </a:p>
        </p:txBody>
      </p:sp>
      <p:sp>
        <p:nvSpPr>
          <p:cNvPr id="10" name="Rectangle 9">
            <a:extLst>
              <a:ext uri="{FF2B5EF4-FFF2-40B4-BE49-F238E27FC236}">
                <a16:creationId xmlns:a16="http://schemas.microsoft.com/office/drawing/2014/main" id="{3784DC21-E6CD-0183-E398-E9AE628F95E2}"/>
              </a:ext>
            </a:extLst>
          </p:cNvPr>
          <p:cNvSpPr/>
          <p:nvPr/>
        </p:nvSpPr>
        <p:spPr>
          <a:xfrm>
            <a:off x="7404314" y="1988940"/>
            <a:ext cx="1473693" cy="526827"/>
          </a:xfrm>
          <a:prstGeom prst="rect">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effectLst/>
              <a:latin typeface="Times New Roman" panose="02020603050405020304" pitchFamily="18" charset="0"/>
              <a:ea typeface="Times New Roman" panose="02020603050405020304" pitchFamily="18" charset="0"/>
            </a:endParaRPr>
          </a:p>
          <a:p>
            <a:pPr algn="ctr"/>
            <a:r>
              <a:rPr lang="en-US" sz="1600" b="1" dirty="0">
                <a:solidFill>
                  <a:sysClr val="windowText" lastClr="000000"/>
                </a:solidFill>
                <a:latin typeface="Times New Roman" panose="02020603050405020304" pitchFamily="18" charset="0"/>
                <a:ea typeface="Times New Roman" panose="02020603050405020304" pitchFamily="18" charset="0"/>
              </a:rPr>
              <a:t>H-Bridge</a:t>
            </a:r>
            <a:endParaRPr lang="en-IN" sz="1600" dirty="0">
              <a:solidFill>
                <a:sysClr val="windowText" lastClr="000000"/>
              </a:solidFill>
              <a:effectLst/>
              <a:latin typeface="Times New Roman" panose="02020603050405020304" pitchFamily="18" charset="0"/>
              <a:ea typeface="Times New Roman" panose="02020603050405020304" pitchFamily="18" charset="0"/>
            </a:endParaRPr>
          </a:p>
          <a:p>
            <a:pPr algn="ctr"/>
            <a:endParaRPr lang="en-IN" dirty="0"/>
          </a:p>
        </p:txBody>
      </p:sp>
      <p:sp>
        <p:nvSpPr>
          <p:cNvPr id="17" name="Rectangle 16">
            <a:extLst>
              <a:ext uri="{FF2B5EF4-FFF2-40B4-BE49-F238E27FC236}">
                <a16:creationId xmlns:a16="http://schemas.microsoft.com/office/drawing/2014/main" id="{706684E7-34ED-BBBD-5A64-33FF6A6090ED}"/>
              </a:ext>
            </a:extLst>
          </p:cNvPr>
          <p:cNvSpPr/>
          <p:nvPr/>
        </p:nvSpPr>
        <p:spPr>
          <a:xfrm>
            <a:off x="7446628" y="3533018"/>
            <a:ext cx="1445649" cy="711275"/>
          </a:xfrm>
          <a:prstGeom prst="rect">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dirty="0">
              <a:solidFill>
                <a:schemeClr val="bg1"/>
              </a:solidFill>
              <a:latin typeface="Times New Roman" panose="02020603050405020304" pitchFamily="18" charset="0"/>
              <a:cs typeface="Times New Roman" panose="02020603050405020304" pitchFamily="18" charset="0"/>
            </a:endParaRPr>
          </a:p>
          <a:p>
            <a:pPr algn="ctr"/>
            <a:r>
              <a:rPr lang="en-IN" sz="1600" b="1" dirty="0">
                <a:solidFill>
                  <a:schemeClr val="tx1"/>
                </a:solidFill>
                <a:latin typeface="Times New Roman" panose="02020603050405020304" pitchFamily="18" charset="0"/>
                <a:cs typeface="Times New Roman" panose="02020603050405020304" pitchFamily="18" charset="0"/>
              </a:rPr>
              <a:t>API</a:t>
            </a:r>
          </a:p>
          <a:p>
            <a:pPr algn="ctr"/>
            <a:endParaRPr lang="en-IN" sz="1600" b="1" dirty="0">
              <a:solidFill>
                <a:sysClr val="windowText" lastClr="000000"/>
              </a:solidFill>
              <a:effectLst/>
              <a:latin typeface="Times New Roman" panose="02020603050405020304" pitchFamily="18" charset="0"/>
              <a:ea typeface="Times New Roman" panose="02020603050405020304" pitchFamily="18" charset="0"/>
            </a:endParaRPr>
          </a:p>
        </p:txBody>
      </p:sp>
      <p:sp>
        <p:nvSpPr>
          <p:cNvPr id="18" name="Rectangle 17">
            <a:extLst>
              <a:ext uri="{FF2B5EF4-FFF2-40B4-BE49-F238E27FC236}">
                <a16:creationId xmlns:a16="http://schemas.microsoft.com/office/drawing/2014/main" id="{8AFF422B-2466-2145-A0AA-1DC7B476CCF5}"/>
              </a:ext>
            </a:extLst>
          </p:cNvPr>
          <p:cNvSpPr/>
          <p:nvPr/>
        </p:nvSpPr>
        <p:spPr>
          <a:xfrm>
            <a:off x="2292771" y="2725690"/>
            <a:ext cx="1314744" cy="510399"/>
          </a:xfrm>
          <a:prstGeom prst="rect">
            <a:avLst/>
          </a:prstGeom>
          <a:solidFill>
            <a:schemeClr val="accent5">
              <a:lumMod val="60000"/>
              <a:lumOff val="40000"/>
            </a:schemeClr>
          </a:solidFill>
          <a:ln>
            <a:solidFill>
              <a:schemeClr val="tx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effectLst/>
              <a:latin typeface="Times New Roman" panose="02020603050405020304" pitchFamily="18" charset="0"/>
              <a:ea typeface="Times New Roman" panose="02020603050405020304" pitchFamily="18" charset="0"/>
            </a:endParaRPr>
          </a:p>
          <a:p>
            <a:pPr algn="ctr"/>
            <a:r>
              <a:rPr lang="en-US" sz="1600" b="1" spc="50" dirty="0">
                <a:ln w="0"/>
                <a:solidFill>
                  <a:schemeClr val="tx1"/>
                </a:solidFill>
                <a:effectLst>
                  <a:innerShdw blurRad="63500" dist="50800" dir="13500000">
                    <a:srgbClr val="000000">
                      <a:alpha val="50000"/>
                    </a:srgbClr>
                  </a:innerShdw>
                </a:effectLst>
                <a:latin typeface="Times New Roman" panose="02020603050405020304" pitchFamily="18" charset="0"/>
                <a:ea typeface="Times New Roman" panose="02020603050405020304" pitchFamily="18" charset="0"/>
              </a:rPr>
              <a:t>Ultrasonic</a:t>
            </a:r>
            <a:r>
              <a:rPr lang="en-US" sz="1600" b="1" spc="50" dirty="0">
                <a:ln w="0"/>
                <a:solidFill>
                  <a:sysClr val="windowText" lastClr="000000"/>
                </a:solidFill>
                <a:effectLst>
                  <a:innerShdw blurRad="63500" dist="50800" dir="13500000">
                    <a:srgbClr val="000000">
                      <a:alpha val="50000"/>
                    </a:srgbClr>
                  </a:innerShdw>
                </a:effectLst>
                <a:latin typeface="Times New Roman" panose="02020603050405020304" pitchFamily="18" charset="0"/>
                <a:ea typeface="Times New Roman" panose="02020603050405020304" pitchFamily="18" charset="0"/>
              </a:rPr>
              <a:t> sensor</a:t>
            </a:r>
            <a:endParaRPr lang="en-IN" sz="1600" b="1" spc="50" dirty="0">
              <a:ln w="0"/>
              <a:solidFill>
                <a:sysClr val="windowText" lastClr="000000"/>
              </a:solidFill>
              <a:effectLst>
                <a:innerShdw blurRad="63500" dist="50800" dir="13500000">
                  <a:srgbClr val="000000">
                    <a:alpha val="50000"/>
                  </a:srgbClr>
                </a:innerShdw>
              </a:effectLst>
              <a:latin typeface="Times New Roman" panose="02020603050405020304" pitchFamily="18" charset="0"/>
              <a:ea typeface="Times New Roman" panose="02020603050405020304" pitchFamily="18" charset="0"/>
            </a:endParaRPr>
          </a:p>
          <a:p>
            <a:pPr algn="ctr"/>
            <a:endParaRPr lang="en-IN" dirty="0">
              <a:solidFill>
                <a:schemeClr val="tx1"/>
              </a:solidFill>
            </a:endParaRPr>
          </a:p>
        </p:txBody>
      </p:sp>
      <p:sp>
        <p:nvSpPr>
          <p:cNvPr id="21" name="Rectangle 20">
            <a:extLst>
              <a:ext uri="{FF2B5EF4-FFF2-40B4-BE49-F238E27FC236}">
                <a16:creationId xmlns:a16="http://schemas.microsoft.com/office/drawing/2014/main" id="{6AC7D45B-1B1B-3E58-4F95-351674C585D8}"/>
              </a:ext>
            </a:extLst>
          </p:cNvPr>
          <p:cNvSpPr/>
          <p:nvPr/>
        </p:nvSpPr>
        <p:spPr>
          <a:xfrm>
            <a:off x="2322127" y="4031136"/>
            <a:ext cx="1301140" cy="571361"/>
          </a:xfrm>
          <a:prstGeom prst="rect">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effectLst/>
              <a:latin typeface="Times New Roman" panose="02020603050405020304" pitchFamily="18" charset="0"/>
              <a:ea typeface="Times New Roman" panose="02020603050405020304" pitchFamily="18" charset="0"/>
            </a:endParaRPr>
          </a:p>
          <a:p>
            <a:pPr algn="ctr"/>
            <a:r>
              <a:rPr lang="en-US" sz="1600" b="1" dirty="0">
                <a:solidFill>
                  <a:sysClr val="windowText" lastClr="000000"/>
                </a:solidFill>
                <a:effectLst/>
                <a:latin typeface="Times New Roman" panose="02020603050405020304" pitchFamily="18" charset="0"/>
                <a:ea typeface="Times New Roman" panose="02020603050405020304" pitchFamily="18" charset="0"/>
              </a:rPr>
              <a:t>Load Cell</a:t>
            </a:r>
            <a:endParaRPr lang="en-IN" sz="1600" dirty="0">
              <a:solidFill>
                <a:sysClr val="windowText" lastClr="000000"/>
              </a:solidFill>
              <a:effectLst/>
              <a:latin typeface="Times New Roman" panose="02020603050405020304" pitchFamily="18" charset="0"/>
              <a:ea typeface="Times New Roman" panose="02020603050405020304" pitchFamily="18" charset="0"/>
            </a:endParaRPr>
          </a:p>
          <a:p>
            <a:pPr algn="ctr"/>
            <a:endParaRPr lang="en-IN" dirty="0"/>
          </a:p>
        </p:txBody>
      </p:sp>
      <p:sp>
        <p:nvSpPr>
          <p:cNvPr id="3" name="Rectangle 2">
            <a:extLst>
              <a:ext uri="{FF2B5EF4-FFF2-40B4-BE49-F238E27FC236}">
                <a16:creationId xmlns:a16="http://schemas.microsoft.com/office/drawing/2014/main" id="{5864756D-AD6E-69DD-758F-4FEFDAFBCEDA}"/>
              </a:ext>
            </a:extLst>
          </p:cNvPr>
          <p:cNvSpPr/>
          <p:nvPr/>
        </p:nvSpPr>
        <p:spPr>
          <a:xfrm>
            <a:off x="2418423" y="1392338"/>
            <a:ext cx="1205888" cy="538729"/>
          </a:xfrm>
          <a:prstGeom prst="rect">
            <a:avLst/>
          </a:prstGeom>
          <a:solidFill>
            <a:schemeClr val="accent5">
              <a:lumMod val="60000"/>
              <a:lumOff val="40000"/>
            </a:schemeClr>
          </a:solidFill>
          <a:ln>
            <a:solidFill>
              <a:schemeClr val="tx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PC</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97" name="TextBox 96">
            <a:extLst>
              <a:ext uri="{FF2B5EF4-FFF2-40B4-BE49-F238E27FC236}">
                <a16:creationId xmlns:a16="http://schemas.microsoft.com/office/drawing/2014/main" id="{617D8CB1-026C-D09E-2619-C1C6FD100653}"/>
              </a:ext>
            </a:extLst>
          </p:cNvPr>
          <p:cNvSpPr txBox="1"/>
          <p:nvPr/>
        </p:nvSpPr>
        <p:spPr>
          <a:xfrm flipH="1">
            <a:off x="2417829" y="5340282"/>
            <a:ext cx="6721311" cy="369332"/>
          </a:xfrm>
          <a:prstGeom prst="rect">
            <a:avLst/>
          </a:prstGeom>
          <a:noFill/>
        </p:spPr>
        <p:txBody>
          <a:bodyPr wrap="square" rtlCol="0">
            <a:spAutoFit/>
          </a:bodyPr>
          <a:lstStyle/>
          <a:p>
            <a:r>
              <a:rPr lang="en-US" dirty="0"/>
              <a:t>            </a:t>
            </a:r>
            <a:r>
              <a:rPr lang="en-US" b="1" dirty="0">
                <a:latin typeface="Times New Roman" panose="02020603050405020304" pitchFamily="18" charset="0"/>
                <a:cs typeface="Times New Roman" panose="02020603050405020304" pitchFamily="18" charset="0"/>
              </a:rPr>
              <a:t>Fig 1: Block diagram of automatic pet feeder</a:t>
            </a:r>
            <a:endParaRPr lang="en-IN" b="1" dirty="0">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E487F01D-5535-02ED-1557-CFE1F0784950}"/>
              </a:ext>
            </a:extLst>
          </p:cNvPr>
          <p:cNvSpPr/>
          <p:nvPr/>
        </p:nvSpPr>
        <p:spPr>
          <a:xfrm flipV="1">
            <a:off x="3625499" y="1545029"/>
            <a:ext cx="974783" cy="21215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351C23AB-379C-06FE-9D6A-08DD2EED6067}"/>
              </a:ext>
            </a:extLst>
          </p:cNvPr>
          <p:cNvSpPr/>
          <p:nvPr/>
        </p:nvSpPr>
        <p:spPr>
          <a:xfrm>
            <a:off x="3580805" y="2865861"/>
            <a:ext cx="1013370" cy="20674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398E718C-29FF-5228-AC96-9ACB034C1448}"/>
              </a:ext>
            </a:extLst>
          </p:cNvPr>
          <p:cNvSpPr/>
          <p:nvPr/>
        </p:nvSpPr>
        <p:spPr>
          <a:xfrm>
            <a:off x="3635399" y="4230713"/>
            <a:ext cx="977161" cy="23389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3FA01AF7-55D8-35EC-3AB5-BE0637D41A8A}"/>
              </a:ext>
            </a:extLst>
          </p:cNvPr>
          <p:cNvSpPr/>
          <p:nvPr/>
        </p:nvSpPr>
        <p:spPr>
          <a:xfrm flipV="1">
            <a:off x="1678302" y="1545029"/>
            <a:ext cx="739527" cy="17859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29793B7F-85D6-89BB-D689-5BF72A6CD6D5}"/>
              </a:ext>
            </a:extLst>
          </p:cNvPr>
          <p:cNvSpPr/>
          <p:nvPr/>
        </p:nvSpPr>
        <p:spPr>
          <a:xfrm>
            <a:off x="6372441" y="2136334"/>
            <a:ext cx="1017603" cy="19631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179E70FD-266C-DDCF-FDBC-E9A792BE93AB}"/>
              </a:ext>
            </a:extLst>
          </p:cNvPr>
          <p:cNvSpPr/>
          <p:nvPr/>
        </p:nvSpPr>
        <p:spPr>
          <a:xfrm>
            <a:off x="6360104" y="1304026"/>
            <a:ext cx="1017604" cy="2225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7335122F-F1C3-8530-14E5-11A3ADB3EF38}"/>
              </a:ext>
            </a:extLst>
          </p:cNvPr>
          <p:cNvSpPr/>
          <p:nvPr/>
        </p:nvSpPr>
        <p:spPr>
          <a:xfrm>
            <a:off x="6360104" y="3829170"/>
            <a:ext cx="1082073" cy="22252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482D4B07-3B1C-CBB5-49A7-50A5AE013A23}"/>
              </a:ext>
            </a:extLst>
          </p:cNvPr>
          <p:cNvSpPr/>
          <p:nvPr/>
        </p:nvSpPr>
        <p:spPr>
          <a:xfrm flipV="1">
            <a:off x="8892277" y="2158471"/>
            <a:ext cx="662311" cy="18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Cloud 26">
            <a:extLst>
              <a:ext uri="{FF2B5EF4-FFF2-40B4-BE49-F238E27FC236}">
                <a16:creationId xmlns:a16="http://schemas.microsoft.com/office/drawing/2014/main" id="{C62544C6-B213-2E00-97C5-3594793DD570}"/>
              </a:ext>
            </a:extLst>
          </p:cNvPr>
          <p:cNvSpPr/>
          <p:nvPr/>
        </p:nvSpPr>
        <p:spPr>
          <a:xfrm>
            <a:off x="136133" y="1253949"/>
            <a:ext cx="1517683" cy="998405"/>
          </a:xfrm>
          <a:prstGeom prst="cloud">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CAMERA</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28" name="Cloud 27">
            <a:extLst>
              <a:ext uri="{FF2B5EF4-FFF2-40B4-BE49-F238E27FC236}">
                <a16:creationId xmlns:a16="http://schemas.microsoft.com/office/drawing/2014/main" id="{6C21E124-29CE-4564-5B62-E3E54E614D7B}"/>
              </a:ext>
            </a:extLst>
          </p:cNvPr>
          <p:cNvSpPr/>
          <p:nvPr/>
        </p:nvSpPr>
        <p:spPr>
          <a:xfrm>
            <a:off x="9596487" y="1684051"/>
            <a:ext cx="1766735" cy="1136604"/>
          </a:xfrm>
          <a:prstGeom prst="cloud">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DC Motor</a:t>
            </a:r>
            <a:endParaRPr lang="en-I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358D9E5-E1AC-5886-0BBF-7E523FEA5652}"/>
              </a:ext>
            </a:extLst>
          </p:cNvPr>
          <p:cNvSpPr txBox="1"/>
          <p:nvPr/>
        </p:nvSpPr>
        <p:spPr>
          <a:xfrm>
            <a:off x="838202" y="5891084"/>
            <a:ext cx="73120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above figure shows the block diagram of automatic pet feeder.</a:t>
            </a:r>
            <a:endParaRPr lang="en-IN" dirty="0"/>
          </a:p>
        </p:txBody>
      </p:sp>
      <p:sp>
        <p:nvSpPr>
          <p:cNvPr id="24" name="Arrow: Right 23">
            <a:extLst>
              <a:ext uri="{FF2B5EF4-FFF2-40B4-BE49-F238E27FC236}">
                <a16:creationId xmlns:a16="http://schemas.microsoft.com/office/drawing/2014/main" id="{B3E564DF-0CBD-40E7-9DFD-17084F06905A}"/>
              </a:ext>
            </a:extLst>
          </p:cNvPr>
          <p:cNvSpPr/>
          <p:nvPr/>
        </p:nvSpPr>
        <p:spPr>
          <a:xfrm flipV="1">
            <a:off x="8934176" y="3794773"/>
            <a:ext cx="662311" cy="18776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1" name="Cloud 30">
            <a:extLst>
              <a:ext uri="{FF2B5EF4-FFF2-40B4-BE49-F238E27FC236}">
                <a16:creationId xmlns:a16="http://schemas.microsoft.com/office/drawing/2014/main" id="{491E0A64-6C07-4D21-8BEB-99A1DD8CCC69}"/>
              </a:ext>
            </a:extLst>
          </p:cNvPr>
          <p:cNvSpPr/>
          <p:nvPr/>
        </p:nvSpPr>
        <p:spPr>
          <a:xfrm>
            <a:off x="9638386" y="3328008"/>
            <a:ext cx="2146072" cy="1136604"/>
          </a:xfrm>
          <a:prstGeom prst="cloud">
            <a:avLst/>
          </a:prstGeom>
          <a:solidFill>
            <a:schemeClr val="accent5">
              <a:lumMod val="60000"/>
              <a:lumOff val="40000"/>
            </a:schemeClr>
          </a:solidFill>
          <a:ln>
            <a:solidFill>
              <a:schemeClr val="tx1"/>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Notification</a:t>
            </a:r>
            <a:endParaRPr lang="en-IN"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35214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770A60-254B-F9FE-F946-742B7455756B}"/>
              </a:ext>
            </a:extLst>
          </p:cNvPr>
          <p:cNvSpPr>
            <a:spLocks noGrp="1"/>
          </p:cNvSpPr>
          <p:nvPr>
            <p:ph idx="1"/>
          </p:nvPr>
        </p:nvSpPr>
        <p:spPr>
          <a:xfrm>
            <a:off x="572784" y="761022"/>
            <a:ext cx="10820400" cy="5742519"/>
          </a:xfrm>
        </p:spPr>
        <p:txBody>
          <a:bodyPr>
            <a:noAutofit/>
          </a:bodyPr>
          <a:lstStyle/>
          <a:p>
            <a:pPr algn="just">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Arduino IDE is the controller </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is employed</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 the model. </a:t>
            </a:r>
          </a:p>
          <a:p>
            <a:pPr algn="just">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Ultrasonic Sensor is placed in order to detect the pet in front of the system.</a:t>
            </a:r>
          </a:p>
          <a:p>
            <a:pPr algn="just">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camera which is connected to PC is  switched on and captures image of the pet.</a:t>
            </a:r>
          </a:p>
          <a:p>
            <a:pPr algn="just">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If the pet is recognized as required pet, a dc motor will be activated to dispense food. The dc motor is rotated to serve food and the rotation is controlled by H-Bridge.</a:t>
            </a:r>
          </a:p>
          <a:p>
            <a:pPr algn="just">
              <a:lnSpc>
                <a:spcPct val="150000"/>
              </a:lnSpc>
              <a:buFont typeface="Wingdings" panose="05000000000000000000" pitchFamily="2" charset="2"/>
              <a:buChar char="Ø"/>
            </a:pPr>
            <a:r>
              <a:rPr lang="en-IN" sz="18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Sick pets require special diets and large amounts of time and money difficult to make sure the correct pet is receiving medication or special food no product on the market to address this issue.</a:t>
            </a: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diet of pet can be controlled by the DC motor and loadcell which weighs the amount of food in </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the dispensing bowl.</a:t>
            </a:r>
          </a:p>
          <a:p>
            <a:pPr algn="just">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When the pet is detected using camera, </a:t>
            </a:r>
            <a:r>
              <a:rPr lang="en-US"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message will be sent to telegram through API.</a:t>
            </a:r>
            <a:endParaRPr lang="en-US"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6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CFE6-103A-2C25-3263-D379ED82B303}"/>
              </a:ext>
            </a:extLst>
          </p:cNvPr>
          <p:cNvSpPr>
            <a:spLocks noGrp="1"/>
          </p:cNvSpPr>
          <p:nvPr>
            <p:ph type="title"/>
          </p:nvPr>
        </p:nvSpPr>
        <p:spPr>
          <a:xfrm>
            <a:off x="677335" y="262040"/>
            <a:ext cx="4139760" cy="745478"/>
          </a:xfrm>
        </p:spPr>
        <p:txBody>
          <a:bodyPr>
            <a:normAutofit/>
          </a:bodyPr>
          <a:lstStyle/>
          <a:p>
            <a:r>
              <a:rPr lang="en-IN" sz="2800" b="1" dirty="0">
                <a:solidFill>
                  <a:srgbClr val="002060"/>
                </a:solidFill>
                <a:latin typeface="Times New Roman" panose="02020603050405020304" pitchFamily="18" charset="0"/>
                <a:cs typeface="Times New Roman" panose="02020603050405020304" pitchFamily="18" charset="0"/>
              </a:rPr>
              <a:t>IMPLEMENTATION:</a:t>
            </a:r>
          </a:p>
        </p:txBody>
      </p:sp>
      <p:cxnSp>
        <p:nvCxnSpPr>
          <p:cNvPr id="19" name="Straight Arrow Connector 18">
            <a:extLst>
              <a:ext uri="{FF2B5EF4-FFF2-40B4-BE49-F238E27FC236}">
                <a16:creationId xmlns:a16="http://schemas.microsoft.com/office/drawing/2014/main" id="{3F4EECF9-19A4-5089-0AE2-33D1CCF69464}"/>
              </a:ext>
            </a:extLst>
          </p:cNvPr>
          <p:cNvCxnSpPr>
            <a:cxnSpLocks/>
          </p:cNvCxnSpPr>
          <p:nvPr/>
        </p:nvCxnSpPr>
        <p:spPr>
          <a:xfrm flipH="1">
            <a:off x="5092040" y="1306831"/>
            <a:ext cx="1" cy="218518"/>
          </a:xfrm>
          <a:prstGeom prst="straightConnector1">
            <a:avLst/>
          </a:prstGeom>
          <a:ln>
            <a:noFill/>
            <a:tailEnd type="triangle"/>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554E5877-F0D6-D9F9-CC59-45BC2CCC6494}"/>
              </a:ext>
            </a:extLst>
          </p:cNvPr>
          <p:cNvSpPr/>
          <p:nvPr/>
        </p:nvSpPr>
        <p:spPr>
          <a:xfrm>
            <a:off x="4851943" y="67612"/>
            <a:ext cx="1137310" cy="5425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Start</a:t>
            </a:r>
          </a:p>
        </p:txBody>
      </p:sp>
      <p:sp>
        <p:nvSpPr>
          <p:cNvPr id="15" name="Rectangle 14">
            <a:extLst>
              <a:ext uri="{FF2B5EF4-FFF2-40B4-BE49-F238E27FC236}">
                <a16:creationId xmlns:a16="http://schemas.microsoft.com/office/drawing/2014/main" id="{50F8BF8B-2B75-EDD5-E046-1777956B12FB}"/>
              </a:ext>
            </a:extLst>
          </p:cNvPr>
          <p:cNvSpPr/>
          <p:nvPr/>
        </p:nvSpPr>
        <p:spPr>
          <a:xfrm>
            <a:off x="4069794" y="786987"/>
            <a:ext cx="2701608" cy="9081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Initialize the camera, Ultrasonic sensor and Load cell</a:t>
            </a:r>
          </a:p>
        </p:txBody>
      </p:sp>
      <p:sp>
        <p:nvSpPr>
          <p:cNvPr id="16" name="Rectangle 15">
            <a:extLst>
              <a:ext uri="{FF2B5EF4-FFF2-40B4-BE49-F238E27FC236}">
                <a16:creationId xmlns:a16="http://schemas.microsoft.com/office/drawing/2014/main" id="{3EE58FEB-30F4-D60A-6173-1CE6CDE0DC02}"/>
              </a:ext>
            </a:extLst>
          </p:cNvPr>
          <p:cNvSpPr/>
          <p:nvPr/>
        </p:nvSpPr>
        <p:spPr>
          <a:xfrm>
            <a:off x="4158767" y="1889266"/>
            <a:ext cx="2523661" cy="5429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Waiting for sensor to detect   the pet.</a:t>
            </a:r>
          </a:p>
        </p:txBody>
      </p:sp>
      <p:sp>
        <p:nvSpPr>
          <p:cNvPr id="17" name="Flowchart: Decision 16">
            <a:extLst>
              <a:ext uri="{FF2B5EF4-FFF2-40B4-BE49-F238E27FC236}">
                <a16:creationId xmlns:a16="http://schemas.microsoft.com/office/drawing/2014/main" id="{C3CFD81E-6DBE-B7B3-12A9-2E812650F532}"/>
              </a:ext>
            </a:extLst>
          </p:cNvPr>
          <p:cNvSpPr/>
          <p:nvPr/>
        </p:nvSpPr>
        <p:spPr>
          <a:xfrm>
            <a:off x="4104403" y="2756112"/>
            <a:ext cx="2666999" cy="1103842"/>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If</a:t>
            </a:r>
          </a:p>
          <a:p>
            <a:pPr algn="ctr"/>
            <a:r>
              <a:rPr lang="en-IN" sz="1600" dirty="0">
                <a:latin typeface="Times New Roman" panose="02020603050405020304" pitchFamily="18" charset="0"/>
                <a:cs typeface="Times New Roman" panose="02020603050405020304" pitchFamily="18" charset="0"/>
              </a:rPr>
              <a:t>sensor detects the pet</a:t>
            </a:r>
          </a:p>
        </p:txBody>
      </p:sp>
      <p:sp>
        <p:nvSpPr>
          <p:cNvPr id="18" name="Rectangle 17">
            <a:extLst>
              <a:ext uri="{FF2B5EF4-FFF2-40B4-BE49-F238E27FC236}">
                <a16:creationId xmlns:a16="http://schemas.microsoft.com/office/drawing/2014/main" id="{64719DEC-7938-CEB5-CA04-AFD067D71155}"/>
              </a:ext>
            </a:extLst>
          </p:cNvPr>
          <p:cNvSpPr/>
          <p:nvPr/>
        </p:nvSpPr>
        <p:spPr>
          <a:xfrm>
            <a:off x="7047867" y="2933700"/>
            <a:ext cx="1730372" cy="7435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Pet is Detected, camera turns on.</a:t>
            </a:r>
          </a:p>
        </p:txBody>
      </p:sp>
      <p:sp>
        <p:nvSpPr>
          <p:cNvPr id="32" name="Oval 31">
            <a:extLst>
              <a:ext uri="{FF2B5EF4-FFF2-40B4-BE49-F238E27FC236}">
                <a16:creationId xmlns:a16="http://schemas.microsoft.com/office/drawing/2014/main" id="{7AA79C94-A745-8502-35C9-A05A4B8E46A3}"/>
              </a:ext>
            </a:extLst>
          </p:cNvPr>
          <p:cNvSpPr/>
          <p:nvPr/>
        </p:nvSpPr>
        <p:spPr>
          <a:xfrm>
            <a:off x="5163798" y="6515100"/>
            <a:ext cx="1053456" cy="283651"/>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Stop</a:t>
            </a:r>
          </a:p>
        </p:txBody>
      </p:sp>
      <p:cxnSp>
        <p:nvCxnSpPr>
          <p:cNvPr id="152" name="Straight Arrow Connector 151">
            <a:extLst>
              <a:ext uri="{FF2B5EF4-FFF2-40B4-BE49-F238E27FC236}">
                <a16:creationId xmlns:a16="http://schemas.microsoft.com/office/drawing/2014/main" id="{908E00F8-E55A-17BD-AC32-4B52335CED64}"/>
              </a:ext>
            </a:extLst>
          </p:cNvPr>
          <p:cNvCxnSpPr>
            <a:stCxn id="10" idx="4"/>
            <a:endCxn id="15" idx="0"/>
          </p:cNvCxnSpPr>
          <p:nvPr/>
        </p:nvCxnSpPr>
        <p:spPr>
          <a:xfrm>
            <a:off x="5420598" y="610181"/>
            <a:ext cx="0" cy="1768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5" name="Straight Arrow Connector 154">
            <a:extLst>
              <a:ext uri="{FF2B5EF4-FFF2-40B4-BE49-F238E27FC236}">
                <a16:creationId xmlns:a16="http://schemas.microsoft.com/office/drawing/2014/main" id="{50C4C37F-FDCA-CEC1-0F45-6FCA9F315535}"/>
              </a:ext>
            </a:extLst>
          </p:cNvPr>
          <p:cNvCxnSpPr>
            <a:cxnSpLocks/>
            <a:stCxn id="15" idx="2"/>
          </p:cNvCxnSpPr>
          <p:nvPr/>
        </p:nvCxnSpPr>
        <p:spPr>
          <a:xfrm>
            <a:off x="5420598" y="1695139"/>
            <a:ext cx="0" cy="163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2" name="Straight Arrow Connector 171">
            <a:extLst>
              <a:ext uri="{FF2B5EF4-FFF2-40B4-BE49-F238E27FC236}">
                <a16:creationId xmlns:a16="http://schemas.microsoft.com/office/drawing/2014/main" id="{AA458120-A1A5-DCD3-5D90-B905804EF692}"/>
              </a:ext>
            </a:extLst>
          </p:cNvPr>
          <p:cNvCxnSpPr>
            <a:cxnSpLocks/>
            <a:stCxn id="16" idx="2"/>
            <a:endCxn id="17" idx="0"/>
          </p:cNvCxnSpPr>
          <p:nvPr/>
        </p:nvCxnSpPr>
        <p:spPr>
          <a:xfrm>
            <a:off x="5420598" y="2432191"/>
            <a:ext cx="17305" cy="3239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1" name="Straight Arrow Connector 200">
            <a:extLst>
              <a:ext uri="{FF2B5EF4-FFF2-40B4-BE49-F238E27FC236}">
                <a16:creationId xmlns:a16="http://schemas.microsoft.com/office/drawing/2014/main" id="{0F2FD229-6773-5019-7382-5D16AFEB236B}"/>
              </a:ext>
            </a:extLst>
          </p:cNvPr>
          <p:cNvCxnSpPr>
            <a:cxnSpLocks/>
          </p:cNvCxnSpPr>
          <p:nvPr/>
        </p:nvCxnSpPr>
        <p:spPr>
          <a:xfrm>
            <a:off x="5690526" y="6200525"/>
            <a:ext cx="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0" name="Straight Connector 299">
            <a:extLst>
              <a:ext uri="{FF2B5EF4-FFF2-40B4-BE49-F238E27FC236}">
                <a16:creationId xmlns:a16="http://schemas.microsoft.com/office/drawing/2014/main" id="{B0A11338-325E-7BBF-9EA4-46A9949A9C6B}"/>
              </a:ext>
            </a:extLst>
          </p:cNvPr>
          <p:cNvCxnSpPr/>
          <p:nvPr/>
        </p:nvCxnSpPr>
        <p:spPr>
          <a:xfrm flipV="1">
            <a:off x="3295650" y="2160728"/>
            <a:ext cx="0" cy="1034063"/>
          </a:xfrm>
          <a:prstGeom prst="line">
            <a:avLst/>
          </a:prstGeom>
        </p:spPr>
        <p:style>
          <a:lnRef idx="3">
            <a:schemeClr val="dk1"/>
          </a:lnRef>
          <a:fillRef idx="0">
            <a:schemeClr val="dk1"/>
          </a:fillRef>
          <a:effectRef idx="2">
            <a:schemeClr val="dk1"/>
          </a:effectRef>
          <a:fontRef idx="minor">
            <a:schemeClr val="tx1"/>
          </a:fontRef>
        </p:style>
      </p:cxnSp>
      <p:cxnSp>
        <p:nvCxnSpPr>
          <p:cNvPr id="305" name="Straight Arrow Connector 304">
            <a:extLst>
              <a:ext uri="{FF2B5EF4-FFF2-40B4-BE49-F238E27FC236}">
                <a16:creationId xmlns:a16="http://schemas.microsoft.com/office/drawing/2014/main" id="{2CD7C2F5-E83D-39C2-B721-87CAFCC74AF2}"/>
              </a:ext>
            </a:extLst>
          </p:cNvPr>
          <p:cNvCxnSpPr>
            <a:endCxn id="16" idx="1"/>
          </p:cNvCxnSpPr>
          <p:nvPr/>
        </p:nvCxnSpPr>
        <p:spPr>
          <a:xfrm>
            <a:off x="3295650" y="2160728"/>
            <a:ext cx="86311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48" name="TextBox 347">
            <a:extLst>
              <a:ext uri="{FF2B5EF4-FFF2-40B4-BE49-F238E27FC236}">
                <a16:creationId xmlns:a16="http://schemas.microsoft.com/office/drawing/2014/main" id="{002995FF-BE08-8B55-6241-302478489F7E}"/>
              </a:ext>
            </a:extLst>
          </p:cNvPr>
          <p:cNvSpPr txBox="1"/>
          <p:nvPr/>
        </p:nvSpPr>
        <p:spPr>
          <a:xfrm>
            <a:off x="6682428" y="2933700"/>
            <a:ext cx="44723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Yes</a:t>
            </a:r>
          </a:p>
        </p:txBody>
      </p:sp>
      <p:sp>
        <p:nvSpPr>
          <p:cNvPr id="349" name="TextBox 348">
            <a:extLst>
              <a:ext uri="{FF2B5EF4-FFF2-40B4-BE49-F238E27FC236}">
                <a16:creationId xmlns:a16="http://schemas.microsoft.com/office/drawing/2014/main" id="{9C9848B8-F158-CEB1-66CA-4B11D78369A7}"/>
              </a:ext>
            </a:extLst>
          </p:cNvPr>
          <p:cNvSpPr txBox="1"/>
          <p:nvPr/>
        </p:nvSpPr>
        <p:spPr>
          <a:xfrm>
            <a:off x="3585157" y="2818431"/>
            <a:ext cx="404278"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No</a:t>
            </a:r>
          </a:p>
        </p:txBody>
      </p:sp>
      <p:sp>
        <p:nvSpPr>
          <p:cNvPr id="3" name="TextBox 2">
            <a:extLst>
              <a:ext uri="{FF2B5EF4-FFF2-40B4-BE49-F238E27FC236}">
                <a16:creationId xmlns:a16="http://schemas.microsoft.com/office/drawing/2014/main" id="{3FD1A37E-3589-784F-9274-B4DBE2AE38B3}"/>
              </a:ext>
            </a:extLst>
          </p:cNvPr>
          <p:cNvSpPr txBox="1"/>
          <p:nvPr/>
        </p:nvSpPr>
        <p:spPr>
          <a:xfrm>
            <a:off x="552500" y="6421056"/>
            <a:ext cx="44730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Flow chart of Automatic pet feeder </a:t>
            </a:r>
            <a:endParaRPr lang="en-IN" dirty="0">
              <a:latin typeface="Times New Roman" panose="02020603050405020304" pitchFamily="18"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F981ABE-71EB-D153-B224-9906FC55D551}"/>
              </a:ext>
            </a:extLst>
          </p:cNvPr>
          <p:cNvCxnSpPr/>
          <p:nvPr/>
        </p:nvCxnSpPr>
        <p:spPr>
          <a:xfrm flipV="1">
            <a:off x="3295650" y="3223202"/>
            <a:ext cx="0" cy="84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EFD1F1-1C81-B24A-464D-F57CE7323316}"/>
              </a:ext>
            </a:extLst>
          </p:cNvPr>
          <p:cNvCxnSpPr>
            <a:stCxn id="17" idx="3"/>
          </p:cNvCxnSpPr>
          <p:nvPr/>
        </p:nvCxnSpPr>
        <p:spPr>
          <a:xfrm>
            <a:off x="6771402" y="3308033"/>
            <a:ext cx="2764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Flowchart: Decision 42">
            <a:extLst>
              <a:ext uri="{FF2B5EF4-FFF2-40B4-BE49-F238E27FC236}">
                <a16:creationId xmlns:a16="http://schemas.microsoft.com/office/drawing/2014/main" id="{80354594-9E61-6F0F-FF2D-D33BCB10316C}"/>
              </a:ext>
            </a:extLst>
          </p:cNvPr>
          <p:cNvSpPr/>
          <p:nvPr/>
        </p:nvSpPr>
        <p:spPr>
          <a:xfrm>
            <a:off x="6872936" y="3882550"/>
            <a:ext cx="2080233" cy="988087"/>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If detected pet is sick pet</a:t>
            </a:r>
          </a:p>
        </p:txBody>
      </p:sp>
      <p:cxnSp>
        <p:nvCxnSpPr>
          <p:cNvPr id="53" name="Straight Arrow Connector 52">
            <a:extLst>
              <a:ext uri="{FF2B5EF4-FFF2-40B4-BE49-F238E27FC236}">
                <a16:creationId xmlns:a16="http://schemas.microsoft.com/office/drawing/2014/main" id="{183D0D78-7E12-0D3B-6996-E21AA55CA941}"/>
              </a:ext>
            </a:extLst>
          </p:cNvPr>
          <p:cNvCxnSpPr>
            <a:cxnSpLocks/>
            <a:stCxn id="18" idx="2"/>
            <a:endCxn id="18" idx="2"/>
          </p:cNvCxnSpPr>
          <p:nvPr/>
        </p:nvCxnSpPr>
        <p:spPr>
          <a:xfrm>
            <a:off x="7913053" y="36772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4A6A7108-7A5A-A6E0-A30F-FE79F4B743EA}"/>
              </a:ext>
            </a:extLst>
          </p:cNvPr>
          <p:cNvCxnSpPr>
            <a:cxnSpLocks/>
            <a:stCxn id="18" idx="2"/>
            <a:endCxn id="43" idx="0"/>
          </p:cNvCxnSpPr>
          <p:nvPr/>
        </p:nvCxnSpPr>
        <p:spPr>
          <a:xfrm>
            <a:off x="7913053" y="3677200"/>
            <a:ext cx="0" cy="205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2" name="Straight Arrow Connector 301">
            <a:extLst>
              <a:ext uri="{FF2B5EF4-FFF2-40B4-BE49-F238E27FC236}">
                <a16:creationId xmlns:a16="http://schemas.microsoft.com/office/drawing/2014/main" id="{95F38423-5322-4F7F-B13C-F0B65C59F979}"/>
              </a:ext>
            </a:extLst>
          </p:cNvPr>
          <p:cNvCxnSpPr>
            <a:stCxn id="43" idx="3"/>
          </p:cNvCxnSpPr>
          <p:nvPr/>
        </p:nvCxnSpPr>
        <p:spPr>
          <a:xfrm flipV="1">
            <a:off x="8953169" y="4376593"/>
            <a:ext cx="3174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3" name="Rectangle 302">
            <a:extLst>
              <a:ext uri="{FF2B5EF4-FFF2-40B4-BE49-F238E27FC236}">
                <a16:creationId xmlns:a16="http://schemas.microsoft.com/office/drawing/2014/main" id="{14781FE0-F4B9-CCA4-3CF9-4A4A847AAB65}"/>
              </a:ext>
            </a:extLst>
          </p:cNvPr>
          <p:cNvSpPr/>
          <p:nvPr/>
        </p:nvSpPr>
        <p:spPr>
          <a:xfrm>
            <a:off x="9270608" y="4118677"/>
            <a:ext cx="1732979" cy="7242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Sick pet</a:t>
            </a:r>
          </a:p>
        </p:txBody>
      </p:sp>
      <p:sp>
        <p:nvSpPr>
          <p:cNvPr id="304" name="TextBox 303">
            <a:extLst>
              <a:ext uri="{FF2B5EF4-FFF2-40B4-BE49-F238E27FC236}">
                <a16:creationId xmlns:a16="http://schemas.microsoft.com/office/drawing/2014/main" id="{6017635A-388E-4F80-2DA1-499811CAF719}"/>
              </a:ext>
            </a:extLst>
          </p:cNvPr>
          <p:cNvSpPr txBox="1"/>
          <p:nvPr/>
        </p:nvSpPr>
        <p:spPr>
          <a:xfrm>
            <a:off x="8778239" y="3995225"/>
            <a:ext cx="633710"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yes</a:t>
            </a:r>
          </a:p>
        </p:txBody>
      </p:sp>
      <p:cxnSp>
        <p:nvCxnSpPr>
          <p:cNvPr id="309" name="Straight Arrow Connector 308">
            <a:extLst>
              <a:ext uri="{FF2B5EF4-FFF2-40B4-BE49-F238E27FC236}">
                <a16:creationId xmlns:a16="http://schemas.microsoft.com/office/drawing/2014/main" id="{99DCA269-07E1-86CD-7338-02EA8E8B80C8}"/>
              </a:ext>
            </a:extLst>
          </p:cNvPr>
          <p:cNvCxnSpPr>
            <a:stCxn id="43" idx="2"/>
          </p:cNvCxnSpPr>
          <p:nvPr/>
        </p:nvCxnSpPr>
        <p:spPr>
          <a:xfrm>
            <a:off x="7913053" y="4870637"/>
            <a:ext cx="0" cy="2640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0" name="Rectangle 309">
            <a:extLst>
              <a:ext uri="{FF2B5EF4-FFF2-40B4-BE49-F238E27FC236}">
                <a16:creationId xmlns:a16="http://schemas.microsoft.com/office/drawing/2014/main" id="{31C97A0C-8F4E-A904-E7B2-F03B80BEB876}"/>
              </a:ext>
            </a:extLst>
          </p:cNvPr>
          <p:cNvSpPr/>
          <p:nvPr/>
        </p:nvSpPr>
        <p:spPr>
          <a:xfrm>
            <a:off x="7129666" y="5148775"/>
            <a:ext cx="1732979" cy="3782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Dispense the food</a:t>
            </a:r>
          </a:p>
        </p:txBody>
      </p:sp>
      <p:sp>
        <p:nvSpPr>
          <p:cNvPr id="311" name="Rectangle 310">
            <a:extLst>
              <a:ext uri="{FF2B5EF4-FFF2-40B4-BE49-F238E27FC236}">
                <a16:creationId xmlns:a16="http://schemas.microsoft.com/office/drawing/2014/main" id="{838DE274-6470-3BA4-AF86-8BEBC028823F}"/>
              </a:ext>
            </a:extLst>
          </p:cNvPr>
          <p:cNvSpPr/>
          <p:nvPr/>
        </p:nvSpPr>
        <p:spPr>
          <a:xfrm>
            <a:off x="9270609" y="5148775"/>
            <a:ext cx="1732979" cy="4367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Dispense the food</a:t>
            </a:r>
          </a:p>
        </p:txBody>
      </p:sp>
      <p:cxnSp>
        <p:nvCxnSpPr>
          <p:cNvPr id="314" name="Straight Arrow Connector 313">
            <a:extLst>
              <a:ext uri="{FF2B5EF4-FFF2-40B4-BE49-F238E27FC236}">
                <a16:creationId xmlns:a16="http://schemas.microsoft.com/office/drawing/2014/main" id="{C673D496-8186-D504-F056-0B9336E77B64}"/>
              </a:ext>
            </a:extLst>
          </p:cNvPr>
          <p:cNvCxnSpPr>
            <a:cxnSpLocks/>
            <a:stCxn id="303" idx="2"/>
            <a:endCxn id="311" idx="0"/>
          </p:cNvCxnSpPr>
          <p:nvPr/>
        </p:nvCxnSpPr>
        <p:spPr>
          <a:xfrm>
            <a:off x="10137098" y="4842929"/>
            <a:ext cx="1" cy="3058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6" name="Rectangle 315">
            <a:extLst>
              <a:ext uri="{FF2B5EF4-FFF2-40B4-BE49-F238E27FC236}">
                <a16:creationId xmlns:a16="http://schemas.microsoft.com/office/drawing/2014/main" id="{F40553D4-3886-A6B5-59D3-FA7F376A112E}"/>
              </a:ext>
            </a:extLst>
          </p:cNvPr>
          <p:cNvSpPr/>
          <p:nvPr/>
        </p:nvSpPr>
        <p:spPr>
          <a:xfrm>
            <a:off x="7129665" y="5687431"/>
            <a:ext cx="1732979" cy="3185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Load check</a:t>
            </a:r>
          </a:p>
        </p:txBody>
      </p:sp>
      <p:cxnSp>
        <p:nvCxnSpPr>
          <p:cNvPr id="318" name="Straight Arrow Connector 317">
            <a:extLst>
              <a:ext uri="{FF2B5EF4-FFF2-40B4-BE49-F238E27FC236}">
                <a16:creationId xmlns:a16="http://schemas.microsoft.com/office/drawing/2014/main" id="{6D5E8687-0D8B-1CE0-34FA-40800B3EEB8E}"/>
              </a:ext>
            </a:extLst>
          </p:cNvPr>
          <p:cNvCxnSpPr>
            <a:stCxn id="310" idx="2"/>
            <a:endCxn id="316" idx="0"/>
          </p:cNvCxnSpPr>
          <p:nvPr/>
        </p:nvCxnSpPr>
        <p:spPr>
          <a:xfrm flipH="1">
            <a:off x="7996155" y="5527013"/>
            <a:ext cx="1" cy="1604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9" name="Rectangle 98">
            <a:extLst>
              <a:ext uri="{FF2B5EF4-FFF2-40B4-BE49-F238E27FC236}">
                <a16:creationId xmlns:a16="http://schemas.microsoft.com/office/drawing/2014/main" id="{8F74FE55-FA10-8F20-2EF1-C2AF28B277E9}"/>
              </a:ext>
            </a:extLst>
          </p:cNvPr>
          <p:cNvSpPr/>
          <p:nvPr/>
        </p:nvSpPr>
        <p:spPr>
          <a:xfrm>
            <a:off x="4786015" y="5869134"/>
            <a:ext cx="1569637" cy="369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600" dirty="0">
                <a:latin typeface="Times New Roman" panose="02020603050405020304" pitchFamily="18" charset="0"/>
                <a:cs typeface="Times New Roman" panose="02020603050405020304" pitchFamily="18" charset="0"/>
              </a:rPr>
              <a:t>Notification</a:t>
            </a:r>
          </a:p>
        </p:txBody>
      </p:sp>
      <p:cxnSp>
        <p:nvCxnSpPr>
          <p:cNvPr id="103" name="Straight Connector 102">
            <a:extLst>
              <a:ext uri="{FF2B5EF4-FFF2-40B4-BE49-F238E27FC236}">
                <a16:creationId xmlns:a16="http://schemas.microsoft.com/office/drawing/2014/main" id="{6C6C605F-022C-2B63-B217-F8B96F8EBD85}"/>
              </a:ext>
            </a:extLst>
          </p:cNvPr>
          <p:cNvCxnSpPr>
            <a:stCxn id="316" idx="2"/>
          </p:cNvCxnSpPr>
          <p:nvPr/>
        </p:nvCxnSpPr>
        <p:spPr>
          <a:xfrm>
            <a:off x="7996155" y="6005950"/>
            <a:ext cx="0" cy="215542"/>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a:extLst>
              <a:ext uri="{FF2B5EF4-FFF2-40B4-BE49-F238E27FC236}">
                <a16:creationId xmlns:a16="http://schemas.microsoft.com/office/drawing/2014/main" id="{350B5E68-12DE-D318-153B-843101FC852C}"/>
              </a:ext>
            </a:extLst>
          </p:cNvPr>
          <p:cNvCxnSpPr/>
          <p:nvPr/>
        </p:nvCxnSpPr>
        <p:spPr>
          <a:xfrm flipH="1">
            <a:off x="6771402" y="6221492"/>
            <a:ext cx="1224753" cy="0"/>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a:extLst>
              <a:ext uri="{FF2B5EF4-FFF2-40B4-BE49-F238E27FC236}">
                <a16:creationId xmlns:a16="http://schemas.microsoft.com/office/drawing/2014/main" id="{6A9218AE-65F1-0260-085D-87143561C723}"/>
              </a:ext>
            </a:extLst>
          </p:cNvPr>
          <p:cNvCxnSpPr>
            <a:cxnSpLocks/>
          </p:cNvCxnSpPr>
          <p:nvPr/>
        </p:nvCxnSpPr>
        <p:spPr>
          <a:xfrm flipV="1">
            <a:off x="6771402" y="6021388"/>
            <a:ext cx="0" cy="200104"/>
          </a:xfrm>
          <a:prstGeom prst="line">
            <a:avLst/>
          </a:prstGeom>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3C0641D6-DD65-8124-BCB8-A588FF70A53E}"/>
              </a:ext>
            </a:extLst>
          </p:cNvPr>
          <p:cNvCxnSpPr>
            <a:endCxn id="32" idx="0"/>
          </p:cNvCxnSpPr>
          <p:nvPr/>
        </p:nvCxnSpPr>
        <p:spPr>
          <a:xfrm flipH="1">
            <a:off x="5690526" y="6238466"/>
            <a:ext cx="4421" cy="2766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0" name="Straight Connector 319">
            <a:extLst>
              <a:ext uri="{FF2B5EF4-FFF2-40B4-BE49-F238E27FC236}">
                <a16:creationId xmlns:a16="http://schemas.microsoft.com/office/drawing/2014/main" id="{2FCCE081-36C6-D808-FDED-A43C7BFDBB7C}"/>
              </a:ext>
            </a:extLst>
          </p:cNvPr>
          <p:cNvCxnSpPr>
            <a:stCxn id="311" idx="2"/>
          </p:cNvCxnSpPr>
          <p:nvPr/>
        </p:nvCxnSpPr>
        <p:spPr>
          <a:xfrm flipH="1">
            <a:off x="10137098" y="5585518"/>
            <a:ext cx="1" cy="635974"/>
          </a:xfrm>
          <a:prstGeom prst="line">
            <a:avLst/>
          </a:prstGeom>
        </p:spPr>
        <p:style>
          <a:lnRef idx="3">
            <a:schemeClr val="dk1"/>
          </a:lnRef>
          <a:fillRef idx="0">
            <a:schemeClr val="dk1"/>
          </a:fillRef>
          <a:effectRef idx="2">
            <a:schemeClr val="dk1"/>
          </a:effectRef>
          <a:fontRef idx="minor">
            <a:schemeClr val="tx1"/>
          </a:fontRef>
        </p:style>
      </p:cxnSp>
      <p:cxnSp>
        <p:nvCxnSpPr>
          <p:cNvPr id="322" name="Straight Connector 321">
            <a:extLst>
              <a:ext uri="{FF2B5EF4-FFF2-40B4-BE49-F238E27FC236}">
                <a16:creationId xmlns:a16="http://schemas.microsoft.com/office/drawing/2014/main" id="{30216A12-0826-46B0-D4CC-53B4AF1639C2}"/>
              </a:ext>
            </a:extLst>
          </p:cNvPr>
          <p:cNvCxnSpPr/>
          <p:nvPr/>
        </p:nvCxnSpPr>
        <p:spPr>
          <a:xfrm flipH="1">
            <a:off x="7996155" y="6221492"/>
            <a:ext cx="2140942" cy="16974"/>
          </a:xfrm>
          <a:prstGeom prst="line">
            <a:avLst/>
          </a:prstGeom>
        </p:spPr>
        <p:style>
          <a:lnRef idx="3">
            <a:schemeClr val="dk1"/>
          </a:lnRef>
          <a:fillRef idx="0">
            <a:schemeClr val="dk1"/>
          </a:fillRef>
          <a:effectRef idx="2">
            <a:schemeClr val="dk1"/>
          </a:effectRef>
          <a:fontRef idx="minor">
            <a:schemeClr val="tx1"/>
          </a:fontRef>
        </p:style>
      </p:cxnSp>
      <p:cxnSp>
        <p:nvCxnSpPr>
          <p:cNvPr id="326" name="Straight Arrow Connector 325">
            <a:extLst>
              <a:ext uri="{FF2B5EF4-FFF2-40B4-BE49-F238E27FC236}">
                <a16:creationId xmlns:a16="http://schemas.microsoft.com/office/drawing/2014/main" id="{2120B6FA-15CC-3218-68D1-BE5AD7F24D2B}"/>
              </a:ext>
            </a:extLst>
          </p:cNvPr>
          <p:cNvCxnSpPr>
            <a:endCxn id="99" idx="3"/>
          </p:cNvCxnSpPr>
          <p:nvPr/>
        </p:nvCxnSpPr>
        <p:spPr>
          <a:xfrm flipH="1">
            <a:off x="6355652" y="6005950"/>
            <a:ext cx="415749" cy="47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0" name="Straight Connector 329">
            <a:extLst>
              <a:ext uri="{FF2B5EF4-FFF2-40B4-BE49-F238E27FC236}">
                <a16:creationId xmlns:a16="http://schemas.microsoft.com/office/drawing/2014/main" id="{94390949-F296-2154-B092-D8B971FA5A37}"/>
              </a:ext>
            </a:extLst>
          </p:cNvPr>
          <p:cNvCxnSpPr>
            <a:endCxn id="17" idx="1"/>
          </p:cNvCxnSpPr>
          <p:nvPr/>
        </p:nvCxnSpPr>
        <p:spPr>
          <a:xfrm>
            <a:off x="3295650" y="3308033"/>
            <a:ext cx="808753"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64E6B169-D16E-591C-71C8-707A9CC5D9FD}"/>
              </a:ext>
            </a:extLst>
          </p:cNvPr>
          <p:cNvSpPr txBox="1"/>
          <p:nvPr/>
        </p:nvSpPr>
        <p:spPr>
          <a:xfrm>
            <a:off x="7046564" y="4814941"/>
            <a:ext cx="77184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No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CF8670-7E28-452D-8F73-B72C5021D605}"/>
              </a:ext>
            </a:extLst>
          </p:cNvPr>
          <p:cNvSpPr>
            <a:spLocks noGrp="1"/>
          </p:cNvSpPr>
          <p:nvPr>
            <p:ph type="title"/>
          </p:nvPr>
        </p:nvSpPr>
        <p:spPr>
          <a:xfrm>
            <a:off x="519705" y="212002"/>
            <a:ext cx="5963288" cy="874450"/>
          </a:xfrm>
        </p:spPr>
        <p:txBody>
          <a:bodyPr>
            <a:normAutofit fontScale="90000"/>
          </a:bodyPr>
          <a:lstStyle/>
          <a:p>
            <a:r>
              <a:rPr lang="en-US" sz="2800" b="1" dirty="0">
                <a:solidFill>
                  <a:srgbClr val="002060"/>
                </a:solidFill>
                <a:latin typeface="Times New Roman" panose="02020603050405020304" pitchFamily="18" charset="0"/>
                <a:cs typeface="Times New Roman" panose="02020603050405020304" pitchFamily="18" charset="0"/>
              </a:rPr>
              <a:t>APPLICATIONS AND ADVANTAGES:</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320627C-1AC8-4BDF-B785-155DF720508D}"/>
              </a:ext>
            </a:extLst>
          </p:cNvPr>
          <p:cNvSpPr/>
          <p:nvPr/>
        </p:nvSpPr>
        <p:spPr>
          <a:xfrm>
            <a:off x="314222" y="1333031"/>
            <a:ext cx="10730497" cy="4822987"/>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Remote Feeding Control: </a:t>
            </a:r>
            <a:r>
              <a:rPr lang="en-IN" sz="2400" dirty="0">
                <a:solidFill>
                  <a:srgbClr val="000000"/>
                </a:solidFill>
                <a:latin typeface="Times New Roman" panose="02020603050405020304" pitchFamily="18" charset="0"/>
                <a:ea typeface="Times New Roman" panose="02020603050405020304" pitchFamily="18" charset="0"/>
              </a:rPr>
              <a:t>Pet owners can remotely feed their pets using a mobile app, providing convenience and flexibility.</a:t>
            </a:r>
            <a:endParaRPr lang="en-US" sz="2000" dirty="0">
              <a:solidFill>
                <a:srgbClr val="00000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Scheduled Feeding: </a:t>
            </a:r>
            <a:r>
              <a:rPr lang="en-IN" sz="2400" dirty="0">
                <a:solidFill>
                  <a:srgbClr val="000000"/>
                </a:solidFill>
                <a:latin typeface="Times New Roman" panose="02020603050405020304" pitchFamily="18" charset="0"/>
                <a:ea typeface="Times New Roman" panose="02020603050405020304" pitchFamily="18" charset="0"/>
              </a:rPr>
              <a:t>The system allows for setting up automated feeding schedules, ensuring pets are fed at regular intervals even when the owner is away.</a:t>
            </a:r>
            <a:endParaRPr lang="en-US" sz="2000" dirty="0">
              <a:solidFill>
                <a:srgbClr val="00000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Health Monitoring: </a:t>
            </a:r>
            <a:r>
              <a:rPr lang="en-IN" sz="2400" dirty="0">
                <a:solidFill>
                  <a:srgbClr val="000000"/>
                </a:solidFill>
                <a:latin typeface="Times New Roman" panose="02020603050405020304" pitchFamily="18" charset="0"/>
                <a:ea typeface="Times New Roman" panose="02020603050405020304" pitchFamily="18" charset="0"/>
              </a:rPr>
              <a:t>Some systems integrate health monitoring, tracking a pet's eating patterns and detecting any irregularities, which can be crucial for early illness detection.</a:t>
            </a:r>
            <a:endParaRPr lang="en-US" sz="2000" dirty="0">
              <a:solidFill>
                <a:srgbClr val="00000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Alerts and Notifications</a:t>
            </a:r>
            <a:r>
              <a:rPr lang="en-IN" sz="2400" dirty="0">
                <a:solidFill>
                  <a:srgbClr val="000000"/>
                </a:solidFill>
                <a:latin typeface="Times New Roman" panose="02020603050405020304" pitchFamily="18" charset="0"/>
                <a:ea typeface="Times New Roman" panose="02020603050405020304" pitchFamily="18" charset="0"/>
              </a:rPr>
              <a:t>: Receive alerts and notifications about feeding times, low food levels, or any issues with the feeder, enhancing pet care awareness.</a:t>
            </a:r>
          </a:p>
          <a:p>
            <a:pPr marL="342900" lvl="0" indent="-342900">
              <a:lnSpc>
                <a:spcPct val="107000"/>
              </a:lnSpc>
              <a:spcAft>
                <a:spcPts val="800"/>
              </a:spcAft>
              <a:buFont typeface="Wingdings" panose="05000000000000000000" pitchFamily="2" charset="2"/>
              <a:buChar char="Ø"/>
            </a:pPr>
            <a:r>
              <a:rPr lang="en-IN" sz="2400" b="1" dirty="0">
                <a:solidFill>
                  <a:srgbClr val="000000"/>
                </a:solidFill>
                <a:effectLst/>
                <a:latin typeface="Times New Roman" panose="02020603050405020304" pitchFamily="18" charset="0"/>
                <a:ea typeface="Times New Roman" panose="02020603050405020304" pitchFamily="18" charset="0"/>
              </a:rPr>
              <a:t>Portion Control : </a:t>
            </a:r>
            <a:r>
              <a:rPr lang="en-IN" sz="2400" dirty="0">
                <a:solidFill>
                  <a:srgbClr val="000000"/>
                </a:solidFill>
                <a:effectLst/>
                <a:latin typeface="Times New Roman" panose="02020603050405020304" pitchFamily="18" charset="0"/>
                <a:ea typeface="Times New Roman" panose="02020603050405020304" pitchFamily="18" charset="0"/>
              </a:rPr>
              <a:t>this system allows precise portion control ,preventing overfeeding or underfeeding.</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6499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AAD342-6ADA-482F-95D1-8364AC0C278B}"/>
              </a:ext>
            </a:extLst>
          </p:cNvPr>
          <p:cNvSpPr/>
          <p:nvPr/>
        </p:nvSpPr>
        <p:spPr>
          <a:xfrm>
            <a:off x="277402" y="472831"/>
            <a:ext cx="11342670" cy="5908990"/>
          </a:xfrm>
          <a:prstGeom prst="rect">
            <a:avLst/>
          </a:prstGeom>
        </p:spPr>
        <p:txBody>
          <a:bodyPr wrap="square">
            <a:spAutoFit/>
          </a:bodyPr>
          <a:lstStyle/>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Smart Homes: </a:t>
            </a:r>
            <a:r>
              <a:rPr lang="en-IN" sz="2400" dirty="0">
                <a:solidFill>
                  <a:srgbClr val="000000"/>
                </a:solidFill>
                <a:latin typeface="Times New Roman" panose="02020603050405020304" pitchFamily="18" charset="0"/>
                <a:ea typeface="Times New Roman" panose="02020603050405020304" pitchFamily="18" charset="0"/>
              </a:rPr>
              <a:t>Integrating the pet feeder into a smart home system for centralized control alongside other smart devices.</a:t>
            </a:r>
            <a:endParaRPr lang="en-US" sz="2000" dirty="0">
              <a:solidFill>
                <a:srgbClr val="00000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Pet Boarding Services: </a:t>
            </a:r>
            <a:r>
              <a:rPr lang="en-IN" sz="2400" dirty="0">
                <a:solidFill>
                  <a:srgbClr val="000000"/>
                </a:solidFill>
                <a:latin typeface="Times New Roman" panose="02020603050405020304" pitchFamily="18" charset="0"/>
                <a:ea typeface="Times New Roman" panose="02020603050405020304" pitchFamily="18" charset="0"/>
              </a:rPr>
              <a:t>Implementing IoT pet feeders in pet boarding services to offer advanced care and monitoring for client pets.</a:t>
            </a:r>
            <a:endParaRPr lang="en-US" sz="2000" dirty="0">
              <a:solidFill>
                <a:srgbClr val="00000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Research and Development: </a:t>
            </a:r>
            <a:r>
              <a:rPr lang="en-IN" sz="2400" dirty="0">
                <a:solidFill>
                  <a:srgbClr val="000000"/>
                </a:solidFill>
                <a:latin typeface="Times New Roman" panose="02020603050405020304" pitchFamily="18" charset="0"/>
                <a:ea typeface="Times New Roman" panose="02020603050405020304" pitchFamily="18" charset="0"/>
              </a:rPr>
              <a:t>Potential use in research settings to study animal behaviour, dietary patterns, and health-related data.</a:t>
            </a:r>
            <a:endParaRPr lang="en-US" sz="2000" dirty="0">
              <a:solidFill>
                <a:srgbClr val="000000"/>
              </a:solidFill>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IN" sz="2400" b="1" dirty="0">
                <a:solidFill>
                  <a:srgbClr val="000000"/>
                </a:solidFill>
                <a:latin typeface="Times New Roman" panose="02020603050405020304" pitchFamily="18" charset="0"/>
                <a:ea typeface="Times New Roman" panose="02020603050405020304" pitchFamily="18" charset="0"/>
              </a:rPr>
              <a:t>Pet Training</a:t>
            </a:r>
            <a:r>
              <a:rPr lang="en-IN" sz="2400" dirty="0">
                <a:solidFill>
                  <a:srgbClr val="000000"/>
                </a:solidFill>
                <a:latin typeface="Times New Roman" panose="02020603050405020304" pitchFamily="18" charset="0"/>
                <a:ea typeface="Times New Roman" panose="02020603050405020304" pitchFamily="18" charset="0"/>
              </a:rPr>
              <a:t>: Incorporate IoT feeders into pet training routines, reinforcing positive behaviours.</a:t>
            </a:r>
          </a:p>
          <a:p>
            <a:pPr marL="342900" lvl="0" indent="-342900">
              <a:lnSpc>
                <a:spcPct val="107000"/>
              </a:lnSpc>
              <a:spcAft>
                <a:spcPts val="800"/>
              </a:spcAft>
              <a:buFont typeface="Wingdings" panose="05000000000000000000" pitchFamily="2" charset="2"/>
              <a:buChar char="Ø"/>
            </a:pPr>
            <a:r>
              <a:rPr lang="en-IN" sz="2400" b="1" dirty="0">
                <a:solidFill>
                  <a:srgbClr val="000000"/>
                </a:solidFill>
                <a:effectLst/>
                <a:latin typeface="Times New Roman" panose="02020603050405020304" pitchFamily="18" charset="0"/>
                <a:ea typeface="Times New Roman" panose="02020603050405020304" pitchFamily="18" charset="0"/>
              </a:rPr>
              <a:t>Integrat</a:t>
            </a:r>
            <a:r>
              <a:rPr lang="en-IN" sz="2400" b="1" dirty="0">
                <a:solidFill>
                  <a:srgbClr val="000000"/>
                </a:solidFill>
                <a:latin typeface="Times New Roman" panose="02020603050405020304" pitchFamily="18" charset="0"/>
                <a:ea typeface="Times New Roman" panose="02020603050405020304" pitchFamily="18" charset="0"/>
              </a:rPr>
              <a:t>ion with other smart devices : </a:t>
            </a:r>
            <a:r>
              <a:rPr lang="en-IN" sz="2400" dirty="0">
                <a:solidFill>
                  <a:srgbClr val="000000"/>
                </a:solidFill>
                <a:latin typeface="Times New Roman" panose="02020603050405020304" pitchFamily="18" charset="0"/>
                <a:ea typeface="Times New Roman" panose="02020603050405020304" pitchFamily="18" charset="0"/>
              </a:rPr>
              <a:t>system  can integrate with other smart home devices ,allowing for seamless automation and control within home ecosystem.</a:t>
            </a:r>
          </a:p>
          <a:p>
            <a:pPr marL="342900" lvl="0" indent="-342900">
              <a:lnSpc>
                <a:spcPct val="107000"/>
              </a:lnSpc>
              <a:spcAft>
                <a:spcPts val="800"/>
              </a:spcAft>
              <a:buFont typeface="Wingdings" panose="05000000000000000000" pitchFamily="2" charset="2"/>
              <a:buChar char="Ø"/>
            </a:pPr>
            <a:r>
              <a:rPr lang="en-US" sz="2400" b="1" dirty="0">
                <a:solidFill>
                  <a:srgbClr val="000000"/>
                </a:solidFill>
                <a:latin typeface="Times New Roman" panose="02020603050405020304" pitchFamily="18" charset="0"/>
                <a:ea typeface="Times New Roman" panose="02020603050405020304" pitchFamily="18" charset="0"/>
              </a:rPr>
              <a:t>Data Insights: </a:t>
            </a:r>
            <a:r>
              <a:rPr lang="en-US" sz="2400" dirty="0">
                <a:solidFill>
                  <a:srgbClr val="000000"/>
                </a:solidFill>
                <a:latin typeface="Times New Roman" panose="02020603050405020304" pitchFamily="18" charset="0"/>
                <a:ea typeface="Times New Roman" panose="02020603050405020304" pitchFamily="18" charset="0"/>
              </a:rPr>
              <a:t>These devices can collect data on pets eating habits and behavior over time, providing valuable insights to owners and veterinarians for better understanding and managing their pets health.</a:t>
            </a:r>
            <a:endParaRPr lang="en-US" sz="24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2605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FFC356-28E2-3802-5F98-4C88C8AED677}"/>
              </a:ext>
            </a:extLst>
          </p:cNvPr>
          <p:cNvSpPr>
            <a:spLocks noGrp="1"/>
          </p:cNvSpPr>
          <p:nvPr>
            <p:ph type="title"/>
          </p:nvPr>
        </p:nvSpPr>
        <p:spPr>
          <a:xfrm>
            <a:off x="677335" y="556181"/>
            <a:ext cx="8596668" cy="546755"/>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 CONCLUSION :</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90D853E8-BDCF-FA9A-E332-4E35C306FD47}"/>
              </a:ext>
            </a:extLst>
          </p:cNvPr>
          <p:cNvSpPr>
            <a:spLocks noGrp="1"/>
          </p:cNvSpPr>
          <p:nvPr>
            <p:ph type="body" idx="1"/>
          </p:nvPr>
        </p:nvSpPr>
        <p:spPr>
          <a:xfrm>
            <a:off x="677335" y="1273923"/>
            <a:ext cx="10983181" cy="5027896"/>
          </a:xfrm>
        </p:spPr>
        <p:txBody>
          <a:bodyPr>
            <a:normAutofit/>
          </a:bodyPr>
          <a:lstStyle/>
          <a:p>
            <a:pPr algn="just">
              <a:lnSpc>
                <a:spcPct val="150000"/>
              </a:lnSpc>
            </a:pPr>
            <a:r>
              <a:rPr lang="en-US" sz="2400" dirty="0">
                <a:solidFill>
                  <a:schemeClr val="tx1"/>
                </a:solidFill>
                <a:latin typeface="Times New Roman" panose="02020603050405020304" pitchFamily="18" charset="0"/>
                <a:cs typeface="Times New Roman" panose="02020603050405020304" pitchFamily="18" charset="0"/>
              </a:rPr>
              <a:t>This design of pet feeder provides the features which will make pet care more convenient for both owner and the pet this system also provides all the information about the pet’s feeding like is it taking feed or not, is it taking feed in proper quantity or not which help in get rid of overfeeding problem. This design also helps in stopping wastage of feed by providing the left feed first. And this design also gives rid of the conventional manual setting of the pet feeders with its interactive remote control. And as go for the advancement some of the features can be modified as using cam at place of sensor for priority feed of pet. And this cam can also provide A small video clip to the owner by multimedia massage of pet at feed time on request. </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92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1627-E3E9-9324-1A3F-9648632706F7}"/>
              </a:ext>
            </a:extLst>
          </p:cNvPr>
          <p:cNvSpPr>
            <a:spLocks noGrp="1"/>
          </p:cNvSpPr>
          <p:nvPr>
            <p:ph type="title"/>
          </p:nvPr>
        </p:nvSpPr>
        <p:spPr>
          <a:xfrm>
            <a:off x="513185" y="220894"/>
            <a:ext cx="5582815" cy="777412"/>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REFERENCES</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19FF22-2ED2-1F90-B064-09EF678B4B88}"/>
              </a:ext>
            </a:extLst>
          </p:cNvPr>
          <p:cNvSpPr>
            <a:spLocks noGrp="1"/>
          </p:cNvSpPr>
          <p:nvPr>
            <p:ph idx="1"/>
          </p:nvPr>
        </p:nvSpPr>
        <p:spPr>
          <a:xfrm>
            <a:off x="513185" y="879526"/>
            <a:ext cx="11415112" cy="5654838"/>
          </a:xfrm>
        </p:spPr>
        <p:txBody>
          <a:bodyPr>
            <a:normAutofit fontScale="92500" lnSpcReduction="10000"/>
          </a:bodyPr>
          <a:lstStyle/>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In The Year 2022, </a:t>
            </a:r>
            <a:r>
              <a:rPr lang="en-US" dirty="0" err="1">
                <a:solidFill>
                  <a:schemeClr val="tx1"/>
                </a:solidFill>
                <a:latin typeface="Times New Roman" panose="02020603050405020304" pitchFamily="18" charset="0"/>
                <a:cs typeface="Times New Roman" panose="02020603050405020304" pitchFamily="18" charset="0"/>
              </a:rPr>
              <a:t>Kalbande</a:t>
            </a:r>
            <a:r>
              <a:rPr lang="en-US" dirty="0">
                <a:solidFill>
                  <a:schemeClr val="tx1"/>
                </a:solidFill>
                <a:latin typeface="Times New Roman" panose="02020603050405020304" pitchFamily="18" charset="0"/>
                <a:cs typeface="Times New Roman" panose="02020603050405020304" pitchFamily="18" charset="0"/>
              </a:rPr>
              <a:t> Vaishnavi, </a:t>
            </a:r>
            <a:r>
              <a:rPr lang="en-US" dirty="0" err="1">
                <a:solidFill>
                  <a:schemeClr val="tx1"/>
                </a:solidFill>
                <a:latin typeface="Times New Roman" panose="02020603050405020304" pitchFamily="18" charset="0"/>
                <a:cs typeface="Times New Roman" panose="02020603050405020304" pitchFamily="18" charset="0"/>
              </a:rPr>
              <a:t>Gautami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Tikale</a:t>
            </a:r>
            <a:r>
              <a:rPr lang="en-US" dirty="0">
                <a:solidFill>
                  <a:schemeClr val="tx1"/>
                </a:solidFill>
                <a:latin typeface="Times New Roman" panose="02020603050405020304" pitchFamily="18" charset="0"/>
                <a:cs typeface="Times New Roman" panose="02020603050405020304" pitchFamily="18" charset="0"/>
              </a:rPr>
              <a:t>, Rahul Agrawal, Swati </a:t>
            </a:r>
            <a:r>
              <a:rPr lang="en-US" dirty="0" err="1">
                <a:solidFill>
                  <a:schemeClr val="tx1"/>
                </a:solidFill>
                <a:latin typeface="Times New Roman" panose="02020603050405020304" pitchFamily="18" charset="0"/>
                <a:cs typeface="Times New Roman" panose="02020603050405020304" pitchFamily="18" charset="0"/>
              </a:rPr>
              <a:t>Sorte</a:t>
            </a:r>
            <a:r>
              <a:rPr lang="en-US" dirty="0">
                <a:solidFill>
                  <a:schemeClr val="tx1"/>
                </a:solidFill>
                <a:latin typeface="Times New Roman" panose="02020603050405020304" pitchFamily="18" charset="0"/>
                <a:cs typeface="Times New Roman" panose="02020603050405020304" pitchFamily="18" charset="0"/>
              </a:rPr>
              <a:t>, Laxman </a:t>
            </a:r>
            <a:r>
              <a:rPr lang="en-US" dirty="0" err="1">
                <a:solidFill>
                  <a:schemeClr val="tx1"/>
                </a:solidFill>
                <a:latin typeface="Times New Roman" panose="02020603050405020304" pitchFamily="18" charset="0"/>
                <a:cs typeface="Times New Roman" panose="02020603050405020304" pitchFamily="18" charset="0"/>
              </a:rPr>
              <a:t>Thakre</a:t>
            </a:r>
            <a:r>
              <a:rPr lang="en-US" dirty="0">
                <a:solidFill>
                  <a:schemeClr val="tx1"/>
                </a:solidFill>
                <a:latin typeface="Times New Roman" panose="02020603050405020304" pitchFamily="18" charset="0"/>
                <a:cs typeface="Times New Roman" panose="02020603050405020304" pitchFamily="18" charset="0"/>
              </a:rPr>
              <a:t> and Ganesh </a:t>
            </a:r>
            <a:r>
              <a:rPr lang="en-US" dirty="0" err="1">
                <a:solidFill>
                  <a:schemeClr val="tx1"/>
                </a:solidFill>
                <a:latin typeface="Times New Roman" panose="02020603050405020304" pitchFamily="18" charset="0"/>
                <a:cs typeface="Times New Roman" panose="02020603050405020304" pitchFamily="18" charset="0"/>
              </a:rPr>
              <a:t>Khekare</a:t>
            </a:r>
            <a:r>
              <a:rPr lang="en-US" dirty="0">
                <a:solidFill>
                  <a:schemeClr val="tx1"/>
                </a:solidFill>
                <a:latin typeface="Times New Roman" panose="02020603050405020304" pitchFamily="18" charset="0"/>
                <a:cs typeface="Times New Roman" panose="02020603050405020304" pitchFamily="18" charset="0"/>
              </a:rPr>
              <a:t>, "Design and Implementation of Motion Sensing Security System", 2022 3rd International Conference on Electronics and Sustainable Communication Systems (ICESC).</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 In the year 2021,Sir</a:t>
            </a:r>
            <a:r>
              <a:rPr lang="en-IN" dirty="0">
                <a:solidFill>
                  <a:schemeClr val="tx1"/>
                </a:solidFill>
                <a:latin typeface="Times New Roman" panose="02020603050405020304" pitchFamily="18" charset="0"/>
                <a:cs typeface="Times New Roman" panose="02020603050405020304" pitchFamily="18" charset="0"/>
              </a:rPr>
              <a:t> Ifeanyi </a:t>
            </a:r>
            <a:r>
              <a:rPr lang="en-IN" dirty="0" err="1">
                <a:solidFill>
                  <a:schemeClr val="tx1"/>
                </a:solidFill>
                <a:latin typeface="Times New Roman" panose="02020603050405020304" pitchFamily="18" charset="0"/>
                <a:cs typeface="Times New Roman" panose="02020603050405020304" pitchFamily="18" charset="0"/>
              </a:rPr>
              <a:t>Chinaeke-Ogbuka</a:t>
            </a:r>
            <a:r>
              <a:rPr lang="en-IN" dirty="0">
                <a:solidFill>
                  <a:schemeClr val="tx1"/>
                </a:solidFill>
                <a:latin typeface="Times New Roman" panose="02020603050405020304" pitchFamily="18" charset="0"/>
                <a:cs typeface="Times New Roman" panose="02020603050405020304" pitchFamily="18" charset="0"/>
              </a:rPr>
              <a:t>, Edward </a:t>
            </a:r>
            <a:r>
              <a:rPr lang="en-IN" dirty="0" err="1">
                <a:solidFill>
                  <a:schemeClr val="tx1"/>
                </a:solidFill>
                <a:latin typeface="Times New Roman" panose="02020603050405020304" pitchFamily="18" charset="0"/>
                <a:cs typeface="Times New Roman" panose="02020603050405020304" pitchFamily="18" charset="0"/>
              </a:rPr>
              <a:t>Anoliefo</a:t>
            </a:r>
            <a:r>
              <a:rPr lang="en-IN" dirty="0">
                <a:solidFill>
                  <a:schemeClr val="tx1"/>
                </a:solidFill>
                <a:latin typeface="Times New Roman" panose="02020603050405020304" pitchFamily="18" charset="0"/>
                <a:cs typeface="Times New Roman" panose="02020603050405020304" pitchFamily="18" charset="0"/>
              </a:rPr>
              <a:t>, and Augustine </a:t>
            </a:r>
            <a:r>
              <a:rPr lang="en-IN" dirty="0" err="1">
                <a:solidFill>
                  <a:schemeClr val="tx1"/>
                </a:solidFill>
                <a:latin typeface="Times New Roman" panose="02020603050405020304" pitchFamily="18" charset="0"/>
                <a:cs typeface="Times New Roman" panose="02020603050405020304" pitchFamily="18" charset="0"/>
              </a:rPr>
              <a:t>Ajibo</a:t>
            </a:r>
            <a:r>
              <a:rPr lang="en-IN" dirty="0">
                <a:solidFill>
                  <a:schemeClr val="tx1"/>
                </a:solidFill>
                <a:latin typeface="Times New Roman" panose="02020603050405020304" pitchFamily="18" charset="0"/>
                <a:cs typeface="Times New Roman" panose="02020603050405020304" pitchFamily="18" charset="0"/>
              </a:rPr>
              <a:t> was worked on </a:t>
            </a:r>
            <a:r>
              <a:rPr lang="en-US" b="0" dirty="0">
                <a:solidFill>
                  <a:schemeClr val="tx1"/>
                </a:solidFill>
                <a:latin typeface="Times New Roman" panose="02020603050405020304" pitchFamily="18" charset="0"/>
                <a:cs typeface="Times New Roman" panose="02020603050405020304" pitchFamily="18" charset="0"/>
              </a:rPr>
              <a:t>Design and Implementation of an Automated Feeding System for Poultry Farms.</a:t>
            </a:r>
          </a:p>
          <a:p>
            <a:pPr>
              <a:lnSpc>
                <a:spcPct val="15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 the year 2020, </a:t>
            </a:r>
            <a:r>
              <a:rPr lang="en-IN" dirty="0" err="1">
                <a:solidFill>
                  <a:schemeClr val="tx1"/>
                </a:solidFill>
                <a:latin typeface="Times New Roman" panose="02020603050405020304" pitchFamily="18" charset="0"/>
                <a:cs typeface="Times New Roman" panose="02020603050405020304" pitchFamily="18" charset="0"/>
              </a:rPr>
              <a:t>Madukwe</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Chinaza</a:t>
            </a:r>
            <a:r>
              <a:rPr lang="en-IN" dirty="0">
                <a:solidFill>
                  <a:schemeClr val="tx1"/>
                </a:solidFill>
                <a:latin typeface="Times New Roman" panose="02020603050405020304" pitchFamily="18" charset="0"/>
                <a:cs typeface="Times New Roman" panose="02020603050405020304" pitchFamily="18" charset="0"/>
              </a:rPr>
              <a:t> A, was worked on </a:t>
            </a:r>
            <a:r>
              <a:rPr lang="en-US" dirty="0">
                <a:solidFill>
                  <a:schemeClr val="tx1"/>
                </a:solidFill>
                <a:latin typeface="Times New Roman" panose="02020603050405020304" pitchFamily="18" charset="0"/>
                <a:cs typeface="Times New Roman" panose="02020603050405020304" pitchFamily="18" charset="0"/>
              </a:rPr>
              <a:t>Design and Implementation of A GSM Based Automatic Fish Feeder.</a:t>
            </a:r>
          </a:p>
          <a:p>
            <a:pPr>
              <a:lnSpc>
                <a:spcPct val="15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 The Year 2020, Pravin R. </a:t>
            </a:r>
            <a:r>
              <a:rPr lang="en-IN" dirty="0" err="1">
                <a:solidFill>
                  <a:schemeClr val="tx1"/>
                </a:solidFill>
                <a:latin typeface="Times New Roman" panose="02020603050405020304" pitchFamily="18" charset="0"/>
                <a:cs typeface="Times New Roman" panose="02020603050405020304" pitchFamily="18" charset="0"/>
              </a:rPr>
              <a:t>Kshirsagar</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Hariprasath</a:t>
            </a:r>
            <a:r>
              <a:rPr lang="en-IN" dirty="0">
                <a:solidFill>
                  <a:schemeClr val="tx1"/>
                </a:solidFill>
                <a:latin typeface="Times New Roman" panose="02020603050405020304" pitchFamily="18" charset="0"/>
                <a:cs typeface="Times New Roman" panose="02020603050405020304" pitchFamily="18" charset="0"/>
              </a:rPr>
              <a:t> Manoharan, </a:t>
            </a:r>
            <a:r>
              <a:rPr lang="en-IN" dirty="0" err="1">
                <a:solidFill>
                  <a:schemeClr val="tx1"/>
                </a:solidFill>
                <a:latin typeface="Times New Roman" panose="02020603050405020304" pitchFamily="18" charset="0"/>
                <a:cs typeface="Times New Roman" panose="02020603050405020304" pitchFamily="18" charset="0"/>
              </a:rPr>
              <a:t>Fadi</a:t>
            </a:r>
            <a:r>
              <a:rPr lang="en-IN" dirty="0">
                <a:solidFill>
                  <a:schemeClr val="tx1"/>
                </a:solidFill>
                <a:latin typeface="Times New Roman" panose="02020603050405020304" pitchFamily="18" charset="0"/>
                <a:cs typeface="Times New Roman" panose="02020603050405020304" pitchFamily="18" charset="0"/>
              </a:rPr>
              <a:t> AI-</a:t>
            </a:r>
            <a:r>
              <a:rPr lang="en-IN" dirty="0" err="1">
                <a:solidFill>
                  <a:schemeClr val="tx1"/>
                </a:solidFill>
                <a:latin typeface="Times New Roman" panose="02020603050405020304" pitchFamily="18" charset="0"/>
                <a:cs typeface="Times New Roman" panose="02020603050405020304" pitchFamily="18" charset="0"/>
              </a:rPr>
              <a:t>Turjman</a:t>
            </a:r>
            <a:r>
              <a:rPr lang="en-IN" dirty="0">
                <a:solidFill>
                  <a:schemeClr val="tx1"/>
                </a:solidFill>
                <a:latin typeface="Times New Roman" panose="02020603050405020304" pitchFamily="18" charset="0"/>
                <a:cs typeface="Times New Roman" panose="02020603050405020304" pitchFamily="18" charset="0"/>
              </a:rPr>
              <a:t> and Kailash Kumar Maheshwari, "Design and testing of automated smoke monitoring sensors in vehicles", IEEE Sensors Journal.</a:t>
            </a:r>
          </a:p>
          <a:p>
            <a:pPr>
              <a:lnSpc>
                <a:spcPct val="15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 the year 2019, Sir Hari N. </a:t>
            </a:r>
            <a:r>
              <a:rPr lang="en-IN" dirty="0" err="1">
                <a:solidFill>
                  <a:schemeClr val="tx1"/>
                </a:solidFill>
                <a:latin typeface="Times New Roman" panose="02020603050405020304" pitchFamily="18" charset="0"/>
                <a:cs typeface="Times New Roman" panose="02020603050405020304" pitchFamily="18" charset="0"/>
              </a:rPr>
              <a:t>Khatavkar</a:t>
            </a:r>
            <a:r>
              <a:rPr lang="en-IN" dirty="0">
                <a:solidFill>
                  <a:schemeClr val="tx1"/>
                </a:solidFill>
                <a:latin typeface="Times New Roman" panose="02020603050405020304" pitchFamily="18" charset="0"/>
                <a:cs typeface="Times New Roman" panose="02020603050405020304" pitchFamily="18" charset="0"/>
              </a:rPr>
              <a:t>, Rahul S. </a:t>
            </a:r>
            <a:r>
              <a:rPr lang="en-IN" dirty="0" err="1">
                <a:solidFill>
                  <a:schemeClr val="tx1"/>
                </a:solidFill>
                <a:latin typeface="Times New Roman" panose="02020603050405020304" pitchFamily="18" charset="0"/>
                <a:cs typeface="Times New Roman" panose="02020603050405020304" pitchFamily="18" charset="0"/>
              </a:rPr>
              <a:t>Kini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Suyash</a:t>
            </a:r>
            <a:r>
              <a:rPr lang="en-IN" dirty="0">
                <a:solidFill>
                  <a:schemeClr val="tx1"/>
                </a:solidFill>
                <a:latin typeface="Times New Roman" panose="02020603050405020304" pitchFamily="18" charset="0"/>
                <a:cs typeface="Times New Roman" panose="02020603050405020304" pitchFamily="18" charset="0"/>
              </a:rPr>
              <a:t> K. Pandey, Vaibhav V. </a:t>
            </a:r>
            <a:r>
              <a:rPr lang="en-IN" dirty="0" err="1">
                <a:solidFill>
                  <a:schemeClr val="tx1"/>
                </a:solidFill>
                <a:latin typeface="Times New Roman" panose="02020603050405020304" pitchFamily="18" charset="0"/>
                <a:cs typeface="Times New Roman" panose="02020603050405020304" pitchFamily="18" charset="0"/>
              </a:rPr>
              <a:t>Gijare</a:t>
            </a:r>
            <a:r>
              <a:rPr lang="en-IN" dirty="0">
                <a:solidFill>
                  <a:schemeClr val="tx1"/>
                </a:solidFill>
                <a:latin typeface="Times New Roman" panose="02020603050405020304" pitchFamily="18" charset="0"/>
                <a:cs typeface="Times New Roman" panose="02020603050405020304" pitchFamily="18" charset="0"/>
              </a:rPr>
              <a:t>, was worked on  Intelligent Food Dispenser (IFD).  </a:t>
            </a:r>
          </a:p>
          <a:p>
            <a:pPr>
              <a:lnSpc>
                <a:spcPct val="15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 the Year 2019 Hari N. </a:t>
            </a:r>
            <a:r>
              <a:rPr lang="en-IN" dirty="0" err="1">
                <a:solidFill>
                  <a:schemeClr val="tx1"/>
                </a:solidFill>
                <a:latin typeface="Times New Roman" panose="02020603050405020304" pitchFamily="18" charset="0"/>
                <a:cs typeface="Times New Roman" panose="02020603050405020304" pitchFamily="18" charset="0"/>
              </a:rPr>
              <a:t>Khatavkar</a:t>
            </a:r>
            <a:r>
              <a:rPr lang="en-IN" dirty="0">
                <a:solidFill>
                  <a:schemeClr val="tx1"/>
                </a:solidFill>
                <a:latin typeface="Times New Roman" panose="02020603050405020304" pitchFamily="18" charset="0"/>
                <a:cs typeface="Times New Roman" panose="02020603050405020304" pitchFamily="18" charset="0"/>
              </a:rPr>
              <a:t>, Rahul S. </a:t>
            </a:r>
            <a:r>
              <a:rPr lang="en-IN" dirty="0" err="1">
                <a:solidFill>
                  <a:schemeClr val="tx1"/>
                </a:solidFill>
                <a:latin typeface="Times New Roman" panose="02020603050405020304" pitchFamily="18" charset="0"/>
                <a:cs typeface="Times New Roman" panose="02020603050405020304" pitchFamily="18" charset="0"/>
              </a:rPr>
              <a:t>Kini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Suyash</a:t>
            </a:r>
            <a:r>
              <a:rPr lang="en-IN" dirty="0">
                <a:solidFill>
                  <a:schemeClr val="tx1"/>
                </a:solidFill>
                <a:latin typeface="Times New Roman" panose="02020603050405020304" pitchFamily="18" charset="0"/>
                <a:cs typeface="Times New Roman" panose="02020603050405020304" pitchFamily="18" charset="0"/>
              </a:rPr>
              <a:t> K. Pandey and Vaibhav V. </a:t>
            </a:r>
            <a:r>
              <a:rPr lang="en-IN" dirty="0" err="1">
                <a:solidFill>
                  <a:schemeClr val="tx1"/>
                </a:solidFill>
                <a:latin typeface="Times New Roman" panose="02020603050405020304" pitchFamily="18" charset="0"/>
                <a:cs typeface="Times New Roman" panose="02020603050405020304" pitchFamily="18" charset="0"/>
              </a:rPr>
              <a:t>Gijare</a:t>
            </a:r>
            <a:r>
              <a:rPr lang="en-IN" dirty="0">
                <a:solidFill>
                  <a:schemeClr val="tx1"/>
                </a:solidFill>
                <a:latin typeface="Times New Roman" panose="02020603050405020304" pitchFamily="18" charset="0"/>
                <a:cs typeface="Times New Roman" panose="02020603050405020304" pitchFamily="18" charset="0"/>
              </a:rPr>
              <a:t>, "Intelligent Food Dispenser (IFD)", published by IOSR Journal of Engineering (IOSRJEN)</a:t>
            </a:r>
          </a:p>
          <a:p>
            <a:pPr>
              <a:lnSpc>
                <a:spcPct val="150000"/>
              </a:lnSpc>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 the year 2018, Sir </a:t>
            </a:r>
            <a:r>
              <a:rPr lang="en-IN" b="0" dirty="0">
                <a:solidFill>
                  <a:schemeClr val="tx1"/>
                </a:solidFill>
                <a:latin typeface="Times New Roman" panose="02020603050405020304" pitchFamily="18" charset="0"/>
                <a:cs typeface="Times New Roman" panose="02020603050405020304" pitchFamily="18" charset="0"/>
              </a:rPr>
              <a:t>R. Ravikumar, </a:t>
            </a:r>
            <a:r>
              <a:rPr lang="en-IN" b="0" dirty="0" err="1">
                <a:solidFill>
                  <a:schemeClr val="tx1"/>
                </a:solidFill>
                <a:latin typeface="Times New Roman" panose="02020603050405020304" pitchFamily="18" charset="0"/>
                <a:cs typeface="Times New Roman" panose="02020603050405020304" pitchFamily="18" charset="0"/>
              </a:rPr>
              <a:t>Dr.</a:t>
            </a:r>
            <a:r>
              <a:rPr lang="en-IN" b="0" dirty="0">
                <a:solidFill>
                  <a:schemeClr val="tx1"/>
                </a:solidFill>
                <a:latin typeface="Times New Roman" panose="02020603050405020304" pitchFamily="18" charset="0"/>
                <a:cs typeface="Times New Roman" panose="02020603050405020304" pitchFamily="18" charset="0"/>
              </a:rPr>
              <a:t> V. </a:t>
            </a:r>
            <a:r>
              <a:rPr lang="en-IN" b="0" dirty="0" err="1">
                <a:solidFill>
                  <a:schemeClr val="tx1"/>
                </a:solidFill>
                <a:latin typeface="Times New Roman" panose="02020603050405020304" pitchFamily="18" charset="0"/>
                <a:cs typeface="Times New Roman" panose="02020603050405020304" pitchFamily="18" charset="0"/>
              </a:rPr>
              <a:t>Arulmozhi</a:t>
            </a:r>
            <a:r>
              <a:rPr lang="en-IN" b="0"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was worked on </a:t>
            </a:r>
            <a:r>
              <a:rPr lang="en-IN" b="0" dirty="0">
                <a:solidFill>
                  <a:schemeClr val="tx1"/>
                </a:solidFill>
                <a:latin typeface="Times New Roman" panose="02020603050405020304" pitchFamily="18" charset="0"/>
                <a:cs typeface="Times New Roman" panose="02020603050405020304" pitchFamily="18" charset="0"/>
              </a:rPr>
              <a:t>Digital Image Processing-A Quick Review.</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46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067224" y="861911"/>
            <a:ext cx="7256630" cy="5134177"/>
          </a:xfrm>
        </p:spPr>
        <p:txBody>
          <a:bodyPr/>
          <a:lstStyle/>
          <a:p>
            <a:pPr marL="0" indent="0" algn="ctr">
              <a:buNone/>
            </a:pPr>
            <a:endParaRPr lang="en-US" sz="66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lgn="ctr">
              <a:buNone/>
            </a:pPr>
            <a:endParaRPr lang="en-US" sz="48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0" indent="0" algn="ctr">
              <a:buNone/>
            </a:pPr>
            <a:r>
              <a:rPr lang="en-US" sz="48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 </a:t>
            </a:r>
            <a:r>
              <a:rPr lang="en-US" sz="48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Wingdings" panose="05000000000000000000" pitchFamily="2" charset="2"/>
              </a:rPr>
              <a:t></a:t>
            </a:r>
          </a:p>
          <a:p>
            <a:pPr marL="0" indent="0" algn="ctr">
              <a:buNone/>
            </a:pPr>
            <a:endParaRPr lang="en-US" sz="66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6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5708-F4FF-43E2-A63D-2EB0A7D73931}"/>
              </a:ext>
            </a:extLst>
          </p:cNvPr>
          <p:cNvSpPr>
            <a:spLocks noGrp="1"/>
          </p:cNvSpPr>
          <p:nvPr>
            <p:ph type="title"/>
          </p:nvPr>
        </p:nvSpPr>
        <p:spPr>
          <a:xfrm>
            <a:off x="688157" y="764373"/>
            <a:ext cx="3164752" cy="611940"/>
          </a:xfrm>
        </p:spPr>
        <p:txBody>
          <a:bodyPr>
            <a:no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CONTENT</a:t>
            </a:r>
            <a:r>
              <a:rPr lang="en-US" sz="3200" b="1" dirty="0">
                <a:solidFill>
                  <a:srgbClr val="002060"/>
                </a:solidFill>
                <a:latin typeface="Times New Roman" panose="02020603050405020304" pitchFamily="18" charset="0"/>
                <a:cs typeface="Times New Roman" panose="02020603050405020304" pitchFamily="18" charset="0"/>
              </a:rPr>
              <a:t>:</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A1DD2F-C298-460C-8272-EFA7EE224832}"/>
              </a:ext>
            </a:extLst>
          </p:cNvPr>
          <p:cNvSpPr>
            <a:spLocks noGrp="1"/>
          </p:cNvSpPr>
          <p:nvPr>
            <p:ph idx="1"/>
          </p:nvPr>
        </p:nvSpPr>
        <p:spPr>
          <a:xfrm>
            <a:off x="838200" y="1722268"/>
            <a:ext cx="10515600" cy="4454695"/>
          </a:xfrm>
        </p:spPr>
        <p:txBody>
          <a:bodyPr>
            <a:normAutofit fontScale="77500" lnSpcReduction="20000"/>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STATEMENT</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OBJECTIVES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LITERATURE SURVEY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METHODOLOGY</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IMPLEMENTATION</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APPLICATIONS AND ADVANTAGES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 </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p:txBody>
      </p:sp>
      <p:pic>
        <p:nvPicPr>
          <p:cNvPr id="7" name="Picture 6">
            <a:extLst>
              <a:ext uri="{FF2B5EF4-FFF2-40B4-BE49-F238E27FC236}">
                <a16:creationId xmlns:a16="http://schemas.microsoft.com/office/drawing/2014/main" id="{5BEF8986-3B28-7B3A-728D-468D31980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573" y="764373"/>
            <a:ext cx="4066163" cy="2795950"/>
          </a:xfrm>
          <a:prstGeom prst="rect">
            <a:avLst/>
          </a:prstGeom>
          <a:effectLst>
            <a:softEdge rad="127000"/>
          </a:effectLst>
        </p:spPr>
      </p:pic>
    </p:spTree>
    <p:extLst>
      <p:ext uri="{BB962C8B-B14F-4D97-AF65-F5344CB8AC3E}">
        <p14:creationId xmlns:p14="http://schemas.microsoft.com/office/powerpoint/2010/main" val="1043223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BBEE-A89B-44E3-B9B6-79AAFC2C1872}"/>
              </a:ext>
            </a:extLst>
          </p:cNvPr>
          <p:cNvSpPr>
            <a:spLocks noGrp="1"/>
          </p:cNvSpPr>
          <p:nvPr>
            <p:ph type="title"/>
          </p:nvPr>
        </p:nvSpPr>
        <p:spPr>
          <a:xfrm flipH="1">
            <a:off x="825610" y="368422"/>
            <a:ext cx="6282199" cy="1025372"/>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 ABSTRACT:</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0308D6-A59C-4937-A835-847E5E041772}"/>
              </a:ext>
            </a:extLst>
          </p:cNvPr>
          <p:cNvSpPr>
            <a:spLocks noGrp="1"/>
          </p:cNvSpPr>
          <p:nvPr>
            <p:ph idx="1"/>
          </p:nvPr>
        </p:nvSpPr>
        <p:spPr>
          <a:xfrm>
            <a:off x="825610" y="1012874"/>
            <a:ext cx="10515600" cy="5486130"/>
          </a:xfrm>
        </p:spPr>
        <p:txBody>
          <a:bodyPr>
            <a:normAutofit fontScale="92500" lnSpcReduction="20000"/>
          </a:bodyPr>
          <a:lstStyle/>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motive of our project is to offer a simpler and extra efficient way for the pet owners to feed their pets.</a:t>
            </a:r>
          </a:p>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system makes use of Internet of Things and Digital Image Processing for implementation.</a:t>
            </a:r>
          </a:p>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The Ultrasonic Sensor is placed in order to detect the pet in front of the system. Once pet detection is done the camera is switched on and captures image of the pet and processes. </a:t>
            </a:r>
          </a:p>
          <a:p>
            <a:pPr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If the pet is recognized as required pet, a dc motor will be activated to dispense food.</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design also contains the call for pet at feed time, refill alert, dual power supply with battery charger, Message alert system for owner in case of pet don’t get it’s feed, safety lock for container, sensor based system to serve previously served feed in case of left feed and the priority feeder with dual option of serve as by owner can opt for multi time and pet can opt for 1 time between feed time gap.</a:t>
            </a: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50000"/>
              </a:lnSpc>
              <a:buNone/>
            </a:pPr>
            <a:endParaRPr lang="en-IN" sz="20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27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A24D-705B-46B8-A2CE-A483A81A9F5C}"/>
              </a:ext>
            </a:extLst>
          </p:cNvPr>
          <p:cNvSpPr>
            <a:spLocks noGrp="1"/>
          </p:cNvSpPr>
          <p:nvPr>
            <p:ph type="title"/>
          </p:nvPr>
        </p:nvSpPr>
        <p:spPr>
          <a:xfrm>
            <a:off x="818983" y="313098"/>
            <a:ext cx="3841793" cy="754143"/>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INTRODUCTION:</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D783C6-C9E2-4340-80F4-FD666A1EBD3E}"/>
              </a:ext>
            </a:extLst>
          </p:cNvPr>
          <p:cNvSpPr>
            <a:spLocks noGrp="1"/>
          </p:cNvSpPr>
          <p:nvPr>
            <p:ph idx="1"/>
          </p:nvPr>
        </p:nvSpPr>
        <p:spPr>
          <a:xfrm>
            <a:off x="818984" y="1024274"/>
            <a:ext cx="10587547" cy="5299788"/>
          </a:xfrm>
        </p:spPr>
        <p:txBody>
          <a:bodyPr>
            <a:noAutofit/>
          </a:bodyPr>
          <a:lstStyle/>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Nowadays most of us are fascinated to have pets at home. </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But in our busy schedule we fail to pay attention on our pet thus it doesn’t get proper food on time.</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above issue is resolved by introducing an Automatic Pet Feeding System to ensure feeding pet on time. </a:t>
            </a:r>
          </a:p>
          <a:p>
            <a:pPr algn="just">
              <a:lnSpc>
                <a:spcPct val="150000"/>
              </a:lnSpc>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System consists of food storage, dc motor, dispenser, feeding bowl, ultrasonic sensor and Arduino  to control the operations. </a:t>
            </a:r>
          </a:p>
          <a:p>
            <a:pPr marL="285750" marR="18415" indent="-285750" algn="just">
              <a:lnSpc>
                <a:spcPct val="152000"/>
              </a:lnSpc>
              <a:spcAft>
                <a:spcPts val="25"/>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rPr>
              <a:t>Automated pet feeder is one of the new technologies for feeding pet. It will help pet owner to take care of their pet while they are not at home. </a:t>
            </a:r>
          </a:p>
          <a:p>
            <a:pPr marL="285750" marR="18415" indent="-285750" algn="just">
              <a:lnSpc>
                <a:spcPct val="152000"/>
              </a:lnSpc>
              <a:spcAft>
                <a:spcPts val="25"/>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rPr>
              <a:t>Even the owners are not at home, they still can feed their pet. Automated pet feeder is one of the pet feeders that will be controlled by a wireless infra-red remote control. </a:t>
            </a:r>
          </a:p>
          <a:p>
            <a:pPr algn="just">
              <a:lnSpc>
                <a:spcPct val="150000"/>
              </a:lnSpc>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02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DCD578-CD64-4C0C-8CBB-E718E8505E58}"/>
              </a:ext>
            </a:extLst>
          </p:cNvPr>
          <p:cNvSpPr/>
          <p:nvPr/>
        </p:nvSpPr>
        <p:spPr>
          <a:xfrm>
            <a:off x="441788" y="1243174"/>
            <a:ext cx="10644027" cy="3778022"/>
          </a:xfrm>
          <a:prstGeom prst="rect">
            <a:avLst/>
          </a:prstGeom>
        </p:spPr>
        <p:txBody>
          <a:bodyPr wrap="square">
            <a:spAutoFit/>
          </a:bodyPr>
          <a:lstStyle/>
          <a:p>
            <a:pPr marL="285750" marR="18415" indent="-285750" algn="just">
              <a:lnSpc>
                <a:spcPct val="152000"/>
              </a:lnSpc>
              <a:spcAft>
                <a:spcPts val="25"/>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rPr>
              <a:t>The automated pet feeder will be automatically dispenses predetermined amounts of food at the exact times user choose with controlled by a wireless infra red remote control. </a:t>
            </a:r>
          </a:p>
          <a:p>
            <a:pPr marL="285750" marR="18415" indent="-285750" algn="just">
              <a:lnSpc>
                <a:spcPct val="152000"/>
              </a:lnSpc>
              <a:spcAft>
                <a:spcPts val="25"/>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rPr>
              <a:t>As pet lovers, user should understand those pets also need a proper diet management. Sometimes, the responsibilities of life inhibit pet owners from properly caring for their pets. </a:t>
            </a:r>
          </a:p>
          <a:p>
            <a:pPr marL="285750" marR="18415" indent="-285750" algn="just">
              <a:lnSpc>
                <a:spcPct val="152000"/>
              </a:lnSpc>
              <a:spcAft>
                <a:spcPts val="25"/>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rPr>
              <a:t>Pet care should be fun, not burdensome and so the goal of this project is to assist owner with pet care by providing an automatic pet feeder.</a:t>
            </a:r>
          </a:p>
          <a:p>
            <a:pPr marL="285750" marR="18415" indent="-285750" algn="just">
              <a:lnSpc>
                <a:spcPct val="152000"/>
              </a:lnSpc>
              <a:spcAft>
                <a:spcPts val="25"/>
              </a:spcAft>
              <a:buFont typeface="Wingdings" panose="05000000000000000000" pitchFamily="2" charset="2"/>
              <a:buChar char="Ø"/>
            </a:pPr>
            <a:r>
              <a:rPr lang="en-US" sz="2000" dirty="0">
                <a:solidFill>
                  <a:srgbClr val="000000"/>
                </a:solidFill>
                <a:latin typeface="Times New Roman" panose="02020603050405020304" pitchFamily="18" charset="0"/>
                <a:ea typeface="Times New Roman" panose="02020603050405020304" pitchFamily="18" charset="0"/>
              </a:rPr>
              <a:t> The purpose of the project helps the owner of the pet feeding their pet on time even when they are not at home. </a:t>
            </a:r>
            <a:endParaRPr lang="en-US"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4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833D02-4510-4F01-BABF-7EC3AFCA6D36}"/>
              </a:ext>
            </a:extLst>
          </p:cNvPr>
          <p:cNvSpPr/>
          <p:nvPr/>
        </p:nvSpPr>
        <p:spPr>
          <a:xfrm>
            <a:off x="687234" y="418940"/>
            <a:ext cx="4306005" cy="461665"/>
          </a:xfrm>
          <a:prstGeom prst="rect">
            <a:avLst/>
          </a:prstGeom>
        </p:spPr>
        <p:txBody>
          <a:bodyPr wrap="square">
            <a:spAutoFit/>
          </a:bodyPr>
          <a:lstStyle/>
          <a:p>
            <a:r>
              <a:rPr lang="en-IN" sz="2400" b="1" dirty="0">
                <a:solidFill>
                  <a:srgbClr val="002060"/>
                </a:solidFill>
                <a:latin typeface="Times New Roman" panose="02020603050405020304" pitchFamily="18" charset="0"/>
                <a:ea typeface="Times New Roman" panose="02020603050405020304" pitchFamily="18" charset="0"/>
              </a:rPr>
              <a:t>PROBLEM STATEMENT:</a:t>
            </a:r>
            <a:endParaRPr lang="en-US" dirty="0">
              <a:solidFill>
                <a:srgbClr val="002060"/>
              </a:solidFill>
            </a:endParaRPr>
          </a:p>
        </p:txBody>
      </p:sp>
      <p:sp>
        <p:nvSpPr>
          <p:cNvPr id="5" name="Rectangle 4">
            <a:extLst>
              <a:ext uri="{FF2B5EF4-FFF2-40B4-BE49-F238E27FC236}">
                <a16:creationId xmlns:a16="http://schemas.microsoft.com/office/drawing/2014/main" id="{5E1CDF37-CAC5-410B-AE42-246A87775B8A}"/>
              </a:ext>
            </a:extLst>
          </p:cNvPr>
          <p:cNvSpPr/>
          <p:nvPr/>
        </p:nvSpPr>
        <p:spPr>
          <a:xfrm>
            <a:off x="687234" y="969298"/>
            <a:ext cx="9935110" cy="3953775"/>
          </a:xfrm>
          <a:prstGeom prst="rect">
            <a:avLst/>
          </a:prstGeom>
        </p:spPr>
        <p:txBody>
          <a:bodyPr wrap="square">
            <a:spAutoFit/>
          </a:bodyPr>
          <a:lstStyle/>
          <a:p>
            <a:pPr marL="342900" marR="18415" indent="-342900" algn="just">
              <a:lnSpc>
                <a:spcPct val="152000"/>
              </a:lnSpc>
              <a:spcAft>
                <a:spcPts val="25"/>
              </a:spcAft>
              <a:buFont typeface="Wingdings" panose="05000000000000000000" pitchFamily="2" charset="2"/>
              <a:buChar char="Ø"/>
            </a:pPr>
            <a:r>
              <a:rPr lang="en-US" sz="2400" dirty="0">
                <a:solidFill>
                  <a:srgbClr val="000000"/>
                </a:solidFill>
                <a:latin typeface="Times New Roman" panose="02020603050405020304" pitchFamily="18" charset="0"/>
                <a:ea typeface="Times New Roman" panose="02020603050405020304" pitchFamily="18" charset="0"/>
              </a:rPr>
              <a:t>Many pet owners have busy lifestyles or travel frequently, making it difficult to ensure their pets receive timely meals. Traditional feeding methods are limited, and finding a reliable way to feed pets when the owner is not physically present can be a concern.</a:t>
            </a:r>
            <a:endParaRPr lang="en-US" sz="2000" dirty="0">
              <a:solidFill>
                <a:srgbClr val="000000"/>
              </a:solidFill>
              <a:latin typeface="Times New Roman" panose="02020603050405020304" pitchFamily="18" charset="0"/>
              <a:ea typeface="Times New Roman" panose="02020603050405020304" pitchFamily="18" charset="0"/>
            </a:endParaRPr>
          </a:p>
          <a:p>
            <a:pPr marL="342900" marR="18415" indent="-342900" algn="just">
              <a:lnSpc>
                <a:spcPct val="152000"/>
              </a:lnSpc>
              <a:spcAft>
                <a:spcPts val="25"/>
              </a:spcAft>
              <a:buFont typeface="Wingdings" panose="05000000000000000000" pitchFamily="2" charset="2"/>
              <a:buChar char="Ø"/>
            </a:pPr>
            <a:r>
              <a:rPr lang="en-US" sz="2400" dirty="0">
                <a:solidFill>
                  <a:srgbClr val="000000"/>
                </a:solidFill>
                <a:latin typeface="Times New Roman" panose="02020603050405020304" pitchFamily="18" charset="0"/>
                <a:ea typeface="Times New Roman" panose="02020603050405020304" pitchFamily="18" charset="0"/>
              </a:rPr>
              <a:t>Sick pets require special diets and large amounts of time and money Difficult to make sure the correct pet is</a:t>
            </a:r>
            <a:r>
              <a:rPr lang="en-US" sz="2000" dirty="0">
                <a:solidFill>
                  <a:srgbClr val="000000"/>
                </a:solidFill>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receiving medication or special food No product on the market to address this issue.</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957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9035941F-8866-4947-B4AC-9B55269F56B4}"/>
              </a:ext>
            </a:extLst>
          </p:cNvPr>
          <p:cNvSpPr>
            <a:spLocks noGrp="1"/>
          </p:cNvSpPr>
          <p:nvPr>
            <p:ph idx="1"/>
          </p:nvPr>
        </p:nvSpPr>
        <p:spPr>
          <a:xfrm>
            <a:off x="467532" y="636156"/>
            <a:ext cx="10832242" cy="6075007"/>
          </a:xfrm>
        </p:spPr>
        <p:txBody>
          <a:bodyPr>
            <a:no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Automate Pet Feeding : Automatically dispense the correct amount of food at scheduled times. Ensures pets are fed even when owners are not home.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Personalize Feeding Plans : Use digital image processing and AI to recognize individual pets. Dispense the appropriate type and amount of food for each pet.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Support Multiple Pet Species : Separate food containers and plates for different species. Store and dispense various types of food suitable for different pets.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Feed Quantity and Time Adjustment :The system allows users to control the quantity of food served in each feeding and the duration the bowl remains accessible for the pet to eat. </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Improve Pet Health and Well-being: Prevent overeating or </a:t>
            </a:r>
            <a:r>
              <a:rPr lang="en-US" sz="2000" dirty="0" err="1">
                <a:latin typeface="Times New Roman" panose="02020603050405020304" pitchFamily="18" charset="0"/>
                <a:cs typeface="Times New Roman" panose="02020603050405020304" pitchFamily="18" charset="0"/>
              </a:rPr>
              <a:t>underfeeding.Ensure</a:t>
            </a:r>
            <a:r>
              <a:rPr lang="en-US" sz="2000" dirty="0">
                <a:latin typeface="Times New Roman" panose="02020603050405020304" pitchFamily="18" charset="0"/>
                <a:cs typeface="Times New Roman" panose="02020603050405020304" pitchFamily="18" charset="0"/>
              </a:rPr>
              <a:t> pets receive the right amount of food at the right times.</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Call for pet at feed time This feature is use to call the pet at the time of feed with the owner’s voice which is most familiar to the pet even though the owner is not at home. </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2124A04-1F75-415A-9889-BE22ACC77CBD}"/>
              </a:ext>
            </a:extLst>
          </p:cNvPr>
          <p:cNvSpPr>
            <a:spLocks noGrp="1"/>
          </p:cNvSpPr>
          <p:nvPr>
            <p:ph type="title"/>
          </p:nvPr>
        </p:nvSpPr>
        <p:spPr>
          <a:xfrm>
            <a:off x="467532" y="173931"/>
            <a:ext cx="3841793" cy="754143"/>
          </a:xfrm>
        </p:spPr>
        <p:txBody>
          <a:bodyPr>
            <a:normAutofit/>
          </a:bodyPr>
          <a:lstStyle/>
          <a:p>
            <a:r>
              <a:rPr lang="en-US" sz="2800" b="1" dirty="0">
                <a:solidFill>
                  <a:srgbClr val="002060"/>
                </a:solidFill>
                <a:latin typeface="Times New Roman" panose="02020603050405020304" pitchFamily="18" charset="0"/>
                <a:cs typeface="Times New Roman" panose="02020603050405020304" pitchFamily="18" charset="0"/>
              </a:rPr>
              <a:t>OBJECTIVES:</a:t>
            </a:r>
            <a:endParaRPr lang="en-IN" sz="2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62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1893A3C-041F-4780-93C8-A1571496FE45}"/>
              </a:ext>
            </a:extLst>
          </p:cNvPr>
          <p:cNvGraphicFramePr>
            <a:graphicFrameLocks noGrp="1"/>
          </p:cNvGraphicFramePr>
          <p:nvPr>
            <p:extLst>
              <p:ext uri="{D42A27DB-BD31-4B8C-83A1-F6EECF244321}">
                <p14:modId xmlns:p14="http://schemas.microsoft.com/office/powerpoint/2010/main" val="1917812983"/>
              </p:ext>
            </p:extLst>
          </p:nvPr>
        </p:nvGraphicFramePr>
        <p:xfrm>
          <a:off x="267129" y="695418"/>
          <a:ext cx="11657741" cy="5894427"/>
        </p:xfrm>
        <a:graphic>
          <a:graphicData uri="http://schemas.openxmlformats.org/drawingml/2006/table">
            <a:tbl>
              <a:tblPr firstRow="1" bandRow="1">
                <a:tableStyleId>{5C22544A-7EE6-4342-B048-85BDC9FD1C3A}</a:tableStyleId>
              </a:tblPr>
              <a:tblGrid>
                <a:gridCol w="2058054">
                  <a:extLst>
                    <a:ext uri="{9D8B030D-6E8A-4147-A177-3AD203B41FA5}">
                      <a16:colId xmlns:a16="http://schemas.microsoft.com/office/drawing/2014/main" val="1145639946"/>
                    </a:ext>
                  </a:extLst>
                </a:gridCol>
                <a:gridCol w="1154330">
                  <a:extLst>
                    <a:ext uri="{9D8B030D-6E8A-4147-A177-3AD203B41FA5}">
                      <a16:colId xmlns:a16="http://schemas.microsoft.com/office/drawing/2014/main" val="2114159"/>
                    </a:ext>
                  </a:extLst>
                </a:gridCol>
                <a:gridCol w="1345915">
                  <a:extLst>
                    <a:ext uri="{9D8B030D-6E8A-4147-A177-3AD203B41FA5}">
                      <a16:colId xmlns:a16="http://schemas.microsoft.com/office/drawing/2014/main" val="3750163283"/>
                    </a:ext>
                  </a:extLst>
                </a:gridCol>
                <a:gridCol w="2280863">
                  <a:extLst>
                    <a:ext uri="{9D8B030D-6E8A-4147-A177-3AD203B41FA5}">
                      <a16:colId xmlns:a16="http://schemas.microsoft.com/office/drawing/2014/main" val="2801086378"/>
                    </a:ext>
                  </a:extLst>
                </a:gridCol>
                <a:gridCol w="4818579">
                  <a:extLst>
                    <a:ext uri="{9D8B030D-6E8A-4147-A177-3AD203B41FA5}">
                      <a16:colId xmlns:a16="http://schemas.microsoft.com/office/drawing/2014/main" val="4186838932"/>
                    </a:ext>
                  </a:extLst>
                </a:gridCol>
              </a:tblGrid>
              <a:tr h="753238">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t>PUBLISH</a:t>
                      </a:r>
                    </a:p>
                  </a:txBody>
                  <a:tcPr/>
                </a:tc>
                <a:tc>
                  <a:txBody>
                    <a:bodyPr/>
                    <a:lstStyle/>
                    <a:p>
                      <a:r>
                        <a:rPr lang="en-US" dirty="0"/>
                        <a:t>AUTHOR </a:t>
                      </a:r>
                    </a:p>
                  </a:txBody>
                  <a:tcPr/>
                </a:tc>
                <a:tc>
                  <a:txBody>
                    <a:bodyPr/>
                    <a:lstStyle/>
                    <a:p>
                      <a:r>
                        <a:rPr lang="en-US" dirty="0"/>
                        <a:t>INFERENCE</a:t>
                      </a:r>
                    </a:p>
                  </a:txBody>
                  <a:tcPr/>
                </a:tc>
                <a:extLst>
                  <a:ext uri="{0D108BD9-81ED-4DB2-BD59-A6C34878D82A}">
                    <a16:rowId xmlns:a16="http://schemas.microsoft.com/office/drawing/2014/main" val="1696325259"/>
                  </a:ext>
                </a:extLst>
              </a:tr>
              <a:tr h="0">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Design of Smart Pet Food Dispenser using Embedded System</a:t>
                      </a:r>
                    </a:p>
                  </a:txBody>
                  <a:tcPr/>
                </a:tc>
                <a:tc>
                  <a:txBody>
                    <a:bodyPr/>
                    <a:lstStyle/>
                    <a:p>
                      <a:r>
                        <a:rPr lang="en-US" sz="2000" dirty="0">
                          <a:latin typeface="Times New Roman" panose="02020603050405020304" pitchFamily="18" charset="0"/>
                          <a:cs typeface="Times New Roman" panose="02020603050405020304" pitchFamily="18" charset="0"/>
                        </a:rPr>
                        <a:t>2023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IEEE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000" u="sng" kern="1200" dirty="0">
                          <a:effectLst/>
                          <a:latin typeface="Times New Roman" panose="02020603050405020304" pitchFamily="18" charset="0"/>
                          <a:cs typeface="Times New Roman" panose="02020603050405020304" pitchFamily="18" charset="0"/>
                        </a:rPr>
                        <a:t>Ekta </a:t>
                      </a:r>
                      <a:r>
                        <a:rPr lang="en-US" sz="2000" u="sng" kern="1200" dirty="0" err="1">
                          <a:effectLst/>
                          <a:latin typeface="Times New Roman" panose="02020603050405020304" pitchFamily="18" charset="0"/>
                          <a:cs typeface="Times New Roman" panose="02020603050405020304" pitchFamily="18" charset="0"/>
                        </a:rPr>
                        <a:t>Jain,Sakshi</a:t>
                      </a:r>
                      <a:r>
                        <a:rPr lang="en-US" sz="2000" u="sng" kern="1200" dirty="0">
                          <a:effectLst/>
                          <a:latin typeface="Times New Roman" panose="02020603050405020304" pitchFamily="18" charset="0"/>
                          <a:cs typeface="Times New Roman" panose="02020603050405020304" pitchFamily="18" charset="0"/>
                        </a:rPr>
                        <a:t> </a:t>
                      </a:r>
                      <a:r>
                        <a:rPr lang="en-US" sz="2000" u="sng" kern="1200" dirty="0" err="1">
                          <a:effectLst/>
                          <a:latin typeface="Times New Roman" panose="02020603050405020304" pitchFamily="18" charset="0"/>
                          <a:cs typeface="Times New Roman" panose="02020603050405020304" pitchFamily="18" charset="0"/>
                        </a:rPr>
                        <a:t>Badwaik</a:t>
                      </a:r>
                      <a:r>
                        <a:rPr lang="en-US" sz="2000" u="sng" kern="1200" dirty="0">
                          <a:effectLst/>
                          <a:latin typeface="Times New Roman" panose="02020603050405020304" pitchFamily="18" charset="0"/>
                          <a:cs typeface="Times New Roman" panose="02020603050405020304" pitchFamily="18" charset="0"/>
                        </a:rPr>
                        <a:t>, </a:t>
                      </a:r>
                      <a:r>
                        <a:rPr lang="en-US" sz="2000" u="sng" kern="1200" dirty="0" err="1">
                          <a:effectLst/>
                          <a:latin typeface="Times New Roman" panose="02020603050405020304" pitchFamily="18" charset="0"/>
                          <a:cs typeface="Times New Roman" panose="02020603050405020304" pitchFamily="18" charset="0"/>
                        </a:rPr>
                        <a:t>Sampada</a:t>
                      </a:r>
                      <a:r>
                        <a:rPr lang="en-US" sz="2000" u="sng" kern="1200" dirty="0">
                          <a:effectLst/>
                          <a:latin typeface="Times New Roman" panose="02020603050405020304" pitchFamily="18" charset="0"/>
                          <a:cs typeface="Times New Roman" panose="02020603050405020304" pitchFamily="18" charset="0"/>
                        </a:rPr>
                        <a:t> </a:t>
                      </a:r>
                      <a:r>
                        <a:rPr lang="en-US" sz="2000" u="sng" kern="1200" dirty="0" err="1">
                          <a:effectLst/>
                          <a:latin typeface="Times New Roman" panose="02020603050405020304" pitchFamily="18" charset="0"/>
                          <a:cs typeface="Times New Roman" panose="02020603050405020304" pitchFamily="18" charset="0"/>
                        </a:rPr>
                        <a:t>Khirwadkar,Shruti</a:t>
                      </a:r>
                      <a:r>
                        <a:rPr lang="en-US" sz="2000" u="sng" kern="1200" dirty="0">
                          <a:effectLst/>
                          <a:latin typeface="Times New Roman" panose="02020603050405020304" pitchFamily="18" charset="0"/>
                          <a:cs typeface="Times New Roman" panose="02020603050405020304" pitchFamily="18" charset="0"/>
                        </a:rPr>
                        <a:t> </a:t>
                      </a:r>
                      <a:r>
                        <a:rPr lang="en-US" sz="2000" u="sng" kern="1200" dirty="0" err="1">
                          <a:effectLst/>
                          <a:latin typeface="Times New Roman" panose="02020603050405020304" pitchFamily="18" charset="0"/>
                          <a:cs typeface="Times New Roman" panose="02020603050405020304" pitchFamily="18" charset="0"/>
                        </a:rPr>
                        <a:t>Thakare</a:t>
                      </a:r>
                      <a:r>
                        <a:rPr lang="en-US" sz="2000" u="sng" kern="1200" dirty="0">
                          <a:effectLst/>
                          <a:latin typeface="Times New Roman" panose="02020603050405020304" pitchFamily="18" charset="0"/>
                          <a:cs typeface="Times New Roman" panose="02020603050405020304" pitchFamily="18" charset="0"/>
                        </a:rPr>
                        <a:t>, Pankaj </a:t>
                      </a:r>
                      <a:r>
                        <a:rPr lang="en-US" sz="2000" u="sng" kern="1200" dirty="0" err="1">
                          <a:effectLst/>
                          <a:latin typeface="Times New Roman" panose="02020603050405020304" pitchFamily="18" charset="0"/>
                          <a:cs typeface="Times New Roman" panose="02020603050405020304" pitchFamily="18" charset="0"/>
                        </a:rPr>
                        <a:t>H.Chandankhede</a:t>
                      </a:r>
                      <a:endParaRPr lang="en-IN" sz="1800" u="sng" dirty="0">
                        <a:latin typeface="Times New Roman" panose="02020603050405020304" pitchFamily="18" charset="0"/>
                        <a:cs typeface="Times New Roman" panose="02020603050405020304" pitchFamily="18" charset="0"/>
                      </a:endParaRPr>
                    </a:p>
                  </a:txBody>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project's goal is to create an Internet of Things-based autonomous pet feeding system (IoT). Pets will become obese if we give them free food. This device will also be used to train pets to eat on schedules by keeping track of their feeding patterns. </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9447515"/>
                  </a:ext>
                </a:extLst>
              </a:tr>
              <a:tr h="14835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baseline="0" dirty="0">
                          <a:effectLst/>
                          <a:latin typeface="Times New Roman" panose="02020603050405020304" pitchFamily="18" charset="0"/>
                          <a:cs typeface="Times New Roman" panose="02020603050405020304" pitchFamily="18" charset="0"/>
                        </a:rPr>
                        <a:t>Pests Detection Using Artificial Neural Network and Image Processing</a:t>
                      </a:r>
                    </a:p>
                  </a:txBody>
                  <a:tcPr/>
                </a:tc>
                <a:tc>
                  <a:txBody>
                    <a:bodyPr/>
                    <a:lstStyle/>
                    <a:p>
                      <a:r>
                        <a:rPr lang="en-US" sz="2000" dirty="0">
                          <a:latin typeface="Times New Roman" panose="02020603050405020304" pitchFamily="18" charset="0"/>
                          <a:cs typeface="Times New Roman" panose="02020603050405020304" pitchFamily="18" charset="0"/>
                        </a:rPr>
                        <a:t>2022</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IEEE</a:t>
                      </a:r>
                      <a:endParaRPr lang="en-IN" sz="2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u="sng" dirty="0">
                          <a:latin typeface="Times New Roman" panose="02020603050405020304" pitchFamily="18" charset="0"/>
                          <a:cs typeface="Times New Roman" panose="02020603050405020304" pitchFamily="18" charset="0"/>
                        </a:rPr>
                        <a:t> </a:t>
                      </a:r>
                      <a:r>
                        <a:rPr lang="en-IN" sz="2000" u="sng" dirty="0">
                          <a:latin typeface="Times New Roman" panose="02020603050405020304" pitchFamily="18" charset="0"/>
                          <a:cs typeface="Times New Roman" panose="02020603050405020304" pitchFamily="18" charset="0"/>
                        </a:rPr>
                        <a:t>Vineet  </a:t>
                      </a:r>
                      <a:r>
                        <a:rPr lang="en-IN" sz="2000" u="sng" dirty="0" err="1">
                          <a:latin typeface="Times New Roman" panose="02020603050405020304" pitchFamily="18" charset="0"/>
                          <a:cs typeface="Times New Roman" panose="02020603050405020304" pitchFamily="18" charset="0"/>
                        </a:rPr>
                        <a:t>kumar</a:t>
                      </a:r>
                      <a:r>
                        <a:rPr lang="en-IN" sz="2000" u="sng" dirty="0">
                          <a:latin typeface="Times New Roman" panose="02020603050405020304" pitchFamily="18" charset="0"/>
                          <a:cs typeface="Times New Roman" panose="02020603050405020304" pitchFamily="18" charset="0"/>
                        </a:rPr>
                        <a:t>,</a:t>
                      </a:r>
                    </a:p>
                    <a:p>
                      <a:r>
                        <a:rPr lang="en-IN" sz="2000" u="sng" dirty="0">
                          <a:latin typeface="Times New Roman" panose="02020603050405020304" pitchFamily="18" charset="0"/>
                          <a:cs typeface="Times New Roman" panose="02020603050405020304" pitchFamily="18" charset="0"/>
                        </a:rPr>
                        <a:t>Vijaya </a:t>
                      </a:r>
                      <a:r>
                        <a:rPr lang="en-IN" sz="2000" u="sng" dirty="0" err="1">
                          <a:latin typeface="Times New Roman" panose="02020603050405020304" pitchFamily="18" charset="0"/>
                          <a:cs typeface="Times New Roman" panose="02020603050405020304" pitchFamily="18" charset="0"/>
                        </a:rPr>
                        <a:t>laxmi</a:t>
                      </a:r>
                      <a:r>
                        <a:rPr lang="en-IN" sz="2000" u="sng" dirty="0">
                          <a:latin typeface="Times New Roman" panose="02020603050405020304" pitchFamily="18" charset="0"/>
                          <a:cs typeface="Times New Roman" panose="02020603050405020304" pitchFamily="18" charset="0"/>
                        </a:rPr>
                        <a:t>.</a:t>
                      </a:r>
                      <a:endParaRPr lang="en-IN" sz="2000" b="0" u="sng"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 this paper, Image processing works on the single dimensional image and multidimensional image and checks what happens with the image. Image processing is the core for many developing </a:t>
                      </a:r>
                    </a:p>
                    <a:p>
                      <a:r>
                        <a:rPr lang="en-US" sz="1800" dirty="0">
                          <a:latin typeface="Times New Roman" panose="02020603050405020304" pitchFamily="18" charset="0"/>
                          <a:cs typeface="Times New Roman" panose="02020603050405020304" pitchFamily="18" charset="0"/>
                        </a:rPr>
                        <a:t>techniques in real-time aspect.</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6952042"/>
                  </a:ext>
                </a:extLst>
              </a:tr>
              <a:tr h="1406037">
                <a:tc>
                  <a:txBody>
                    <a:bodyPr/>
                    <a:lstStyle/>
                    <a:p>
                      <a:pPr algn="just"/>
                      <a:r>
                        <a:rPr lang="en-US" sz="2000" dirty="0">
                          <a:latin typeface="Times New Roman" panose="02020603050405020304" pitchFamily="18" charset="0"/>
                          <a:cs typeface="Times New Roman" panose="02020603050405020304" pitchFamily="18" charset="0"/>
                        </a:rPr>
                        <a:t>Design and Implementation of an Automated Feeding </a:t>
                      </a:r>
                    </a:p>
                    <a:p>
                      <a:pPr algn="just"/>
                      <a:r>
                        <a:rPr lang="en-US" sz="2000" dirty="0">
                          <a:latin typeface="Times New Roman" panose="02020603050405020304" pitchFamily="18" charset="0"/>
                          <a:cs typeface="Times New Roman" panose="02020603050405020304" pitchFamily="18" charset="0"/>
                        </a:rPr>
                        <a:t>System in Poultry Farms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2021</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IEEE</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r>
                        <a:rPr lang="en-IN" sz="2000" u="sng" dirty="0" err="1">
                          <a:latin typeface="Times New Roman" panose="02020603050405020304" pitchFamily="18" charset="0"/>
                          <a:cs typeface="Times New Roman" panose="02020603050405020304" pitchFamily="18" charset="0"/>
                        </a:rPr>
                        <a:t>Ezzaldeem</a:t>
                      </a:r>
                      <a:r>
                        <a:rPr lang="en-IN" sz="2000" u="sng" dirty="0">
                          <a:latin typeface="Times New Roman" panose="02020603050405020304" pitchFamily="18" charset="0"/>
                          <a:cs typeface="Times New Roman" panose="02020603050405020304" pitchFamily="18" charset="0"/>
                        </a:rPr>
                        <a:t> </a:t>
                      </a:r>
                      <a:r>
                        <a:rPr lang="en-IN" sz="2000" u="sng" dirty="0" err="1">
                          <a:latin typeface="Times New Roman" panose="02020603050405020304" pitchFamily="18" charset="0"/>
                          <a:cs typeface="Times New Roman" panose="02020603050405020304" pitchFamily="18" charset="0"/>
                        </a:rPr>
                        <a:t>edwan</a:t>
                      </a:r>
                      <a:endParaRPr lang="en-IN" sz="2000" u="sng" dirty="0">
                        <a:latin typeface="Times New Roman" panose="02020603050405020304" pitchFamily="18" charset="0"/>
                        <a:cs typeface="Times New Roman" panose="02020603050405020304" pitchFamily="18" charset="0"/>
                      </a:endParaRPr>
                    </a:p>
                    <a:p>
                      <a:pPr algn="just"/>
                      <a:r>
                        <a:rPr lang="en-IN" sz="2000" u="sng" dirty="0">
                          <a:latin typeface="Times New Roman" panose="02020603050405020304" pitchFamily="18" charset="0"/>
                          <a:cs typeface="Times New Roman" panose="02020603050405020304" pitchFamily="18" charset="0"/>
                        </a:rPr>
                        <a:t>Mohammed</a:t>
                      </a:r>
                    </a:p>
                    <a:p>
                      <a:pPr algn="just"/>
                      <a:r>
                        <a:rPr lang="en-IN" sz="2000" u="sng" dirty="0" err="1">
                          <a:latin typeface="Times New Roman" panose="02020603050405020304" pitchFamily="18" charset="0"/>
                          <a:cs typeface="Times New Roman" panose="02020603050405020304" pitchFamily="18" charset="0"/>
                        </a:rPr>
                        <a:t>abuqassem</a:t>
                      </a:r>
                      <a:r>
                        <a:rPr lang="en-IN" sz="2000" u="sng" dirty="0">
                          <a:latin typeface="Times New Roman" panose="02020603050405020304" pitchFamily="18" charset="0"/>
                          <a:cs typeface="Times New Roman" panose="02020603050405020304" pitchFamily="18" charset="0"/>
                        </a:rPr>
                        <a:t>,</a:t>
                      </a:r>
                    </a:p>
                    <a:p>
                      <a:pPr algn="just"/>
                      <a:r>
                        <a:rPr lang="en-IN" sz="2000" u="sng" dirty="0">
                          <a:latin typeface="Times New Roman" panose="02020603050405020304" pitchFamily="18" charset="0"/>
                          <a:cs typeface="Times New Roman" panose="02020603050405020304" pitchFamily="18" charset="0"/>
                        </a:rPr>
                        <a:t>Said </a:t>
                      </a:r>
                      <a:r>
                        <a:rPr lang="en-IN" sz="2000" u="sng" dirty="0" err="1">
                          <a:latin typeface="Times New Roman" panose="02020603050405020304" pitchFamily="18" charset="0"/>
                          <a:cs typeface="Times New Roman" panose="02020603050405020304" pitchFamily="18" charset="0"/>
                        </a:rPr>
                        <a:t>abual</a:t>
                      </a:r>
                      <a:r>
                        <a:rPr lang="en-IN" sz="2000" u="sng" dirty="0">
                          <a:latin typeface="Times New Roman" panose="02020603050405020304" pitchFamily="18" charset="0"/>
                          <a:cs typeface="Times New Roman" panose="02020603050405020304" pitchFamily="18" charset="0"/>
                        </a:rPr>
                        <a:t> </a:t>
                      </a:r>
                      <a:r>
                        <a:rPr lang="en-IN" sz="2000" u="sng" dirty="0" err="1">
                          <a:latin typeface="Times New Roman" panose="02020603050405020304" pitchFamily="18" charset="0"/>
                          <a:cs typeface="Times New Roman" panose="02020603050405020304" pitchFamily="18" charset="0"/>
                        </a:rPr>
                        <a:t>Roos</a:t>
                      </a:r>
                      <a:r>
                        <a:rPr lang="en-IN" sz="2000" u="sng" dirty="0">
                          <a:latin typeface="Times New Roman" panose="02020603050405020304" pitchFamily="18" charset="0"/>
                          <a:cs typeface="Times New Roman" panose="02020603050405020304" pitchFamily="18" charset="0"/>
                        </a:rPr>
                        <a:t>,</a:t>
                      </a:r>
                    </a:p>
                    <a:p>
                      <a:pPr algn="just"/>
                      <a:r>
                        <a:rPr lang="en-IN" sz="2000" u="sng" dirty="0">
                          <a:latin typeface="Times New Roman" panose="02020603050405020304" pitchFamily="18" charset="0"/>
                          <a:cs typeface="Times New Roman" panose="02020603050405020304" pitchFamily="18" charset="0"/>
                        </a:rPr>
                        <a:t>Mohammed</a:t>
                      </a:r>
                    </a:p>
                    <a:p>
                      <a:pPr algn="just"/>
                      <a:r>
                        <a:rPr lang="en-IN" sz="2000" u="sng" dirty="0" err="1">
                          <a:latin typeface="Times New Roman" panose="02020603050405020304" pitchFamily="18" charset="0"/>
                          <a:cs typeface="Times New Roman" panose="02020603050405020304" pitchFamily="18" charset="0"/>
                        </a:rPr>
                        <a:t>elnaggar</a:t>
                      </a:r>
                      <a:endParaRPr lang="en-IN" sz="2000" u="sng"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In this paper, designed and implemented an effective, user-friendly automatic feeding system for poultry farms with a view of remedying the current challenges.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5052020"/>
                  </a:ext>
                </a:extLst>
              </a:tr>
            </a:tbl>
          </a:graphicData>
        </a:graphic>
      </p:graphicFrame>
      <p:sp>
        <p:nvSpPr>
          <p:cNvPr id="5" name="Title 1">
            <a:extLst>
              <a:ext uri="{FF2B5EF4-FFF2-40B4-BE49-F238E27FC236}">
                <a16:creationId xmlns:a16="http://schemas.microsoft.com/office/drawing/2014/main" id="{365D8249-43BC-4F0C-A4EF-1AD4691B2F2E}"/>
              </a:ext>
            </a:extLst>
          </p:cNvPr>
          <p:cNvSpPr>
            <a:spLocks noGrp="1"/>
          </p:cNvSpPr>
          <p:nvPr>
            <p:ph type="title"/>
          </p:nvPr>
        </p:nvSpPr>
        <p:spPr>
          <a:xfrm>
            <a:off x="267129" y="118612"/>
            <a:ext cx="4721440" cy="576806"/>
          </a:xfrm>
        </p:spPr>
        <p:txBody>
          <a:bodyPr>
            <a:normAutofit/>
          </a:bodyPr>
          <a:lstStyle/>
          <a:p>
            <a:r>
              <a:rPr lang="en-IN" sz="2800" b="1" dirty="0">
                <a:solidFill>
                  <a:srgbClr val="002060"/>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876424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79F3AD2-6056-4279-9AB3-D9B45E04FA4F}"/>
              </a:ext>
            </a:extLst>
          </p:cNvPr>
          <p:cNvGraphicFramePr>
            <a:graphicFrameLocks noGrp="1"/>
          </p:cNvGraphicFramePr>
          <p:nvPr>
            <p:extLst>
              <p:ext uri="{D42A27DB-BD31-4B8C-83A1-F6EECF244321}">
                <p14:modId xmlns:p14="http://schemas.microsoft.com/office/powerpoint/2010/main" val="2135554055"/>
              </p:ext>
            </p:extLst>
          </p:nvPr>
        </p:nvGraphicFramePr>
        <p:xfrm>
          <a:off x="260281" y="305000"/>
          <a:ext cx="11657741" cy="6392038"/>
        </p:xfrm>
        <a:graphic>
          <a:graphicData uri="http://schemas.openxmlformats.org/drawingml/2006/table">
            <a:tbl>
              <a:tblPr firstRow="1" bandRow="1">
                <a:tableStyleId>{5C22544A-7EE6-4342-B048-85BDC9FD1C3A}</a:tableStyleId>
              </a:tblPr>
              <a:tblGrid>
                <a:gridCol w="2058054">
                  <a:extLst>
                    <a:ext uri="{9D8B030D-6E8A-4147-A177-3AD203B41FA5}">
                      <a16:colId xmlns:a16="http://schemas.microsoft.com/office/drawing/2014/main" val="1145639946"/>
                    </a:ext>
                  </a:extLst>
                </a:gridCol>
                <a:gridCol w="1154330">
                  <a:extLst>
                    <a:ext uri="{9D8B030D-6E8A-4147-A177-3AD203B41FA5}">
                      <a16:colId xmlns:a16="http://schemas.microsoft.com/office/drawing/2014/main" val="2114159"/>
                    </a:ext>
                  </a:extLst>
                </a:gridCol>
                <a:gridCol w="1345915">
                  <a:extLst>
                    <a:ext uri="{9D8B030D-6E8A-4147-A177-3AD203B41FA5}">
                      <a16:colId xmlns:a16="http://schemas.microsoft.com/office/drawing/2014/main" val="3750163283"/>
                    </a:ext>
                  </a:extLst>
                </a:gridCol>
                <a:gridCol w="2280863">
                  <a:extLst>
                    <a:ext uri="{9D8B030D-6E8A-4147-A177-3AD203B41FA5}">
                      <a16:colId xmlns:a16="http://schemas.microsoft.com/office/drawing/2014/main" val="2801086378"/>
                    </a:ext>
                  </a:extLst>
                </a:gridCol>
                <a:gridCol w="4818579">
                  <a:extLst>
                    <a:ext uri="{9D8B030D-6E8A-4147-A177-3AD203B41FA5}">
                      <a16:colId xmlns:a16="http://schemas.microsoft.com/office/drawing/2014/main" val="4186838932"/>
                    </a:ext>
                  </a:extLst>
                </a:gridCol>
              </a:tblGrid>
              <a:tr h="753238">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PUBLISH</a:t>
                      </a:r>
                    </a:p>
                  </a:txBody>
                  <a:tcPr/>
                </a:tc>
                <a:tc>
                  <a:txBody>
                    <a:bodyPr/>
                    <a:lstStyle/>
                    <a:p>
                      <a:r>
                        <a:rPr lang="en-US" dirty="0">
                          <a:latin typeface="Times New Roman" panose="02020603050405020304" pitchFamily="18" charset="0"/>
                          <a:cs typeface="Times New Roman" panose="02020603050405020304" pitchFamily="18" charset="0"/>
                        </a:rPr>
                        <a:t>AUTHOR </a:t>
                      </a:r>
                    </a:p>
                  </a:txBody>
                  <a:tcPr/>
                </a:tc>
                <a:tc>
                  <a:txBody>
                    <a:bodyPr/>
                    <a:lstStyle/>
                    <a:p>
                      <a:r>
                        <a:rPr lang="en-US"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1696325259"/>
                  </a:ext>
                </a:extLst>
              </a:tr>
              <a:tr h="0">
                <a:tc>
                  <a:txBody>
                    <a:bodyPr/>
                    <a:lstStyle/>
                    <a:p>
                      <a:r>
                        <a:rPr lang="en-US" sz="2000" dirty="0">
                          <a:latin typeface="Times New Roman" panose="02020603050405020304" pitchFamily="18" charset="0"/>
                          <a:cs typeface="Times New Roman" panose="02020603050405020304" pitchFamily="18" charset="0"/>
                        </a:rPr>
                        <a:t>Design and Implementation of A IOT Based Automatic Fish Feeder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2020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IEEE</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000" u="none" kern="1200" dirty="0">
                          <a:effectLst/>
                          <a:latin typeface="Times New Roman" panose="02020603050405020304" pitchFamily="18" charset="0"/>
                          <a:cs typeface="Times New Roman" panose="02020603050405020304" pitchFamily="18" charset="0"/>
                        </a:rPr>
                        <a:t>Kajal Jadhav,</a:t>
                      </a:r>
                    </a:p>
                    <a:p>
                      <a:r>
                        <a:rPr lang="en-US" sz="2000" u="none" strike="noStrike" kern="1200" dirty="0">
                          <a:effectLst/>
                          <a:latin typeface="Times New Roman" panose="02020603050405020304" pitchFamily="18" charset="0"/>
                          <a:cs typeface="Times New Roman" panose="02020603050405020304" pitchFamily="18" charset="0"/>
                        </a:rPr>
                        <a:t> Gauri Vaidya,</a:t>
                      </a:r>
                      <a:r>
                        <a:rPr lang="en-US" sz="2000" u="none" kern="1200" dirty="0">
                          <a:effectLst/>
                          <a:latin typeface="Times New Roman" panose="02020603050405020304" pitchFamily="18" charset="0"/>
                          <a:cs typeface="Times New Roman" panose="02020603050405020304" pitchFamily="18" charset="0"/>
                        </a:rPr>
                        <a:t> </a:t>
                      </a:r>
                    </a:p>
                    <a:p>
                      <a:r>
                        <a:rPr lang="en-US" sz="2000" u="none" kern="1200" dirty="0">
                          <a:effectLst/>
                          <a:latin typeface="Times New Roman" panose="02020603050405020304" pitchFamily="18" charset="0"/>
                          <a:cs typeface="Times New Roman" panose="02020603050405020304" pitchFamily="18" charset="0"/>
                        </a:rPr>
                        <a:t>Vaishnavi </a:t>
                      </a:r>
                      <a:r>
                        <a:rPr lang="en-US" sz="2000" u="none" kern="1200" dirty="0" err="1">
                          <a:effectLst/>
                          <a:latin typeface="Times New Roman" panose="02020603050405020304" pitchFamily="18" charset="0"/>
                          <a:cs typeface="Times New Roman" panose="02020603050405020304" pitchFamily="18" charset="0"/>
                        </a:rPr>
                        <a:t>Bankar</a:t>
                      </a:r>
                      <a:r>
                        <a:rPr lang="en-US" sz="2000" u="none" kern="1200" dirty="0">
                          <a:effectLst/>
                          <a:latin typeface="Times New Roman" panose="02020603050405020304" pitchFamily="18" charset="0"/>
                          <a:cs typeface="Times New Roman" panose="02020603050405020304" pitchFamily="18" charset="0"/>
                        </a:rPr>
                        <a:t>,</a:t>
                      </a:r>
                    </a:p>
                    <a:p>
                      <a:r>
                        <a:rPr lang="en-US" sz="2000" b="0" i="0" kern="1200" dirty="0">
                          <a:solidFill>
                            <a:schemeClr val="dk1"/>
                          </a:solidFill>
                          <a:effectLst/>
                          <a:latin typeface="Times New Roman" panose="02020603050405020304" pitchFamily="18" charset="0"/>
                          <a:ea typeface="+mn-ea"/>
                          <a:cs typeface="Times New Roman" panose="02020603050405020304" pitchFamily="18" charset="0"/>
                        </a:rPr>
                        <a:t>Jitendra Gaikwad.</a:t>
                      </a:r>
                      <a:endParaRPr lang="en-US" sz="2000" kern="1200" baseline="0" dirty="0">
                        <a:effectLst/>
                        <a:uFill>
                          <a:solidFill>
                            <a:schemeClr val="tx1"/>
                          </a:solidFill>
                        </a:uFill>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The Arduino Nano microcontroller was used to control the system. It worked according to the design and can be used by fish farmers. Fish farmers can use this to supplement the </a:t>
                      </a:r>
                      <a:r>
                        <a:rPr lang="en-US" sz="1800" dirty="0" err="1">
                          <a:latin typeface="Times New Roman" panose="02020603050405020304" pitchFamily="18" charset="0"/>
                          <a:cs typeface="Times New Roman" panose="02020603050405020304" pitchFamily="18" charset="0"/>
                        </a:rPr>
                        <a:t>labour</a:t>
                      </a:r>
                      <a:r>
                        <a:rPr lang="en-US" sz="1800" dirty="0">
                          <a:latin typeface="Times New Roman" panose="02020603050405020304" pitchFamily="18" charset="0"/>
                          <a:cs typeface="Times New Roman" panose="02020603050405020304" pitchFamily="18" charset="0"/>
                        </a:rPr>
                        <a:t> required to grow fishes.  </a:t>
                      </a:r>
                    </a:p>
                  </a:txBody>
                  <a:tcPr/>
                </a:tc>
                <a:extLst>
                  <a:ext uri="{0D108BD9-81ED-4DB2-BD59-A6C34878D82A}">
                    <a16:rowId xmlns:a16="http://schemas.microsoft.com/office/drawing/2014/main" val="4149447515"/>
                  </a:ext>
                </a:extLst>
              </a:tr>
              <a:tr h="14835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Development of Cat Care System Based on Internet of Things</a:t>
                      </a:r>
                      <a:endParaRPr lang="en-US" sz="1800" kern="1200" baseline="0" dirty="0">
                        <a:effectLst/>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2019</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IEEE </a:t>
                      </a:r>
                    </a:p>
                  </a:txBody>
                  <a:tcPr/>
                </a:tc>
                <a:tc>
                  <a:txBody>
                    <a:bodyPr/>
                    <a:lstStyle/>
                    <a:p>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Luki</a:t>
                      </a:r>
                      <a:r>
                        <a:rPr lang="en-IN" sz="1800" dirty="0">
                          <a:latin typeface="Times New Roman" panose="02020603050405020304" pitchFamily="18" charset="0"/>
                          <a:cs typeface="Times New Roman" panose="02020603050405020304" pitchFamily="18" charset="0"/>
                        </a:rPr>
                        <a:t> B. </a:t>
                      </a:r>
                      <a:r>
                        <a:rPr lang="en-IN" sz="1800" dirty="0" err="1">
                          <a:latin typeface="Times New Roman" panose="02020603050405020304" pitchFamily="18" charset="0"/>
                          <a:cs typeface="Times New Roman" panose="02020603050405020304" pitchFamily="18" charset="0"/>
                        </a:rPr>
                        <a:t>Subekti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Yoanes</a:t>
                      </a:r>
                      <a:r>
                        <a:rPr lang="en-IN" sz="1800" dirty="0">
                          <a:latin typeface="Times New Roman" panose="02020603050405020304" pitchFamily="18" charset="0"/>
                          <a:cs typeface="Times New Roman" panose="02020603050405020304" pitchFamily="18" charset="0"/>
                        </a:rPr>
                        <a:t> Bandung </a:t>
                      </a:r>
                      <a:r>
                        <a:rPr lang="en-IN" sz="1800" dirty="0" err="1">
                          <a:latin typeface="Times New Roman" panose="02020603050405020304" pitchFamily="18" charset="0"/>
                          <a:cs typeface="Times New Roman" panose="02020603050405020304" pitchFamily="18" charset="0"/>
                        </a:rPr>
                        <a:t>Mokhamad</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Arfan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Wicaksono</a:t>
                      </a:r>
                      <a:endParaRPr lang="en-IN"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In this paper,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Solutions to the problems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aredefined</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by using internet of things technology. The system is divided into several sub-system that is cat feeder, cat playmate, automatic cat door, cat monitor, and mobile apps. The features for caring the cats can be executed through a mobile phone with internet access or by schedule defined by users. </a:t>
                      </a:r>
                      <a:endParaRPr lang="en-IN" sz="18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6952042"/>
                  </a:ext>
                </a:extLst>
              </a:tr>
              <a:tr h="1406037">
                <a:tc>
                  <a:txBody>
                    <a:bodyPr/>
                    <a:lstStyle/>
                    <a:p>
                      <a:r>
                        <a:rPr lang="en-US" sz="1800" dirty="0">
                          <a:latin typeface="Times New Roman" panose="02020603050405020304" pitchFamily="18" charset="0"/>
                          <a:cs typeface="Times New Roman" panose="02020603050405020304" pitchFamily="18" charset="0"/>
                        </a:rPr>
                        <a:t>Pet feeding Dispenser using Arduino and GSM </a:t>
                      </a:r>
                    </a:p>
                    <a:p>
                      <a:r>
                        <a:rPr lang="en-US" sz="1800" dirty="0">
                          <a:latin typeface="Times New Roman" panose="02020603050405020304" pitchFamily="18" charset="0"/>
                          <a:cs typeface="Times New Roman" panose="02020603050405020304" pitchFamily="18" charset="0"/>
                        </a:rPr>
                        <a:t>Technology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2018</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IRJET</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1800" dirty="0" err="1">
                          <a:latin typeface="Times New Roman" panose="02020603050405020304" pitchFamily="18" charset="0"/>
                          <a:cs typeface="Times New Roman" panose="02020603050405020304" pitchFamily="18" charset="0"/>
                        </a:rPr>
                        <a:t>Smruthi</a:t>
                      </a:r>
                      <a:r>
                        <a:rPr lang="en-IN" sz="1800" dirty="0">
                          <a:latin typeface="Times New Roman" panose="02020603050405020304" pitchFamily="18" charset="0"/>
                          <a:cs typeface="Times New Roman" panose="02020603050405020304" pitchFamily="18" charset="0"/>
                        </a:rPr>
                        <a:t> Kumar</a:t>
                      </a:r>
                    </a:p>
                  </a:txBody>
                  <a:tcPr/>
                </a:tc>
                <a:tc>
                  <a:txBody>
                    <a:bodyPr/>
                    <a:lstStyle/>
                    <a:p>
                      <a:r>
                        <a:rPr lang="en-US" sz="1800" dirty="0">
                          <a:latin typeface="Times New Roman" panose="02020603050405020304" pitchFamily="18" charset="0"/>
                          <a:cs typeface="Times New Roman" panose="02020603050405020304" pitchFamily="18" charset="0"/>
                        </a:rPr>
                        <a:t>The solenoid valve and servo motor are activated once the message is received. This </a:t>
                      </a:r>
                    </a:p>
                    <a:p>
                      <a:r>
                        <a:rPr lang="en-US" sz="1800" dirty="0">
                          <a:latin typeface="Times New Roman" panose="02020603050405020304" pitchFamily="18" charset="0"/>
                          <a:cs typeface="Times New Roman" panose="02020603050405020304" pitchFamily="18" charset="0"/>
                        </a:rPr>
                        <a:t>causes the servo motor to rotate in order to dispense the food. Also, water to be free-flowing, the valve will be open. Once the feeding process is done, the owner will receive a message.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5052020"/>
                  </a:ext>
                </a:extLst>
              </a:tr>
            </a:tbl>
          </a:graphicData>
        </a:graphic>
      </p:graphicFrame>
    </p:spTree>
    <p:extLst>
      <p:ext uri="{BB962C8B-B14F-4D97-AF65-F5344CB8AC3E}">
        <p14:creationId xmlns:p14="http://schemas.microsoft.com/office/powerpoint/2010/main" val="9239172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6598</TotalTime>
  <Words>2111</Words>
  <Application>Microsoft Office PowerPoint</Application>
  <PresentationFormat>Widescreen</PresentationFormat>
  <Paragraphs>185</Paragraphs>
  <Slides>17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Leelawadee UI</vt:lpstr>
      <vt:lpstr>Tahoma</vt:lpstr>
      <vt:lpstr>Times New Roman</vt:lpstr>
      <vt:lpstr>Trebuchet MS</vt:lpstr>
      <vt:lpstr>Wingdings</vt:lpstr>
      <vt:lpstr>Wingdings 3</vt:lpstr>
      <vt:lpstr>Facet</vt:lpstr>
      <vt:lpstr>PowerPoint Presentation</vt:lpstr>
      <vt:lpstr>CONTENT:</vt:lpstr>
      <vt:lpstr> ABSTRACT:</vt:lpstr>
      <vt:lpstr>INTRODUCTION:</vt:lpstr>
      <vt:lpstr>PowerPoint Presentation</vt:lpstr>
      <vt:lpstr>PowerPoint Presentation</vt:lpstr>
      <vt:lpstr>OBJECTIVES:</vt:lpstr>
      <vt:lpstr>LITERATURE SURVEY:</vt:lpstr>
      <vt:lpstr>PowerPoint Presentation</vt:lpstr>
      <vt:lpstr>METHODOLOGY</vt:lpstr>
      <vt:lpstr>PowerPoint Presentation</vt:lpstr>
      <vt:lpstr>IMPLEMENTATION:</vt:lpstr>
      <vt:lpstr>APPLICATIONS AND ADVANTAGES:</vt:lpstr>
      <vt:lpstr>PowerPoint Presentation</vt:lpstr>
      <vt:lpstr> 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WEST INSTITUTE OF TECHNOLOGY NO.63,Off Magadi Main Road,Vishwanedam post,Banglore-560091</dc:title>
  <dc:creator>Dell</dc:creator>
  <cp:lastModifiedBy>com</cp:lastModifiedBy>
  <cp:revision>193</cp:revision>
  <dcterms:created xsi:type="dcterms:W3CDTF">2022-05-19T05:21:59Z</dcterms:created>
  <dcterms:modified xsi:type="dcterms:W3CDTF">2024-06-04T04:20:29Z</dcterms:modified>
</cp:coreProperties>
</file>