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256" r:id="rId3"/>
    <p:sldId id="261" r:id="rId4"/>
    <p:sldId id="279" r:id="rId5"/>
    <p:sldId id="280" r:id="rId6"/>
    <p:sldId id="293" r:id="rId7"/>
    <p:sldId id="282" r:id="rId8"/>
    <p:sldId id="294" r:id="rId9"/>
    <p:sldId id="286" r:id="rId10"/>
    <p:sldId id="287" r:id="rId11"/>
    <p:sldId id="289" r:id="rId12"/>
    <p:sldId id="292" r:id="rId13"/>
    <p:sldId id="283" r:id="rId14"/>
    <p:sldId id="284" r:id="rId15"/>
    <p:sldId id="285"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53617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874210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345894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88694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7766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8165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8015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77954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73788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0659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479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08832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3">
              <a:rPr lang="en-US" smtClean="0"/>
              <a:t>6 June 2024</a:t>
            </a:fld>
            <a:endParaRPr lang="en-US"/>
          </a:p>
        </p:txBody>
      </p:sp>
      <p:sp>
        <p:nvSpPr>
          <p:cNvPr id="6" name="Footer Placeholder 5"/>
          <p:cNvSpPr>
            <a:spLocks noGrp="1"/>
          </p:cNvSpPr>
          <p:nvPr>
            <p:ph type="ftr" sz="quarter" idx="11"/>
          </p:nvPr>
        </p:nvSpPr>
        <p:spPr/>
        <p:txBody>
          <a:bodyPr/>
          <a:lstStyle/>
          <a:p>
            <a:r>
              <a:rPr lang="en-US"/>
              <a:t>www. drait.edu.in</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3">
              <a:rPr lang="en-US" smtClean="0"/>
              <a:t>6 June 2024</a:t>
            </a:fld>
            <a:endParaRPr lang="en-US"/>
          </a:p>
        </p:txBody>
      </p:sp>
      <p:sp>
        <p:nvSpPr>
          <p:cNvPr id="8" name="Footer Placeholder 7"/>
          <p:cNvSpPr>
            <a:spLocks noGrp="1"/>
          </p:cNvSpPr>
          <p:nvPr>
            <p:ph type="ftr" sz="quarter" idx="11"/>
          </p:nvPr>
        </p:nvSpPr>
        <p:spPr/>
        <p:txBody>
          <a:bodyPr/>
          <a:lstStyle/>
          <a:p>
            <a:r>
              <a:rPr lang="en-US"/>
              <a:t>www. drait.edu.in</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3">
              <a:rPr lang="en-US" smtClean="0"/>
              <a:t>6 June 2024</a:t>
            </a:fld>
            <a:endParaRPr lang="en-US"/>
          </a:p>
        </p:txBody>
      </p:sp>
      <p:sp>
        <p:nvSpPr>
          <p:cNvPr id="4" name="Footer Placeholder 3"/>
          <p:cNvSpPr>
            <a:spLocks noGrp="1"/>
          </p:cNvSpPr>
          <p:nvPr>
            <p:ph type="ftr" sz="quarter" idx="11"/>
          </p:nvPr>
        </p:nvSpPr>
        <p:spPr/>
        <p:txBody>
          <a:bodyPr/>
          <a:lstStyle/>
          <a:p>
            <a:r>
              <a:rPr lang="en-US"/>
              <a:t>www. drait.edu.in</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3">
              <a:rPr lang="en-US" smtClean="0"/>
              <a:t>6 June 2024</a:t>
            </a:fld>
            <a:endParaRPr lang="en-US"/>
          </a:p>
        </p:txBody>
      </p:sp>
      <p:sp>
        <p:nvSpPr>
          <p:cNvPr id="3" name="Footer Placeholder 2"/>
          <p:cNvSpPr>
            <a:spLocks noGrp="1"/>
          </p:cNvSpPr>
          <p:nvPr>
            <p:ph type="ftr" sz="quarter" idx="11"/>
          </p:nvPr>
        </p:nvSpPr>
        <p:spPr/>
        <p:txBody>
          <a:bodyPr/>
          <a:lstStyle/>
          <a:p>
            <a:r>
              <a:rPr lang="en-US"/>
              <a:t>www. drait.edu.in</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3">
              <a:rPr lang="en-US" smtClean="0"/>
              <a:t>6 June 2024</a:t>
            </a:fld>
            <a:endParaRPr lang="en-US"/>
          </a:p>
        </p:txBody>
      </p:sp>
      <p:sp>
        <p:nvSpPr>
          <p:cNvPr id="6" name="Footer Placeholder 5"/>
          <p:cNvSpPr>
            <a:spLocks noGrp="1"/>
          </p:cNvSpPr>
          <p:nvPr>
            <p:ph type="ftr" sz="quarter" idx="11"/>
          </p:nvPr>
        </p:nvSpPr>
        <p:spPr/>
        <p:txBody>
          <a:bodyPr/>
          <a:lstStyle/>
          <a:p>
            <a:r>
              <a:rPr lang="en-US"/>
              <a:t>www. drait.edu.in</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3">
              <a:rPr lang="en-US" smtClean="0"/>
              <a:t>6 June 2024</a:t>
            </a:fld>
            <a:endParaRPr lang="en-US"/>
          </a:p>
        </p:txBody>
      </p:sp>
      <p:sp>
        <p:nvSpPr>
          <p:cNvPr id="6" name="Footer Placeholder 5"/>
          <p:cNvSpPr>
            <a:spLocks noGrp="1"/>
          </p:cNvSpPr>
          <p:nvPr>
            <p:ph type="ftr" sz="quarter" idx="11"/>
          </p:nvPr>
        </p:nvSpPr>
        <p:spPr/>
        <p:txBody>
          <a:bodyPr/>
          <a:lstStyle/>
          <a:p>
            <a:r>
              <a:rPr lang="en-US"/>
              <a:t>www. drait.edu.in</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3">
              <a:rPr lang="en-US" smtClean="0"/>
              <a:t>6 June 2024</a:t>
            </a:fld>
            <a:endParaRPr lang="en-US"/>
          </a:p>
        </p:txBody>
      </p:sp>
      <p:sp>
        <p:nvSpPr>
          <p:cNvPr id="5" name="Footer Placeholder 4"/>
          <p:cNvSpPr>
            <a:spLocks noGrp="1"/>
          </p:cNvSpPr>
          <p:nvPr>
            <p:ph type="ftr" sz="quarter" idx="11"/>
          </p:nvPr>
        </p:nvSpPr>
        <p:spPr/>
        <p:txBody>
          <a:bodyPr/>
          <a:lstStyle/>
          <a:p>
            <a:r>
              <a:rPr lang="en-US"/>
              <a:t>www. drait.edu.in</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3">
              <a:rPr lang="en-US" smtClean="0"/>
              <a:t>6 June 2024</a:t>
            </a:fld>
            <a:endParaRPr lang="en-US"/>
          </a:p>
        </p:txBody>
      </p:sp>
      <p:sp>
        <p:nvSpPr>
          <p:cNvPr id="6" name="Footer Placeholder 5"/>
          <p:cNvSpPr>
            <a:spLocks noGrp="1"/>
          </p:cNvSpPr>
          <p:nvPr>
            <p:ph type="ftr" sz="quarter" idx="11"/>
          </p:nvPr>
        </p:nvSpPr>
        <p:spPr/>
        <p:txBody>
          <a:bodyPr/>
          <a:lstStyle/>
          <a:p>
            <a:r>
              <a:rPr lang="en-US"/>
              <a:t>www. drait.edu.in</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3">
              <a:rPr lang="en-US" smtClean="0"/>
              <a:t>6 June 2024</a:t>
            </a:fld>
            <a:endParaRPr lang="en-US"/>
          </a:p>
        </p:txBody>
      </p:sp>
      <p:sp>
        <p:nvSpPr>
          <p:cNvPr id="8" name="Footer Placeholder 7"/>
          <p:cNvSpPr>
            <a:spLocks noGrp="1"/>
          </p:cNvSpPr>
          <p:nvPr>
            <p:ph type="ftr" sz="quarter" idx="11"/>
          </p:nvPr>
        </p:nvSpPr>
        <p:spPr/>
        <p:txBody>
          <a:bodyPr/>
          <a:lstStyle/>
          <a:p>
            <a:r>
              <a:rPr lang="en-US"/>
              <a:t>www. drait.edu.in</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3">
              <a:rPr lang="en-US" smtClean="0"/>
              <a:t>6 June 2024</a:t>
            </a:fld>
            <a:endParaRPr lang="en-US"/>
          </a:p>
        </p:txBody>
      </p:sp>
      <p:sp>
        <p:nvSpPr>
          <p:cNvPr id="4" name="Footer Placeholder 3"/>
          <p:cNvSpPr>
            <a:spLocks noGrp="1"/>
          </p:cNvSpPr>
          <p:nvPr>
            <p:ph type="ftr" sz="quarter" idx="11"/>
          </p:nvPr>
        </p:nvSpPr>
        <p:spPr/>
        <p:txBody>
          <a:bodyPr/>
          <a:lstStyle/>
          <a:p>
            <a:r>
              <a:rPr lang="en-US"/>
              <a:t>www. drait.edu.in</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3">
              <a:rPr lang="en-US" smtClean="0"/>
              <a:t>6 June 2024</a:t>
            </a:fld>
            <a:endParaRPr lang="en-US"/>
          </a:p>
        </p:txBody>
      </p:sp>
      <p:sp>
        <p:nvSpPr>
          <p:cNvPr id="3" name="Footer Placeholder 2"/>
          <p:cNvSpPr>
            <a:spLocks noGrp="1"/>
          </p:cNvSpPr>
          <p:nvPr>
            <p:ph type="ftr" sz="quarter" idx="11"/>
          </p:nvPr>
        </p:nvSpPr>
        <p:spPr/>
        <p:txBody>
          <a:bodyPr/>
          <a:lstStyle/>
          <a:p>
            <a:r>
              <a:rPr lang="en-US"/>
              <a:t>www. drait.edu.in</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3">
              <a:rPr lang="en-US" smtClean="0"/>
              <a:t>6 June 2024</a:t>
            </a:fld>
            <a:endParaRPr lang="en-US"/>
          </a:p>
        </p:txBody>
      </p:sp>
      <p:sp>
        <p:nvSpPr>
          <p:cNvPr id="6" name="Footer Placeholder 5"/>
          <p:cNvSpPr>
            <a:spLocks noGrp="1"/>
          </p:cNvSpPr>
          <p:nvPr>
            <p:ph type="ftr" sz="quarter" idx="11"/>
          </p:nvPr>
        </p:nvSpPr>
        <p:spPr/>
        <p:txBody>
          <a:bodyPr/>
          <a:lstStyle/>
          <a:p>
            <a:r>
              <a:rPr lang="en-US"/>
              <a:t>www. drait.edu.in</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3">
              <a:rPr lang="en-US" smtClean="0"/>
              <a:t>6 June 2024</a:t>
            </a:fld>
            <a:endParaRPr lang="en-US"/>
          </a:p>
        </p:txBody>
      </p:sp>
      <p:sp>
        <p:nvSpPr>
          <p:cNvPr id="6" name="Footer Placeholder 5"/>
          <p:cNvSpPr>
            <a:spLocks noGrp="1"/>
          </p:cNvSpPr>
          <p:nvPr>
            <p:ph type="ftr" sz="quarter" idx="11"/>
          </p:nvPr>
        </p:nvSpPr>
        <p:spPr/>
        <p:txBody>
          <a:bodyPr/>
          <a:lstStyle/>
          <a:p>
            <a:r>
              <a:rPr lang="en-US"/>
              <a:t>www. drait.edu.in</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3">
              <a:rPr lang="en-US" smtClean="0"/>
              <a:t>6 June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 drait.edu.in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3">
              <a:rPr lang="en-US" smtClean="0"/>
              <a:t>6 June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 drait.edu.in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5" y="2391410"/>
            <a:ext cx="8634730" cy="3131820"/>
          </a:xfrm>
        </p:spPr>
        <p:txBody>
          <a:bodyPr>
            <a:normAutofit lnSpcReduction="10000"/>
          </a:bodyPr>
          <a:lstStyle/>
          <a:p>
            <a:r>
              <a:rPr lang="en-US" sz="2285" b="1" dirty="0">
                <a:ln w="0"/>
                <a:solidFill>
                  <a:srgbClr val="002060"/>
                </a:solidFill>
                <a:latin typeface="Times New Roman" panose="02020603050405020304" charset="0"/>
                <a:cs typeface="Times New Roman" panose="02020603050405020304" charset="0"/>
                <a:sym typeface="+mn-ea"/>
              </a:rPr>
              <a:t>Department of Electronics and communication Engineering</a:t>
            </a:r>
          </a:p>
          <a:p>
            <a:r>
              <a:rPr lang="en-US" sz="2285" b="1" dirty="0">
                <a:ln w="0"/>
                <a:solidFill>
                  <a:srgbClr val="C00000"/>
                </a:solidFill>
                <a:latin typeface="Times New Roman" panose="02020603050405020304" charset="0"/>
                <a:cs typeface="Times New Roman" panose="02020603050405020304" charset="0"/>
                <a:sym typeface="+mn-ea"/>
              </a:rPr>
              <a:t>Internship Seminar Presentation </a:t>
            </a:r>
          </a:p>
          <a:p>
            <a:r>
              <a:rPr lang="en-US" sz="2285" b="1" dirty="0">
                <a:ln w="0"/>
                <a:solidFill>
                  <a:schemeClr val="tx1"/>
                </a:solidFill>
                <a:latin typeface="Times New Roman" panose="02020603050405020304" charset="0"/>
                <a:cs typeface="Times New Roman" panose="02020603050405020304" charset="0"/>
                <a:sym typeface="+mn-ea"/>
              </a:rPr>
              <a:t>on </a:t>
            </a:r>
          </a:p>
          <a:p>
            <a:r>
              <a:rPr lang="en-US" sz="2285" b="1" dirty="0">
                <a:ln w="0"/>
                <a:solidFill>
                  <a:schemeClr val="tx1"/>
                </a:solidFill>
                <a:latin typeface="Times New Roman" panose="02020603050405020304" charset="0"/>
                <a:cs typeface="Times New Roman" panose="02020603050405020304" charset="0"/>
                <a:sym typeface="+mn-ea"/>
              </a:rPr>
              <a:t>“</a:t>
            </a:r>
            <a:r>
              <a:rPr lang="en-US" b="1" dirty="0"/>
              <a:t>Integrated Control and Instrumentation System Design at power plant</a:t>
            </a:r>
            <a:r>
              <a:rPr lang="en-US" sz="2285" b="1" dirty="0">
                <a:ln w="0"/>
                <a:solidFill>
                  <a:schemeClr val="tx1"/>
                </a:solidFill>
                <a:latin typeface="Times New Roman" panose="02020603050405020304" charset="0"/>
                <a:cs typeface="Times New Roman" panose="02020603050405020304" charset="0"/>
                <a:sym typeface="+mn-ea"/>
              </a:rPr>
              <a:t>”</a:t>
            </a:r>
          </a:p>
          <a:p>
            <a:endParaRPr lang="en-US" sz="2285" b="1" dirty="0">
              <a:ln w="0"/>
              <a:solidFill>
                <a:schemeClr val="tx1"/>
              </a:solidFill>
              <a:latin typeface="Times New Roman" panose="02020603050405020304" charset="0"/>
              <a:cs typeface="Times New Roman" panose="02020603050405020304" charset="0"/>
              <a:sym typeface="+mn-ea"/>
            </a:endParaRPr>
          </a:p>
          <a:p>
            <a:pPr algn="l"/>
            <a:r>
              <a:rPr lang="en-US" sz="2285" b="1" dirty="0">
                <a:ln w="0"/>
                <a:solidFill>
                  <a:srgbClr val="002060"/>
                </a:solidFill>
                <a:latin typeface="Times New Roman" panose="02020603050405020304" charset="0"/>
                <a:cs typeface="Times New Roman" panose="02020603050405020304" charset="0"/>
                <a:sym typeface="+mn-ea"/>
              </a:rPr>
              <a:t>Student Name		</a:t>
            </a:r>
            <a:r>
              <a:rPr lang="en-US" sz="2285" b="1" dirty="0">
                <a:ln w="0"/>
                <a:latin typeface="Times New Roman" panose="02020603050405020304" charset="0"/>
                <a:cs typeface="Times New Roman" panose="02020603050405020304" charset="0"/>
                <a:sym typeface="+mn-ea"/>
              </a:rPr>
              <a:t>: MADHU K M  	</a:t>
            </a:r>
            <a:endParaRPr lang="en-US" sz="2285" b="1" dirty="0">
              <a:ln w="0"/>
              <a:solidFill>
                <a:schemeClr val="tx1"/>
              </a:solidFill>
              <a:latin typeface="Times New Roman" panose="02020603050405020304" charset="0"/>
              <a:cs typeface="Times New Roman" panose="02020603050405020304" charset="0"/>
              <a:sym typeface="+mn-ea"/>
            </a:endParaRPr>
          </a:p>
          <a:p>
            <a:pPr algn="l"/>
            <a:r>
              <a:rPr lang="en-US" sz="2285" b="1" dirty="0">
                <a:ln w="0"/>
                <a:solidFill>
                  <a:srgbClr val="002060"/>
                </a:solidFill>
                <a:latin typeface="Times New Roman" panose="02020603050405020304" charset="0"/>
                <a:cs typeface="Times New Roman" panose="02020603050405020304" charset="0"/>
                <a:sym typeface="+mn-ea"/>
              </a:rPr>
              <a:t>Student USN 	</a:t>
            </a:r>
            <a:r>
              <a:rPr lang="en-US" sz="2285" b="1" dirty="0">
                <a:ln w="0"/>
                <a:latin typeface="Times New Roman" panose="02020603050405020304" charset="0"/>
                <a:cs typeface="Times New Roman" panose="02020603050405020304" charset="0"/>
                <a:sym typeface="+mn-ea"/>
              </a:rPr>
              <a:t>	</a:t>
            </a:r>
            <a:r>
              <a:rPr lang="en-US" sz="2285" b="1" dirty="0">
                <a:ln w="0"/>
                <a:solidFill>
                  <a:srgbClr val="FF0000"/>
                </a:solidFill>
                <a:latin typeface="Times New Roman" panose="02020603050405020304" charset="0"/>
                <a:cs typeface="Times New Roman" panose="02020603050405020304" charset="0"/>
                <a:sym typeface="+mn-ea"/>
              </a:rPr>
              <a:t>: </a:t>
            </a:r>
            <a:r>
              <a:rPr lang="en-US" sz="2285" b="1" dirty="0">
                <a:ln w="0"/>
                <a:solidFill>
                  <a:srgbClr val="C00000"/>
                </a:solidFill>
                <a:latin typeface="Times New Roman" panose="02020603050405020304" charset="0"/>
                <a:cs typeface="Times New Roman" panose="02020603050405020304" charset="0"/>
                <a:sym typeface="+mn-ea"/>
              </a:rPr>
              <a:t>1DA20EC071</a:t>
            </a:r>
            <a:r>
              <a:rPr lang="en-US" sz="2285" b="1" dirty="0">
                <a:ln w="0"/>
                <a:solidFill>
                  <a:srgbClr val="002060"/>
                </a:solidFill>
                <a:latin typeface="Times New Roman" panose="02020603050405020304" charset="0"/>
                <a:cs typeface="Times New Roman" panose="02020603050405020304" charset="0"/>
                <a:sym typeface="+mn-ea"/>
              </a:rPr>
              <a:t>	</a:t>
            </a:r>
            <a:r>
              <a:rPr lang="en-US" sz="2285" dirty="0">
                <a:ln w="0"/>
                <a:solidFill>
                  <a:srgbClr val="FF0000"/>
                </a:solidFill>
                <a:latin typeface="Times New Roman" panose="02020603050405020304" charset="0"/>
                <a:cs typeface="Times New Roman" panose="02020603050405020304" charset="0"/>
                <a:sym typeface="+mn-ea"/>
              </a:rPr>
              <a:t>	</a:t>
            </a:r>
            <a:r>
              <a:rPr lang="en-US" sz="2285" b="1" dirty="0">
                <a:ln w="0"/>
                <a:solidFill>
                  <a:srgbClr val="002060"/>
                </a:solidFill>
                <a:latin typeface="Times New Roman" panose="02020603050405020304" charset="0"/>
                <a:cs typeface="Times New Roman" panose="02020603050405020304" charset="0"/>
                <a:sym typeface="+mn-ea"/>
              </a:rPr>
              <a:t>  	</a:t>
            </a:r>
            <a:endParaRPr lang="en-US" sz="2285" b="1" dirty="0">
              <a:ln w="0"/>
              <a:solidFill>
                <a:schemeClr val="tx1"/>
              </a:solidFill>
              <a:latin typeface="Times New Roman" panose="02020603050405020304" charset="0"/>
              <a:cs typeface="Times New Roman" panose="02020603050405020304" charset="0"/>
              <a:sym typeface="+mn-ea"/>
            </a:endParaRPr>
          </a:p>
        </p:txBody>
      </p:sp>
      <p:pic>
        <p:nvPicPr>
          <p:cNvPr id="6" name="Picture 1" descr="IMG_256"/>
          <p:cNvPicPr>
            <a:picLocks noChangeAspect="1"/>
          </p:cNvPicPr>
          <p:nvPr/>
        </p:nvPicPr>
        <p:blipFill>
          <a:blip r:embed="rId3"/>
          <a:stretch>
            <a:fillRect/>
          </a:stretch>
        </p:blipFill>
        <p:spPr>
          <a:xfrm>
            <a:off x="186055" y="221615"/>
            <a:ext cx="1256665" cy="1093470"/>
          </a:xfrm>
          <a:prstGeom prst="rect">
            <a:avLst/>
          </a:prstGeom>
          <a:noFill/>
          <a:ln w="9525">
            <a:noFill/>
          </a:ln>
        </p:spPr>
      </p:pic>
      <p:pic>
        <p:nvPicPr>
          <p:cNvPr id="9" name="Picture 8"/>
          <p:cNvPicPr>
            <a:picLocks noChangeAspect="1"/>
          </p:cNvPicPr>
          <p:nvPr/>
        </p:nvPicPr>
        <p:blipFill>
          <a:blip r:embed="rId4"/>
          <a:stretch>
            <a:fillRect/>
          </a:stretch>
        </p:blipFill>
        <p:spPr>
          <a:xfrm>
            <a:off x="1534160" y="354647"/>
            <a:ext cx="10141585" cy="827405"/>
          </a:xfrm>
          <a:prstGeom prst="rect">
            <a:avLst/>
          </a:prstGeom>
        </p:spPr>
      </p:pic>
      <p:sp>
        <p:nvSpPr>
          <p:cNvPr id="10" name="Right Triangle 9"/>
          <p:cNvSpPr/>
          <p:nvPr/>
        </p:nvSpPr>
        <p:spPr>
          <a:xfrm rot="16200000">
            <a:off x="8972550" y="3623945"/>
            <a:ext cx="1817370" cy="462153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gradFill>
                  <a:gsLst>
                    <a:gs pos="0">
                      <a:srgbClr val="E30000"/>
                    </a:gs>
                    <a:gs pos="100000">
                      <a:srgbClr val="760303"/>
                    </a:gs>
                  </a:gsLst>
                  <a:lin scaled="0"/>
                </a:gradFill>
                <a:latin typeface="Times New Roman" panose="02020603050405020304" charset="0"/>
                <a:cs typeface="Times New Roman" panose="02020603050405020304" charset="0"/>
              </a:rPr>
              <a:t>1</a:t>
            </a:fld>
            <a:endParaRPr lang="en-US" sz="1600" b="1">
              <a:gradFill>
                <a:gsLst>
                  <a:gs pos="0">
                    <a:srgbClr val="E30000"/>
                  </a:gs>
                  <a:gs pos="100000">
                    <a:srgbClr val="760303"/>
                  </a:gs>
                </a:gsLst>
                <a:lin scaled="0"/>
              </a:gradFill>
              <a:latin typeface="Times New Roman" panose="02020603050405020304" charset="0"/>
              <a:cs typeface="Times New Roman" panose="02020603050405020304" charset="0"/>
            </a:endParaRPr>
          </a:p>
        </p:txBody>
      </p:sp>
      <p:sp>
        <p:nvSpPr>
          <p:cNvPr id="16" name="Footer Placeholder 15"/>
          <p:cNvSpPr>
            <a:spLocks noGrp="1"/>
          </p:cNvSpPr>
          <p:nvPr>
            <p:ph type="ftr" sz="quarter" idx="11"/>
          </p:nvPr>
        </p:nvSpPr>
        <p:spPr>
          <a:xfrm>
            <a:off x="4871720" y="6587490"/>
            <a:ext cx="1870075" cy="254000"/>
          </a:xfrm>
        </p:spPr>
        <p:txBody>
          <a:bodyPr/>
          <a:lstStyle/>
          <a:p>
            <a:r>
              <a:rPr lang="en-US" sz="1800">
                <a:no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www. drait.edu.in</a:t>
            </a:r>
          </a:p>
        </p:txBody>
      </p:sp>
      <p:pic>
        <p:nvPicPr>
          <p:cNvPr id="2" name="Picture 1"/>
          <p:cNvPicPr>
            <a:picLocks noChangeAspect="1"/>
          </p:cNvPicPr>
          <p:nvPr/>
        </p:nvPicPr>
        <p:blipFill>
          <a:blip r:embed="rId5"/>
          <a:stretch>
            <a:fillRect/>
          </a:stretch>
        </p:blipFill>
        <p:spPr>
          <a:xfrm>
            <a:off x="2885441" y="1309370"/>
            <a:ext cx="5933440" cy="1037590"/>
          </a:xfrm>
          <a:prstGeom prst="rect">
            <a:avLst/>
          </a:prstGeom>
        </p:spPr>
      </p:pic>
      <p:sp>
        <p:nvSpPr>
          <p:cNvPr id="14" name="TextBox 13">
            <a:extLst>
              <a:ext uri="{FF2B5EF4-FFF2-40B4-BE49-F238E27FC236}">
                <a16:creationId xmlns:a16="http://schemas.microsoft.com/office/drawing/2014/main" id="{E848505A-F700-C519-06CC-7806CD0C932D}"/>
              </a:ext>
            </a:extLst>
          </p:cNvPr>
          <p:cNvSpPr txBox="1"/>
          <p:nvPr/>
        </p:nvSpPr>
        <p:spPr>
          <a:xfrm>
            <a:off x="503872" y="5721648"/>
            <a:ext cx="6101080" cy="923330"/>
          </a:xfrm>
          <a:prstGeom prst="rect">
            <a:avLst/>
          </a:prstGeom>
          <a:noFill/>
        </p:spPr>
        <p:txBody>
          <a:bodyPr wrap="square">
            <a:spAutoFit/>
          </a:bodyPr>
          <a:lstStyle/>
          <a:p>
            <a:pPr marL="0" marR="0" algn="ctr">
              <a:spcBef>
                <a:spcPts val="0"/>
              </a:spcBef>
              <a:spcAft>
                <a:spcPts val="0"/>
              </a:spcAft>
            </a:pPr>
            <a:r>
              <a:rPr lang="en-US" sz="1800" b="1" dirty="0">
                <a:ln w="0"/>
                <a:solidFill>
                  <a:srgbClr val="002060"/>
                </a:solidFill>
                <a:latin typeface="Times New Roman" panose="02020603050405020304" charset="0"/>
                <a:cs typeface="Times New Roman" panose="02020603050405020304" charset="0"/>
                <a:sym typeface="+mn-ea"/>
              </a:rPr>
              <a:t>Under the Guidance of </a:t>
            </a:r>
            <a:r>
              <a:rPr lang="en-US" sz="1800" b="1" dirty="0" err="1">
                <a:solidFill>
                  <a:srgbClr val="1F3864"/>
                </a:solidFill>
                <a:effectLst/>
                <a:latin typeface="Times New Roman" panose="02020603050405020304" pitchFamily="18" charset="0"/>
                <a:ea typeface="Times New Roman" panose="02020603050405020304" pitchFamily="18" charset="0"/>
              </a:rPr>
              <a:t>Mr.Mariswamy</a:t>
            </a:r>
            <a:endParaRPr lang="en-IN" sz="1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800" b="1" dirty="0">
                <a:solidFill>
                  <a:srgbClr val="1F3864"/>
                </a:solidFill>
                <a:effectLst/>
                <a:latin typeface="Times New Roman" panose="02020603050405020304" pitchFamily="18" charset="0"/>
                <a:ea typeface="Times New Roman" panose="02020603050405020304" pitchFamily="18" charset="0"/>
              </a:rPr>
              <a:t>Engineer(Thermal Designs)</a:t>
            </a:r>
            <a:endParaRPr lang="en-IN" sz="1800" dirty="0">
              <a:effectLst/>
              <a:latin typeface="Times New Roman" panose="02020603050405020304" pitchFamily="18" charset="0"/>
              <a:ea typeface="Times New Roman" panose="02020603050405020304" pitchFamily="18" charset="0"/>
            </a:endParaRPr>
          </a:p>
          <a:p>
            <a:r>
              <a:rPr lang="en-US" sz="1800" b="1" dirty="0">
                <a:solidFill>
                  <a:srgbClr val="1F3864"/>
                </a:solidFill>
                <a:effectLst/>
                <a:latin typeface="Times New Roman" panose="02020603050405020304" pitchFamily="18" charset="0"/>
                <a:ea typeface="Times New Roman" panose="02020603050405020304" pitchFamily="18" charset="0"/>
              </a:rPr>
              <a:t>                      </a:t>
            </a:r>
            <a:r>
              <a:rPr lang="en-US" sz="1800" b="1" dirty="0" err="1">
                <a:solidFill>
                  <a:srgbClr val="1F3864"/>
                </a:solidFill>
                <a:effectLst/>
                <a:latin typeface="Times New Roman" panose="02020603050405020304" pitchFamily="18" charset="0"/>
                <a:ea typeface="Times New Roman" panose="02020603050405020304" pitchFamily="18" charset="0"/>
              </a:rPr>
              <a:t>KPCL,Green</a:t>
            </a:r>
            <a:r>
              <a:rPr lang="en-US" sz="1800" b="1" dirty="0">
                <a:solidFill>
                  <a:srgbClr val="1F3864"/>
                </a:solidFill>
                <a:effectLst/>
                <a:latin typeface="Times New Roman" panose="02020603050405020304" pitchFamily="18" charset="0"/>
                <a:ea typeface="Times New Roman" panose="02020603050405020304" pitchFamily="18" charset="0"/>
              </a:rPr>
              <a:t> </a:t>
            </a:r>
            <a:r>
              <a:rPr lang="en-US" sz="1800" b="1" dirty="0" err="1">
                <a:solidFill>
                  <a:srgbClr val="1F3864"/>
                </a:solidFill>
                <a:effectLst/>
                <a:latin typeface="Times New Roman" panose="02020603050405020304" pitchFamily="18" charset="0"/>
                <a:ea typeface="Times New Roman" panose="02020603050405020304" pitchFamily="18" charset="0"/>
              </a:rPr>
              <a:t>Building,Palace</a:t>
            </a:r>
            <a:r>
              <a:rPr lang="en-US" sz="1800" b="1" dirty="0">
                <a:solidFill>
                  <a:srgbClr val="1F3864"/>
                </a:solidFill>
                <a:effectLst/>
                <a:latin typeface="Times New Roman" panose="02020603050405020304" pitchFamily="18" charset="0"/>
                <a:ea typeface="Times New Roman" panose="02020603050405020304" pitchFamily="18" charset="0"/>
              </a:rPr>
              <a:t> Road</a:t>
            </a:r>
            <a:endParaRPr lang="en-IN"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985519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10</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97177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  TECHNICAL DETAILS ABOUT WORK CARRIED OUT</a:t>
            </a:r>
          </a:p>
        </p:txBody>
      </p:sp>
      <p:sp>
        <p:nvSpPr>
          <p:cNvPr id="3" name="TextBox 2">
            <a:extLst>
              <a:ext uri="{FF2B5EF4-FFF2-40B4-BE49-F238E27FC236}">
                <a16:creationId xmlns:a16="http://schemas.microsoft.com/office/drawing/2014/main" id="{C91AB77B-E6D4-F59D-B547-B4A1E10A62DF}"/>
              </a:ext>
            </a:extLst>
          </p:cNvPr>
          <p:cNvSpPr txBox="1"/>
          <p:nvPr/>
        </p:nvSpPr>
        <p:spPr>
          <a:xfrm>
            <a:off x="484094" y="939225"/>
            <a:ext cx="11191651" cy="4616648"/>
          </a:xfrm>
          <a:prstGeom prst="rect">
            <a:avLst/>
          </a:prstGeom>
          <a:noFill/>
        </p:spPr>
        <p:txBody>
          <a:bodyPr wrap="square">
            <a:spAutoFit/>
          </a:bodyPr>
          <a:lstStyle/>
          <a:p>
            <a:pPr algn="just"/>
            <a:r>
              <a:rPr lang="en-US" sz="2400" b="1" dirty="0">
                <a:solidFill>
                  <a:srgbClr val="FF0000"/>
                </a:solidFill>
              </a:rPr>
              <a:t>Communication</a:t>
            </a:r>
            <a:r>
              <a:rPr lang="en-US" sz="2400" dirty="0"/>
              <a:t> </a:t>
            </a:r>
          </a:p>
          <a:p>
            <a:pPr marL="285750" indent="-285750" algn="just">
              <a:buFont typeface="Arial" panose="020B0604020202020204" pitchFamily="34" charset="0"/>
              <a:buChar char="•"/>
            </a:pPr>
            <a:r>
              <a:rPr lang="en-US" dirty="0"/>
              <a:t>Communication plays a vital role in the control systems of KPCL power plants by facilitating the exchange of information between various components and systems within the plant.</a:t>
            </a:r>
          </a:p>
          <a:p>
            <a:pPr algn="just"/>
            <a:r>
              <a:rPr lang="en-US" dirty="0"/>
              <a:t> </a:t>
            </a:r>
          </a:p>
          <a:p>
            <a:pPr marL="285750" indent="-285750" algn="just">
              <a:buFont typeface="Arial" panose="020B0604020202020204" pitchFamily="34" charset="0"/>
              <a:buChar char="•"/>
            </a:pPr>
            <a:r>
              <a:rPr lang="en-US" b="1" dirty="0"/>
              <a:t>Interconnectedness:</a:t>
            </a:r>
            <a:r>
              <a:rPr lang="en-US" dirty="0"/>
              <a:t> Control systems in KPCL power plants consist of numerous subsystems, such as distributed control systems (DCS), supervisory control and data acquisition (SCADA) systems, programmable logic controllers (PLCs), and safety systems. Communication allows these subsystems to interact seamlessly, sharing data and coordinating control actions across the plant.</a:t>
            </a:r>
          </a:p>
          <a:p>
            <a:pPr algn="just"/>
            <a:r>
              <a:rPr lang="en-US" dirty="0"/>
              <a:t> </a:t>
            </a:r>
          </a:p>
          <a:p>
            <a:pPr marL="285750" indent="-285750" algn="just">
              <a:buFont typeface="Arial" panose="020B0604020202020204" pitchFamily="34" charset="0"/>
              <a:buChar char="•"/>
            </a:pPr>
            <a:r>
              <a:rPr lang="en-US" b="1" dirty="0"/>
              <a:t>Real-Time Monitoring: </a:t>
            </a:r>
            <a:r>
              <a:rPr lang="en-US" dirty="0"/>
              <a:t>Communication enables real-time monitoring of equipment and processes throughout the power plant. Sensors and instruments continuously collect data on parameters such as temperature, pressure, flow rates, and electrical signals, which are transmitted to control systems for analysis and decision-making.</a:t>
            </a:r>
          </a:p>
          <a:p>
            <a:pPr algn="just"/>
            <a:endParaRPr lang="en-US" dirty="0"/>
          </a:p>
          <a:p>
            <a:pPr marL="285750" indent="-285750" algn="just">
              <a:buFont typeface="Arial" panose="020B0604020202020204" pitchFamily="34" charset="0"/>
              <a:buChar char="•"/>
            </a:pPr>
            <a:r>
              <a:rPr lang="en-US" b="1" dirty="0"/>
              <a:t>Remote Control: </a:t>
            </a:r>
            <a:r>
              <a:rPr lang="en-US" dirty="0"/>
              <a:t>Communication technologies allow operators to remotely monitor and control equipment and processes from centralized control rooms or even off-site locations. This capability enhances operational flexibility, efficiency, and safety by enabling timely responses to changes in operating conditions or emergencies.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9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985519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11</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97177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  TECHNICAL DETAILS ABOUT WORK CARRIED OUT</a:t>
            </a:r>
          </a:p>
        </p:txBody>
      </p:sp>
      <p:pic>
        <p:nvPicPr>
          <p:cNvPr id="2" name="image8.jpeg">
            <a:extLst>
              <a:ext uri="{FF2B5EF4-FFF2-40B4-BE49-F238E27FC236}">
                <a16:creationId xmlns:a16="http://schemas.microsoft.com/office/drawing/2014/main" id="{889E2F23-D85B-DB96-385F-0844955CD504}"/>
              </a:ext>
            </a:extLst>
          </p:cNvPr>
          <p:cNvPicPr>
            <a:picLocks noChangeAspect="1"/>
          </p:cNvPicPr>
          <p:nvPr/>
        </p:nvPicPr>
        <p:blipFill>
          <a:blip r:embed="rId4" cstate="print"/>
          <a:stretch>
            <a:fillRect/>
          </a:stretch>
        </p:blipFill>
        <p:spPr>
          <a:xfrm>
            <a:off x="2277359" y="1308558"/>
            <a:ext cx="7229711" cy="3249996"/>
          </a:xfrm>
          <a:prstGeom prst="rect">
            <a:avLst/>
          </a:prstGeom>
        </p:spPr>
      </p:pic>
      <p:sp>
        <p:nvSpPr>
          <p:cNvPr id="4" name="TextBox 3">
            <a:extLst>
              <a:ext uri="{FF2B5EF4-FFF2-40B4-BE49-F238E27FC236}">
                <a16:creationId xmlns:a16="http://schemas.microsoft.com/office/drawing/2014/main" id="{C264BCCB-9842-618B-0379-B7AB49D02A90}"/>
              </a:ext>
            </a:extLst>
          </p:cNvPr>
          <p:cNvSpPr txBox="1"/>
          <p:nvPr/>
        </p:nvSpPr>
        <p:spPr>
          <a:xfrm>
            <a:off x="2385520" y="4637275"/>
            <a:ext cx="701338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Control room</a:t>
            </a:r>
          </a:p>
        </p:txBody>
      </p:sp>
    </p:spTree>
    <p:extLst>
      <p:ext uri="{BB962C8B-B14F-4D97-AF65-F5344CB8AC3E}">
        <p14:creationId xmlns:p14="http://schemas.microsoft.com/office/powerpoint/2010/main" val="285468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550671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12</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61109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latin typeface="Times New Roman" panose="02020603050405020304" charset="0"/>
                <a:cs typeface="Times New Roman" panose="02020603050405020304" charset="0"/>
                <a:sym typeface="+mn-ea"/>
              </a:rPr>
              <a:t>  OUTCOMES OF INTERNSHIP</a:t>
            </a:r>
          </a:p>
        </p:txBody>
      </p:sp>
      <p:sp>
        <p:nvSpPr>
          <p:cNvPr id="2" name="Subtitle 1">
            <a:extLst>
              <a:ext uri="{FF2B5EF4-FFF2-40B4-BE49-F238E27FC236}">
                <a16:creationId xmlns:a16="http://schemas.microsoft.com/office/drawing/2014/main" id="{A59CFEBF-6E29-07BD-84FD-C65DA624AA29}"/>
              </a:ext>
            </a:extLst>
          </p:cNvPr>
          <p:cNvSpPr>
            <a:spLocks noGrp="1" noChangeArrowheads="1"/>
          </p:cNvSpPr>
          <p:nvPr>
            <p:ph type="subTitle" idx="1"/>
          </p:nvPr>
        </p:nvSpPr>
        <p:spPr bwMode="auto">
          <a:xfrm>
            <a:off x="322730" y="793973"/>
            <a:ext cx="11674960" cy="46723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Enhanced Technical Knowledge</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Understanding C&amp;I Systems</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Acquired in-depth knowledge of Control and Instrumentation systems, including their components, functionality, and role in power plant operations.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Practical Experience</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Hands-On Operation</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Developed practical skills in operating the CCPP using central control room equipment such as monitors, keyboards, and mice.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Real-Time Problem Solving</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Learned to take real-time corrective actions in response to process drifts or unsafe conditions, enhancing problem-solving abilities under various operational regimes.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Operational Efficiency</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Fuel Consumption and Emission Reduction</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Assisted in implementing strategies that lead to cost-effective power generation with ideal fuel consumption and reduced emission levels.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Safety and Compliance</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Safety Protocols</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Understood and applied safety protocols during different operational stages such as startup, shutdown, normal, and emergency conditions.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Environmental Compliance</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Supported initiatives to ensure the plant meets environmental standards and regulations, contributing to sustainability goals.</a:t>
            </a:r>
          </a:p>
        </p:txBody>
      </p:sp>
    </p:spTree>
    <p:extLst>
      <p:ext uri="{BB962C8B-B14F-4D97-AF65-F5344CB8AC3E}">
        <p14:creationId xmlns:p14="http://schemas.microsoft.com/office/powerpoint/2010/main" val="4070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1" y="8890"/>
            <a:ext cx="2994342"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13</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3009265"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latin typeface="Times New Roman" panose="02020603050405020304" charset="0"/>
                <a:cs typeface="Times New Roman" panose="02020603050405020304" charset="0"/>
              </a:rPr>
              <a:t>  CONCLUSION</a:t>
            </a:r>
          </a:p>
        </p:txBody>
      </p:sp>
      <p:sp>
        <p:nvSpPr>
          <p:cNvPr id="3" name="TextBox 2">
            <a:extLst>
              <a:ext uri="{FF2B5EF4-FFF2-40B4-BE49-F238E27FC236}">
                <a16:creationId xmlns:a16="http://schemas.microsoft.com/office/drawing/2014/main" id="{4F9F85BC-D1D3-ED6D-0A57-96EFB472B7C4}"/>
              </a:ext>
            </a:extLst>
          </p:cNvPr>
          <p:cNvSpPr txBox="1"/>
          <p:nvPr/>
        </p:nvSpPr>
        <p:spPr>
          <a:xfrm>
            <a:off x="524435" y="1021976"/>
            <a:ext cx="11151310" cy="4247317"/>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internship at the combined cycle power plant has been an experience, providing us with hands-on knowledge of Control and Instrumentation systems and the Distributed Digital Control Monitoring and Information System (DDCMIS). We have learned to enhance operational efficiency, optimize fuel consumption, and reduce emissions, contributing to sustainable power generation. </a:t>
            </a:r>
          </a:p>
          <a:p>
            <a:pPr algn="just"/>
            <a:r>
              <a:rPr lang="en-US" sz="2000" dirty="0">
                <a:latin typeface="Times New Roman" panose="02020603050405020304" pitchFamily="18" charset="0"/>
                <a:cs typeface="Times New Roman" panose="02020603050405020304" pitchFamily="18" charset="0"/>
              </a:rPr>
              <a:t>This experience has also developed our teamwork and communication skills, preparing us for future roles in the control system. </a:t>
            </a:r>
          </a:p>
          <a:p>
            <a:pPr algn="just"/>
            <a:r>
              <a:rPr lang="en-US" sz="2000" dirty="0">
                <a:latin typeface="Times New Roman" panose="02020603050405020304" pitchFamily="18" charset="0"/>
                <a:cs typeface="Times New Roman" panose="02020603050405020304" pitchFamily="18" charset="0"/>
              </a:rPr>
              <a:t>Overall, the internship has equipped us with the technical expertise and practical skills needed to excel in the field of power generation.</a:t>
            </a:r>
          </a:p>
          <a:p>
            <a:pPr algn="just"/>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454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331215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14</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3009265"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latin typeface="Times New Roman" panose="02020603050405020304" charset="0"/>
                <a:cs typeface="Times New Roman" panose="02020603050405020304" charset="0"/>
                <a:sym typeface="+mn-ea"/>
              </a:rPr>
              <a:t>   REFERENCES</a:t>
            </a:r>
            <a:endParaRPr lang="en-US" sz="2800" b="1" dirty="0">
              <a:ln w="0"/>
              <a:solidFill>
                <a:schemeClr val="tx1"/>
              </a:solidFill>
              <a:latin typeface="Times New Roman" panose="02020603050405020304" charset="0"/>
              <a:cs typeface="Times New Roman" panose="02020603050405020304" charset="0"/>
              <a:sym typeface="+mn-ea"/>
            </a:endParaRPr>
          </a:p>
        </p:txBody>
      </p:sp>
      <p:sp>
        <p:nvSpPr>
          <p:cNvPr id="2" name="TextBox 1">
            <a:extLst>
              <a:ext uri="{FF2B5EF4-FFF2-40B4-BE49-F238E27FC236}">
                <a16:creationId xmlns:a16="http://schemas.microsoft.com/office/drawing/2014/main" id="{B8CBA2C6-CE4D-C9E3-21FA-DE8FFF4982F7}"/>
              </a:ext>
            </a:extLst>
          </p:cNvPr>
          <p:cNvSpPr txBox="1"/>
          <p:nvPr/>
        </p:nvSpPr>
        <p:spPr>
          <a:xfrm>
            <a:off x="605118" y="1075765"/>
            <a:ext cx="11070627" cy="3693319"/>
          </a:xfrm>
          <a:prstGeom prst="rect">
            <a:avLst/>
          </a:prstGeom>
          <a:noFill/>
        </p:spPr>
        <p:txBody>
          <a:bodyPr wrap="square" rtlCol="0">
            <a:spAutoFit/>
          </a:bodyPr>
          <a:lstStyle/>
          <a:p>
            <a:r>
              <a:rPr lang="en-US" dirty="0"/>
              <a:t>[1] "Growth of Electricity Sector in India from 1947–2020" (PDF). Central Electricity Authority. October 2020. Archived (PDF) from the original on 27 October 2021. Retrieved 22 September 2021.</a:t>
            </a:r>
          </a:p>
          <a:p>
            <a:r>
              <a:rPr lang="en-US" dirty="0"/>
              <a:t>[2] "BP Statistical Review of World Energy 2021 (page 63)" (PDF). Archived from the original (PDF) on 12 December 2021. Retrieved 23 November 2021.</a:t>
            </a:r>
          </a:p>
          <a:p>
            <a:r>
              <a:rPr lang="en-US" dirty="0"/>
              <a:t>[3] "Tariff &amp; duty of electricity supply in India". report. CEA, Govt. of India. March 2014. Archived from the original on 26 August 2015. Retrieved 27 October 2015.</a:t>
            </a:r>
          </a:p>
          <a:p>
            <a:r>
              <a:rPr lang="en-US" dirty="0"/>
              <a:t>[4] "</a:t>
            </a:r>
            <a:r>
              <a:rPr lang="en-US" dirty="0" err="1"/>
              <a:t>Koyala</a:t>
            </a:r>
            <a:r>
              <a:rPr lang="en-US" dirty="0"/>
              <a:t> Darpan / Coal Dashboard". Archived from the original on 16 February 2022. Retrieved 17 February 2022.</a:t>
            </a:r>
          </a:p>
          <a:p>
            <a:r>
              <a:rPr lang="en-US" dirty="0"/>
              <a:t>[5] "Global electricity review-India". 28 March 2021. Archived from the original on 29 March 2021. Retrieved 30 March 2021.</a:t>
            </a:r>
          </a:p>
          <a:p>
            <a:r>
              <a:rPr lang="en-US" dirty="0"/>
              <a:t>[6] "National Electricity Plan, 2022-27" (PDF). September 2022. Archived (PDF) from the original on 14 September 2022. Retrieved 14 September 2022.</a:t>
            </a:r>
          </a:p>
          <a:p>
            <a:r>
              <a:rPr lang="en-US" dirty="0"/>
              <a:t>[7] Arasu, Sibi (1 June 2023). "Next green leader? India halts new coal plant construction". The Christian Science Monitor. Archived from the original on 15 August 2023. Retrieved 15 August 2023.</a:t>
            </a:r>
          </a:p>
        </p:txBody>
      </p:sp>
    </p:spTree>
    <p:extLst>
      <p:ext uri="{BB962C8B-B14F-4D97-AF65-F5344CB8AC3E}">
        <p14:creationId xmlns:p14="http://schemas.microsoft.com/office/powerpoint/2010/main" val="157157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5">
            <a:extLst>
              <a:ext uri="{FF2B5EF4-FFF2-40B4-BE49-F238E27FC236}">
                <a16:creationId xmlns:a16="http://schemas.microsoft.com/office/drawing/2014/main" id="{BCBFDA3A-0943-D940-7C44-95B2E653AA20}"/>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Title of internship</a:t>
            </a:r>
          </a:p>
        </p:txBody>
      </p:sp>
      <p:sp>
        <p:nvSpPr>
          <p:cNvPr id="3" name="Subtitle 2"/>
          <p:cNvSpPr>
            <a:spLocks noGrp="1"/>
          </p:cNvSpPr>
          <p:nvPr>
            <p:ph type="subTitle" idx="1"/>
          </p:nvPr>
        </p:nvSpPr>
        <p:spPr>
          <a:xfrm>
            <a:off x="1391285" y="3057525"/>
            <a:ext cx="9206230" cy="1381125"/>
          </a:xfrm>
        </p:spPr>
        <p:txBody>
          <a:bodyPr>
            <a:normAutofit/>
          </a:bodyPr>
          <a:lstStyle/>
          <a:p>
            <a:endParaRPr lang="en-US" b="1" dirty="0">
              <a:ln w="0"/>
              <a:solidFill>
                <a:schemeClr val="accent2">
                  <a:lumMod val="75000"/>
                </a:schemeClr>
              </a:solidFill>
              <a:latin typeface="Goudy Stout" panose="0202090407030B020401" charset="0"/>
              <a:cs typeface="Goudy Stout" panose="0202090407030B020401" charset="0"/>
              <a:sym typeface="+mn-ea"/>
            </a:endParaRPr>
          </a:p>
          <a:p>
            <a:r>
              <a:rPr lang="en-US" sz="6000" b="1" dirty="0">
                <a:ln w="0"/>
                <a:solidFill>
                  <a:schemeClr val="accent2">
                    <a:lumMod val="75000"/>
                  </a:schemeClr>
                </a:solidFill>
                <a:latin typeface="Algerian" panose="04020705040A02060702" charset="0"/>
                <a:cs typeface="Algerian" panose="04020705040A02060702" charset="0"/>
                <a:sym typeface="+mn-ea"/>
              </a:rPr>
              <a:t>Thank You</a:t>
            </a:r>
          </a:p>
        </p:txBody>
      </p:sp>
      <p:sp>
        <p:nvSpPr>
          <p:cNvPr id="10" name="Right Triangle 9"/>
          <p:cNvSpPr/>
          <p:nvPr/>
        </p:nvSpPr>
        <p:spPr>
          <a:xfrm rot="16200000">
            <a:off x="8919210" y="3577590"/>
            <a:ext cx="1498600" cy="5046345"/>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15</a:t>
            </a:fld>
            <a:endParaRPr lang="en-US" sz="1600" b="1">
              <a:solidFill>
                <a:srgbClr val="C00000"/>
              </a:solidFill>
              <a:latin typeface="Times New Roman" panose="02020603050405020304" charset="0"/>
              <a:cs typeface="Times New Roman" panose="02020603050405020304" charset="0"/>
            </a:endParaRPr>
          </a:p>
        </p:txBody>
      </p:sp>
      <p:pic>
        <p:nvPicPr>
          <p:cNvPr id="11" name="Picture 1" descr="IMG_256">
            <a:extLst>
              <a:ext uri="{FF2B5EF4-FFF2-40B4-BE49-F238E27FC236}">
                <a16:creationId xmlns:a16="http://schemas.microsoft.com/office/drawing/2014/main" id="{6C93A8D2-03F8-228D-9015-151DBD50A7C1}"/>
              </a:ext>
            </a:extLst>
          </p:cNvPr>
          <p:cNvPicPr>
            <a:picLocks noChangeAspect="1"/>
          </p:cNvPicPr>
          <p:nvPr/>
        </p:nvPicPr>
        <p:blipFill>
          <a:blip r:embed="rId3"/>
          <a:stretch>
            <a:fillRect/>
          </a:stretch>
        </p:blipFill>
        <p:spPr>
          <a:xfrm>
            <a:off x="194310" y="5463540"/>
            <a:ext cx="1329690" cy="129413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14923"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Integrated Control and Instrumentation System Design at power plant</a:t>
            </a:r>
            <a:endParaRPr lang="en-US" sz="16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306830" y="977900"/>
            <a:ext cx="9178290" cy="4057015"/>
          </a:xfrm>
        </p:spPr>
        <p:txBody>
          <a:bodyPr>
            <a:normAutofit lnSpcReduction="10000"/>
          </a:bodyPr>
          <a:lstStyle/>
          <a:p>
            <a:pPr algn="l"/>
            <a:endParaRPr lang="en-US" b="1" dirty="0">
              <a:ln w="0"/>
              <a:solidFill>
                <a:srgbClr val="FF0000"/>
              </a:solidFill>
              <a:latin typeface="Times New Roman" panose="02020603050405020304" charset="0"/>
              <a:cs typeface="Times New Roman" panose="02020603050405020304" charset="0"/>
              <a:sym typeface="+mn-ea"/>
            </a:endParaRPr>
          </a:p>
          <a:p>
            <a:pPr marL="342900" indent="-342900" algn="just" fontAlgn="auto">
              <a:lnSpc>
                <a:spcPct val="150000"/>
              </a:lnSpc>
              <a:spcBef>
                <a:spcPts val="0"/>
              </a:spcBef>
              <a:spcAft>
                <a:spcPts val="0"/>
              </a:spcAft>
              <a:buFont typeface="Arial" panose="020B0604020202020204" pitchFamily="34" charset="0"/>
              <a:buChar char="•"/>
            </a:pPr>
            <a:r>
              <a:rPr lang="en-US" b="1" dirty="0">
                <a:latin typeface="Times New Roman" panose="02020603050405020304" charset="0"/>
                <a:cs typeface="Times New Roman" panose="02020603050405020304" charset="0"/>
                <a:sym typeface="+mn-ea"/>
              </a:rPr>
              <a:t>Abstract</a:t>
            </a:r>
          </a:p>
          <a:p>
            <a:pPr marL="342900" indent="-342900" algn="just" fontAlgn="auto">
              <a:lnSpc>
                <a:spcPct val="150000"/>
              </a:lnSpc>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About the industry/organization</a:t>
            </a:r>
            <a:endParaRPr lang="en-US" b="1" dirty="0">
              <a:effectLst/>
              <a:latin typeface="Times New Roman" panose="02020603050405020304" charset="0"/>
              <a:ea typeface="Calibri" panose="020F0502020204030204" pitchFamily="34" charset="0"/>
              <a:cs typeface="Times New Roman" panose="02020603050405020304" charset="0"/>
              <a:sym typeface="+mn-ea"/>
            </a:endParaRPr>
          </a:p>
          <a:p>
            <a:pPr marL="342900" indent="-342900" algn="just" fontAlgn="auto">
              <a:lnSpc>
                <a:spcPct val="150000"/>
              </a:lnSpc>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Introduction to the internship work</a:t>
            </a:r>
          </a:p>
          <a:p>
            <a:pPr marL="342900" indent="-342900" algn="just" fontAlgn="auto">
              <a:lnSpc>
                <a:spcPct val="150000"/>
              </a:lnSpc>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Technical Details about work carried out</a:t>
            </a:r>
          </a:p>
          <a:p>
            <a:pPr marL="342900" indent="-342900" algn="just" fontAlgn="auto">
              <a:lnSpc>
                <a:spcPct val="150000"/>
              </a:lnSpc>
              <a:spcBef>
                <a:spcPts val="0"/>
              </a:spcBef>
              <a:spcAft>
                <a:spcPts val="0"/>
              </a:spcAft>
              <a:buFont typeface="Arial" panose="020B0604020202020204" pitchFamily="34" charset="0"/>
              <a:buChar char="•"/>
            </a:pPr>
            <a:r>
              <a:rPr lang="en-US" b="1" dirty="0">
                <a:latin typeface="Times New Roman" panose="02020603050405020304" charset="0"/>
                <a:cs typeface="Times New Roman" panose="02020603050405020304" charset="0"/>
                <a:sym typeface="+mn-ea"/>
              </a:rPr>
              <a:t>Outcomes of Internship</a:t>
            </a:r>
          </a:p>
          <a:p>
            <a:pPr marL="342900" indent="-342900" algn="just" fontAlgn="auto">
              <a:lnSpc>
                <a:spcPct val="150000"/>
              </a:lnSpc>
              <a:spcBef>
                <a:spcPts val="0"/>
              </a:spcBef>
              <a:spcAft>
                <a:spcPts val="0"/>
              </a:spcAft>
              <a:buFont typeface="Arial" panose="020B0604020202020204" pitchFamily="34" charset="0"/>
              <a:buChar char="•"/>
            </a:pPr>
            <a:r>
              <a:rPr lang="en-US" b="1" dirty="0">
                <a:solidFill>
                  <a:schemeClr val="tx1"/>
                </a:solidFill>
                <a:latin typeface="Times New Roman" panose="02020603050405020304" charset="0"/>
                <a:cs typeface="Times New Roman" panose="02020603050405020304" charset="0"/>
              </a:rPr>
              <a:t>Conclusion</a:t>
            </a:r>
          </a:p>
          <a:p>
            <a:pPr marL="342900" indent="-342900" algn="just" fontAlgn="auto">
              <a:lnSpc>
                <a:spcPct val="150000"/>
              </a:lnSpc>
              <a:spcBef>
                <a:spcPts val="0"/>
              </a:spcBef>
              <a:spcAft>
                <a:spcPts val="0"/>
              </a:spcAft>
              <a:buFont typeface="Arial" panose="020B0604020202020204" pitchFamily="34" charset="0"/>
              <a:buChar char="•"/>
            </a:pPr>
            <a:r>
              <a:rPr lang="en-US" b="1" dirty="0">
                <a:latin typeface="Times New Roman" panose="02020603050405020304" charset="0"/>
                <a:cs typeface="Times New Roman" panose="02020603050405020304" charset="0"/>
                <a:sym typeface="+mn-ea"/>
              </a:rPr>
              <a:t>References</a:t>
            </a:r>
            <a:endParaRPr lang="en-US" b="1" dirty="0">
              <a:ln w="0"/>
              <a:solidFill>
                <a:schemeClr val="tx1"/>
              </a:solidFill>
              <a:latin typeface="Times New Roman" panose="02020603050405020304" charset="0"/>
              <a:cs typeface="Times New Roman" panose="02020603050405020304" charset="0"/>
              <a:sym typeface="+mn-ea"/>
            </a:endParaRPr>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2</a:t>
            </a:fld>
            <a:endParaRPr lang="en-US" sz="1600" b="1" dirty="0">
              <a:solidFill>
                <a:srgbClr val="C00000"/>
              </a:solidFill>
              <a:latin typeface="Times New Roman" panose="02020603050405020304" charset="0"/>
              <a:cs typeface="Times New Roman" panose="02020603050405020304" charset="0"/>
            </a:endParaRPr>
          </a:p>
        </p:txBody>
      </p:sp>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8981122" y="6546214"/>
            <a:ext cx="3009265" cy="26225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Dept. of ECE, Dr. AIT</a:t>
            </a:r>
          </a:p>
        </p:txBody>
      </p:sp>
      <p:pic>
        <p:nvPicPr>
          <p:cNvPr id="13" name="Picture 1" descr="IMG_256">
            <a:extLst>
              <a:ext uri="{FF2B5EF4-FFF2-40B4-BE49-F238E27FC236}">
                <a16:creationId xmlns:a16="http://schemas.microsoft.com/office/drawing/2014/main" id="{42860F69-9B2B-D924-6712-938C8F07CF5B}"/>
              </a:ext>
            </a:extLst>
          </p:cNvPr>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14" name="Footer Placeholder 15">
            <a:extLst>
              <a:ext uri="{FF2B5EF4-FFF2-40B4-BE49-F238E27FC236}">
                <a16:creationId xmlns:a16="http://schemas.microsoft.com/office/drawing/2014/main" id="{DD2D34E5-F694-67AE-E9E8-43C61D17433E}"/>
              </a:ext>
            </a:extLst>
          </p:cNvPr>
          <p:cNvSpPr txBox="1">
            <a:spLocks/>
          </p:cNvSpPr>
          <p:nvPr/>
        </p:nvSpPr>
        <p:spPr>
          <a:xfrm>
            <a:off x="1" y="8890"/>
            <a:ext cx="2994342"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8" name="Footer Placeholder 15">
            <a:extLst>
              <a:ext uri="{FF2B5EF4-FFF2-40B4-BE49-F238E27FC236}">
                <a16:creationId xmlns:a16="http://schemas.microsoft.com/office/drawing/2014/main" id="{864A1676-F065-C20D-F7AE-571CC9901393}"/>
              </a:ext>
            </a:extLst>
          </p:cNvPr>
          <p:cNvSpPr txBox="1">
            <a:spLocks/>
          </p:cNvSpPr>
          <p:nvPr/>
        </p:nvSpPr>
        <p:spPr>
          <a:xfrm>
            <a:off x="-14923" y="119618"/>
            <a:ext cx="3009265"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ln w="0"/>
                <a:solidFill>
                  <a:schemeClr val="tx1"/>
                </a:solidFill>
                <a:latin typeface="Times New Roman" panose="02020603050405020304" charset="0"/>
                <a:cs typeface="Times New Roman" panose="02020603050405020304" charset="0"/>
                <a:sym typeface="+mn-ea"/>
              </a:rPr>
              <a:t>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1" y="8890"/>
            <a:ext cx="2994342"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       Integrated Control and Instrumentation System Design at power plant</a:t>
            </a:r>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3</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3009265"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ABSTRACT</a:t>
            </a:r>
          </a:p>
        </p:txBody>
      </p:sp>
      <p:sp>
        <p:nvSpPr>
          <p:cNvPr id="3" name="TextBox 2">
            <a:extLst>
              <a:ext uri="{FF2B5EF4-FFF2-40B4-BE49-F238E27FC236}">
                <a16:creationId xmlns:a16="http://schemas.microsoft.com/office/drawing/2014/main" id="{36347B60-3DFC-C335-2FBA-F61259D07022}"/>
              </a:ext>
            </a:extLst>
          </p:cNvPr>
          <p:cNvSpPr txBox="1"/>
          <p:nvPr/>
        </p:nvSpPr>
        <p:spPr>
          <a:xfrm>
            <a:off x="394447" y="447369"/>
            <a:ext cx="11403106" cy="3693319"/>
          </a:xfrm>
          <a:prstGeom prst="rect">
            <a:avLst/>
          </a:prstGeom>
          <a:noFill/>
        </p:spPr>
        <p:txBody>
          <a:bodyPr wrap="square">
            <a:spAutoFit/>
          </a:bodyPr>
          <a:lstStyle/>
          <a:p>
            <a:pPr algn="l"/>
            <a:endParaRPr lang="en-US" b="0" i="0" dirty="0">
              <a:solidFill>
                <a:srgbClr val="0D0D0D"/>
              </a:solidFill>
              <a:effectLst/>
              <a:highlight>
                <a:srgbClr val="FFFFFF"/>
              </a:highlight>
              <a:latin typeface="ui-sans-serif"/>
            </a:endParaRPr>
          </a:p>
          <a:p>
            <a:pPr algn="l"/>
            <a:endParaRPr lang="en-US" dirty="0">
              <a:solidFill>
                <a:srgbClr val="0D0D0D"/>
              </a:solidFill>
              <a:highlight>
                <a:srgbClr val="FFFFFF"/>
              </a:highlight>
              <a:latin typeface="ui-sans-serif"/>
            </a:endParaRPr>
          </a:p>
          <a:p>
            <a:pPr algn="l"/>
            <a:endParaRPr lang="en-US" b="0" i="0" dirty="0">
              <a:solidFill>
                <a:srgbClr val="0D0D0D"/>
              </a:solidFill>
              <a:effectLst/>
              <a:highlight>
                <a:srgbClr val="FFFFFF"/>
              </a:highlight>
              <a:latin typeface="ui-sans-serif"/>
            </a:endParaRPr>
          </a:p>
          <a:p>
            <a:pPr marL="285750" indent="-285750" algn="just">
              <a:buFont typeface="Wingdings" panose="05000000000000000000" pitchFamily="2" charset="2"/>
              <a:buChar char="Ø"/>
            </a:pPr>
            <a:r>
              <a:rPr lang="en-US" b="0" i="0" dirty="0">
                <a:solidFill>
                  <a:srgbClr val="0D0D0D"/>
                </a:solidFill>
                <a:effectLst/>
                <a:highlight>
                  <a:srgbClr val="FFFFFF"/>
                </a:highlight>
                <a:latin typeface="ui-sans-serif"/>
              </a:rPr>
              <a:t>This study explores the strategies employed by Karnataka Power Corporation Limited (KPCL) to enhance operational efficiency and sustainability in power generation. </a:t>
            </a:r>
          </a:p>
          <a:p>
            <a:pPr algn="just"/>
            <a:endParaRPr lang="en-US" b="0" i="0" dirty="0">
              <a:solidFill>
                <a:srgbClr val="0D0D0D"/>
              </a:solidFill>
              <a:effectLst/>
              <a:highlight>
                <a:srgbClr val="FFFFFF"/>
              </a:highlight>
              <a:latin typeface="ui-sans-serif"/>
            </a:endParaRPr>
          </a:p>
          <a:p>
            <a:pPr algn="just"/>
            <a:endParaRPr lang="en-US" b="0" i="0" dirty="0">
              <a:solidFill>
                <a:srgbClr val="0D0D0D"/>
              </a:solidFill>
              <a:effectLst/>
              <a:highlight>
                <a:srgbClr val="FFFFFF"/>
              </a:highlight>
              <a:latin typeface="ui-sans-serif"/>
            </a:endParaRPr>
          </a:p>
          <a:p>
            <a:pPr marL="285750" indent="-285750" algn="just">
              <a:buFont typeface="Wingdings" panose="05000000000000000000" pitchFamily="2" charset="2"/>
              <a:buChar char="Ø"/>
            </a:pPr>
            <a:r>
              <a:rPr lang="en-US" b="0" i="0" dirty="0">
                <a:solidFill>
                  <a:srgbClr val="0D0D0D"/>
                </a:solidFill>
                <a:effectLst/>
                <a:highlight>
                  <a:srgbClr val="FFFFFF"/>
                </a:highlight>
                <a:latin typeface="ui-sans-serif"/>
              </a:rPr>
              <a:t>KPCL, a leading power generation company in India, faces various challenges, including environmental concerns, regulatory compliance, and technological advancements.</a:t>
            </a:r>
          </a:p>
          <a:p>
            <a:pPr marL="285750" indent="-285750" algn="just">
              <a:buFont typeface="Wingdings" panose="05000000000000000000" pitchFamily="2" charset="2"/>
              <a:buChar char="Ø"/>
            </a:pPr>
            <a:endParaRPr lang="en-US" b="0" i="0" dirty="0">
              <a:solidFill>
                <a:srgbClr val="0D0D0D"/>
              </a:solidFill>
              <a:effectLst/>
              <a:highlight>
                <a:srgbClr val="FFFFFF"/>
              </a:highlight>
              <a:latin typeface="ui-sans-serif"/>
            </a:endParaRPr>
          </a:p>
          <a:p>
            <a:pPr algn="just"/>
            <a:endParaRPr lang="en-US" b="0" i="0" dirty="0">
              <a:solidFill>
                <a:srgbClr val="0D0D0D"/>
              </a:solidFill>
              <a:effectLst/>
              <a:highlight>
                <a:srgbClr val="FFFFFF"/>
              </a:highlight>
              <a:latin typeface="ui-sans-serif"/>
            </a:endParaRPr>
          </a:p>
          <a:p>
            <a:pPr marL="285750" indent="-285750" algn="just">
              <a:buFont typeface="Wingdings" panose="05000000000000000000" pitchFamily="2" charset="2"/>
              <a:buChar char="Ø"/>
            </a:pPr>
            <a:r>
              <a:rPr lang="en-US" b="0" i="0" dirty="0">
                <a:solidFill>
                  <a:srgbClr val="0D0D0D"/>
                </a:solidFill>
                <a:effectLst/>
                <a:highlight>
                  <a:srgbClr val="FFFFFF"/>
                </a:highlight>
                <a:latin typeface="ui-sans-serif"/>
              </a:rPr>
              <a:t>The research highlights KPCL's implementation of modern technologies, such as renewable energy integration, advanced monitoring systems, and efficient resource utilization. </a:t>
            </a:r>
          </a:p>
        </p:txBody>
      </p:sp>
    </p:spTree>
    <p:extLst>
      <p:ext uri="{BB962C8B-B14F-4D97-AF65-F5344CB8AC3E}">
        <p14:creationId xmlns:p14="http://schemas.microsoft.com/office/powerpoint/2010/main" val="221392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7528560" cy="83439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383652"/>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4</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740124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ABOUT THE INDUSTRY/ORGANIZATION</a:t>
            </a:r>
            <a:endParaRPr lang="en-US" sz="2800" b="1" dirty="0">
              <a:solidFill>
                <a:schemeClr val="tx1"/>
              </a:solidFill>
              <a:effectLst/>
              <a:latin typeface="Times New Roman" panose="02020603050405020304" charset="0"/>
              <a:ea typeface="Calibri" panose="020F0502020204030204" pitchFamily="34" charset="0"/>
              <a:cs typeface="Times New Roman" panose="02020603050405020304" charset="0"/>
              <a:sym typeface="+mn-ea"/>
            </a:endParaRPr>
          </a:p>
        </p:txBody>
      </p:sp>
      <p:sp>
        <p:nvSpPr>
          <p:cNvPr id="3" name="TextBox 2">
            <a:extLst>
              <a:ext uri="{FF2B5EF4-FFF2-40B4-BE49-F238E27FC236}">
                <a16:creationId xmlns:a16="http://schemas.microsoft.com/office/drawing/2014/main" id="{1A39161E-B886-2B05-B74E-4F205BBF4859}"/>
              </a:ext>
            </a:extLst>
          </p:cNvPr>
          <p:cNvSpPr txBox="1"/>
          <p:nvPr/>
        </p:nvSpPr>
        <p:spPr>
          <a:xfrm>
            <a:off x="470647" y="-1103767"/>
            <a:ext cx="11308977" cy="7106048"/>
          </a:xfrm>
          <a:prstGeom prst="rect">
            <a:avLst/>
          </a:prstGeom>
          <a:noFill/>
        </p:spPr>
        <p:txBody>
          <a:bodyPr wrap="square">
            <a:spAutoFit/>
          </a:bodyPr>
          <a:lstStyle/>
          <a:p>
            <a:pPr marL="114300" marR="419100" algn="just">
              <a:lnSpc>
                <a:spcPct val="150000"/>
              </a:lnSpc>
              <a:spcBef>
                <a:spcPts val="0"/>
              </a:spcBef>
              <a:spcAft>
                <a:spcPts val="0"/>
              </a:spcAft>
              <a:tabLst>
                <a:tab pos="303530" algn="l"/>
                <a:tab pos="457200" algn="l"/>
              </a:tabLst>
            </a:pPr>
            <a:endParaRPr lang="en-US" sz="1800" dirty="0">
              <a:effectLst/>
              <a:latin typeface="Times New Roman" panose="02020603050405020304" pitchFamily="18" charset="0"/>
              <a:ea typeface="Arial" panose="020B0604020202020204" pitchFamily="34" charset="0"/>
            </a:endParaRPr>
          </a:p>
          <a:p>
            <a:pPr marL="114300" marR="419100" algn="just">
              <a:lnSpc>
                <a:spcPct val="150000"/>
              </a:lnSpc>
              <a:spcBef>
                <a:spcPts val="0"/>
              </a:spcBef>
              <a:spcAft>
                <a:spcPts val="0"/>
              </a:spcAft>
              <a:tabLst>
                <a:tab pos="303530" algn="l"/>
                <a:tab pos="457200" algn="l"/>
              </a:tabLst>
            </a:pPr>
            <a:endParaRPr lang="en-US" dirty="0">
              <a:latin typeface="Times New Roman" panose="02020603050405020304" pitchFamily="18" charset="0"/>
              <a:ea typeface="Arial" panose="020B0604020202020204" pitchFamily="34" charset="0"/>
            </a:endParaRPr>
          </a:p>
          <a:p>
            <a:pPr marL="114300" marR="419100" algn="just">
              <a:lnSpc>
                <a:spcPct val="150000"/>
              </a:lnSpc>
              <a:spcBef>
                <a:spcPts val="0"/>
              </a:spcBef>
              <a:spcAft>
                <a:spcPts val="0"/>
              </a:spcAft>
              <a:tabLst>
                <a:tab pos="303530" algn="l"/>
                <a:tab pos="457200" algn="l"/>
              </a:tabLst>
            </a:pPr>
            <a:endParaRPr lang="en-US" sz="1800" dirty="0">
              <a:effectLst/>
              <a:latin typeface="Times New Roman" panose="02020603050405020304" pitchFamily="18" charset="0"/>
              <a:ea typeface="Arial" panose="020B0604020202020204" pitchFamily="34" charset="0"/>
            </a:endParaRPr>
          </a:p>
          <a:p>
            <a:pPr marL="114300" marR="419100" algn="just">
              <a:lnSpc>
                <a:spcPct val="150000"/>
              </a:lnSpc>
              <a:spcBef>
                <a:spcPts val="0"/>
              </a:spcBef>
              <a:spcAft>
                <a:spcPts val="0"/>
              </a:spcAft>
              <a:tabLst>
                <a:tab pos="303530" algn="l"/>
                <a:tab pos="457200" algn="l"/>
              </a:tabLst>
            </a:pPr>
            <a:endParaRPr lang="en-US" dirty="0">
              <a:latin typeface="Times New Roman" panose="02020603050405020304" pitchFamily="18" charset="0"/>
              <a:ea typeface="Arial" panose="020B0604020202020204" pitchFamily="34" charset="0"/>
            </a:endParaRPr>
          </a:p>
          <a:p>
            <a:pPr marL="114300" marR="419100" algn="just">
              <a:lnSpc>
                <a:spcPct val="150000"/>
              </a:lnSpc>
              <a:spcBef>
                <a:spcPts val="0"/>
              </a:spcBef>
              <a:spcAft>
                <a:spcPts val="0"/>
              </a:spcAft>
              <a:tabLst>
                <a:tab pos="303530" algn="l"/>
                <a:tab pos="457200" algn="l"/>
              </a:tabLst>
            </a:pPr>
            <a:endParaRPr lang="en-US" sz="1800" dirty="0">
              <a:effectLst/>
              <a:latin typeface="Times New Roman" panose="02020603050405020304" pitchFamily="18" charset="0"/>
              <a:ea typeface="Arial" panose="020B0604020202020204" pitchFamily="34" charset="0"/>
            </a:endParaRPr>
          </a:p>
          <a:p>
            <a:pPr marL="400050" marR="419100" indent="-285750" algn="just">
              <a:lnSpc>
                <a:spcPct val="150000"/>
              </a:lnSpc>
              <a:spcBef>
                <a:spcPts val="0"/>
              </a:spcBef>
              <a:spcAft>
                <a:spcPts val="0"/>
              </a:spcAft>
              <a:buFont typeface="Wingdings" panose="05000000000000000000" pitchFamily="2" charset="2"/>
              <a:buChar char="Ø"/>
              <a:tabLst>
                <a:tab pos="303530" algn="l"/>
                <a:tab pos="457200" algn="l"/>
              </a:tabLst>
            </a:pPr>
            <a:r>
              <a:rPr lang="en-US" sz="1800" dirty="0">
                <a:effectLst/>
                <a:latin typeface="Times New Roman" panose="02020603050405020304" pitchFamily="18" charset="0"/>
                <a:ea typeface="Arial" panose="020B0604020202020204" pitchFamily="34" charset="0"/>
              </a:rPr>
              <a:t>Karnataka Power Corporation Limited (KPCL) is a major power generation company founded in 1970 and fully owned by the Government of Karnataka. KPCL focuses on investigating, identifying, and constructing power generation projects in Karnataka.</a:t>
            </a:r>
          </a:p>
          <a:p>
            <a:pPr marL="400050" marR="419100" indent="-285750" algn="just">
              <a:lnSpc>
                <a:spcPct val="150000"/>
              </a:lnSpc>
              <a:spcBef>
                <a:spcPts val="0"/>
              </a:spcBef>
              <a:spcAft>
                <a:spcPts val="0"/>
              </a:spcAft>
              <a:buFont typeface="Wingdings" panose="05000000000000000000" pitchFamily="2" charset="2"/>
              <a:buChar char="Ø"/>
              <a:tabLst>
                <a:tab pos="303530" algn="l"/>
                <a:tab pos="457200" algn="l"/>
              </a:tabLst>
            </a:pPr>
            <a:r>
              <a:rPr lang="en-US" sz="1800" dirty="0">
                <a:effectLst/>
                <a:latin typeface="Times New Roman" panose="02020603050405020304" pitchFamily="18" charset="0"/>
                <a:ea typeface="Arial" panose="020B0604020202020204" pitchFamily="34" charset="0"/>
              </a:rPr>
              <a:t> It operates a diverse range of power projects, including hydroelectric, thermal, wind, and solar energy, with a total installed capacity of 8738.30 MW. KPCL is also developing a 370 MW gas plant, an 11.5 MW waste-to-energy plant, and a 2000 MW pumped storage plant.</a:t>
            </a:r>
          </a:p>
          <a:p>
            <a:pPr marL="400050" marR="419100" indent="-285750" algn="just">
              <a:lnSpc>
                <a:spcPct val="150000"/>
              </a:lnSpc>
              <a:spcBef>
                <a:spcPts val="0"/>
              </a:spcBef>
              <a:spcAft>
                <a:spcPts val="0"/>
              </a:spcAft>
              <a:buFont typeface="Wingdings" panose="05000000000000000000" pitchFamily="2" charset="2"/>
              <a:buChar char="Ø"/>
              <a:tabLst>
                <a:tab pos="303530" algn="l"/>
                <a:tab pos="457200" algn="l"/>
              </a:tabLst>
            </a:pPr>
            <a:r>
              <a:rPr lang="en-US" sz="1800" dirty="0">
                <a:effectLst/>
                <a:latin typeface="Times New Roman" panose="02020603050405020304" pitchFamily="18" charset="0"/>
                <a:ea typeface="Arial" panose="020B0604020202020204" pitchFamily="34" charset="0"/>
              </a:rPr>
              <a:t>KPCL is committed to excellence in power generation and has received several awards for its outstanding performance.</a:t>
            </a:r>
          </a:p>
          <a:p>
            <a:pPr marL="400050" marR="419100" indent="-285750" algn="just">
              <a:lnSpc>
                <a:spcPct val="150000"/>
              </a:lnSpc>
              <a:spcBef>
                <a:spcPts val="0"/>
              </a:spcBef>
              <a:spcAft>
                <a:spcPts val="0"/>
              </a:spcAft>
              <a:buFont typeface="Wingdings" panose="05000000000000000000" pitchFamily="2" charset="2"/>
              <a:buChar char="Ø"/>
              <a:tabLst>
                <a:tab pos="303530" algn="l"/>
                <a:tab pos="457200" algn="l"/>
              </a:tabLst>
            </a:pPr>
            <a:r>
              <a:rPr lang="en-US" dirty="0">
                <a:effectLst/>
                <a:latin typeface="Times New Roman" panose="02020603050405020304" pitchFamily="18" charset="0"/>
                <a:ea typeface="Times New Roman" panose="02020603050405020304" pitchFamily="18" charset="0"/>
              </a:rPr>
              <a:t>KPCL aims to achieve excellence in power engineering, focusing on efficiency, cost control, and environmental harmony.</a:t>
            </a:r>
          </a:p>
          <a:p>
            <a:pPr marL="400050" marR="419100" indent="-285750" algn="just">
              <a:lnSpc>
                <a:spcPct val="150000"/>
              </a:lnSpc>
              <a:spcBef>
                <a:spcPts val="0"/>
              </a:spcBef>
              <a:spcAft>
                <a:spcPts val="0"/>
              </a:spcAft>
              <a:buFont typeface="Wingdings" panose="05000000000000000000" pitchFamily="2" charset="2"/>
              <a:buChar char="Ø"/>
              <a:tabLst>
                <a:tab pos="303530" algn="l"/>
                <a:tab pos="457200" algn="l"/>
              </a:tabLst>
            </a:pPr>
            <a:r>
              <a:rPr lang="en-US" dirty="0">
                <a:effectLst/>
                <a:latin typeface="Times New Roman" panose="02020603050405020304" pitchFamily="18" charset="0"/>
                <a:ea typeface="Times New Roman" panose="02020603050405020304" pitchFamily="18" charset="0"/>
              </a:rPr>
              <a:t>KPCL strives to be a world-class power generation organization, providing reliable, sustainable, and cost-effective energy solutions to drive economic growth and improve the quality of life in Karnataka. </a:t>
            </a:r>
          </a:p>
        </p:txBody>
      </p:sp>
    </p:spTree>
    <p:extLst>
      <p:ext uri="{BB962C8B-B14F-4D97-AF65-F5344CB8AC3E}">
        <p14:creationId xmlns:p14="http://schemas.microsoft.com/office/powerpoint/2010/main" val="348471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830071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5</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813276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400" b="1" dirty="0">
                <a:solidFill>
                  <a:schemeClr val="tx1"/>
                </a:solidFill>
                <a:effectLst/>
                <a:latin typeface="Times New Roman" panose="02020603050405020304" pitchFamily="18" charset="0"/>
                <a:ea typeface="Calibri" panose="020F0502020204030204" pitchFamily="34" charset="0"/>
              </a:rPr>
              <a:t>Introduction to the internship work</a:t>
            </a:r>
          </a:p>
        </p:txBody>
      </p:sp>
      <p:sp>
        <p:nvSpPr>
          <p:cNvPr id="3" name="TextBox 2">
            <a:extLst>
              <a:ext uri="{FF2B5EF4-FFF2-40B4-BE49-F238E27FC236}">
                <a16:creationId xmlns:a16="http://schemas.microsoft.com/office/drawing/2014/main" id="{6E687397-5E06-C3DC-C67E-FB4F841393C4}"/>
              </a:ext>
            </a:extLst>
          </p:cNvPr>
          <p:cNvSpPr txBox="1"/>
          <p:nvPr/>
        </p:nvSpPr>
        <p:spPr>
          <a:xfrm>
            <a:off x="463924" y="899174"/>
            <a:ext cx="7372871" cy="5078313"/>
          </a:xfrm>
          <a:prstGeom prst="rect">
            <a:avLst/>
          </a:prstGeom>
          <a:noFill/>
        </p:spPr>
        <p:txBody>
          <a:bodyPr wrap="square">
            <a:spAutoFit/>
          </a:bodyPr>
          <a:lstStyle/>
          <a:p>
            <a:pPr algn="just"/>
            <a:r>
              <a:rPr lang="en-US" b="0" i="0" dirty="0">
                <a:solidFill>
                  <a:srgbClr val="0D0D0D"/>
                </a:solidFill>
                <a:effectLst/>
                <a:highlight>
                  <a:srgbClr val="FFFFFF"/>
                </a:highlight>
                <a:latin typeface="ui-sans-serif"/>
              </a:rPr>
              <a:t>Gas power plants, also known as natural gas-fired power plants, generate electricity using natural gas as their primary fuel. There are two main types of gas power plants: </a:t>
            </a:r>
          </a:p>
          <a:p>
            <a:pPr algn="just"/>
            <a:r>
              <a:rPr lang="en-US" b="0" i="0" dirty="0">
                <a:solidFill>
                  <a:srgbClr val="0D0D0D"/>
                </a:solidFill>
                <a:effectLst/>
                <a:highlight>
                  <a:srgbClr val="FFFFFF"/>
                </a:highlight>
                <a:latin typeface="ui-sans-serif"/>
              </a:rPr>
              <a:t>1]Open Cycle Gas Turbine (OCGT) plants         </a:t>
            </a:r>
          </a:p>
          <a:p>
            <a:pPr algn="just"/>
            <a:r>
              <a:rPr lang="en-US" dirty="0">
                <a:solidFill>
                  <a:srgbClr val="0D0D0D"/>
                </a:solidFill>
                <a:highlight>
                  <a:srgbClr val="FFFFFF"/>
                </a:highlight>
                <a:latin typeface="ui-sans-serif"/>
              </a:rPr>
              <a:t>2]</a:t>
            </a:r>
            <a:r>
              <a:rPr lang="en-US" b="0" i="0" dirty="0">
                <a:solidFill>
                  <a:srgbClr val="0D0D0D"/>
                </a:solidFill>
                <a:effectLst/>
                <a:highlight>
                  <a:srgbClr val="FFFFFF"/>
                </a:highlight>
                <a:latin typeface="ui-sans-serif"/>
              </a:rPr>
              <a:t>Combined Cycle Gas Turbine (CCGT) plants.</a:t>
            </a:r>
          </a:p>
          <a:p>
            <a:pPr algn="just"/>
            <a:endParaRPr lang="en-US" dirty="0">
              <a:solidFill>
                <a:srgbClr val="0D0D0D"/>
              </a:solidFill>
              <a:highlight>
                <a:srgbClr val="FFFFFF"/>
              </a:highlight>
              <a:latin typeface="ui-sans-serif"/>
            </a:endParaRPr>
          </a:p>
          <a:p>
            <a:pPr algn="l"/>
            <a:r>
              <a:rPr lang="en-US" b="1" i="0" dirty="0">
                <a:solidFill>
                  <a:srgbClr val="0D0D0D"/>
                </a:solidFill>
                <a:effectLst/>
                <a:highlight>
                  <a:srgbClr val="FFFFFF"/>
                </a:highlight>
                <a:latin typeface="ui-sans-serif"/>
              </a:rPr>
              <a:t>Open Cycle Gas Turbine (OCGT) Power Plant</a:t>
            </a:r>
          </a:p>
          <a:p>
            <a:pPr algn="l">
              <a:buFont typeface="+mj-lt"/>
              <a:buAutoNum type="arabicPeriod"/>
            </a:pPr>
            <a:r>
              <a:rPr lang="en-US" b="1" i="0" dirty="0">
                <a:solidFill>
                  <a:srgbClr val="0D0D0D"/>
                </a:solidFill>
                <a:effectLst/>
                <a:highlight>
                  <a:srgbClr val="FFFFFF"/>
                </a:highlight>
                <a:latin typeface="ui-sans-serif"/>
              </a:rPr>
              <a:t>Air Intake</a:t>
            </a:r>
            <a:r>
              <a:rPr lang="en-US" b="0" i="0" dirty="0">
                <a:solidFill>
                  <a:srgbClr val="0D0D0D"/>
                </a:solidFill>
                <a:effectLst/>
                <a:highlight>
                  <a:srgbClr val="FFFFFF"/>
                </a:highlight>
                <a:latin typeface="ui-sans-serif"/>
              </a:rPr>
              <a:t>: Ambient air is drawn into the gas turbine compressor.</a:t>
            </a:r>
          </a:p>
          <a:p>
            <a:pPr algn="l">
              <a:buFont typeface="+mj-lt"/>
              <a:buAutoNum type="arabicPeriod"/>
            </a:pPr>
            <a:r>
              <a:rPr lang="en-US" b="1" i="0" dirty="0">
                <a:solidFill>
                  <a:srgbClr val="0D0D0D"/>
                </a:solidFill>
                <a:effectLst/>
                <a:highlight>
                  <a:srgbClr val="FFFFFF"/>
                </a:highlight>
                <a:latin typeface="ui-sans-serif"/>
              </a:rPr>
              <a:t>Compression</a:t>
            </a:r>
            <a:r>
              <a:rPr lang="en-US" b="0" i="0" dirty="0">
                <a:solidFill>
                  <a:srgbClr val="0D0D0D"/>
                </a:solidFill>
                <a:effectLst/>
                <a:highlight>
                  <a:srgbClr val="FFFFFF"/>
                </a:highlight>
                <a:latin typeface="ui-sans-serif"/>
              </a:rPr>
              <a:t>: The compressor increases the air pressure and density.</a:t>
            </a:r>
          </a:p>
          <a:p>
            <a:pPr algn="l">
              <a:buFont typeface="+mj-lt"/>
              <a:buAutoNum type="arabicPeriod"/>
            </a:pPr>
            <a:r>
              <a:rPr lang="en-US" b="1" i="0" dirty="0">
                <a:solidFill>
                  <a:srgbClr val="0D0D0D"/>
                </a:solidFill>
                <a:effectLst/>
                <a:highlight>
                  <a:srgbClr val="FFFFFF"/>
                </a:highlight>
                <a:latin typeface="ui-sans-serif"/>
              </a:rPr>
              <a:t>Combustion</a:t>
            </a:r>
            <a:r>
              <a:rPr lang="en-US" b="0" i="0" dirty="0">
                <a:solidFill>
                  <a:srgbClr val="0D0D0D"/>
                </a:solidFill>
                <a:effectLst/>
                <a:highlight>
                  <a:srgbClr val="FFFFFF"/>
                </a:highlight>
                <a:latin typeface="ui-sans-serif"/>
              </a:rPr>
              <a:t>: Compressed air is mixed with fuel (usually natural gas) and ignited in the combustion chamber, producing high-temperature, high-pressure gases.</a:t>
            </a:r>
          </a:p>
          <a:p>
            <a:pPr algn="l">
              <a:buFont typeface="+mj-lt"/>
              <a:buAutoNum type="arabicPeriod"/>
            </a:pPr>
            <a:r>
              <a:rPr lang="en-US" b="1" i="0" dirty="0">
                <a:solidFill>
                  <a:srgbClr val="0D0D0D"/>
                </a:solidFill>
                <a:effectLst/>
                <a:highlight>
                  <a:srgbClr val="FFFFFF"/>
                </a:highlight>
                <a:latin typeface="ui-sans-serif"/>
              </a:rPr>
              <a:t>Expansion</a:t>
            </a:r>
            <a:r>
              <a:rPr lang="en-US" b="0" i="0" dirty="0">
                <a:solidFill>
                  <a:srgbClr val="0D0D0D"/>
                </a:solidFill>
                <a:effectLst/>
                <a:highlight>
                  <a:srgbClr val="FFFFFF"/>
                </a:highlight>
                <a:latin typeface="ui-sans-serif"/>
              </a:rPr>
              <a:t>: The hot gases expand and pass through the turbine, causing it to rotate.</a:t>
            </a:r>
          </a:p>
          <a:p>
            <a:pPr algn="l">
              <a:buFont typeface="+mj-lt"/>
              <a:buAutoNum type="arabicPeriod"/>
            </a:pPr>
            <a:r>
              <a:rPr lang="en-US" b="1" i="0" dirty="0">
                <a:solidFill>
                  <a:srgbClr val="0D0D0D"/>
                </a:solidFill>
                <a:effectLst/>
                <a:highlight>
                  <a:srgbClr val="FFFFFF"/>
                </a:highlight>
                <a:latin typeface="ui-sans-serif"/>
              </a:rPr>
              <a:t>Electricity Generation</a:t>
            </a:r>
            <a:r>
              <a:rPr lang="en-US" b="0" i="0" dirty="0">
                <a:solidFill>
                  <a:srgbClr val="0D0D0D"/>
                </a:solidFill>
                <a:effectLst/>
                <a:highlight>
                  <a:srgbClr val="FFFFFF"/>
                </a:highlight>
                <a:latin typeface="ui-sans-serif"/>
              </a:rPr>
              <a:t>: The rotating turbine shaft is connected to a generator, converting mechanical energy into electrical energy.</a:t>
            </a:r>
          </a:p>
          <a:p>
            <a:pPr algn="l">
              <a:buFont typeface="+mj-lt"/>
              <a:buAutoNum type="arabicPeriod"/>
            </a:pPr>
            <a:r>
              <a:rPr lang="en-US" b="1" i="0" dirty="0">
                <a:solidFill>
                  <a:srgbClr val="0D0D0D"/>
                </a:solidFill>
                <a:effectLst/>
                <a:highlight>
                  <a:srgbClr val="FFFFFF"/>
                </a:highlight>
                <a:latin typeface="ui-sans-serif"/>
              </a:rPr>
              <a:t>Exhaust</a:t>
            </a:r>
            <a:r>
              <a:rPr lang="en-US" b="0" i="0" dirty="0">
                <a:solidFill>
                  <a:srgbClr val="0D0D0D"/>
                </a:solidFill>
                <a:effectLst/>
                <a:highlight>
                  <a:srgbClr val="FFFFFF"/>
                </a:highlight>
                <a:latin typeface="ui-sans-serif"/>
              </a:rPr>
              <a:t>: The cooled exhaust gases are released into the atmosphere.</a:t>
            </a:r>
          </a:p>
          <a:p>
            <a:pPr algn="just"/>
            <a:endParaRPr lang="en-US" dirty="0"/>
          </a:p>
        </p:txBody>
      </p:sp>
      <p:pic>
        <p:nvPicPr>
          <p:cNvPr id="2" name="image3.jpeg">
            <a:extLst>
              <a:ext uri="{FF2B5EF4-FFF2-40B4-BE49-F238E27FC236}">
                <a16:creationId xmlns:a16="http://schemas.microsoft.com/office/drawing/2014/main" id="{0D2A1A11-8BC2-239E-34F1-2C7D44D9C0A6}"/>
              </a:ext>
            </a:extLst>
          </p:cNvPr>
          <p:cNvPicPr>
            <a:picLocks noChangeAspect="1"/>
          </p:cNvPicPr>
          <p:nvPr/>
        </p:nvPicPr>
        <p:blipFill>
          <a:blip r:embed="rId4" cstate="print"/>
          <a:stretch>
            <a:fillRect/>
          </a:stretch>
        </p:blipFill>
        <p:spPr>
          <a:xfrm>
            <a:off x="8193928" y="1026366"/>
            <a:ext cx="3767917" cy="4124131"/>
          </a:xfrm>
          <a:prstGeom prst="rect">
            <a:avLst/>
          </a:prstGeom>
        </p:spPr>
      </p:pic>
    </p:spTree>
    <p:extLst>
      <p:ext uri="{BB962C8B-B14F-4D97-AF65-F5344CB8AC3E}">
        <p14:creationId xmlns:p14="http://schemas.microsoft.com/office/powerpoint/2010/main" val="55197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985519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6</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97177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  TECHNICAL DETAILS ABOUT WORK CARRIED OUT</a:t>
            </a:r>
          </a:p>
        </p:txBody>
      </p:sp>
      <p:sp>
        <p:nvSpPr>
          <p:cNvPr id="3" name="TextBox 2">
            <a:extLst>
              <a:ext uri="{FF2B5EF4-FFF2-40B4-BE49-F238E27FC236}">
                <a16:creationId xmlns:a16="http://schemas.microsoft.com/office/drawing/2014/main" id="{C91AB77B-E6D4-F59D-B547-B4A1E10A62DF}"/>
              </a:ext>
            </a:extLst>
          </p:cNvPr>
          <p:cNvSpPr txBox="1"/>
          <p:nvPr/>
        </p:nvSpPr>
        <p:spPr>
          <a:xfrm>
            <a:off x="0" y="842248"/>
            <a:ext cx="8437567" cy="5632311"/>
          </a:xfrm>
          <a:prstGeom prst="rect">
            <a:avLst/>
          </a:prstGeom>
          <a:noFill/>
        </p:spPr>
        <p:txBody>
          <a:bodyPr wrap="square">
            <a:spAutoFit/>
          </a:bodyPr>
          <a:lstStyle/>
          <a:p>
            <a:pPr algn="l"/>
            <a:r>
              <a:rPr lang="en-US" b="1" i="0" dirty="0">
                <a:solidFill>
                  <a:srgbClr val="0D0D0D"/>
                </a:solidFill>
                <a:effectLst/>
                <a:highlight>
                  <a:srgbClr val="FFFFFF"/>
                </a:highlight>
                <a:latin typeface="ui-sans-serif"/>
              </a:rPr>
              <a:t>Combined Cycle Gas Turbine (CCGT) Power Plant</a:t>
            </a:r>
          </a:p>
          <a:p>
            <a:pPr algn="l">
              <a:buFont typeface="+mj-lt"/>
              <a:buAutoNum type="arabicPeriod"/>
            </a:pPr>
            <a:r>
              <a:rPr lang="en-US" b="1" i="0" dirty="0">
                <a:solidFill>
                  <a:srgbClr val="0D0D0D"/>
                </a:solidFill>
                <a:effectLst/>
                <a:highlight>
                  <a:srgbClr val="FFFFFF"/>
                </a:highlight>
                <a:latin typeface="ui-sans-serif"/>
              </a:rPr>
              <a:t>Gas Turbine Cycle</a:t>
            </a:r>
            <a:r>
              <a:rPr lang="en-US" b="0" i="0" dirty="0">
                <a:solidFill>
                  <a:srgbClr val="0D0D0D"/>
                </a:solidFill>
                <a:effectLst/>
                <a:highlight>
                  <a:srgbClr val="FFFFFF"/>
                </a:highlight>
                <a:latin typeface="ui-sans-serif"/>
              </a:rPr>
              <a:t>:</a:t>
            </a:r>
          </a:p>
          <a:p>
            <a:pPr marL="742950" lvl="1" indent="-285750" algn="l">
              <a:buFont typeface="+mj-lt"/>
              <a:buAutoNum type="arabicPeriod"/>
            </a:pPr>
            <a:r>
              <a:rPr lang="en-US" b="1" i="0" dirty="0">
                <a:solidFill>
                  <a:srgbClr val="0D0D0D"/>
                </a:solidFill>
                <a:effectLst/>
                <a:highlight>
                  <a:srgbClr val="FFFFFF"/>
                </a:highlight>
                <a:latin typeface="ui-sans-serif"/>
              </a:rPr>
              <a:t>Air Intake and Compression</a:t>
            </a:r>
            <a:r>
              <a:rPr lang="en-US" b="0" i="0" dirty="0">
                <a:solidFill>
                  <a:srgbClr val="0D0D0D"/>
                </a:solidFill>
                <a:effectLst/>
                <a:highlight>
                  <a:srgbClr val="FFFFFF"/>
                </a:highlight>
                <a:latin typeface="ui-sans-serif"/>
              </a:rPr>
              <a:t>: Ambient air is drawn into the gas turbine compressor, where it is compressed.</a:t>
            </a:r>
          </a:p>
          <a:p>
            <a:pPr marL="742950" lvl="1" indent="-285750" algn="l">
              <a:buFont typeface="+mj-lt"/>
              <a:buAutoNum type="arabicPeriod"/>
            </a:pPr>
            <a:r>
              <a:rPr lang="en-US" b="1" i="0" dirty="0">
                <a:solidFill>
                  <a:srgbClr val="0D0D0D"/>
                </a:solidFill>
                <a:effectLst/>
                <a:highlight>
                  <a:srgbClr val="FFFFFF"/>
                </a:highlight>
                <a:latin typeface="ui-sans-serif"/>
              </a:rPr>
              <a:t>Combustion</a:t>
            </a:r>
            <a:r>
              <a:rPr lang="en-US" b="0" i="0" dirty="0">
                <a:solidFill>
                  <a:srgbClr val="0D0D0D"/>
                </a:solidFill>
                <a:effectLst/>
                <a:highlight>
                  <a:srgbClr val="FFFFFF"/>
                </a:highlight>
                <a:latin typeface="ui-sans-serif"/>
              </a:rPr>
              <a:t>: Compressed air is mixed with fuel and ignited in the combustion chamber, creating high-temperature, high-pressure gases.</a:t>
            </a:r>
          </a:p>
          <a:p>
            <a:pPr marL="742950" lvl="1" indent="-285750" algn="l">
              <a:buFont typeface="+mj-lt"/>
              <a:buAutoNum type="arabicPeriod"/>
            </a:pPr>
            <a:r>
              <a:rPr lang="en-US" b="1" i="0" dirty="0">
                <a:solidFill>
                  <a:srgbClr val="0D0D0D"/>
                </a:solidFill>
                <a:effectLst/>
                <a:highlight>
                  <a:srgbClr val="FFFFFF"/>
                </a:highlight>
                <a:latin typeface="ui-sans-serif"/>
              </a:rPr>
              <a:t>Expansion and Electricity Generation</a:t>
            </a:r>
            <a:r>
              <a:rPr lang="en-US" b="0" i="0" dirty="0">
                <a:solidFill>
                  <a:srgbClr val="0D0D0D"/>
                </a:solidFill>
                <a:effectLst/>
                <a:highlight>
                  <a:srgbClr val="FFFFFF"/>
                </a:highlight>
                <a:latin typeface="ui-sans-serif"/>
              </a:rPr>
              <a:t>: The hot gases expand through the gas turbine, generating mechanical energy, which is converted into electricity by a generator.</a:t>
            </a:r>
          </a:p>
          <a:p>
            <a:pPr algn="l">
              <a:buFont typeface="+mj-lt"/>
              <a:buAutoNum type="arabicPeriod"/>
            </a:pPr>
            <a:r>
              <a:rPr lang="en-US" b="1" i="0" dirty="0">
                <a:solidFill>
                  <a:srgbClr val="0D0D0D"/>
                </a:solidFill>
                <a:effectLst/>
                <a:highlight>
                  <a:srgbClr val="FFFFFF"/>
                </a:highlight>
                <a:latin typeface="ui-sans-serif"/>
              </a:rPr>
              <a:t>Heat Recovery</a:t>
            </a:r>
            <a:r>
              <a:rPr lang="en-US" b="0" i="0" dirty="0">
                <a:solidFill>
                  <a:srgbClr val="0D0D0D"/>
                </a:solidFill>
                <a:effectLst/>
                <a:highlight>
                  <a:srgbClr val="FFFFFF"/>
                </a:highlight>
                <a:latin typeface="ui-sans-serif"/>
              </a:rPr>
              <a:t>:</a:t>
            </a:r>
          </a:p>
          <a:p>
            <a:pPr marL="742950" lvl="1" indent="-285750" algn="l">
              <a:buFont typeface="+mj-lt"/>
              <a:buAutoNum type="arabicPeriod"/>
            </a:pPr>
            <a:r>
              <a:rPr lang="en-US" b="0" i="0" dirty="0">
                <a:solidFill>
                  <a:srgbClr val="0D0D0D"/>
                </a:solidFill>
                <a:effectLst/>
                <a:highlight>
                  <a:srgbClr val="FFFFFF"/>
                </a:highlight>
                <a:latin typeface="ui-sans-serif"/>
              </a:rPr>
              <a:t>The exhaust gases from the gas turbine, still containing significant thermal energy, are directed into a Heat Recovery Steam Generator (HRSG).</a:t>
            </a:r>
          </a:p>
          <a:p>
            <a:pPr algn="l">
              <a:buFont typeface="+mj-lt"/>
              <a:buAutoNum type="arabicPeriod"/>
            </a:pPr>
            <a:r>
              <a:rPr lang="en-US" b="1" i="0" dirty="0">
                <a:solidFill>
                  <a:srgbClr val="0D0D0D"/>
                </a:solidFill>
                <a:effectLst/>
                <a:highlight>
                  <a:srgbClr val="FFFFFF"/>
                </a:highlight>
                <a:latin typeface="ui-sans-serif"/>
              </a:rPr>
              <a:t>Steam Turbine Cycle</a:t>
            </a:r>
            <a:r>
              <a:rPr lang="en-US" b="0" i="0" dirty="0">
                <a:solidFill>
                  <a:srgbClr val="0D0D0D"/>
                </a:solidFill>
                <a:effectLst/>
                <a:highlight>
                  <a:srgbClr val="FFFFFF"/>
                </a:highlight>
                <a:latin typeface="ui-sans-serif"/>
              </a:rPr>
              <a:t>:</a:t>
            </a:r>
          </a:p>
          <a:p>
            <a:pPr marL="742950" lvl="1" indent="-285750" algn="l">
              <a:buFont typeface="+mj-lt"/>
              <a:buAutoNum type="arabicPeriod"/>
            </a:pPr>
            <a:r>
              <a:rPr lang="en-US" b="1" i="0" dirty="0">
                <a:solidFill>
                  <a:srgbClr val="0D0D0D"/>
                </a:solidFill>
                <a:effectLst/>
                <a:highlight>
                  <a:srgbClr val="FFFFFF"/>
                </a:highlight>
                <a:latin typeface="ui-sans-serif"/>
              </a:rPr>
              <a:t>Steam Production</a:t>
            </a:r>
            <a:r>
              <a:rPr lang="en-US" b="0" i="0" dirty="0">
                <a:solidFill>
                  <a:srgbClr val="0D0D0D"/>
                </a:solidFill>
                <a:effectLst/>
                <a:highlight>
                  <a:srgbClr val="FFFFFF"/>
                </a:highlight>
                <a:latin typeface="ui-sans-serif"/>
              </a:rPr>
              <a:t>: The HRSG captures the exhaust heat to produce high-pressure steam.</a:t>
            </a:r>
          </a:p>
          <a:p>
            <a:pPr marL="742950" lvl="1" indent="-285750" algn="l">
              <a:buFont typeface="+mj-lt"/>
              <a:buAutoNum type="arabicPeriod"/>
            </a:pPr>
            <a:r>
              <a:rPr lang="en-US" b="1" i="0" dirty="0">
                <a:solidFill>
                  <a:srgbClr val="0D0D0D"/>
                </a:solidFill>
                <a:effectLst/>
                <a:highlight>
                  <a:srgbClr val="FFFFFF"/>
                </a:highlight>
                <a:latin typeface="ui-sans-serif"/>
              </a:rPr>
              <a:t>Steam Expansion and Electricity Generation</a:t>
            </a:r>
            <a:r>
              <a:rPr lang="en-US" b="0" i="0" dirty="0">
                <a:solidFill>
                  <a:srgbClr val="0D0D0D"/>
                </a:solidFill>
                <a:effectLst/>
                <a:highlight>
                  <a:srgbClr val="FFFFFF"/>
                </a:highlight>
                <a:latin typeface="ui-sans-serif"/>
              </a:rPr>
              <a:t>: The steam drives a steam turbine, generating additional mechanical energy, which is converted into electricity by another generator.</a:t>
            </a:r>
          </a:p>
          <a:p>
            <a:pPr algn="l"/>
            <a:r>
              <a:rPr lang="en-US" b="0" i="0" dirty="0">
                <a:solidFill>
                  <a:srgbClr val="0D0D0D"/>
                </a:solidFill>
                <a:effectLst/>
                <a:highlight>
                  <a:srgbClr val="FFFFFF"/>
                </a:highlight>
                <a:latin typeface="ui-sans-serif"/>
              </a:rPr>
              <a:t>CCGT plants are more efficient than OCGT plants because they use both gas and steam turbines, maximizing energy output by recovering waste heat from the gas turbine.</a:t>
            </a:r>
          </a:p>
        </p:txBody>
      </p:sp>
      <p:pic>
        <p:nvPicPr>
          <p:cNvPr id="2" name="image3.jpeg">
            <a:extLst>
              <a:ext uri="{FF2B5EF4-FFF2-40B4-BE49-F238E27FC236}">
                <a16:creationId xmlns:a16="http://schemas.microsoft.com/office/drawing/2014/main" id="{6B38960E-6B9D-5DF8-1919-D02E05A84247}"/>
              </a:ext>
            </a:extLst>
          </p:cNvPr>
          <p:cNvPicPr>
            <a:picLocks noChangeAspect="1"/>
          </p:cNvPicPr>
          <p:nvPr/>
        </p:nvPicPr>
        <p:blipFill>
          <a:blip r:embed="rId4" cstate="print"/>
          <a:stretch>
            <a:fillRect/>
          </a:stretch>
        </p:blipFill>
        <p:spPr>
          <a:xfrm>
            <a:off x="8193928" y="805387"/>
            <a:ext cx="3767917" cy="4124131"/>
          </a:xfrm>
          <a:prstGeom prst="rect">
            <a:avLst/>
          </a:prstGeom>
        </p:spPr>
      </p:pic>
    </p:spTree>
    <p:extLst>
      <p:ext uri="{BB962C8B-B14F-4D97-AF65-F5344CB8AC3E}">
        <p14:creationId xmlns:p14="http://schemas.microsoft.com/office/powerpoint/2010/main" val="386076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985519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7</a:t>
            </a:fld>
            <a:endParaRPr lang="en-US" sz="1600" b="1">
              <a:solidFill>
                <a:srgbClr val="C00000"/>
              </a:solidFill>
              <a:latin typeface="Times New Roman" panose="02020603050405020304" charset="0"/>
              <a:cs typeface="Times New Roman" panose="02020603050405020304" charset="0"/>
            </a:endParaRPr>
          </a:p>
        </p:txBody>
      </p:sp>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97177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  TECHNICAL DETAILS ABOUT WORK CARRIED OUT</a:t>
            </a:r>
          </a:p>
        </p:txBody>
      </p:sp>
      <p:sp>
        <p:nvSpPr>
          <p:cNvPr id="3" name="TextBox 2">
            <a:extLst>
              <a:ext uri="{FF2B5EF4-FFF2-40B4-BE49-F238E27FC236}">
                <a16:creationId xmlns:a16="http://schemas.microsoft.com/office/drawing/2014/main" id="{C91AB77B-E6D4-F59D-B547-B4A1E10A62DF}"/>
              </a:ext>
            </a:extLst>
          </p:cNvPr>
          <p:cNvSpPr txBox="1"/>
          <p:nvPr/>
        </p:nvSpPr>
        <p:spPr>
          <a:xfrm>
            <a:off x="500174" y="842248"/>
            <a:ext cx="11191651" cy="5078313"/>
          </a:xfrm>
          <a:prstGeom prst="rect">
            <a:avLst/>
          </a:prstGeom>
          <a:noFill/>
        </p:spPr>
        <p:txBody>
          <a:bodyPr wrap="square">
            <a:spAutoFit/>
          </a:bodyPr>
          <a:lstStyle/>
          <a:p>
            <a:r>
              <a:rPr lang="en-US" b="1" dirty="0">
                <a:solidFill>
                  <a:srgbClr val="FF0000"/>
                </a:solidFill>
              </a:rPr>
              <a:t>CONTROL SYSTEMS IN KPCL POWER PLANT </a:t>
            </a:r>
          </a:p>
          <a:p>
            <a:endParaRPr lang="en-US" b="1" dirty="0">
              <a:solidFill>
                <a:srgbClr val="FF0000"/>
              </a:solidFill>
            </a:endParaRPr>
          </a:p>
          <a:p>
            <a:r>
              <a:rPr lang="en-US" dirty="0"/>
              <a:t>The control systems in KPCL (Karnataka Power Corporation Limited) power plants are essential for ensuring the efficient and safe operation of the plant. These systems include Distributed Control Systems (DCS), Supervisory Control and Data Acquisition (SCADA) systems, and Programmable Logic Controllers (PLC). </a:t>
            </a:r>
          </a:p>
          <a:p>
            <a:r>
              <a:rPr lang="en-US" dirty="0"/>
              <a:t>The various types of control systems in KPCL power plants are:</a:t>
            </a:r>
          </a:p>
          <a:p>
            <a:endParaRPr lang="en-US" b="1" dirty="0"/>
          </a:p>
          <a:p>
            <a:r>
              <a:rPr lang="en-US" b="1" dirty="0"/>
              <a:t>• Distributed Control Systems (DCS): </a:t>
            </a:r>
            <a:r>
              <a:rPr lang="en-US" dirty="0"/>
              <a:t>DCS is a centralized control system that monitors and controls multiple processes or units within the power plant from a central location. It allows for real-time data acquisition, process control, and alarm management.</a:t>
            </a:r>
          </a:p>
          <a:p>
            <a:r>
              <a:rPr lang="en-US" dirty="0"/>
              <a:t> </a:t>
            </a:r>
          </a:p>
          <a:p>
            <a:r>
              <a:rPr lang="en-US" b="1" dirty="0"/>
              <a:t>•Supervisory Control and Data Acquisition (SCADA):</a:t>
            </a:r>
            <a:r>
              <a:rPr lang="en-US" dirty="0"/>
              <a:t> SCADA systems are used for remote monitoring and control of various equipment and processes in the power plant. They collect data from sensors and devices, display it to operators, and allow for control actions to be taken as needed. </a:t>
            </a:r>
          </a:p>
          <a:p>
            <a:endParaRPr lang="en-US" dirty="0"/>
          </a:p>
          <a:p>
            <a:r>
              <a:rPr lang="en-US" b="1" dirty="0"/>
              <a:t>•Programmable Logic Controllers (PLC): </a:t>
            </a:r>
            <a:r>
              <a:rPr lang="en-US" dirty="0"/>
              <a:t>PLCs are used for controlling specific processes or equipment within the power plant. They are programmable and can be customized to perform various tasks such as regulating flow rates, controlling valves, and managing safety interlocks.</a:t>
            </a:r>
          </a:p>
        </p:txBody>
      </p:sp>
    </p:spTree>
    <p:extLst>
      <p:ext uri="{BB962C8B-B14F-4D97-AF65-F5344CB8AC3E}">
        <p14:creationId xmlns:p14="http://schemas.microsoft.com/office/powerpoint/2010/main" val="27010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985519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8</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97177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  TECHNICAL DETAILS ABOUT WORK CARRIED OUT</a:t>
            </a:r>
          </a:p>
        </p:txBody>
      </p:sp>
      <p:sp>
        <p:nvSpPr>
          <p:cNvPr id="3" name="TextBox 2">
            <a:extLst>
              <a:ext uri="{FF2B5EF4-FFF2-40B4-BE49-F238E27FC236}">
                <a16:creationId xmlns:a16="http://schemas.microsoft.com/office/drawing/2014/main" id="{C91AB77B-E6D4-F59D-B547-B4A1E10A62DF}"/>
              </a:ext>
            </a:extLst>
          </p:cNvPr>
          <p:cNvSpPr txBox="1"/>
          <p:nvPr/>
        </p:nvSpPr>
        <p:spPr>
          <a:xfrm>
            <a:off x="484093" y="1207184"/>
            <a:ext cx="11191651"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•Protection Systems: </a:t>
            </a:r>
            <a:r>
              <a:rPr lang="en-US" dirty="0">
                <a:latin typeface="Times New Roman" panose="02020603050405020304" pitchFamily="18" charset="0"/>
                <a:cs typeface="Times New Roman" panose="02020603050405020304" pitchFamily="18" charset="0"/>
              </a:rPr>
              <a:t>These systems are responsible for monitoring the health and safety of equipment in the power plant. They detect abnormal conditions such as overloads, faults, and short circuits, and take corrective actions to prevent damage to the equipment and ensure the safety of personnel. </a:t>
            </a:r>
          </a:p>
          <a:p>
            <a:pPr algn="just"/>
            <a:r>
              <a:rPr lang="en-US" b="1" dirty="0">
                <a:latin typeface="Times New Roman" panose="02020603050405020304" pitchFamily="18" charset="0"/>
                <a:cs typeface="Times New Roman" panose="02020603050405020304" pitchFamily="18" charset="0"/>
              </a:rPr>
              <a:t>•Emergency Shutdown Systems (ESD):</a:t>
            </a:r>
            <a:r>
              <a:rPr lang="en-US" dirty="0">
                <a:latin typeface="Times New Roman" panose="02020603050405020304" pitchFamily="18" charset="0"/>
                <a:cs typeface="Times New Roman" panose="02020603050405020304" pitchFamily="18" charset="0"/>
              </a:rPr>
              <a:t> ESD systems are designed to quickly shut down the power plant in case of emergencies or unsafe conditions. They are equipped with sensors and logic controllers that automatically initiate shutdown procedures when certain predefined criteria are met. </a:t>
            </a:r>
          </a:p>
          <a:p>
            <a:pPr algn="just"/>
            <a:r>
              <a:rPr lang="en-US" b="1" dirty="0">
                <a:latin typeface="Times New Roman" panose="02020603050405020304" pitchFamily="18" charset="0"/>
                <a:cs typeface="Times New Roman" panose="02020603050405020304" pitchFamily="18" charset="0"/>
              </a:rPr>
              <a:t>•Turbine Control Systems: </a:t>
            </a:r>
            <a:r>
              <a:rPr lang="en-US" dirty="0">
                <a:latin typeface="Times New Roman" panose="02020603050405020304" pitchFamily="18" charset="0"/>
                <a:cs typeface="Times New Roman" panose="02020603050405020304" pitchFamily="18" charset="0"/>
              </a:rPr>
              <a:t>These systems regulate the operation of turbines in the power plant to maintain stable output and optimize efficiency. They control parameters such as steam flow, pressure, and temperature to ensure smooth operation and prevent damage to the turbine. </a:t>
            </a:r>
          </a:p>
          <a:p>
            <a:pPr algn="just"/>
            <a:r>
              <a:rPr lang="en-US" b="1" dirty="0">
                <a:latin typeface="Times New Roman" panose="02020603050405020304" pitchFamily="18" charset="0"/>
                <a:cs typeface="Times New Roman" panose="02020603050405020304" pitchFamily="18" charset="0"/>
              </a:rPr>
              <a:t>•Boiler Control Systems: </a:t>
            </a:r>
            <a:r>
              <a:rPr lang="en-US" dirty="0">
                <a:latin typeface="Times New Roman" panose="02020603050405020304" pitchFamily="18" charset="0"/>
                <a:cs typeface="Times New Roman" panose="02020603050405020304" pitchFamily="18" charset="0"/>
              </a:rPr>
              <a:t>Boiler control systems regulate the combustion process and steam generation in boilers to maintain optimal conditions for power generation. They control parameters such as fuel flow, air flow, and water level to maximize efficiency and safety. </a:t>
            </a:r>
          </a:p>
          <a:p>
            <a:pPr algn="just"/>
            <a:r>
              <a:rPr lang="en-US" b="1" dirty="0">
                <a:latin typeface="Times New Roman" panose="02020603050405020304" pitchFamily="18" charset="0"/>
                <a:cs typeface="Times New Roman" panose="02020603050405020304" pitchFamily="18" charset="0"/>
              </a:rPr>
              <a:t>•Generator Control Systems: </a:t>
            </a:r>
            <a:r>
              <a:rPr lang="en-US" dirty="0">
                <a:latin typeface="Times New Roman" panose="02020603050405020304" pitchFamily="18" charset="0"/>
                <a:cs typeface="Times New Roman" panose="02020603050405020304" pitchFamily="18" charset="0"/>
              </a:rPr>
              <a:t>These systems monitor and control the output of generators in the power plant. They regulate parameters such as voltage, frequency, and reactive power to maintain grid stability and ensure reliable power delivery.</a:t>
            </a:r>
          </a:p>
        </p:txBody>
      </p:sp>
    </p:spTree>
    <p:extLst>
      <p:ext uri="{BB962C8B-B14F-4D97-AF65-F5344CB8AC3E}">
        <p14:creationId xmlns:p14="http://schemas.microsoft.com/office/powerpoint/2010/main" val="79563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ooter Placeholder 15">
            <a:extLst>
              <a:ext uri="{FF2B5EF4-FFF2-40B4-BE49-F238E27FC236}">
                <a16:creationId xmlns:a16="http://schemas.microsoft.com/office/drawing/2014/main" id="{DAD6BAA0-8CBD-E69B-B18C-48C6696EEF06}"/>
              </a:ext>
            </a:extLst>
          </p:cNvPr>
          <p:cNvSpPr txBox="1">
            <a:spLocks/>
          </p:cNvSpPr>
          <p:nvPr/>
        </p:nvSpPr>
        <p:spPr>
          <a:xfrm>
            <a:off x="0" y="8890"/>
            <a:ext cx="9855199" cy="722630"/>
          </a:xfrm>
          <a:prstGeom prst="homePlate">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Footer Placeholder 15">
            <a:extLst>
              <a:ext uri="{FF2B5EF4-FFF2-40B4-BE49-F238E27FC236}">
                <a16:creationId xmlns:a16="http://schemas.microsoft.com/office/drawing/2014/main" id="{473F14CA-1C71-242E-56CA-7199E2071943}"/>
              </a:ext>
            </a:extLst>
          </p:cNvPr>
          <p:cNvSpPr txBox="1">
            <a:spLocks/>
          </p:cNvSpPr>
          <p:nvPr/>
        </p:nvSpPr>
        <p:spPr>
          <a:xfrm>
            <a:off x="0" y="6421120"/>
            <a:ext cx="9357360" cy="436880"/>
          </a:xfrm>
          <a:prstGeom prst="rect">
            <a:avLst/>
          </a:prstGeom>
          <a:solidFill>
            <a:schemeClr val="accent2"/>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Integrated Control and Instrumentation System Design at power plant</a:t>
            </a:r>
          </a:p>
        </p:txBody>
      </p:sp>
      <p:sp>
        <p:nvSpPr>
          <p:cNvPr id="5" name="Right Triangle 4">
            <a:extLst>
              <a:ext uri="{FF2B5EF4-FFF2-40B4-BE49-F238E27FC236}">
                <a16:creationId xmlns:a16="http://schemas.microsoft.com/office/drawing/2014/main" id="{417CA0CD-229E-3359-4B96-04CA9B05EDD9}"/>
              </a:ext>
            </a:extLst>
          </p:cNvPr>
          <p:cNvSpPr/>
          <p:nvPr/>
        </p:nvSpPr>
        <p:spPr>
          <a:xfrm rot="16200000">
            <a:off x="9445942" y="4097337"/>
            <a:ext cx="1600835" cy="3891280"/>
          </a:xfrm>
          <a:prstGeom prst="rtTriangle">
            <a:avLst/>
          </a:prstGeom>
          <a:gradFill>
            <a:gsLst>
              <a:gs pos="0">
                <a:srgbClr val="FECF40"/>
              </a:gs>
              <a:gs pos="100000">
                <a:srgbClr val="846C21"/>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15" name="Slide Number Placeholder 14"/>
          <p:cNvSpPr>
            <a:spLocks noGrp="1"/>
          </p:cNvSpPr>
          <p:nvPr>
            <p:ph type="sldNum" sz="quarter" idx="12"/>
          </p:nvPr>
        </p:nvSpPr>
        <p:spPr>
          <a:xfrm>
            <a:off x="11675745" y="6519545"/>
            <a:ext cx="426085" cy="321945"/>
          </a:xfrm>
        </p:spPr>
        <p:txBody>
          <a:bodyPr/>
          <a:lstStyle/>
          <a:p>
            <a:pPr algn="ctr"/>
            <a:fld id="{9B618960-8005-486C-9A75-10CB2AAC16F9}" type="slidenum">
              <a:rPr lang="en-US" sz="1600" b="1" smtClean="0">
                <a:solidFill>
                  <a:srgbClr val="C00000"/>
                </a:solidFill>
                <a:latin typeface="Times New Roman" panose="02020603050405020304" charset="0"/>
                <a:cs typeface="Times New Roman" panose="02020603050405020304" charset="0"/>
              </a:rPr>
              <a:t>9</a:t>
            </a:fld>
            <a:endParaRPr lang="en-US" sz="1600" b="1">
              <a:solidFill>
                <a:srgbClr val="C00000"/>
              </a:solidFill>
              <a:latin typeface="Times New Roman" panose="02020603050405020304" charset="0"/>
              <a:cs typeface="Times New Roman" panose="02020603050405020304" charset="0"/>
            </a:endParaRPr>
          </a:p>
        </p:txBody>
      </p:sp>
      <p:pic>
        <p:nvPicPr>
          <p:cNvPr id="6" name="Picture 1" descr="IMG_256"/>
          <p:cNvPicPr>
            <a:picLocks noChangeAspect="1"/>
          </p:cNvPicPr>
          <p:nvPr/>
        </p:nvPicPr>
        <p:blipFill>
          <a:blip r:embed="rId3"/>
          <a:stretch>
            <a:fillRect/>
          </a:stretch>
        </p:blipFill>
        <p:spPr>
          <a:xfrm>
            <a:off x="194310" y="5463540"/>
            <a:ext cx="1329690" cy="1294130"/>
          </a:xfrm>
          <a:prstGeom prst="rect">
            <a:avLst/>
          </a:prstGeom>
          <a:noFill/>
          <a:ln w="9525">
            <a:noFill/>
          </a:ln>
        </p:spPr>
      </p:pic>
      <p:sp>
        <p:nvSpPr>
          <p:cNvPr id="8" name="Footer Placeholder 15">
            <a:extLst>
              <a:ext uri="{FF2B5EF4-FFF2-40B4-BE49-F238E27FC236}">
                <a16:creationId xmlns:a16="http://schemas.microsoft.com/office/drawing/2014/main" id="{B4494CA1-F654-55E0-546C-3E458C0F99EF}"/>
              </a:ext>
            </a:extLst>
          </p:cNvPr>
          <p:cNvSpPr txBox="1">
            <a:spLocks/>
          </p:cNvSpPr>
          <p:nvPr/>
        </p:nvSpPr>
        <p:spPr>
          <a:xfrm>
            <a:off x="-14923" y="119618"/>
            <a:ext cx="9717723" cy="50117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spcBef>
                <a:spcPts val="0"/>
              </a:spcBef>
              <a:spcAft>
                <a:spcPts val="0"/>
              </a:spcAft>
            </a:pPr>
            <a:r>
              <a:rPr lang="en-US" sz="2800" b="1" dirty="0">
                <a:solidFill>
                  <a:schemeClr val="tx1"/>
                </a:solidFill>
                <a:effectLst/>
                <a:latin typeface="Times New Roman" panose="02020603050405020304" pitchFamily="18" charset="0"/>
                <a:ea typeface="Calibri" panose="020F0502020204030204" pitchFamily="34" charset="0"/>
              </a:rPr>
              <a:t>  TECHNICAL DETAILS ABOUT WORK CARRIED OUT</a:t>
            </a:r>
          </a:p>
        </p:txBody>
      </p:sp>
      <p:sp>
        <p:nvSpPr>
          <p:cNvPr id="3" name="TextBox 2">
            <a:extLst>
              <a:ext uri="{FF2B5EF4-FFF2-40B4-BE49-F238E27FC236}">
                <a16:creationId xmlns:a16="http://schemas.microsoft.com/office/drawing/2014/main" id="{C91AB77B-E6D4-F59D-B547-B4A1E10A62DF}"/>
              </a:ext>
            </a:extLst>
          </p:cNvPr>
          <p:cNvSpPr txBox="1"/>
          <p:nvPr/>
        </p:nvSpPr>
        <p:spPr>
          <a:xfrm>
            <a:off x="484094" y="939225"/>
            <a:ext cx="11191651" cy="4524315"/>
          </a:xfrm>
          <a:prstGeom prst="rect">
            <a:avLst/>
          </a:prstGeom>
          <a:noFill/>
        </p:spPr>
        <p:txBody>
          <a:bodyPr wrap="square">
            <a:spAutoFit/>
          </a:bodyPr>
          <a:lstStyle/>
          <a:p>
            <a:pPr algn="just"/>
            <a:r>
              <a:rPr lang="en-US" sz="2000" b="1" dirty="0">
                <a:solidFill>
                  <a:srgbClr val="FF0000"/>
                </a:solidFill>
              </a:rPr>
              <a:t>Working procedure of control systems in KPCL power plants</a:t>
            </a:r>
          </a:p>
          <a:p>
            <a:pPr algn="just"/>
            <a:r>
              <a:rPr lang="en-US" dirty="0"/>
              <a:t> </a:t>
            </a:r>
          </a:p>
          <a:p>
            <a:pPr marL="285750" indent="-285750" algn="just">
              <a:buFont typeface="Arial" panose="020B0604020202020204" pitchFamily="34" charset="0"/>
              <a:buChar char="•"/>
            </a:pPr>
            <a:r>
              <a:rPr lang="en-US" b="1" dirty="0"/>
              <a:t>Data Acquisition: </a:t>
            </a:r>
            <a:r>
              <a:rPr lang="en-US" dirty="0"/>
              <a:t>Control systems continuously gather data from various sensors and instruments installed throughout the power plant. These sensors monitor parameters such as temperature, pressure, flow rates, voltage, and current.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Data Processing: </a:t>
            </a:r>
            <a:r>
              <a:rPr lang="en-US" dirty="0"/>
              <a:t>The collected data is processed by the control system software, which analyzes it to determine the current state of the power plant and identify any deviations from normal operating conditions.</a:t>
            </a:r>
          </a:p>
          <a:p>
            <a:pPr algn="just"/>
            <a:r>
              <a:rPr lang="en-US" dirty="0"/>
              <a:t> </a:t>
            </a:r>
          </a:p>
          <a:p>
            <a:pPr marL="285750" indent="-285750" algn="just">
              <a:buFont typeface="Arial" panose="020B0604020202020204" pitchFamily="34" charset="0"/>
              <a:buChar char="•"/>
            </a:pPr>
            <a:r>
              <a:rPr lang="en-US" b="1" dirty="0"/>
              <a:t>Control Algorithms: </a:t>
            </a:r>
            <a:r>
              <a:rPr lang="en-US" dirty="0"/>
              <a:t>Based on the processed data and predefined control algorithms, the control system determines the appropriate control actions to be taken to maintain optimal operation. These control actions may include adjusting valve positions, changing setpoints, or initiating safety measures.</a:t>
            </a:r>
          </a:p>
          <a:p>
            <a:pPr algn="just"/>
            <a:r>
              <a:rPr lang="en-US" dirty="0"/>
              <a:t> </a:t>
            </a:r>
          </a:p>
          <a:p>
            <a:pPr marL="285750" indent="-285750" algn="just">
              <a:buFont typeface="Arial" panose="020B0604020202020204" pitchFamily="34" charset="0"/>
              <a:buChar char="•"/>
            </a:pPr>
            <a:r>
              <a:rPr lang="en-US" b="1" dirty="0"/>
              <a:t>Actuation:</a:t>
            </a:r>
            <a:r>
              <a:rPr lang="en-US" dirty="0"/>
              <a:t> The control system sends commands to actuators, such as control valves, pumps, motors, and switches, to implement the desired control actions. Actuators adjust the operation of equipment and processes in real-time to achieve the desired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68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2191</Words>
  <Application>Microsoft Office PowerPoint</Application>
  <PresentationFormat>Widescreen</PresentationFormat>
  <Paragraphs>163</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Algerian</vt:lpstr>
      <vt:lpstr>Arial</vt:lpstr>
      <vt:lpstr>Calibri</vt:lpstr>
      <vt:lpstr>Calibri Light</vt:lpstr>
      <vt:lpstr>Goudy Stout</vt:lpstr>
      <vt:lpstr>Times New Roman</vt:lpstr>
      <vt:lpstr>ui-sans-serif</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Triveni</dc:creator>
  <cp:lastModifiedBy>Madhu K M</cp:lastModifiedBy>
  <cp:revision>31</cp:revision>
  <dcterms:created xsi:type="dcterms:W3CDTF">2024-04-06T16:13:00Z</dcterms:created>
  <dcterms:modified xsi:type="dcterms:W3CDTF">2024-06-07T02:09:08Z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47CD4962C3574D3089360B246A57810C_13</vt:lpwstr>
  </property>
  <property fmtid="{D5CDD505-2E9C-101B-9397-08002B2CF9AE}" pid="3" name="KSOProductBuildVer">
    <vt:lpwstr>1033-12.2.0.16731</vt:lpwstr>
  </property>
</Properties>
</file>